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411" r:id="rId4"/>
    <p:sldId id="414" r:id="rId5"/>
    <p:sldId id="412" r:id="rId6"/>
    <p:sldId id="415" r:id="rId7"/>
    <p:sldId id="416" r:id="rId8"/>
    <p:sldId id="417" r:id="rId9"/>
    <p:sldId id="419" r:id="rId10"/>
    <p:sldId id="421" r:id="rId11"/>
    <p:sldId id="420" r:id="rId12"/>
    <p:sldId id="314" r:id="rId13"/>
    <p:sldId id="313" r:id="rId14"/>
    <p:sldId id="277" r:id="rId15"/>
    <p:sldId id="422" r:id="rId16"/>
    <p:sldId id="423" r:id="rId17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BE4F3"/>
    <a:srgbClr val="D883FF"/>
    <a:srgbClr val="989898"/>
    <a:srgbClr val="FFFFFF"/>
    <a:srgbClr val="AB7942"/>
    <a:srgbClr val="FFFC00"/>
    <a:srgbClr val="00FDFF"/>
    <a:srgbClr val="FF9300"/>
    <a:srgbClr val="4271C2"/>
    <a:srgbClr val="4C8F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588"/>
    <p:restoredTop sz="97059"/>
  </p:normalViewPr>
  <p:slideViewPr>
    <p:cSldViewPr snapToGrid="0" snapToObjects="1">
      <p:cViewPr varScale="1">
        <p:scale>
          <a:sx n="104" d="100"/>
          <a:sy n="104" d="100"/>
        </p:scale>
        <p:origin x="72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4466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F84926-6263-417A-99C2-2721FBC25897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50743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F84926-6263-417A-99C2-2721FBC25897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85540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2005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8972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7165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8512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9918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8287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2479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5698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52400" y="6404290"/>
            <a:ext cx="263982" cy="2692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bg>
      <p:bgPr>
        <a:solidFill>
          <a:schemeClr val="bg1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 txBox="1">
            <a:spLocks/>
          </p:cNvSpPr>
          <p:nvPr userDrawn="1"/>
        </p:nvSpPr>
        <p:spPr>
          <a:xfrm>
            <a:off x="167642" y="6521996"/>
            <a:ext cx="6412020" cy="124691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1067" dirty="0">
                <a:solidFill>
                  <a:schemeClr val="tx1">
                    <a:lumMod val="50000"/>
                    <a:lumOff val="50000"/>
                  </a:schemeClr>
                </a:solidFill>
                <a:latin typeface="IBM Plex Sans" charset="0"/>
                <a:ea typeface="IBM Plex Sans" charset="0"/>
                <a:cs typeface="IBM Plex Sans" charset="0"/>
              </a:rPr>
              <a:t>© 2018 IBM Corporation</a:t>
            </a:r>
            <a:endParaRPr lang="en-US" sz="1067" dirty="0">
              <a:solidFill>
                <a:schemeClr val="tx1">
                  <a:lumMod val="50000"/>
                  <a:lumOff val="50000"/>
                </a:schemeClr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330267" y="6356351"/>
            <a:ext cx="2844800" cy="365125"/>
          </a:xfrm>
        </p:spPr>
        <p:txBody>
          <a:bodyPr/>
          <a:lstStyle>
            <a:lvl1pPr>
              <a:defRPr sz="10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08BF69C1-739F-1B47-B5E3-FA651BCAB10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67641" y="192619"/>
            <a:ext cx="9517896" cy="762000"/>
          </a:xfrm>
        </p:spPr>
        <p:txBody>
          <a:bodyPr/>
          <a:lstStyle>
            <a:lvl1pPr marL="0" indent="0">
              <a:buNone/>
              <a:defRPr sz="3200" b="1">
                <a:ln>
                  <a:noFill/>
                </a:ln>
                <a:solidFill>
                  <a:srgbClr val="0164FF"/>
                </a:solidFill>
              </a:defRPr>
            </a:lvl1pPr>
            <a:lvl2pPr>
              <a:defRPr>
                <a:ln>
                  <a:noFill/>
                </a:ln>
                <a:solidFill>
                  <a:schemeClr val="accent1"/>
                </a:solidFill>
              </a:defRPr>
            </a:lvl2pPr>
            <a:lvl3pPr>
              <a:defRPr>
                <a:ln>
                  <a:noFill/>
                </a:ln>
                <a:solidFill>
                  <a:schemeClr val="accent1"/>
                </a:solidFill>
              </a:defRPr>
            </a:lvl3pPr>
            <a:lvl4pPr>
              <a:defRPr>
                <a:ln>
                  <a:noFill/>
                </a:ln>
                <a:solidFill>
                  <a:schemeClr val="accent1"/>
                </a:solidFill>
              </a:defRPr>
            </a:lvl4pPr>
            <a:lvl5pPr>
              <a:defRPr>
                <a:ln>
                  <a:noFill/>
                </a:ln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Headline (IBM </a:t>
            </a:r>
            <a:r>
              <a:rPr lang="en-US" dirty="0" err="1"/>
              <a:t>Plex</a:t>
            </a:r>
            <a:r>
              <a:rPr lang="en-US" dirty="0"/>
              <a:t> Sans 24)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167218" y="1083734"/>
            <a:ext cx="9518649" cy="1250951"/>
          </a:xfrm>
        </p:spPr>
        <p:txBody>
          <a:bodyPr>
            <a:noAutofit/>
          </a:bodyPr>
          <a:lstStyle>
            <a:lvl1pPr marL="220128" indent="-220128">
              <a:tabLst/>
              <a:defRPr sz="1867" baseline="0"/>
            </a:lvl1pPr>
            <a:lvl2pPr>
              <a:defRPr sz="1867"/>
            </a:lvl2pPr>
            <a:lvl3pPr>
              <a:defRPr sz="1867"/>
            </a:lvl3pPr>
            <a:lvl4pPr>
              <a:defRPr sz="1867"/>
            </a:lvl4pPr>
            <a:lvl5pPr>
              <a:defRPr sz="1867"/>
            </a:lvl5pPr>
          </a:lstStyle>
          <a:p>
            <a:pPr lvl="0"/>
            <a:r>
              <a:rPr lang="en-US" dirty="0"/>
              <a:t>Bulleted list (IBM </a:t>
            </a:r>
            <a:r>
              <a:rPr lang="en-US" dirty="0" err="1"/>
              <a:t>Plex</a:t>
            </a:r>
            <a:r>
              <a:rPr lang="en-US" dirty="0"/>
              <a:t> Sans no smaller than 14)</a:t>
            </a:r>
          </a:p>
          <a:p>
            <a:pPr lvl="0"/>
            <a:r>
              <a:rPr lang="en-US" dirty="0"/>
              <a:t>Text goes here lorem ipsum dolor</a:t>
            </a:r>
          </a:p>
          <a:p>
            <a:pPr lvl="0"/>
            <a:r>
              <a:rPr lang="en-US" dirty="0"/>
              <a:t>Text goes here lorem ipsum dolor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2573" y="236051"/>
            <a:ext cx="1615440" cy="259080"/>
          </a:xfrm>
          <a:prstGeom prst="rect">
            <a:avLst/>
          </a:prstGeom>
        </p:spPr>
      </p:pic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63D7A9C1-220F-A840-93A1-05886BDFBE07}"/>
              </a:ext>
            </a:extLst>
          </p:cNvPr>
          <p:cNvSpPr txBox="1">
            <a:spLocks/>
          </p:cNvSpPr>
          <p:nvPr userDrawn="1"/>
        </p:nvSpPr>
        <p:spPr>
          <a:xfrm>
            <a:off x="4926542" y="6340164"/>
            <a:ext cx="1974596" cy="397499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IBM Plex Sans" charset="0"/>
                <a:ea typeface="IBM Plex Sans" charset="0"/>
                <a:cs typeface="IBM Plex Sans" charset="0"/>
              </a:rPr>
              <a:t>IBM </a:t>
            </a:r>
            <a:r>
              <a:rPr lang="en-US" sz="1600" dirty="0"/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3963814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498D9-6E0C-495E-893B-4998ED4D1EED}" type="datetime1">
              <a:rPr lang="nl-NL" smtClean="0"/>
              <a:t>12-11-18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A597B-B75B-4A08-8FA2-00A8B3C0DBD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18295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3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3317418" y="6404290"/>
            <a:ext cx="263983" cy="269241"/>
          </a:xfrm>
          <a:prstGeom prst="rect">
            <a:avLst/>
          </a:prstGeom>
        </p:spPr>
        <p:txBody>
          <a:bodyPr/>
          <a:lstStyle>
            <a:lvl1pPr algn="r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3317418" y="6404290"/>
            <a:ext cx="263983" cy="269241"/>
          </a:xfrm>
          <a:prstGeom prst="rect">
            <a:avLst/>
          </a:prstGeom>
        </p:spPr>
        <p:txBody>
          <a:bodyPr/>
          <a:lstStyle>
            <a:lvl1pPr algn="r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457200">
              <a:buSzTx/>
              <a:buFontTx/>
              <a:buNone/>
              <a:defRPr sz="2400" b="1"/>
            </a:lvl2pPr>
            <a:lvl3pPr marL="0" indent="914400">
              <a:buSzTx/>
              <a:buFontTx/>
              <a:buNone/>
              <a:defRPr sz="2400" b="1"/>
            </a:lvl3pPr>
            <a:lvl4pPr marL="0" indent="1371600">
              <a:buSzTx/>
              <a:buFontTx/>
              <a:buNone/>
              <a:defRPr sz="2400" b="1"/>
            </a:lvl4pPr>
            <a:lvl5pPr marL="0" indent="1828800"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/>
            </a:pPr>
            <a:endParaRPr/>
          </a:p>
        </p:txBody>
      </p:sp>
      <p:sp>
        <p:nvSpPr>
          <p:cNvPr id="5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3317418" y="6404290"/>
            <a:ext cx="263983" cy="269241"/>
          </a:xfrm>
          <a:prstGeom prst="rect">
            <a:avLst/>
          </a:prstGeom>
        </p:spPr>
        <p:txBody>
          <a:bodyPr/>
          <a:lstStyle>
            <a:lvl1pPr algn="r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3317418" y="6404290"/>
            <a:ext cx="263983" cy="269241"/>
          </a:xfrm>
          <a:prstGeom prst="rect">
            <a:avLst/>
          </a:prstGeom>
        </p:spPr>
        <p:txBody>
          <a:bodyPr/>
          <a:lstStyle>
            <a:lvl1pPr algn="r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73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  <a:endParaRPr/>
          </a:p>
        </p:txBody>
      </p:sp>
      <p:sp>
        <p:nvSpPr>
          <p:cNvPr id="7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3317418" y="6404290"/>
            <a:ext cx="263983" cy="269241"/>
          </a:xfrm>
          <a:prstGeom prst="rect">
            <a:avLst/>
          </a:prstGeom>
        </p:spPr>
        <p:txBody>
          <a:bodyPr/>
          <a:lstStyle>
            <a:lvl1pPr algn="r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3317418" y="6404290"/>
            <a:ext cx="263983" cy="269241"/>
          </a:xfrm>
          <a:prstGeom prst="rect">
            <a:avLst/>
          </a:prstGeom>
        </p:spPr>
        <p:txBody>
          <a:bodyPr/>
          <a:lstStyle>
            <a:lvl1pPr algn="r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itle Text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93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3317418" y="6404290"/>
            <a:ext cx="263983" cy="269241"/>
          </a:xfrm>
          <a:prstGeom prst="rect">
            <a:avLst/>
          </a:prstGeom>
        </p:spPr>
        <p:txBody>
          <a:bodyPr/>
          <a:lstStyle>
            <a:lvl1pPr algn="r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itle Text"/>
          <p:cNvSpPr txBox="1">
            <a:spLocks noGrp="1"/>
          </p:cNvSpPr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02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3317418" y="6404290"/>
            <a:ext cx="263983" cy="269241"/>
          </a:xfrm>
          <a:prstGeom prst="rect">
            <a:avLst/>
          </a:prstGeom>
        </p:spPr>
        <p:txBody>
          <a:bodyPr/>
          <a:lstStyle>
            <a:lvl1pPr algn="r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8320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1432873"/>
            <a:ext cx="10515600" cy="4744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76200" y="6404290"/>
            <a:ext cx="263982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itle 1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Diagrams for Documentation</a:t>
            </a:r>
          </a:p>
        </p:txBody>
      </p:sp>
      <p:sp>
        <p:nvSpPr>
          <p:cNvPr id="113" name="Subtitle 2"/>
          <p:cNvSpPr txBox="1">
            <a:spLocks noGrp="1"/>
          </p:cNvSpPr>
          <p:nvPr>
            <p:ph type="subTitle" sz="quarter" idx="1"/>
          </p:nvPr>
        </p:nvSpPr>
        <p:spPr>
          <a:xfrm>
            <a:off x="1524000" y="3602037"/>
            <a:ext cx="9144000" cy="1655762"/>
          </a:xfrm>
          <a:prstGeom prst="rect">
            <a:avLst/>
          </a:prstGeom>
        </p:spPr>
        <p:txBody>
          <a:bodyPr/>
          <a:lstStyle/>
          <a:p>
            <a:r>
              <a:t>Organized by Section and Topic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7093199-B86D-A74C-A536-93151A94AAEF}"/>
              </a:ext>
            </a:extLst>
          </p:cNvPr>
          <p:cNvCxnSpPr>
            <a:cxnSpLocks/>
          </p:cNvCxnSpPr>
          <p:nvPr/>
        </p:nvCxnSpPr>
        <p:spPr>
          <a:xfrm>
            <a:off x="2266802" y="3032734"/>
            <a:ext cx="2736998" cy="0"/>
          </a:xfrm>
          <a:prstGeom prst="line">
            <a:avLst/>
          </a:prstGeom>
          <a:noFill/>
          <a:ln w="12700" cap="flat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headEnd type="triangle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8 – Commercial Paper List – Physical</a:t>
            </a:r>
          </a:p>
        </p:txBody>
      </p:sp>
      <p:sp>
        <p:nvSpPr>
          <p:cNvPr id="69" name="Rectangle 28">
            <a:extLst>
              <a:ext uri="{FF2B5EF4-FFF2-40B4-BE49-F238E27FC236}">
                <a16:creationId xmlns:a16="http://schemas.microsoft.com/office/drawing/2014/main" id="{4E8E3B29-0BBF-664C-BF91-749FF8D996CB}"/>
              </a:ext>
            </a:extLst>
          </p:cNvPr>
          <p:cNvSpPr/>
          <p:nvPr/>
        </p:nvSpPr>
        <p:spPr>
          <a:xfrm>
            <a:off x="1956378" y="1921239"/>
            <a:ext cx="8943280" cy="4084819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12EE6F6-C7EB-7347-9A8D-26EC75FBDC9F}"/>
              </a:ext>
            </a:extLst>
          </p:cNvPr>
          <p:cNvSpPr/>
          <p:nvPr/>
        </p:nvSpPr>
        <p:spPr>
          <a:xfrm>
            <a:off x="2688724" y="6915764"/>
            <a:ext cx="54428" cy="54428"/>
          </a:xfrm>
          <a:prstGeom prst="ellipse">
            <a:avLst/>
          </a:prstGeom>
          <a:solidFill>
            <a:srgbClr val="FFFFFF"/>
          </a:solidFill>
          <a:ln w="28575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65FF3E27-D423-D641-97B0-C47EC9AD464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266802" y="3260472"/>
          <a:ext cx="8322432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36998">
                  <a:extLst>
                    <a:ext uri="{9D8B030D-6E8A-4147-A177-3AD203B41FA5}">
                      <a16:colId xmlns:a16="http://schemas.microsoft.com/office/drawing/2014/main" val="586040750"/>
                    </a:ext>
                  </a:extLst>
                </a:gridCol>
                <a:gridCol w="5585434">
                  <a:extLst>
                    <a:ext uri="{9D8B030D-6E8A-4147-A177-3AD203B41FA5}">
                      <a16:colId xmlns:a16="http://schemas.microsoft.com/office/drawing/2014/main" val="6670322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org.papernet.paperMagnetoCorp00001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Issuer 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MagnetoCorp,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Paper: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00001,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Owner: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DigiBank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Issue date: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31 May 2020, </a:t>
                      </a:r>
                    </a:p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Maturity date: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31 December 2020,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Face value: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5m USD,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Current state: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trading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3340979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F3420D06-CCEB-AF4A-B853-7248396C769A}"/>
              </a:ext>
            </a:extLst>
          </p:cNvPr>
          <p:cNvSpPr txBox="1"/>
          <p:nvPr/>
        </p:nvSpPr>
        <p:spPr>
          <a:xfrm>
            <a:off x="3279886" y="2923812"/>
            <a:ext cx="530114" cy="235922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ctr" anchorCtr="0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b="1" dirty="0"/>
              <a:t>key</a:t>
            </a:r>
            <a:endParaRPr kumimoji="0" lang="en-US" sz="11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72FE8D1-49D9-6D44-87A2-DCCCFE50E265}"/>
              </a:ext>
            </a:extLst>
          </p:cNvPr>
          <p:cNvCxnSpPr>
            <a:cxnSpLocks/>
          </p:cNvCxnSpPr>
          <p:nvPr/>
        </p:nvCxnSpPr>
        <p:spPr>
          <a:xfrm>
            <a:off x="5003800" y="3032734"/>
            <a:ext cx="5585434" cy="0"/>
          </a:xfrm>
          <a:prstGeom prst="line">
            <a:avLst/>
          </a:prstGeom>
          <a:noFill/>
          <a:ln w="12700" cap="flat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headEnd type="triangle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62CC8C2-2DBB-3441-9FDB-B5CE825ABA8A}"/>
              </a:ext>
            </a:extLst>
          </p:cNvPr>
          <p:cNvSpPr txBox="1"/>
          <p:nvPr/>
        </p:nvSpPr>
        <p:spPr>
          <a:xfrm>
            <a:off x="7458186" y="2923812"/>
            <a:ext cx="695214" cy="235922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ctr" anchorCtr="0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value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F6ACDF59-EC12-A44B-A5A1-543B6CD390E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266802" y="4803705"/>
          <a:ext cx="8322432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36998">
                  <a:extLst>
                    <a:ext uri="{9D8B030D-6E8A-4147-A177-3AD203B41FA5}">
                      <a16:colId xmlns:a16="http://schemas.microsoft.com/office/drawing/2014/main" val="586040750"/>
                    </a:ext>
                  </a:extLst>
                </a:gridCol>
                <a:gridCol w="5585434">
                  <a:extLst>
                    <a:ext uri="{9D8B030D-6E8A-4147-A177-3AD203B41FA5}">
                      <a16:colId xmlns:a16="http://schemas.microsoft.com/office/drawing/2014/main" val="6670322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org.papernet.paperMagnetoCorp00004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Issuer 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MagnetoCorp,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Paper: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00004,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Owner: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DigiBank,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Issue date: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31 August 2020, </a:t>
                      </a:r>
                    </a:p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Maturity date: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31 March 2021,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Face value: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5m USD,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Current state: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issued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8895179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6CDF9B49-6315-9D40-B9BC-B84C0F562E0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266802" y="4289294"/>
          <a:ext cx="8322432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36998">
                  <a:extLst>
                    <a:ext uri="{9D8B030D-6E8A-4147-A177-3AD203B41FA5}">
                      <a16:colId xmlns:a16="http://schemas.microsoft.com/office/drawing/2014/main" val="586040750"/>
                    </a:ext>
                  </a:extLst>
                </a:gridCol>
                <a:gridCol w="5585434">
                  <a:extLst>
                    <a:ext uri="{9D8B030D-6E8A-4147-A177-3AD203B41FA5}">
                      <a16:colId xmlns:a16="http://schemas.microsoft.com/office/drawing/2014/main" val="6670322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org.papernet.paperMagnetoCorp00003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Issuer 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MagnetoCorp,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Paper: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00003,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Owner: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BrokerHouse,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Issue date: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31 July 2020,, </a:t>
                      </a:r>
                    </a:p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Maturity date: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28 February 2021,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Face value: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5m USD,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Current state: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trading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9801214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1532DF93-3F82-D04A-8619-39BA766586A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266802" y="3774883"/>
          <a:ext cx="8322432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36998">
                  <a:extLst>
                    <a:ext uri="{9D8B030D-6E8A-4147-A177-3AD203B41FA5}">
                      <a16:colId xmlns:a16="http://schemas.microsoft.com/office/drawing/2014/main" val="586040750"/>
                    </a:ext>
                  </a:extLst>
                </a:gridCol>
                <a:gridCol w="5585434">
                  <a:extLst>
                    <a:ext uri="{9D8B030D-6E8A-4147-A177-3AD203B41FA5}">
                      <a16:colId xmlns:a16="http://schemas.microsoft.com/office/drawing/2014/main" val="6670322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org.papernet.paperMagnetoCorp00002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Issuer 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MagnetoCorp,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Paper: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00002,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Owner: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BigFund,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Issue date:,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30 June 2020, </a:t>
                      </a:r>
                    </a:p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Maturity date: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31 January 2021,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Face value: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5m USD,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Current state: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trading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0778987"/>
                  </a:ext>
                </a:extLst>
              </a:tr>
            </a:tbl>
          </a:graphicData>
        </a:graphic>
      </p:graphicFrame>
      <p:sp>
        <p:nvSpPr>
          <p:cNvPr id="18" name="Rectangle 28">
            <a:extLst>
              <a:ext uri="{FF2B5EF4-FFF2-40B4-BE49-F238E27FC236}">
                <a16:creationId xmlns:a16="http://schemas.microsoft.com/office/drawing/2014/main" id="{14791CA7-27B5-8949-9C6D-75C2B69BA6A0}"/>
              </a:ext>
            </a:extLst>
          </p:cNvPr>
          <p:cNvSpPr/>
          <p:nvPr/>
        </p:nvSpPr>
        <p:spPr>
          <a:xfrm>
            <a:off x="1956378" y="2438400"/>
            <a:ext cx="8943280" cy="3239589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9394538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7093199-B86D-A74C-A536-93151A94AAEF}"/>
              </a:ext>
            </a:extLst>
          </p:cNvPr>
          <p:cNvCxnSpPr>
            <a:cxnSpLocks/>
          </p:cNvCxnSpPr>
          <p:nvPr/>
        </p:nvCxnSpPr>
        <p:spPr>
          <a:xfrm>
            <a:off x="2266802" y="2702534"/>
            <a:ext cx="2736998" cy="0"/>
          </a:xfrm>
          <a:prstGeom prst="line">
            <a:avLst/>
          </a:prstGeom>
          <a:noFill/>
          <a:ln w="12700" cap="flat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headEnd type="triangle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8.1 – Alt Commercial Paper List – Physical</a:t>
            </a:r>
          </a:p>
        </p:txBody>
      </p:sp>
      <p:sp>
        <p:nvSpPr>
          <p:cNvPr id="69" name="Rectangle 28">
            <a:extLst>
              <a:ext uri="{FF2B5EF4-FFF2-40B4-BE49-F238E27FC236}">
                <a16:creationId xmlns:a16="http://schemas.microsoft.com/office/drawing/2014/main" id="{4E8E3B29-0BBF-664C-BF91-749FF8D996CB}"/>
              </a:ext>
            </a:extLst>
          </p:cNvPr>
          <p:cNvSpPr/>
          <p:nvPr/>
        </p:nvSpPr>
        <p:spPr>
          <a:xfrm>
            <a:off x="1956378" y="1921239"/>
            <a:ext cx="8943280" cy="4084819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12EE6F6-C7EB-7347-9A8D-26EC75FBDC9F}"/>
              </a:ext>
            </a:extLst>
          </p:cNvPr>
          <p:cNvSpPr/>
          <p:nvPr/>
        </p:nvSpPr>
        <p:spPr>
          <a:xfrm>
            <a:off x="2460124" y="5011507"/>
            <a:ext cx="54428" cy="54428"/>
          </a:xfrm>
          <a:prstGeom prst="ellipse">
            <a:avLst/>
          </a:prstGeom>
          <a:solidFill>
            <a:srgbClr val="FFFFFF"/>
          </a:solidFill>
          <a:ln w="28575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9686018-A11F-5046-BF3D-341E4E324450}"/>
              </a:ext>
            </a:extLst>
          </p:cNvPr>
          <p:cNvSpPr/>
          <p:nvPr/>
        </p:nvSpPr>
        <p:spPr>
          <a:xfrm>
            <a:off x="2469143" y="2967530"/>
            <a:ext cx="54428" cy="54428"/>
          </a:xfrm>
          <a:prstGeom prst="ellipse">
            <a:avLst/>
          </a:prstGeom>
          <a:solidFill>
            <a:srgbClr val="FFFFFF"/>
          </a:solidFill>
          <a:ln w="28575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65FF3E27-D423-D641-97B0-C47EC9AD464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266802" y="2930272"/>
          <a:ext cx="8322432" cy="1584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36998">
                  <a:extLst>
                    <a:ext uri="{9D8B030D-6E8A-4147-A177-3AD203B41FA5}">
                      <a16:colId xmlns:a16="http://schemas.microsoft.com/office/drawing/2014/main" val="586040750"/>
                    </a:ext>
                  </a:extLst>
                </a:gridCol>
                <a:gridCol w="5585434">
                  <a:extLst>
                    <a:ext uri="{9D8B030D-6E8A-4147-A177-3AD203B41FA5}">
                      <a16:colId xmlns:a16="http://schemas.microsoft.com/office/drawing/2014/main" val="6670322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org.papernet.paperMagnetoCorp00001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Issuer 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MagnetoCorp,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Paper: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00001,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Owner: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DigiBank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Issue date: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31 May 2020, </a:t>
                      </a:r>
                    </a:p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Maturity date: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31 December 2020,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Face value: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5m USD,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Current state: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trading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3340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org.papernet.paperMagnetoCorp00002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Issuer 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MagnetoCorp,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Paper: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00002,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Owner: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BigFund,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Issue date:,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30 June 2020, </a:t>
                      </a:r>
                    </a:p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Maturity date: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31 January 2021,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Face value: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5m USD,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Current state: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trading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0778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org.papernet.paperMagnetoCorp00003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Issuer 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MagnetoCorp,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Paper: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00003,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Owner: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BrokerHouse,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Issue date: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31 July 2020,, </a:t>
                      </a:r>
                    </a:p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Maturity date: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28 February 2021,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Face value: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5m USD,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Current state: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trading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9801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org.papernet.paperMagnetoCorp00004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Issuer 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MagnetoCorp,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Paper: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00004,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Owner: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DigiBank,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Issue date: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31 August 2020, </a:t>
                      </a:r>
                    </a:p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Maturity date: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31 March 2021,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Face value: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5m USD,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Current state: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issued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8895179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426F3F83-07C1-F447-80BA-C80C1C81B924}"/>
              </a:ext>
            </a:extLst>
          </p:cNvPr>
          <p:cNvSpPr txBox="1"/>
          <p:nvPr/>
        </p:nvSpPr>
        <p:spPr>
          <a:xfrm>
            <a:off x="2174986" y="2101653"/>
            <a:ext cx="1764264" cy="2616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dirty="0"/>
              <a:t>c</a:t>
            </a:r>
            <a:r>
              <a:rPr kumimoji="0" lang="en-US" sz="11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ommercial paper list states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3420D06-CCEB-AF4A-B853-7248396C769A}"/>
              </a:ext>
            </a:extLst>
          </p:cNvPr>
          <p:cNvSpPr txBox="1"/>
          <p:nvPr/>
        </p:nvSpPr>
        <p:spPr>
          <a:xfrm>
            <a:off x="3279886" y="2593612"/>
            <a:ext cx="530114" cy="235922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ctr" anchorCtr="0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b="1" dirty="0"/>
              <a:t>key</a:t>
            </a:r>
            <a:endParaRPr kumimoji="0" lang="en-US" sz="11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72FE8D1-49D9-6D44-87A2-DCCCFE50E265}"/>
              </a:ext>
            </a:extLst>
          </p:cNvPr>
          <p:cNvCxnSpPr>
            <a:cxnSpLocks/>
          </p:cNvCxnSpPr>
          <p:nvPr/>
        </p:nvCxnSpPr>
        <p:spPr>
          <a:xfrm>
            <a:off x="5003800" y="2702534"/>
            <a:ext cx="5585434" cy="0"/>
          </a:xfrm>
          <a:prstGeom prst="line">
            <a:avLst/>
          </a:prstGeom>
          <a:noFill/>
          <a:ln w="12700" cap="flat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headEnd type="triangle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62CC8C2-2DBB-3441-9FDB-B5CE825ABA8A}"/>
              </a:ext>
            </a:extLst>
          </p:cNvPr>
          <p:cNvSpPr txBox="1"/>
          <p:nvPr/>
        </p:nvSpPr>
        <p:spPr>
          <a:xfrm>
            <a:off x="7458186" y="2593612"/>
            <a:ext cx="695214" cy="235922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ctr" anchorCtr="0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value</a:t>
            </a:r>
          </a:p>
        </p:txBody>
      </p:sp>
    </p:spTree>
    <p:extLst>
      <p:ext uri="{BB962C8B-B14F-4D97-AF65-F5344CB8AC3E}">
        <p14:creationId xmlns:p14="http://schemas.microsoft.com/office/powerpoint/2010/main" val="2172427945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A1D97FE-83F9-A743-A43C-F0BB8E5FF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30267" y="6356351"/>
            <a:ext cx="2844800" cy="365125"/>
          </a:xfrm>
        </p:spPr>
        <p:txBody>
          <a:bodyPr/>
          <a:lstStyle/>
          <a:p>
            <a:fld id="{08BF69C1-739F-1B47-B5E3-FA651BCAB105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464C99-A1EE-1042-ABCB-35E13792DC9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B342883-BCD0-6A49-84A5-6660FEDFFCD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95263" y="1618770"/>
          <a:ext cx="9242755" cy="4944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9081">
                  <a:extLst>
                    <a:ext uri="{9D8B030D-6E8A-4147-A177-3AD203B41FA5}">
                      <a16:colId xmlns:a16="http://schemas.microsoft.com/office/drawing/2014/main" val="3601346267"/>
                    </a:ext>
                  </a:extLst>
                </a:gridCol>
                <a:gridCol w="1223483">
                  <a:extLst>
                    <a:ext uri="{9D8B030D-6E8A-4147-A177-3AD203B41FA5}">
                      <a16:colId xmlns:a16="http://schemas.microsoft.com/office/drawing/2014/main" val="2478563368"/>
                    </a:ext>
                  </a:extLst>
                </a:gridCol>
                <a:gridCol w="2298019">
                  <a:extLst>
                    <a:ext uri="{9D8B030D-6E8A-4147-A177-3AD203B41FA5}">
                      <a16:colId xmlns:a16="http://schemas.microsoft.com/office/drawing/2014/main" val="784132881"/>
                    </a:ext>
                  </a:extLst>
                </a:gridCol>
                <a:gridCol w="1946932">
                  <a:extLst>
                    <a:ext uri="{9D8B030D-6E8A-4147-A177-3AD203B41FA5}">
                      <a16:colId xmlns:a16="http://schemas.microsoft.com/office/drawing/2014/main" val="1639092273"/>
                    </a:ext>
                  </a:extLst>
                </a:gridCol>
                <a:gridCol w="1315240">
                  <a:extLst>
                    <a:ext uri="{9D8B030D-6E8A-4147-A177-3AD203B41FA5}">
                      <a16:colId xmlns:a16="http://schemas.microsoft.com/office/drawing/2014/main" val="2046405439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dirty="0" err="1"/>
                        <a:t>IsaacCorp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00001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Nov 31 2020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Jan 31 2020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5M USD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946221166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C2524D49-64FD-6B41-98B9-A014CCAEE366}"/>
              </a:ext>
            </a:extLst>
          </p:cNvPr>
          <p:cNvSpPr txBox="1"/>
          <p:nvPr/>
        </p:nvSpPr>
        <p:spPr>
          <a:xfrm>
            <a:off x="131433" y="1072056"/>
            <a:ext cx="2853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/>
              <a:t>cp</a:t>
            </a:r>
            <a:r>
              <a:rPr lang="en-US" sz="2400" b="1" dirty="0"/>
              <a:t> (Working storage)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FBB6E06C-7629-474F-98A3-674B3BCF2A8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47742" y="2834083"/>
          <a:ext cx="1343567" cy="4990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3567">
                  <a:extLst>
                    <a:ext uri="{9D8B030D-6E8A-4147-A177-3AD203B41FA5}">
                      <a16:colId xmlns:a16="http://schemas.microsoft.com/office/drawing/2014/main" val="3601346267"/>
                    </a:ext>
                  </a:extLst>
                </a:gridCol>
              </a:tblGrid>
              <a:tr h="499083">
                <a:tc>
                  <a:txBody>
                    <a:bodyPr/>
                    <a:lstStyle/>
                    <a:p>
                      <a:r>
                        <a:rPr lang="en-US" sz="2400" dirty="0"/>
                        <a:t>STATES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3250669769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665746AF-420E-4945-A4BB-93FBCE64CD57}"/>
              </a:ext>
            </a:extLst>
          </p:cNvPr>
          <p:cNvSpPr txBox="1"/>
          <p:nvPr/>
        </p:nvSpPr>
        <p:spPr>
          <a:xfrm>
            <a:off x="420120" y="2341641"/>
            <a:ext cx="38924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Listings  (set of all </a:t>
            </a:r>
            <a:r>
              <a:rPr lang="en-US" sz="2400" b="1" dirty="0" err="1"/>
              <a:t>cp</a:t>
            </a:r>
            <a:r>
              <a:rPr lang="en-US" sz="2400" b="1" dirty="0"/>
              <a:t> STATEs)</a:t>
            </a:r>
          </a:p>
        </p:txBody>
      </p:sp>
      <p:sp>
        <p:nvSpPr>
          <p:cNvPr id="4" name="Arc 3">
            <a:extLst>
              <a:ext uri="{FF2B5EF4-FFF2-40B4-BE49-F238E27FC236}">
                <a16:creationId xmlns:a16="http://schemas.microsoft.com/office/drawing/2014/main" id="{91CDD455-14D9-6F42-9A3D-20C4AD7024B4}"/>
              </a:ext>
            </a:extLst>
          </p:cNvPr>
          <p:cNvSpPr/>
          <p:nvPr/>
        </p:nvSpPr>
        <p:spPr>
          <a:xfrm rot="16200000">
            <a:off x="-545932" y="1703668"/>
            <a:ext cx="1893768" cy="1087352"/>
          </a:xfrm>
          <a:prstGeom prst="arc">
            <a:avLst>
              <a:gd name="adj1" fmla="val 9457134"/>
              <a:gd name="adj2" fmla="val 20452787"/>
            </a:avLst>
          </a:prstGeom>
          <a:ln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A23BA05E-C87D-4048-8551-14DCE78AE48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310198" y="4308415"/>
          <a:ext cx="8627821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0355">
                  <a:extLst>
                    <a:ext uri="{9D8B030D-6E8A-4147-A177-3AD203B41FA5}">
                      <a16:colId xmlns:a16="http://schemas.microsoft.com/office/drawing/2014/main" val="225041749"/>
                    </a:ext>
                  </a:extLst>
                </a:gridCol>
                <a:gridCol w="1190351">
                  <a:extLst>
                    <a:ext uri="{9D8B030D-6E8A-4147-A177-3AD203B41FA5}">
                      <a16:colId xmlns:a16="http://schemas.microsoft.com/office/drawing/2014/main" val="3601346267"/>
                    </a:ext>
                  </a:extLst>
                </a:gridCol>
                <a:gridCol w="793567">
                  <a:extLst>
                    <a:ext uri="{9D8B030D-6E8A-4147-A177-3AD203B41FA5}">
                      <a16:colId xmlns:a16="http://schemas.microsoft.com/office/drawing/2014/main" val="2478563368"/>
                    </a:ext>
                  </a:extLst>
                </a:gridCol>
                <a:gridCol w="1020405">
                  <a:extLst>
                    <a:ext uri="{9D8B030D-6E8A-4147-A177-3AD203B41FA5}">
                      <a16:colId xmlns:a16="http://schemas.microsoft.com/office/drawing/2014/main" val="784132881"/>
                    </a:ext>
                  </a:extLst>
                </a:gridCol>
                <a:gridCol w="1268833">
                  <a:extLst>
                    <a:ext uri="{9D8B030D-6E8A-4147-A177-3AD203B41FA5}">
                      <a16:colId xmlns:a16="http://schemas.microsoft.com/office/drawing/2014/main" val="1639092273"/>
                    </a:ext>
                  </a:extLst>
                </a:gridCol>
                <a:gridCol w="857155">
                  <a:extLst>
                    <a:ext uri="{9D8B030D-6E8A-4147-A177-3AD203B41FA5}">
                      <a16:colId xmlns:a16="http://schemas.microsoft.com/office/drawing/2014/main" val="2046405439"/>
                    </a:ext>
                  </a:extLst>
                </a:gridCol>
                <a:gridCol w="857155">
                  <a:extLst>
                    <a:ext uri="{9D8B030D-6E8A-4147-A177-3AD203B41FA5}">
                      <a16:colId xmlns:a16="http://schemas.microsoft.com/office/drawing/2014/main" val="182021129"/>
                    </a:ext>
                  </a:extLst>
                </a:gridCol>
              </a:tblGrid>
              <a:tr h="568960">
                <a:tc>
                  <a:txBody>
                    <a:bodyPr/>
                    <a:lstStyle/>
                    <a:p>
                      <a:r>
                        <a:rPr lang="en-US" sz="1500" dirty="0"/>
                        <a:t>Org.papernet.paper. ISAACORP-0001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500" dirty="0" err="1"/>
                        <a:t>IsaacCorp</a:t>
                      </a:r>
                      <a:endParaRPr lang="en-US" sz="15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00001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Nov 31 2020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Jan 31 2020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5M USD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Trading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946221166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29176FC7-B996-764E-800E-F3ED98C8201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310197" y="4946620"/>
          <a:ext cx="8627819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0355">
                  <a:extLst>
                    <a:ext uri="{9D8B030D-6E8A-4147-A177-3AD203B41FA5}">
                      <a16:colId xmlns:a16="http://schemas.microsoft.com/office/drawing/2014/main" val="225041749"/>
                    </a:ext>
                  </a:extLst>
                </a:gridCol>
                <a:gridCol w="1199577">
                  <a:extLst>
                    <a:ext uri="{9D8B030D-6E8A-4147-A177-3AD203B41FA5}">
                      <a16:colId xmlns:a16="http://schemas.microsoft.com/office/drawing/2014/main" val="3601346267"/>
                    </a:ext>
                  </a:extLst>
                </a:gridCol>
                <a:gridCol w="793567">
                  <a:extLst>
                    <a:ext uri="{9D8B030D-6E8A-4147-A177-3AD203B41FA5}">
                      <a16:colId xmlns:a16="http://schemas.microsoft.com/office/drawing/2014/main" val="2478563368"/>
                    </a:ext>
                  </a:extLst>
                </a:gridCol>
                <a:gridCol w="1011177">
                  <a:extLst>
                    <a:ext uri="{9D8B030D-6E8A-4147-A177-3AD203B41FA5}">
                      <a16:colId xmlns:a16="http://schemas.microsoft.com/office/drawing/2014/main" val="784132881"/>
                    </a:ext>
                  </a:extLst>
                </a:gridCol>
                <a:gridCol w="1268833">
                  <a:extLst>
                    <a:ext uri="{9D8B030D-6E8A-4147-A177-3AD203B41FA5}">
                      <a16:colId xmlns:a16="http://schemas.microsoft.com/office/drawing/2014/main" val="1639092273"/>
                    </a:ext>
                  </a:extLst>
                </a:gridCol>
                <a:gridCol w="857155">
                  <a:extLst>
                    <a:ext uri="{9D8B030D-6E8A-4147-A177-3AD203B41FA5}">
                      <a16:colId xmlns:a16="http://schemas.microsoft.com/office/drawing/2014/main" val="2046405439"/>
                    </a:ext>
                  </a:extLst>
                </a:gridCol>
                <a:gridCol w="857155">
                  <a:extLst>
                    <a:ext uri="{9D8B030D-6E8A-4147-A177-3AD203B41FA5}">
                      <a16:colId xmlns:a16="http://schemas.microsoft.com/office/drawing/2014/main" val="2549432334"/>
                    </a:ext>
                  </a:extLst>
                </a:gridCol>
              </a:tblGrid>
              <a:tr h="568960">
                <a:tc>
                  <a:txBody>
                    <a:bodyPr/>
                    <a:lstStyle/>
                    <a:p>
                      <a:r>
                        <a:rPr lang="en-US" sz="1500" dirty="0"/>
                        <a:t>PAPERS-MAGNETOCORP-0001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500" dirty="0" err="1"/>
                        <a:t>MagnetoCorp</a:t>
                      </a:r>
                      <a:endParaRPr lang="en-US" sz="15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00001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Nov 31 2020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Jan 31 2020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10M USD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Issued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946221166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44DF4357-DAF8-1F49-80A8-403E4C7A3F4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310198" y="5584825"/>
          <a:ext cx="8627820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0355">
                  <a:extLst>
                    <a:ext uri="{9D8B030D-6E8A-4147-A177-3AD203B41FA5}">
                      <a16:colId xmlns:a16="http://schemas.microsoft.com/office/drawing/2014/main" val="225041749"/>
                    </a:ext>
                  </a:extLst>
                </a:gridCol>
                <a:gridCol w="1199577">
                  <a:extLst>
                    <a:ext uri="{9D8B030D-6E8A-4147-A177-3AD203B41FA5}">
                      <a16:colId xmlns:a16="http://schemas.microsoft.com/office/drawing/2014/main" val="3601346267"/>
                    </a:ext>
                  </a:extLst>
                </a:gridCol>
                <a:gridCol w="784340">
                  <a:extLst>
                    <a:ext uri="{9D8B030D-6E8A-4147-A177-3AD203B41FA5}">
                      <a16:colId xmlns:a16="http://schemas.microsoft.com/office/drawing/2014/main" val="2478563368"/>
                    </a:ext>
                  </a:extLst>
                </a:gridCol>
                <a:gridCol w="1020405">
                  <a:extLst>
                    <a:ext uri="{9D8B030D-6E8A-4147-A177-3AD203B41FA5}">
                      <a16:colId xmlns:a16="http://schemas.microsoft.com/office/drawing/2014/main" val="784132881"/>
                    </a:ext>
                  </a:extLst>
                </a:gridCol>
                <a:gridCol w="1268833">
                  <a:extLst>
                    <a:ext uri="{9D8B030D-6E8A-4147-A177-3AD203B41FA5}">
                      <a16:colId xmlns:a16="http://schemas.microsoft.com/office/drawing/2014/main" val="1639092273"/>
                    </a:ext>
                  </a:extLst>
                </a:gridCol>
                <a:gridCol w="857155">
                  <a:extLst>
                    <a:ext uri="{9D8B030D-6E8A-4147-A177-3AD203B41FA5}">
                      <a16:colId xmlns:a16="http://schemas.microsoft.com/office/drawing/2014/main" val="2046405439"/>
                    </a:ext>
                  </a:extLst>
                </a:gridCol>
                <a:gridCol w="857155">
                  <a:extLst>
                    <a:ext uri="{9D8B030D-6E8A-4147-A177-3AD203B41FA5}">
                      <a16:colId xmlns:a16="http://schemas.microsoft.com/office/drawing/2014/main" val="166087793"/>
                    </a:ext>
                  </a:extLst>
                </a:gridCol>
              </a:tblGrid>
              <a:tr h="568960">
                <a:tc>
                  <a:txBody>
                    <a:bodyPr/>
                    <a:lstStyle/>
                    <a:p>
                      <a:r>
                        <a:rPr lang="en-US" sz="1500" dirty="0"/>
                        <a:t>PAPERS-DIGICORP-0001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500" dirty="0" err="1"/>
                        <a:t>DigiCorp</a:t>
                      </a:r>
                      <a:endParaRPr lang="en-US" sz="15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00001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Nov 31 2020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Jan 31 2020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5M USD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Redeemed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94622116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AFF8C8B-4791-9247-BF4D-7EC9D62B8208}"/>
              </a:ext>
            </a:extLst>
          </p:cNvPr>
          <p:cNvSpPr txBox="1"/>
          <p:nvPr/>
        </p:nvSpPr>
        <p:spPr>
          <a:xfrm>
            <a:off x="2291309" y="3918068"/>
            <a:ext cx="646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KEY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834204C-0106-614C-B9BD-6DF9A4C04B31}"/>
              </a:ext>
            </a:extLst>
          </p:cNvPr>
          <p:cNvCxnSpPr/>
          <p:nvPr/>
        </p:nvCxnSpPr>
        <p:spPr>
          <a:xfrm>
            <a:off x="4311442" y="4020160"/>
            <a:ext cx="562657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E5FF25E-2A54-5442-86B8-0E30DA7A689D}"/>
              </a:ext>
            </a:extLst>
          </p:cNvPr>
          <p:cNvSpPr txBox="1"/>
          <p:nvPr/>
        </p:nvSpPr>
        <p:spPr>
          <a:xfrm>
            <a:off x="6725850" y="3587556"/>
            <a:ext cx="1015021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VALUE</a:t>
            </a:r>
          </a:p>
        </p:txBody>
      </p:sp>
    </p:spTree>
    <p:extLst>
      <p:ext uri="{BB962C8B-B14F-4D97-AF65-F5344CB8AC3E}">
        <p14:creationId xmlns:p14="http://schemas.microsoft.com/office/powerpoint/2010/main" val="18367120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A1D97FE-83F9-A743-A43C-F0BB8E5FF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F69C1-739F-1B47-B5E3-FA651BCAB105}" type="slidenum">
              <a:rPr lang="en-US" smtClean="0"/>
              <a:pPr/>
              <a:t>13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B342883-BCD0-6A49-84A5-6660FEDFFCD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95263" y="1618769"/>
          <a:ext cx="9242755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2747">
                  <a:extLst>
                    <a:ext uri="{9D8B030D-6E8A-4147-A177-3AD203B41FA5}">
                      <a16:colId xmlns:a16="http://schemas.microsoft.com/office/drawing/2014/main" val="3601346267"/>
                    </a:ext>
                  </a:extLst>
                </a:gridCol>
                <a:gridCol w="1071069">
                  <a:extLst>
                    <a:ext uri="{9D8B030D-6E8A-4147-A177-3AD203B41FA5}">
                      <a16:colId xmlns:a16="http://schemas.microsoft.com/office/drawing/2014/main" val="2478563368"/>
                    </a:ext>
                  </a:extLst>
                </a:gridCol>
                <a:gridCol w="2011748">
                  <a:extLst>
                    <a:ext uri="{9D8B030D-6E8A-4147-A177-3AD203B41FA5}">
                      <a16:colId xmlns:a16="http://schemas.microsoft.com/office/drawing/2014/main" val="784132881"/>
                    </a:ext>
                  </a:extLst>
                </a:gridCol>
                <a:gridCol w="1704397">
                  <a:extLst>
                    <a:ext uri="{9D8B030D-6E8A-4147-A177-3AD203B41FA5}">
                      <a16:colId xmlns:a16="http://schemas.microsoft.com/office/drawing/2014/main" val="1639092273"/>
                    </a:ext>
                  </a:extLst>
                </a:gridCol>
                <a:gridCol w="1151397">
                  <a:extLst>
                    <a:ext uri="{9D8B030D-6E8A-4147-A177-3AD203B41FA5}">
                      <a16:colId xmlns:a16="http://schemas.microsoft.com/office/drawing/2014/main" val="2046405439"/>
                    </a:ext>
                  </a:extLst>
                </a:gridCol>
                <a:gridCol w="1151397">
                  <a:extLst>
                    <a:ext uri="{9D8B030D-6E8A-4147-A177-3AD203B41FA5}">
                      <a16:colId xmlns:a16="http://schemas.microsoft.com/office/drawing/2014/main" val="4190989850"/>
                    </a:ext>
                  </a:extLst>
                </a:gridCol>
              </a:tblGrid>
              <a:tr h="853440">
                <a:tc>
                  <a:txBody>
                    <a:bodyPr/>
                    <a:lstStyle/>
                    <a:p>
                      <a:r>
                        <a:rPr lang="en-US" sz="2400" dirty="0" err="1"/>
                        <a:t>IsaacCorp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00001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Nov 31 2020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Jan 31 2020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5M USD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Issued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946221166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C2524D49-64FD-6B41-98B9-A014CCAEE366}"/>
              </a:ext>
            </a:extLst>
          </p:cNvPr>
          <p:cNvSpPr txBox="1"/>
          <p:nvPr/>
        </p:nvSpPr>
        <p:spPr>
          <a:xfrm>
            <a:off x="131433" y="1072056"/>
            <a:ext cx="2853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/>
              <a:t>cp</a:t>
            </a:r>
            <a:r>
              <a:rPr lang="en-US" sz="2400" b="1" dirty="0"/>
              <a:t> (Working storage)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FBB6E06C-7629-474F-98A3-674B3BCF2A8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95263" y="3489787"/>
          <a:ext cx="10523427" cy="19824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9081">
                  <a:extLst>
                    <a:ext uri="{9D8B030D-6E8A-4147-A177-3AD203B41FA5}">
                      <a16:colId xmlns:a16="http://schemas.microsoft.com/office/drawing/2014/main" val="3601346267"/>
                    </a:ext>
                  </a:extLst>
                </a:gridCol>
                <a:gridCol w="1223483">
                  <a:extLst>
                    <a:ext uri="{9D8B030D-6E8A-4147-A177-3AD203B41FA5}">
                      <a16:colId xmlns:a16="http://schemas.microsoft.com/office/drawing/2014/main" val="2478563368"/>
                    </a:ext>
                  </a:extLst>
                </a:gridCol>
                <a:gridCol w="2298019">
                  <a:extLst>
                    <a:ext uri="{9D8B030D-6E8A-4147-A177-3AD203B41FA5}">
                      <a16:colId xmlns:a16="http://schemas.microsoft.com/office/drawing/2014/main" val="784132881"/>
                    </a:ext>
                  </a:extLst>
                </a:gridCol>
                <a:gridCol w="1946932">
                  <a:extLst>
                    <a:ext uri="{9D8B030D-6E8A-4147-A177-3AD203B41FA5}">
                      <a16:colId xmlns:a16="http://schemas.microsoft.com/office/drawing/2014/main" val="1639092273"/>
                    </a:ext>
                  </a:extLst>
                </a:gridCol>
                <a:gridCol w="1315240">
                  <a:extLst>
                    <a:ext uri="{9D8B030D-6E8A-4147-A177-3AD203B41FA5}">
                      <a16:colId xmlns:a16="http://schemas.microsoft.com/office/drawing/2014/main" val="2046405439"/>
                    </a:ext>
                  </a:extLst>
                </a:gridCol>
                <a:gridCol w="1280672">
                  <a:extLst>
                    <a:ext uri="{9D8B030D-6E8A-4147-A177-3AD203B41FA5}">
                      <a16:colId xmlns:a16="http://schemas.microsoft.com/office/drawing/2014/main" val="787921868"/>
                    </a:ext>
                  </a:extLst>
                </a:gridCol>
              </a:tblGrid>
              <a:tr h="499083">
                <a:tc>
                  <a:txBody>
                    <a:bodyPr/>
                    <a:lstStyle/>
                    <a:p>
                      <a:r>
                        <a:rPr lang="en-US" sz="2400" dirty="0" err="1"/>
                        <a:t>MagnetoCorp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00001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May 31 2020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Dec 31 2020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5M USD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Issued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3250669769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US" sz="2400" dirty="0" err="1"/>
                        <a:t>MagnetoCorp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00002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June 31 2020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Jan 31 2020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5M USD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Trade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2494596266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US" sz="2400"/>
                        <a:t>SjirCorp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00001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Sep 31 2020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Jan 31 2020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5M USD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Redeem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2506193797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US" sz="2400"/>
                        <a:t>IsaacCorp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00001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Nov 21 2020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Jan 31 2020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5M USD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Issued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946221166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665746AF-420E-4945-A4BB-93FBCE64CD57}"/>
              </a:ext>
            </a:extLst>
          </p:cNvPr>
          <p:cNvSpPr txBox="1"/>
          <p:nvPr/>
        </p:nvSpPr>
        <p:spPr>
          <a:xfrm>
            <a:off x="167641" y="2997345"/>
            <a:ext cx="38924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Listings  (set of all </a:t>
            </a:r>
            <a:r>
              <a:rPr lang="en-US" sz="2400" b="1" dirty="0" err="1"/>
              <a:t>cp</a:t>
            </a:r>
            <a:r>
              <a:rPr lang="en-US" sz="2400" b="1" dirty="0"/>
              <a:t> STATEs)</a:t>
            </a:r>
          </a:p>
        </p:txBody>
      </p:sp>
      <p:sp>
        <p:nvSpPr>
          <p:cNvPr id="4" name="Arc 3">
            <a:extLst>
              <a:ext uri="{FF2B5EF4-FFF2-40B4-BE49-F238E27FC236}">
                <a16:creationId xmlns:a16="http://schemas.microsoft.com/office/drawing/2014/main" id="{91CDD455-14D9-6F42-9A3D-20C4AD7024B4}"/>
              </a:ext>
            </a:extLst>
          </p:cNvPr>
          <p:cNvSpPr/>
          <p:nvPr/>
        </p:nvSpPr>
        <p:spPr>
          <a:xfrm rot="16200000">
            <a:off x="-545932" y="1703668"/>
            <a:ext cx="1893768" cy="1087352"/>
          </a:xfrm>
          <a:prstGeom prst="arc">
            <a:avLst>
              <a:gd name="adj1" fmla="val 11472947"/>
              <a:gd name="adj2" fmla="val 20452787"/>
            </a:avLst>
          </a:prstGeom>
          <a:ln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95276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/>
          <p:cNvSpPr/>
          <p:nvPr/>
        </p:nvSpPr>
        <p:spPr>
          <a:xfrm>
            <a:off x="1215592" y="2499467"/>
            <a:ext cx="1616016" cy="1071048"/>
          </a:xfrm>
          <a:prstGeom prst="rect">
            <a:avLst/>
          </a:prstGeom>
          <a:solidFill>
            <a:srgbClr val="0070C0"/>
          </a:solidFill>
          <a:ln w="12700" cap="flat">
            <a:solidFill>
              <a:srgbClr val="000000"/>
            </a:solidFill>
            <a:prstDash val="solid"/>
            <a:miter lim="800000"/>
          </a:ln>
          <a:effectLst/>
        </p:spPr>
        <p:txBody>
          <a:bodyPr wrap="square" lIns="36000" tIns="45719" rIns="45719" bIns="45719" numCol="1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solidFill>
                  <a:srgbClr val="FFFFFF"/>
                </a:solidFill>
              </a:defRPr>
            </a:pPr>
            <a:endParaRPr kumimoji="0" lang="nl-NL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solidFill>
                  <a:srgbClr val="FFFFFF"/>
                </a:solidFill>
              </a:defRPr>
            </a:pPr>
            <a:r>
              <a:rPr kumimoji="0" lang="nl-NL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</a:t>
            </a:r>
            <a:r>
              <a:rPr kumimoji="0" lang="nl-NL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Issued</a:t>
            </a:r>
            <a:r>
              <a:rPr kumimoji="0" lang="nl-NL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kumimoji="0" sz="3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"/>
          <p:cNvSpPr/>
          <p:nvPr/>
        </p:nvSpPr>
        <p:spPr>
          <a:xfrm>
            <a:off x="4882575" y="2499466"/>
            <a:ext cx="1616016" cy="1119851"/>
          </a:xfrm>
          <a:prstGeom prst="rect">
            <a:avLst/>
          </a:prstGeom>
          <a:solidFill>
            <a:srgbClr val="0070C0"/>
          </a:solidFill>
          <a:ln w="12700" cap="flat">
            <a:solidFill>
              <a:srgbClr val="000000"/>
            </a:solidFill>
            <a:prstDash val="solid"/>
            <a:miter lim="800000"/>
          </a:ln>
          <a:effectLst/>
        </p:spPr>
        <p:txBody>
          <a:bodyPr wrap="square" lIns="36000" tIns="45719" rIns="45719" bIns="45719" numCol="1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solidFill>
                  <a:srgbClr val="FFFFFF"/>
                </a:solidFill>
              </a:defRPr>
            </a:pPr>
            <a:endParaRPr kumimoji="0" lang="nl-NL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solidFill>
                  <a:srgbClr val="FFFFFF"/>
                </a:solidFill>
              </a:defRPr>
            </a:pPr>
            <a:r>
              <a:rPr kumimoji="0" lang="nl-NL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</a:t>
            </a:r>
            <a:r>
              <a:rPr kumimoji="0" lang="nl-NL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Trading</a:t>
            </a:r>
            <a:r>
              <a:rPr kumimoji="0" lang="nl-NL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kumimoji="0" sz="3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"/>
          <p:cNvSpPr/>
          <p:nvPr/>
        </p:nvSpPr>
        <p:spPr>
          <a:xfrm>
            <a:off x="8577566" y="2499466"/>
            <a:ext cx="1616016" cy="1119851"/>
          </a:xfrm>
          <a:prstGeom prst="rect">
            <a:avLst/>
          </a:prstGeom>
          <a:solidFill>
            <a:srgbClr val="0070C0"/>
          </a:solidFill>
          <a:ln w="12700" cap="flat">
            <a:solidFill>
              <a:srgbClr val="000000"/>
            </a:solidFill>
            <a:prstDash val="solid"/>
            <a:miter lim="800000"/>
          </a:ln>
          <a:effectLst/>
        </p:spPr>
        <p:txBody>
          <a:bodyPr wrap="square" lIns="36000" tIns="45719" rIns="45719" bIns="45719" numCol="1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solidFill>
                  <a:srgbClr val="FFFFFF"/>
                </a:solidFill>
              </a:defRPr>
            </a:pPr>
            <a:endParaRPr kumimoji="0" lang="nl-NL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solidFill>
                  <a:srgbClr val="FFFFFF"/>
                </a:solidFill>
              </a:defRPr>
            </a:pPr>
            <a:r>
              <a:rPr kumimoji="0" lang="nl-NL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</a:t>
            </a:r>
            <a:r>
              <a:rPr kumimoji="0" lang="nl-NL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Redeemed</a:t>
            </a:r>
            <a:r>
              <a:rPr kumimoji="0" lang="nl-NL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kumimoji="0" sz="3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"/>
          <p:cNvSpPr/>
          <p:nvPr/>
        </p:nvSpPr>
        <p:spPr>
          <a:xfrm>
            <a:off x="1187582" y="5856524"/>
            <a:ext cx="1616016" cy="934234"/>
          </a:xfrm>
          <a:prstGeom prst="rect">
            <a:avLst/>
          </a:prstGeom>
          <a:solidFill>
            <a:srgbClr val="0070C0"/>
          </a:solidFill>
          <a:ln w="12700" cap="flat">
            <a:solidFill>
              <a:srgbClr val="000000"/>
            </a:solidFill>
            <a:prstDash val="solid"/>
            <a:miter lim="800000"/>
          </a:ln>
          <a:effectLst/>
        </p:spPr>
        <p:txBody>
          <a:bodyPr wrap="square" lIns="36000" tIns="45719" rIns="45719" bIns="45719" numCol="1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solidFill>
                  <a:srgbClr val="FFFFFF"/>
                </a:solidFill>
              </a:defRPr>
            </a:pPr>
            <a:r>
              <a:rPr kumimoji="0" lang="nl-NL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</a:t>
            </a:r>
            <a:r>
              <a:rPr kumimoji="0" lang="nl-NL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Issued 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1" name="Rechte verbindingslijn met pijl 10"/>
          <p:cNvCxnSpPr/>
          <p:nvPr/>
        </p:nvCxnSpPr>
        <p:spPr>
          <a:xfrm flipH="1" flipV="1">
            <a:off x="6296026" y="3608040"/>
            <a:ext cx="28574" cy="164567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al 20"/>
          <p:cNvSpPr>
            <a:spLocks noChangeAspect="1"/>
          </p:cNvSpPr>
          <p:nvPr/>
        </p:nvSpPr>
        <p:spPr>
          <a:xfrm>
            <a:off x="1867498" y="1243204"/>
            <a:ext cx="291356" cy="291356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Tekstvak 25"/>
          <p:cNvSpPr txBox="1"/>
          <p:nvPr/>
        </p:nvSpPr>
        <p:spPr>
          <a:xfrm>
            <a:off x="2088462" y="1801683"/>
            <a:ext cx="817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Issue</a:t>
            </a:r>
          </a:p>
        </p:txBody>
      </p:sp>
      <p:sp>
        <p:nvSpPr>
          <p:cNvPr id="31" name="Tekstvak 30"/>
          <p:cNvSpPr txBox="1"/>
          <p:nvPr/>
        </p:nvSpPr>
        <p:spPr>
          <a:xfrm>
            <a:off x="3053856" y="2546424"/>
            <a:ext cx="1639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(first) Move</a:t>
            </a:r>
          </a:p>
        </p:txBody>
      </p:sp>
      <p:cxnSp>
        <p:nvCxnSpPr>
          <p:cNvPr id="32" name="Rechte verbindingslijn met pijl 31"/>
          <p:cNvCxnSpPr>
            <a:stCxn id="21" idx="4"/>
            <a:endCxn id="5" idx="0"/>
          </p:cNvCxnSpPr>
          <p:nvPr/>
        </p:nvCxnSpPr>
        <p:spPr>
          <a:xfrm>
            <a:off x="2013176" y="1534560"/>
            <a:ext cx="10424" cy="96490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Rechte verbindingslijn met pijl 33"/>
          <p:cNvCxnSpPr>
            <a:stCxn id="5" idx="3"/>
            <a:endCxn id="6" idx="1"/>
          </p:cNvCxnSpPr>
          <p:nvPr/>
        </p:nvCxnSpPr>
        <p:spPr>
          <a:xfrm>
            <a:off x="2831608" y="3034991"/>
            <a:ext cx="2050967" cy="2440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Rechte verbindingslijn met pijl 41"/>
          <p:cNvCxnSpPr>
            <a:stCxn id="6" idx="3"/>
            <a:endCxn id="7" idx="1"/>
          </p:cNvCxnSpPr>
          <p:nvPr/>
        </p:nvCxnSpPr>
        <p:spPr>
          <a:xfrm>
            <a:off x="6498591" y="3059392"/>
            <a:ext cx="2078975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kstvak 44"/>
          <p:cNvSpPr txBox="1"/>
          <p:nvPr/>
        </p:nvSpPr>
        <p:spPr>
          <a:xfrm>
            <a:off x="6953250" y="2666170"/>
            <a:ext cx="1214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Redeem</a:t>
            </a:r>
            <a:endParaRPr kumimoji="0" lang="nl-NL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2" name="Rechte verbindingslijn 51"/>
          <p:cNvCxnSpPr/>
          <p:nvPr/>
        </p:nvCxnSpPr>
        <p:spPr>
          <a:xfrm>
            <a:off x="5191766" y="3621656"/>
            <a:ext cx="0" cy="1609725"/>
          </a:xfrm>
          <a:prstGeom prst="line">
            <a:avLst/>
          </a:prstGeom>
          <a:ln w="508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Rechte verbindingslijn 53"/>
          <p:cNvCxnSpPr/>
          <p:nvPr/>
        </p:nvCxnSpPr>
        <p:spPr>
          <a:xfrm flipH="1">
            <a:off x="5168219" y="5231370"/>
            <a:ext cx="1156381" cy="1033"/>
          </a:xfrm>
          <a:prstGeom prst="line">
            <a:avLst/>
          </a:prstGeom>
          <a:ln w="508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kstvak 66"/>
          <p:cNvSpPr txBox="1"/>
          <p:nvPr/>
        </p:nvSpPr>
        <p:spPr>
          <a:xfrm>
            <a:off x="6387646" y="4173629"/>
            <a:ext cx="15269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Move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nl-NL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after</a:t>
            </a:r>
            <a:r>
              <a:rPr kumimoji="0" lang="nl-NL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first)</a:t>
            </a:r>
          </a:p>
        </p:txBody>
      </p:sp>
      <p:sp>
        <p:nvSpPr>
          <p:cNvPr id="68" name="Tekstvak 67"/>
          <p:cNvSpPr txBox="1"/>
          <p:nvPr/>
        </p:nvSpPr>
        <p:spPr>
          <a:xfrm>
            <a:off x="2906479" y="5856524"/>
            <a:ext cx="19524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 State of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Commercial Paper </a:t>
            </a:r>
          </a:p>
        </p:txBody>
      </p:sp>
      <p:grpSp>
        <p:nvGrpSpPr>
          <p:cNvPr id="115" name="Groep 114"/>
          <p:cNvGrpSpPr/>
          <p:nvPr/>
        </p:nvGrpSpPr>
        <p:grpSpPr>
          <a:xfrm>
            <a:off x="5203191" y="5875890"/>
            <a:ext cx="3401073" cy="646331"/>
            <a:chOff x="6498591" y="5875890"/>
            <a:chExt cx="3401073" cy="646331"/>
          </a:xfrm>
        </p:grpSpPr>
        <p:cxnSp>
          <p:nvCxnSpPr>
            <p:cNvPr id="33" name="Rechte verbindingslijn met pijl 32"/>
            <p:cNvCxnSpPr/>
            <p:nvPr/>
          </p:nvCxnSpPr>
          <p:spPr>
            <a:xfrm flipV="1">
              <a:off x="6498591" y="6039165"/>
              <a:ext cx="1303744" cy="31778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kstvak 71"/>
            <p:cNvSpPr txBox="1"/>
            <p:nvPr/>
          </p:nvSpPr>
          <p:spPr>
            <a:xfrm>
              <a:off x="7808899" y="5875890"/>
              <a:ext cx="209076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= Transaction of Commercial paper </a:t>
              </a:r>
            </a:p>
          </p:txBody>
        </p:sp>
      </p:grpSp>
      <p:grpSp>
        <p:nvGrpSpPr>
          <p:cNvPr id="76" name="Groep 75"/>
          <p:cNvGrpSpPr/>
          <p:nvPr/>
        </p:nvGrpSpPr>
        <p:grpSpPr>
          <a:xfrm>
            <a:off x="8624712" y="5886277"/>
            <a:ext cx="1092204" cy="369332"/>
            <a:chOff x="6926541" y="5102511"/>
            <a:chExt cx="1092204" cy="369332"/>
          </a:xfrm>
        </p:grpSpPr>
        <p:sp>
          <p:nvSpPr>
            <p:cNvPr id="73" name="Ovaal 72"/>
            <p:cNvSpPr>
              <a:spLocks noChangeAspect="1"/>
            </p:cNvSpPr>
            <p:nvPr/>
          </p:nvSpPr>
          <p:spPr>
            <a:xfrm>
              <a:off x="6926541" y="5141895"/>
              <a:ext cx="291356" cy="291356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4" name="Tekstvak 73"/>
            <p:cNvSpPr txBox="1"/>
            <p:nvPr/>
          </p:nvSpPr>
          <p:spPr>
            <a:xfrm>
              <a:off x="7204529" y="5102511"/>
              <a:ext cx="8142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= Start</a:t>
              </a:r>
            </a:p>
          </p:txBody>
        </p:sp>
      </p:grpSp>
      <p:sp>
        <p:nvSpPr>
          <p:cNvPr id="84" name="Rectangle 1"/>
          <p:cNvSpPr>
            <a:spLocks noChangeArrowheads="1"/>
          </p:cNvSpPr>
          <p:nvPr/>
        </p:nvSpPr>
        <p:spPr bwMode="auto">
          <a:xfrm>
            <a:off x="3949700" y="341153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6" name="Tekstvak 85"/>
          <p:cNvSpPr txBox="1"/>
          <p:nvPr/>
        </p:nvSpPr>
        <p:spPr>
          <a:xfrm>
            <a:off x="26326" y="274989"/>
            <a:ext cx="352241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Issuer = MagnetoCorp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Paper = 00001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Owner = MagnetoCorp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Issue date = 31 May 2020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Maturity date = 30 November 2020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Face value = 5M USD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7" name="Tekstvak 86"/>
          <p:cNvSpPr txBox="1"/>
          <p:nvPr/>
        </p:nvSpPr>
        <p:spPr>
          <a:xfrm>
            <a:off x="4044042" y="283429"/>
            <a:ext cx="299901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Issuer = MagnetoCorp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Paper = 00001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Owner = MagnetoCorp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NewOwner</a:t>
            </a:r>
            <a:r>
              <a: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</a:t>
            </a:r>
            <a:r>
              <a:rPr kumimoji="0" lang="nl-NL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DigiBank</a:t>
            </a:r>
            <a:endParaRPr kumimoji="0" lang="nl-N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Purchase</a:t>
            </a:r>
            <a:r>
              <a: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time = 31 May 2020 10:00:00 EST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Price = 4.94M USD</a:t>
            </a:r>
          </a:p>
        </p:txBody>
      </p:sp>
      <p:cxnSp>
        <p:nvCxnSpPr>
          <p:cNvPr id="89" name="Rechte verbindingslijn met pijl 88"/>
          <p:cNvCxnSpPr/>
          <p:nvPr/>
        </p:nvCxnSpPr>
        <p:spPr>
          <a:xfrm flipH="1">
            <a:off x="4203176" y="2198124"/>
            <a:ext cx="115839" cy="456491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kstvak 91"/>
          <p:cNvSpPr txBox="1"/>
          <p:nvPr/>
        </p:nvSpPr>
        <p:spPr>
          <a:xfrm>
            <a:off x="2392574" y="3725150"/>
            <a:ext cx="299901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Issuer = MagnetoCorp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Paper = 00001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Owner = DigiBank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NewOwner</a:t>
            </a:r>
            <a:r>
              <a: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</a:t>
            </a:r>
            <a:r>
              <a:rPr kumimoji="0" lang="nl-NL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BigFund</a:t>
            </a:r>
            <a:endParaRPr kumimoji="0" lang="nl-N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Purchase</a:t>
            </a:r>
            <a:r>
              <a: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time =  2 </a:t>
            </a:r>
            <a:r>
              <a:rPr kumimoji="0" lang="nl-NL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June</a:t>
            </a:r>
            <a:r>
              <a: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2020 12:20:00 EST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Price = 4.93M USD</a:t>
            </a:r>
          </a:p>
        </p:txBody>
      </p:sp>
      <p:cxnSp>
        <p:nvCxnSpPr>
          <p:cNvPr id="100" name="Rechte verbindingslijn met pijl 99"/>
          <p:cNvCxnSpPr/>
          <p:nvPr/>
        </p:nvCxnSpPr>
        <p:spPr>
          <a:xfrm flipH="1">
            <a:off x="7365763" y="3928245"/>
            <a:ext cx="443136" cy="507243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Rechte verbindingslijn met pijl 100"/>
          <p:cNvCxnSpPr/>
          <p:nvPr/>
        </p:nvCxnSpPr>
        <p:spPr>
          <a:xfrm>
            <a:off x="4555772" y="4134984"/>
            <a:ext cx="527121" cy="213010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kstvak 103"/>
          <p:cNvSpPr txBox="1"/>
          <p:nvPr/>
        </p:nvSpPr>
        <p:spPr>
          <a:xfrm>
            <a:off x="7939583" y="3650729"/>
            <a:ext cx="299901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Issuer = MagnetoCorp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Paper = 00001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Owner = BigFund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NewOwner</a:t>
            </a:r>
            <a:r>
              <a: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</a:t>
            </a:r>
            <a:r>
              <a:rPr kumimoji="0" lang="nl-NL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HedgeMatic</a:t>
            </a:r>
            <a:endParaRPr kumimoji="0" lang="nl-N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Purchase</a:t>
            </a:r>
            <a:r>
              <a: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time =  3 </a:t>
            </a:r>
            <a:r>
              <a:rPr kumimoji="0" lang="nl-NL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June</a:t>
            </a:r>
            <a:r>
              <a: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2020 15:59:00 EST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Price = 4.90M USD</a:t>
            </a:r>
          </a:p>
        </p:txBody>
      </p:sp>
      <p:sp>
        <p:nvSpPr>
          <p:cNvPr id="106" name="Tekstvak 105"/>
          <p:cNvSpPr txBox="1"/>
          <p:nvPr/>
        </p:nvSpPr>
        <p:spPr>
          <a:xfrm>
            <a:off x="7400203" y="501933"/>
            <a:ext cx="353839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Issuer = MagnetoCorp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Paper = 00001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Owner = HedgeMatic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Redeem</a:t>
            </a:r>
            <a:r>
              <a: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time =  30 November 2020 15:59:00 EST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7" name="Rechte verbindingslijn met pijl 106"/>
          <p:cNvCxnSpPr/>
          <p:nvPr/>
        </p:nvCxnSpPr>
        <p:spPr>
          <a:xfrm>
            <a:off x="7808899" y="2032515"/>
            <a:ext cx="5344" cy="571760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Rechte verbindingslijn met pijl 109"/>
          <p:cNvCxnSpPr/>
          <p:nvPr/>
        </p:nvCxnSpPr>
        <p:spPr>
          <a:xfrm flipH="1">
            <a:off x="2906315" y="1581391"/>
            <a:ext cx="403352" cy="411391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Gebogen verbindingslijn 2"/>
          <p:cNvCxnSpPr/>
          <p:nvPr/>
        </p:nvCxnSpPr>
        <p:spPr>
          <a:xfrm>
            <a:off x="8168070" y="1415562"/>
            <a:ext cx="914400" cy="9144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kstvak 3"/>
          <p:cNvSpPr txBox="1"/>
          <p:nvPr/>
        </p:nvSpPr>
        <p:spPr>
          <a:xfrm>
            <a:off x="1635369" y="76624"/>
            <a:ext cx="77460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 complete scenario of Commercial paper, in 5 transactions</a:t>
            </a:r>
          </a:p>
        </p:txBody>
      </p:sp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026E2B29-9A4D-4799-92D8-2EE7D4BE6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E82647D-E384-43F1-9477-22376095554B}" type="datetime1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12-11-18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BA2E27C9-A8DC-4A77-B6A9-DF29D0C06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5A597B-B75B-4A08-8FA2-00A8B3C0DBD7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37719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/>
          <p:cNvSpPr/>
          <p:nvPr/>
        </p:nvSpPr>
        <p:spPr>
          <a:xfrm>
            <a:off x="851928" y="1250157"/>
            <a:ext cx="1616016" cy="740014"/>
          </a:xfrm>
          <a:prstGeom prst="rect">
            <a:avLst/>
          </a:prstGeom>
          <a:solidFill>
            <a:srgbClr val="0070C0"/>
          </a:solidFill>
          <a:ln w="12700" cap="flat">
            <a:solidFill>
              <a:srgbClr val="000000"/>
            </a:solidFill>
            <a:prstDash val="solid"/>
            <a:miter lim="800000"/>
          </a:ln>
          <a:effectLst/>
        </p:spPr>
        <p:txBody>
          <a:bodyPr wrap="square" lIns="36000" tIns="45719" rIns="45719" bIns="45719" numCol="1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solidFill>
                  <a:srgbClr val="FFFFFF"/>
                </a:solidFill>
              </a:defRPr>
            </a:pPr>
            <a:endParaRPr kumimoji="0" lang="nl-NL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solidFill>
                  <a:srgbClr val="FFFFFF"/>
                </a:solidFill>
              </a:defRPr>
            </a:pPr>
            <a:r>
              <a:rPr kumimoji="0" lang="nl-NL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Trading </a:t>
            </a:r>
            <a:endParaRPr kumimoji="0" sz="3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"/>
          <p:cNvSpPr/>
          <p:nvPr/>
        </p:nvSpPr>
        <p:spPr>
          <a:xfrm>
            <a:off x="3141692" y="1258782"/>
            <a:ext cx="1616016" cy="773733"/>
          </a:xfrm>
          <a:prstGeom prst="rect">
            <a:avLst/>
          </a:prstGeom>
          <a:solidFill>
            <a:srgbClr val="0070C0"/>
          </a:solidFill>
          <a:ln w="12700" cap="flat">
            <a:solidFill>
              <a:srgbClr val="000000"/>
            </a:solidFill>
            <a:prstDash val="solid"/>
            <a:miter lim="800000"/>
          </a:ln>
          <a:effectLst/>
        </p:spPr>
        <p:txBody>
          <a:bodyPr wrap="square" lIns="36000" tIns="45719" rIns="45719" bIns="45719" numCol="1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solidFill>
                  <a:srgbClr val="FFFFFF"/>
                </a:solidFill>
              </a:defRPr>
            </a:pPr>
            <a:endParaRPr kumimoji="0" lang="nl-NL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solidFill>
                  <a:srgbClr val="FFFFFF"/>
                </a:solidFill>
              </a:defRPr>
            </a:pPr>
            <a:r>
              <a:rPr kumimoji="0" lang="nl-NL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</a:t>
            </a:r>
            <a:r>
              <a:rPr kumimoji="0" lang="nl-NL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Trading</a:t>
            </a:r>
            <a:r>
              <a:rPr kumimoji="0" lang="nl-NL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kumimoji="0" sz="3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"/>
          <p:cNvSpPr/>
          <p:nvPr/>
        </p:nvSpPr>
        <p:spPr>
          <a:xfrm>
            <a:off x="10492029" y="1393999"/>
            <a:ext cx="1616016" cy="773733"/>
          </a:xfrm>
          <a:prstGeom prst="rect">
            <a:avLst/>
          </a:prstGeom>
          <a:solidFill>
            <a:srgbClr val="0070C0"/>
          </a:solidFill>
          <a:ln w="12700" cap="flat">
            <a:solidFill>
              <a:srgbClr val="000000"/>
            </a:solidFill>
            <a:prstDash val="solid"/>
            <a:miter lim="800000"/>
          </a:ln>
          <a:effectLst/>
        </p:spPr>
        <p:txBody>
          <a:bodyPr wrap="square" lIns="36000" tIns="45719" rIns="45719" bIns="45719" numCol="1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solidFill>
                  <a:srgbClr val="FFFFFF"/>
                </a:solidFill>
              </a:defRPr>
            </a:pPr>
            <a:endParaRPr kumimoji="0" lang="nl-NL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solidFill>
                  <a:srgbClr val="FFFFFF"/>
                </a:solidFill>
              </a:defRPr>
            </a:pPr>
            <a:r>
              <a:rPr kumimoji="0" lang="nl-NL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</a:t>
            </a:r>
            <a:r>
              <a:rPr kumimoji="0" lang="nl-NL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Redeemed</a:t>
            </a:r>
            <a:r>
              <a:rPr kumimoji="0" lang="nl-NL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kumimoji="0" sz="3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"/>
          <p:cNvSpPr/>
          <p:nvPr/>
        </p:nvSpPr>
        <p:spPr>
          <a:xfrm>
            <a:off x="1187582" y="5696633"/>
            <a:ext cx="1616016" cy="934234"/>
          </a:xfrm>
          <a:prstGeom prst="rect">
            <a:avLst/>
          </a:prstGeom>
          <a:solidFill>
            <a:srgbClr val="0070C0"/>
          </a:solidFill>
          <a:ln w="12700" cap="flat">
            <a:solidFill>
              <a:srgbClr val="000000"/>
            </a:solidFill>
            <a:prstDash val="solid"/>
            <a:miter lim="800000"/>
          </a:ln>
          <a:effectLst/>
        </p:spPr>
        <p:txBody>
          <a:bodyPr wrap="square" lIns="36000" tIns="45719" rIns="45719" bIns="45719" numCol="1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solidFill>
                  <a:srgbClr val="FFFFFF"/>
                </a:solidFill>
              </a:defRPr>
            </a:pPr>
            <a:r>
              <a:rPr kumimoji="0" lang="nl-NL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</a:t>
            </a:r>
            <a:r>
              <a:rPr kumimoji="0" lang="nl-NL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Issued 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Ovaal 20"/>
          <p:cNvSpPr>
            <a:spLocks noChangeAspect="1"/>
          </p:cNvSpPr>
          <p:nvPr/>
        </p:nvSpPr>
        <p:spPr>
          <a:xfrm>
            <a:off x="1867498" y="1243204"/>
            <a:ext cx="291356" cy="291356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Tekstvak 25"/>
          <p:cNvSpPr txBox="1"/>
          <p:nvPr/>
        </p:nvSpPr>
        <p:spPr>
          <a:xfrm>
            <a:off x="13014" y="2444611"/>
            <a:ext cx="817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Issue</a:t>
            </a:r>
          </a:p>
        </p:txBody>
      </p:sp>
      <p:sp>
        <p:nvSpPr>
          <p:cNvPr id="31" name="Tekstvak 30"/>
          <p:cNvSpPr txBox="1"/>
          <p:nvPr/>
        </p:nvSpPr>
        <p:spPr>
          <a:xfrm>
            <a:off x="5893814" y="177464"/>
            <a:ext cx="1639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(first) Move</a:t>
            </a:r>
          </a:p>
        </p:txBody>
      </p:sp>
      <p:sp>
        <p:nvSpPr>
          <p:cNvPr id="45" name="Tekstvak 44"/>
          <p:cNvSpPr txBox="1"/>
          <p:nvPr/>
        </p:nvSpPr>
        <p:spPr>
          <a:xfrm>
            <a:off x="8295290" y="651596"/>
            <a:ext cx="1214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Redeem</a:t>
            </a:r>
            <a:endParaRPr kumimoji="0" lang="nl-NL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" name="Tekstvak 66"/>
          <p:cNvSpPr txBox="1"/>
          <p:nvPr/>
        </p:nvSpPr>
        <p:spPr>
          <a:xfrm>
            <a:off x="7338374" y="6165327"/>
            <a:ext cx="15269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Move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nl-NL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after</a:t>
            </a:r>
            <a:r>
              <a:rPr kumimoji="0" lang="nl-NL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first)</a:t>
            </a:r>
          </a:p>
        </p:txBody>
      </p:sp>
      <p:sp>
        <p:nvSpPr>
          <p:cNvPr id="68" name="Tekstvak 67"/>
          <p:cNvSpPr txBox="1"/>
          <p:nvPr/>
        </p:nvSpPr>
        <p:spPr>
          <a:xfrm>
            <a:off x="2906479" y="5856524"/>
            <a:ext cx="19524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 State of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Commercial Paper </a:t>
            </a:r>
          </a:p>
        </p:txBody>
      </p:sp>
      <p:cxnSp>
        <p:nvCxnSpPr>
          <p:cNvPr id="33" name="Rechte verbindingslijn met pijl 32"/>
          <p:cNvCxnSpPr>
            <a:cxnSpLocks/>
            <a:stCxn id="73" idx="6"/>
            <a:endCxn id="86" idx="1"/>
          </p:cNvCxnSpPr>
          <p:nvPr/>
        </p:nvCxnSpPr>
        <p:spPr>
          <a:xfrm flipV="1">
            <a:off x="22975" y="2930912"/>
            <a:ext cx="669151" cy="126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kstvak 71"/>
          <p:cNvSpPr txBox="1"/>
          <p:nvPr/>
        </p:nvSpPr>
        <p:spPr>
          <a:xfrm>
            <a:off x="1246403" y="4477985"/>
            <a:ext cx="20907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 Transaction of Commercial paper </a:t>
            </a:r>
          </a:p>
        </p:txBody>
      </p:sp>
      <p:grpSp>
        <p:nvGrpSpPr>
          <p:cNvPr id="76" name="Groep 75"/>
          <p:cNvGrpSpPr/>
          <p:nvPr/>
        </p:nvGrpSpPr>
        <p:grpSpPr>
          <a:xfrm>
            <a:off x="-504016" y="2352285"/>
            <a:ext cx="814216" cy="725573"/>
            <a:chOff x="6690906" y="4707678"/>
            <a:chExt cx="814216" cy="725573"/>
          </a:xfrm>
        </p:grpSpPr>
        <p:sp>
          <p:nvSpPr>
            <p:cNvPr id="73" name="Ovaal 72"/>
            <p:cNvSpPr>
              <a:spLocks noChangeAspect="1"/>
            </p:cNvSpPr>
            <p:nvPr/>
          </p:nvSpPr>
          <p:spPr>
            <a:xfrm>
              <a:off x="6926541" y="5141895"/>
              <a:ext cx="291356" cy="291356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4" name="Tekstvak 73"/>
            <p:cNvSpPr txBox="1"/>
            <p:nvPr/>
          </p:nvSpPr>
          <p:spPr>
            <a:xfrm>
              <a:off x="6690906" y="4707678"/>
              <a:ext cx="8142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= Start</a:t>
              </a:r>
            </a:p>
          </p:txBody>
        </p:sp>
      </p:grpSp>
      <p:sp>
        <p:nvSpPr>
          <p:cNvPr id="84" name="Rectangle 1"/>
          <p:cNvSpPr>
            <a:spLocks noChangeArrowheads="1"/>
          </p:cNvSpPr>
          <p:nvPr/>
        </p:nvSpPr>
        <p:spPr bwMode="auto">
          <a:xfrm>
            <a:off x="3949700" y="341153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6" name="Tekstvak 85"/>
          <p:cNvSpPr txBox="1"/>
          <p:nvPr/>
        </p:nvSpPr>
        <p:spPr>
          <a:xfrm>
            <a:off x="692126" y="2292275"/>
            <a:ext cx="2642100" cy="127727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Issuer = MagnetoCorp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Paper = 00001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Owner = MagnetoCorp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Issue date = 31 May 2020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Maturity date = 30 November 2020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Face value = 5M USD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7" name="Tekstvak 86"/>
          <p:cNvSpPr txBox="1"/>
          <p:nvPr/>
        </p:nvSpPr>
        <p:spPr>
          <a:xfrm>
            <a:off x="2757953" y="2331899"/>
            <a:ext cx="2249509" cy="127727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Issuer = MagnetoCorp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Paper = 00001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Owner = MagnetoCorp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NewOwner</a:t>
            </a: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</a:t>
            </a:r>
            <a:r>
              <a:rPr kumimoji="0" lang="nl-NL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DigiBank</a:t>
            </a:r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Purchase</a:t>
            </a: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time = 31 May 2020 10:00:00 EST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Price = 4.94M USD</a:t>
            </a:r>
          </a:p>
        </p:txBody>
      </p:sp>
      <p:sp>
        <p:nvSpPr>
          <p:cNvPr id="92" name="Tekstvak 91"/>
          <p:cNvSpPr txBox="1"/>
          <p:nvPr/>
        </p:nvSpPr>
        <p:spPr>
          <a:xfrm>
            <a:off x="5284241" y="2376999"/>
            <a:ext cx="2249509" cy="127727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Issuer = MagnetoCorp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Paper = 00001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Owner = DigiBank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NewOwner</a:t>
            </a: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</a:t>
            </a:r>
            <a:r>
              <a:rPr kumimoji="0" lang="nl-NL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BigFund</a:t>
            </a:r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Purchase</a:t>
            </a: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time =  2 </a:t>
            </a:r>
            <a:r>
              <a:rPr kumimoji="0" lang="nl-NL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June</a:t>
            </a: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2020 12:20:00 EST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Price = 4.93M USD</a:t>
            </a:r>
          </a:p>
        </p:txBody>
      </p:sp>
      <p:cxnSp>
        <p:nvCxnSpPr>
          <p:cNvPr id="100" name="Rechte verbindingslijn met pijl 99"/>
          <p:cNvCxnSpPr/>
          <p:nvPr/>
        </p:nvCxnSpPr>
        <p:spPr>
          <a:xfrm flipH="1">
            <a:off x="7365763" y="3928245"/>
            <a:ext cx="443136" cy="507243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kstvak 103"/>
          <p:cNvSpPr txBox="1"/>
          <p:nvPr/>
        </p:nvSpPr>
        <p:spPr>
          <a:xfrm>
            <a:off x="7791313" y="2441324"/>
            <a:ext cx="2249509" cy="127727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Issuer = MagnetoCorp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Paper = 00001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Owner = BigFund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NewOwner</a:t>
            </a: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</a:t>
            </a:r>
            <a:r>
              <a:rPr kumimoji="0" lang="nl-NL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HedgeMatic</a:t>
            </a:r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Purchase</a:t>
            </a: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time =  3 </a:t>
            </a:r>
            <a:r>
              <a:rPr kumimoji="0" lang="nl-NL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June</a:t>
            </a: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2020 15:59:00 EST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Price = 4.90M USD</a:t>
            </a:r>
          </a:p>
        </p:txBody>
      </p:sp>
      <p:sp>
        <p:nvSpPr>
          <p:cNvPr id="106" name="Tekstvak 105"/>
          <p:cNvSpPr txBox="1"/>
          <p:nvPr/>
        </p:nvSpPr>
        <p:spPr>
          <a:xfrm>
            <a:off x="10416565" y="2600087"/>
            <a:ext cx="2654089" cy="110799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Issuer = MagnetoCorp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Paper = 00001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Owner = HedgeMatic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Redeem</a:t>
            </a: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time =  30 November 2020 15:59:00 EST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kstvak 3"/>
          <p:cNvSpPr txBox="1"/>
          <p:nvPr/>
        </p:nvSpPr>
        <p:spPr>
          <a:xfrm>
            <a:off x="1635369" y="76624"/>
            <a:ext cx="77460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 complete scenario of Commercial paper, in 5 transactions</a:t>
            </a:r>
          </a:p>
        </p:txBody>
      </p:sp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026E2B29-9A4D-4799-92D8-2EE7D4BE6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E82647D-E384-43F1-9477-22376095554B}" type="datetime1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12-11-18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BA2E27C9-A8DC-4A77-B6A9-DF29D0C06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5A597B-B75B-4A08-8FA2-00A8B3C0DBD7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Rectangle">
            <a:extLst>
              <a:ext uri="{FF2B5EF4-FFF2-40B4-BE49-F238E27FC236}">
                <a16:creationId xmlns:a16="http://schemas.microsoft.com/office/drawing/2014/main" id="{C5B12A29-0C6E-384E-966B-80BF5D960BB4}"/>
              </a:ext>
            </a:extLst>
          </p:cNvPr>
          <p:cNvSpPr/>
          <p:nvPr/>
        </p:nvSpPr>
        <p:spPr>
          <a:xfrm>
            <a:off x="5765643" y="1243566"/>
            <a:ext cx="1616016" cy="773733"/>
          </a:xfrm>
          <a:prstGeom prst="rect">
            <a:avLst/>
          </a:prstGeom>
          <a:solidFill>
            <a:srgbClr val="0070C0"/>
          </a:solidFill>
          <a:ln w="12700" cap="flat">
            <a:solidFill>
              <a:srgbClr val="000000"/>
            </a:solidFill>
            <a:prstDash val="solid"/>
            <a:miter lim="800000"/>
          </a:ln>
          <a:effectLst/>
        </p:spPr>
        <p:txBody>
          <a:bodyPr wrap="square" lIns="36000" tIns="45719" rIns="45719" bIns="45719" numCol="1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solidFill>
                  <a:srgbClr val="FFFFFF"/>
                </a:solidFill>
              </a:defRPr>
            </a:pPr>
            <a:endParaRPr kumimoji="0" lang="nl-NL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solidFill>
                  <a:srgbClr val="FFFFFF"/>
                </a:solidFill>
              </a:defRPr>
            </a:pPr>
            <a:r>
              <a:rPr kumimoji="0" lang="nl-NL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</a:t>
            </a:r>
            <a:r>
              <a:rPr kumimoji="0" lang="nl-NL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Trading</a:t>
            </a:r>
            <a:r>
              <a:rPr kumimoji="0" lang="nl-NL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kumimoji="0" sz="3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Rectangle">
            <a:extLst>
              <a:ext uri="{FF2B5EF4-FFF2-40B4-BE49-F238E27FC236}">
                <a16:creationId xmlns:a16="http://schemas.microsoft.com/office/drawing/2014/main" id="{95ED601F-A0AC-544A-8870-592CE98CC27A}"/>
              </a:ext>
            </a:extLst>
          </p:cNvPr>
          <p:cNvSpPr/>
          <p:nvPr/>
        </p:nvSpPr>
        <p:spPr>
          <a:xfrm>
            <a:off x="7962382" y="1419167"/>
            <a:ext cx="1616016" cy="773733"/>
          </a:xfrm>
          <a:prstGeom prst="rect">
            <a:avLst/>
          </a:prstGeom>
          <a:solidFill>
            <a:srgbClr val="0070C0"/>
          </a:solidFill>
          <a:ln w="12700" cap="flat">
            <a:solidFill>
              <a:srgbClr val="000000"/>
            </a:solidFill>
            <a:prstDash val="solid"/>
            <a:miter lim="800000"/>
          </a:ln>
          <a:effectLst/>
        </p:spPr>
        <p:txBody>
          <a:bodyPr wrap="square" lIns="36000" tIns="45719" rIns="45719" bIns="45719" numCol="1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solidFill>
                  <a:srgbClr val="FFFFFF"/>
                </a:solidFill>
              </a:defRPr>
            </a:pPr>
            <a:endParaRPr kumimoji="0" lang="nl-NL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solidFill>
                  <a:srgbClr val="FFFFFF"/>
                </a:solidFill>
              </a:defRPr>
            </a:pPr>
            <a:r>
              <a:rPr kumimoji="0" lang="nl-NL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</a:t>
            </a:r>
            <a:r>
              <a:rPr kumimoji="0" lang="nl-NL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Trading</a:t>
            </a:r>
            <a:r>
              <a:rPr kumimoji="0" lang="nl-NL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kumimoji="0" sz="3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53446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5D817-B226-6443-8C29-A029CFE04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7E43E3-1EA5-CA45-BA82-379ED9EBF4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F460694-B6CD-0142-A470-AAE29D1C4254}"/>
              </a:ext>
            </a:extLst>
          </p:cNvPr>
          <p:cNvGrpSpPr/>
          <p:nvPr/>
        </p:nvGrpSpPr>
        <p:grpSpPr>
          <a:xfrm>
            <a:off x="838200" y="2401247"/>
            <a:ext cx="4652483" cy="3384836"/>
            <a:chOff x="2434974" y="2514263"/>
            <a:chExt cx="4652483" cy="338483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59EC70D-C543-CB4C-B2E9-759E58B34673}"/>
                </a:ext>
              </a:extLst>
            </p:cNvPr>
            <p:cNvSpPr/>
            <p:nvPr/>
          </p:nvSpPr>
          <p:spPr>
            <a:xfrm>
              <a:off x="2434974" y="3555128"/>
              <a:ext cx="1479479" cy="36933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App – Org1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9C5687F-A459-6C4A-8354-1867BBECE148}"/>
                </a:ext>
              </a:extLst>
            </p:cNvPr>
            <p:cNvSpPr/>
            <p:nvPr/>
          </p:nvSpPr>
          <p:spPr>
            <a:xfrm>
              <a:off x="5957299" y="2514263"/>
              <a:ext cx="1130158" cy="36933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P1 – Org1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4ACBD77-01A5-A848-8FED-66242C0B883F}"/>
                </a:ext>
              </a:extLst>
            </p:cNvPr>
            <p:cNvSpPr/>
            <p:nvPr/>
          </p:nvSpPr>
          <p:spPr>
            <a:xfrm>
              <a:off x="5957299" y="3370463"/>
              <a:ext cx="1130158" cy="36933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P2 – Org2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8B7C3A7-DAEE-0744-AF4A-37B94A432AC8}"/>
                </a:ext>
              </a:extLst>
            </p:cNvPr>
            <p:cNvSpPr/>
            <p:nvPr/>
          </p:nvSpPr>
          <p:spPr>
            <a:xfrm>
              <a:off x="5957299" y="4226663"/>
              <a:ext cx="1130158" cy="36933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P3 – Org3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42A06F4-81C6-0844-B20C-12CE00A9A2B3}"/>
                </a:ext>
              </a:extLst>
            </p:cNvPr>
            <p:cNvSpPr/>
            <p:nvPr/>
          </p:nvSpPr>
          <p:spPr>
            <a:xfrm>
              <a:off x="5957299" y="5529769"/>
              <a:ext cx="1130158" cy="36933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O1 – Org4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A71688F-DCB4-6448-A890-4A58985BEABC}"/>
                </a:ext>
              </a:extLst>
            </p:cNvPr>
            <p:cNvSpPr/>
            <p:nvPr/>
          </p:nvSpPr>
          <p:spPr>
            <a:xfrm>
              <a:off x="3914453" y="3555128"/>
              <a:ext cx="287677" cy="369330"/>
            </a:xfrm>
            <a:prstGeom prst="rect">
              <a:avLst/>
            </a:prstGeom>
            <a:solidFill>
              <a:schemeClr val="tx1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BF264AC-2A93-BC4A-AB3E-4337219D98C5}"/>
                </a:ext>
              </a:extLst>
            </p:cNvPr>
            <p:cNvSpPr txBox="1"/>
            <p:nvPr/>
          </p:nvSpPr>
          <p:spPr>
            <a:xfrm>
              <a:off x="3827781" y="3185798"/>
              <a:ext cx="461022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SDK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611D1685-E924-C44A-BB4F-E3D177F9A263}"/>
                </a:ext>
              </a:extLst>
            </p:cNvPr>
            <p:cNvCxnSpPr>
              <a:endCxn id="5" idx="1"/>
            </p:cNvCxnSpPr>
            <p:nvPr/>
          </p:nvCxnSpPr>
          <p:spPr>
            <a:xfrm flipV="1">
              <a:off x="4202130" y="2698928"/>
              <a:ext cx="1755169" cy="1040865"/>
            </a:xfrm>
            <a:prstGeom prst="straightConnector1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CEE9D72F-5C99-6B4E-9444-13386C16475E}"/>
                </a:ext>
              </a:extLst>
            </p:cNvPr>
            <p:cNvCxnSpPr>
              <a:cxnSpLocks/>
              <a:stCxn id="9" idx="3"/>
              <a:endCxn id="6" idx="1"/>
            </p:cNvCxnSpPr>
            <p:nvPr/>
          </p:nvCxnSpPr>
          <p:spPr>
            <a:xfrm flipV="1">
              <a:off x="4202130" y="3555128"/>
              <a:ext cx="1755169" cy="184665"/>
            </a:xfrm>
            <a:prstGeom prst="straightConnector1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33C2BBD-771F-AC49-B3FC-F49E7134AF40}"/>
                </a:ext>
              </a:extLst>
            </p:cNvPr>
            <p:cNvCxnSpPr>
              <a:cxnSpLocks/>
              <a:stCxn id="9" idx="3"/>
            </p:cNvCxnSpPr>
            <p:nvPr/>
          </p:nvCxnSpPr>
          <p:spPr>
            <a:xfrm>
              <a:off x="4202130" y="3739793"/>
              <a:ext cx="1755169" cy="671536"/>
            </a:xfrm>
            <a:prstGeom prst="straightConnector1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43FC33E3-F24E-E24F-839A-B8EFDCA424E0}"/>
                </a:ext>
              </a:extLst>
            </p:cNvPr>
            <p:cNvCxnSpPr>
              <a:cxnSpLocks/>
              <a:endCxn id="8" idx="1"/>
            </p:cNvCxnSpPr>
            <p:nvPr/>
          </p:nvCxnSpPr>
          <p:spPr>
            <a:xfrm>
              <a:off x="4202130" y="3756896"/>
              <a:ext cx="1755169" cy="1957538"/>
            </a:xfrm>
            <a:prstGeom prst="straightConnector1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0D79BF6D-C6EF-134A-8D0B-B64306F0E577}"/>
              </a:ext>
            </a:extLst>
          </p:cNvPr>
          <p:cNvSpPr/>
          <p:nvPr/>
        </p:nvSpPr>
        <p:spPr>
          <a:xfrm>
            <a:off x="5922196" y="3442112"/>
            <a:ext cx="1479479" cy="369330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App – Org1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5216D1D-0434-1445-B6CF-774FAFBE66EF}"/>
              </a:ext>
            </a:extLst>
          </p:cNvPr>
          <p:cNvSpPr/>
          <p:nvPr/>
        </p:nvSpPr>
        <p:spPr>
          <a:xfrm>
            <a:off x="7890558" y="3996107"/>
            <a:ext cx="1130158" cy="369330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P1 – Org1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57A2674-31DC-FA42-BAE4-F3079FF6A97C}"/>
              </a:ext>
            </a:extLst>
          </p:cNvPr>
          <p:cNvSpPr/>
          <p:nvPr/>
        </p:nvSpPr>
        <p:spPr>
          <a:xfrm>
            <a:off x="9444521" y="3257447"/>
            <a:ext cx="1130158" cy="369330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P2 – Org2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1969233-90F0-954B-82E1-99DE146A9622}"/>
              </a:ext>
            </a:extLst>
          </p:cNvPr>
          <p:cNvSpPr/>
          <p:nvPr/>
        </p:nvSpPr>
        <p:spPr>
          <a:xfrm>
            <a:off x="9524148" y="4003003"/>
            <a:ext cx="1130158" cy="369330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P3 – Org3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045D6B9-594C-CF45-87E3-133C05D03C16}"/>
              </a:ext>
            </a:extLst>
          </p:cNvPr>
          <p:cNvSpPr/>
          <p:nvPr/>
        </p:nvSpPr>
        <p:spPr>
          <a:xfrm>
            <a:off x="9444521" y="5416753"/>
            <a:ext cx="1130158" cy="369330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O1 – Org4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494C4B9-E441-714E-8FED-3600A650B797}"/>
              </a:ext>
            </a:extLst>
          </p:cNvPr>
          <p:cNvSpPr/>
          <p:nvPr/>
        </p:nvSpPr>
        <p:spPr>
          <a:xfrm>
            <a:off x="7401676" y="3442112"/>
            <a:ext cx="113212" cy="369330"/>
          </a:xfrm>
          <a:prstGeom prst="rect">
            <a:avLst/>
          </a:prstGeom>
          <a:solidFill>
            <a:schemeClr val="tx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9EDAE45-C4EA-EF4C-BB8D-580AC0D1293C}"/>
              </a:ext>
            </a:extLst>
          </p:cNvPr>
          <p:cNvSpPr txBox="1"/>
          <p:nvPr/>
        </p:nvSpPr>
        <p:spPr>
          <a:xfrm>
            <a:off x="7315003" y="3072782"/>
            <a:ext cx="905054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SDK-thin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D8A24B8-DC83-F442-9B08-8152549425AD}"/>
              </a:ext>
            </a:extLst>
          </p:cNvPr>
          <p:cNvCxnSpPr>
            <a:cxnSpLocks/>
            <a:stCxn id="28" idx="3"/>
            <a:endCxn id="24" idx="1"/>
          </p:cNvCxnSpPr>
          <p:nvPr/>
        </p:nvCxnSpPr>
        <p:spPr>
          <a:xfrm>
            <a:off x="7514888" y="3626777"/>
            <a:ext cx="375670" cy="553995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E595B08-A9BA-F34A-9D1D-C38709F8C408}"/>
              </a:ext>
            </a:extLst>
          </p:cNvPr>
          <p:cNvCxnSpPr>
            <a:cxnSpLocks/>
            <a:stCxn id="24" idx="3"/>
            <a:endCxn id="25" idx="1"/>
          </p:cNvCxnSpPr>
          <p:nvPr/>
        </p:nvCxnSpPr>
        <p:spPr>
          <a:xfrm flipV="1">
            <a:off x="9020716" y="3442112"/>
            <a:ext cx="423805" cy="738660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21A82C6-CBF4-EA43-A55D-0F2122EB2930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9308393" y="4185223"/>
            <a:ext cx="215755" cy="2445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C94DE17-D523-324F-B4EA-39A8D1BCD633}"/>
              </a:ext>
            </a:extLst>
          </p:cNvPr>
          <p:cNvCxnSpPr>
            <a:cxnSpLocks/>
            <a:stCxn id="24" idx="3"/>
            <a:endCxn id="27" idx="1"/>
          </p:cNvCxnSpPr>
          <p:nvPr/>
        </p:nvCxnSpPr>
        <p:spPr>
          <a:xfrm>
            <a:off x="9020716" y="4180772"/>
            <a:ext cx="423805" cy="1420646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8683C616-F786-DF45-8E19-4A13B137D455}"/>
              </a:ext>
            </a:extLst>
          </p:cNvPr>
          <p:cNvSpPr txBox="1"/>
          <p:nvPr/>
        </p:nvSpPr>
        <p:spPr>
          <a:xfrm>
            <a:off x="8023290" y="3626777"/>
            <a:ext cx="884214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gateway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A189AAB-425A-1248-8386-21A85E836DD1}"/>
              </a:ext>
            </a:extLst>
          </p:cNvPr>
          <p:cNvSpPr/>
          <p:nvPr/>
        </p:nvSpPr>
        <p:spPr>
          <a:xfrm>
            <a:off x="6015514" y="4248240"/>
            <a:ext cx="1292842" cy="1477325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Gateway file: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/>
              <a:t>1 or more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Peers for connectivity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BC54CE0-D5CF-C042-8500-3E1AFA6EF800}"/>
              </a:ext>
            </a:extLst>
          </p:cNvPr>
          <p:cNvCxnSpPr>
            <a:cxnSpLocks/>
            <a:stCxn id="23" idx="2"/>
            <a:endCxn id="50" idx="0"/>
          </p:cNvCxnSpPr>
          <p:nvPr/>
        </p:nvCxnSpPr>
        <p:spPr>
          <a:xfrm flipH="1">
            <a:off x="6661935" y="3811442"/>
            <a:ext cx="1" cy="436798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60AB3DCE-082F-1E4C-ADF1-46FB170CF67C}"/>
              </a:ext>
            </a:extLst>
          </p:cNvPr>
          <p:cNvSpPr/>
          <p:nvPr/>
        </p:nvSpPr>
        <p:spPr>
          <a:xfrm>
            <a:off x="7689352" y="2770577"/>
            <a:ext cx="3571124" cy="3541323"/>
          </a:xfrm>
          <a:prstGeom prst="ellipse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B6748E1-79F3-AE4E-A2FB-70A9A16D9520}"/>
              </a:ext>
            </a:extLst>
          </p:cNvPr>
          <p:cNvSpPr txBox="1"/>
          <p:nvPr/>
        </p:nvSpPr>
        <p:spPr>
          <a:xfrm>
            <a:off x="4360525" y="2065277"/>
            <a:ext cx="884214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gateway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FE83D55A-6FAE-D842-ACB1-F784D3EAE2A2}"/>
              </a:ext>
            </a:extLst>
          </p:cNvPr>
          <p:cNvSpPr/>
          <p:nvPr/>
        </p:nvSpPr>
        <p:spPr>
          <a:xfrm>
            <a:off x="9020716" y="3991656"/>
            <a:ext cx="287677" cy="369330"/>
          </a:xfrm>
          <a:prstGeom prst="rect">
            <a:avLst/>
          </a:prstGeom>
          <a:solidFill>
            <a:schemeClr val="tx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15CA2704-86E4-BD46-9465-844ECA02C4D9}"/>
              </a:ext>
            </a:extLst>
          </p:cNvPr>
          <p:cNvSpPr/>
          <p:nvPr/>
        </p:nvSpPr>
        <p:spPr>
          <a:xfrm>
            <a:off x="7900318" y="4609646"/>
            <a:ext cx="1130158" cy="369330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P2 – Org1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979724F7-FD38-FB42-B4E9-EA17E36DA141}"/>
              </a:ext>
            </a:extLst>
          </p:cNvPr>
          <p:cNvCxnSpPr>
            <a:cxnSpLocks/>
            <a:stCxn id="28" idx="3"/>
          </p:cNvCxnSpPr>
          <p:nvPr/>
        </p:nvCxnSpPr>
        <p:spPr>
          <a:xfrm>
            <a:off x="7514888" y="3626777"/>
            <a:ext cx="371512" cy="1167534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483816021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itle 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8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Developing Applications Topic</a:t>
            </a:r>
            <a:endParaRPr dirty="0"/>
          </a:p>
        </p:txBody>
      </p:sp>
      <p:sp>
        <p:nvSpPr>
          <p:cNvPr id="116" name="Text Placeholder 2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Scenario, Requirements, Architecture, Smart Contract, Application and APIs</a:t>
            </a:r>
            <a:endParaRPr dirty="0"/>
          </a:p>
        </p:txBody>
      </p:sp>
      <p:sp>
        <p:nvSpPr>
          <p:cNvPr id="117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3397339" y="6404290"/>
            <a:ext cx="184062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8">
            <a:extLst>
              <a:ext uri="{FF2B5EF4-FFF2-40B4-BE49-F238E27FC236}">
                <a16:creationId xmlns:a16="http://schemas.microsoft.com/office/drawing/2014/main" id="{F83AD13B-686A-7441-AF80-1AAF66037A2E}"/>
              </a:ext>
            </a:extLst>
          </p:cNvPr>
          <p:cNvSpPr/>
          <p:nvPr/>
        </p:nvSpPr>
        <p:spPr>
          <a:xfrm>
            <a:off x="1956378" y="1921239"/>
            <a:ext cx="8943280" cy="4084819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1 – The PaperNet network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EC139C3-9E58-904D-9ADA-212A2089254C}"/>
              </a:ext>
            </a:extLst>
          </p:cNvPr>
          <p:cNvSpPr/>
          <p:nvPr/>
        </p:nvSpPr>
        <p:spPr>
          <a:xfrm>
            <a:off x="3314753" y="2387513"/>
            <a:ext cx="1231708" cy="72442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MagnetoCorp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1D0F928-A84E-E142-9635-20EBE53DF07C}"/>
              </a:ext>
            </a:extLst>
          </p:cNvPr>
          <p:cNvSpPr/>
          <p:nvPr/>
        </p:nvSpPr>
        <p:spPr>
          <a:xfrm>
            <a:off x="4974299" y="2689547"/>
            <a:ext cx="2548202" cy="2548202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PaperNet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8DD51017-071F-D84E-B0B8-4C84E2258BAA}"/>
              </a:ext>
            </a:extLst>
          </p:cNvPr>
          <p:cNvSpPr/>
          <p:nvPr/>
        </p:nvSpPr>
        <p:spPr>
          <a:xfrm>
            <a:off x="3314753" y="4704646"/>
            <a:ext cx="1231708" cy="72442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BigFund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223A95D4-D0D7-9E46-B169-01BEA0CECCEF}"/>
              </a:ext>
            </a:extLst>
          </p:cNvPr>
          <p:cNvSpPr/>
          <p:nvPr/>
        </p:nvSpPr>
        <p:spPr>
          <a:xfrm>
            <a:off x="7950339" y="2382916"/>
            <a:ext cx="1231708" cy="72442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BrokerHouse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44D6B0AA-7FF5-7849-99AC-D3EB54748CDD}"/>
              </a:ext>
            </a:extLst>
          </p:cNvPr>
          <p:cNvSpPr/>
          <p:nvPr/>
        </p:nvSpPr>
        <p:spPr>
          <a:xfrm>
            <a:off x="7950339" y="4704647"/>
            <a:ext cx="1231708" cy="72442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RateM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7DB20330-ED7B-2648-97DA-2A6C3F317164}"/>
              </a:ext>
            </a:extLst>
          </p:cNvPr>
          <p:cNvSpPr/>
          <p:nvPr/>
        </p:nvSpPr>
        <p:spPr>
          <a:xfrm>
            <a:off x="8210996" y="3598578"/>
            <a:ext cx="1231708" cy="72442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HedgeMatic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DA8162A2-85D3-1C43-AA89-07E8653E714F}"/>
              </a:ext>
            </a:extLst>
          </p:cNvPr>
          <p:cNvSpPr/>
          <p:nvPr/>
        </p:nvSpPr>
        <p:spPr>
          <a:xfrm>
            <a:off x="3054096" y="3601434"/>
            <a:ext cx="1231708" cy="72442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DigiBank</a:t>
            </a:r>
          </a:p>
        </p:txBody>
      </p: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AC87369A-7F39-5B41-AD53-98258833CDC1}"/>
              </a:ext>
            </a:extLst>
          </p:cNvPr>
          <p:cNvCxnSpPr>
            <a:stCxn id="4" idx="3"/>
            <a:endCxn id="8" idx="1"/>
          </p:cNvCxnSpPr>
          <p:nvPr/>
        </p:nvCxnSpPr>
        <p:spPr>
          <a:xfrm>
            <a:off x="4546461" y="2749727"/>
            <a:ext cx="801014" cy="312996"/>
          </a:xfrm>
          <a:prstGeom prst="bentConnector4">
            <a:avLst>
              <a:gd name="adj1" fmla="val 26706"/>
              <a:gd name="adj2" fmla="val -131"/>
            </a:avLst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none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67D18D8-C7FE-CA41-A80F-DBAB44C1A072}"/>
              </a:ext>
            </a:extLst>
          </p:cNvPr>
          <p:cNvSpPr txBox="1"/>
          <p:nvPr/>
        </p:nvSpPr>
        <p:spPr>
          <a:xfrm>
            <a:off x="4768533" y="2544619"/>
            <a:ext cx="369651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Issue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FE23ED4-96C4-7349-897B-F5517CB11258}"/>
              </a:ext>
            </a:extLst>
          </p:cNvPr>
          <p:cNvCxnSpPr>
            <a:stCxn id="91" idx="3"/>
            <a:endCxn id="8" idx="2"/>
          </p:cNvCxnSpPr>
          <p:nvPr/>
        </p:nvCxnSpPr>
        <p:spPr>
          <a:xfrm>
            <a:off x="4285804" y="3963648"/>
            <a:ext cx="688495" cy="0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none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B75F5FB5-24FF-9048-97AC-965088706E42}"/>
              </a:ext>
            </a:extLst>
          </p:cNvPr>
          <p:cNvCxnSpPr>
            <a:stCxn id="4" idx="2"/>
          </p:cNvCxnSpPr>
          <p:nvPr/>
        </p:nvCxnSpPr>
        <p:spPr>
          <a:xfrm rot="16200000" flipH="1">
            <a:off x="4375349" y="2667198"/>
            <a:ext cx="288485" cy="1177968"/>
          </a:xfrm>
          <a:prstGeom prst="bentConnector2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triangle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5F0D0A18-479E-114E-97CF-B6C0901EDD2B}"/>
              </a:ext>
            </a:extLst>
          </p:cNvPr>
          <p:cNvSpPr txBox="1"/>
          <p:nvPr/>
        </p:nvSpPr>
        <p:spPr>
          <a:xfrm>
            <a:off x="4357060" y="3196336"/>
            <a:ext cx="545981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Redeem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79915A2-249A-3046-9E02-75FAE8391BBA}"/>
              </a:ext>
            </a:extLst>
          </p:cNvPr>
          <p:cNvCxnSpPr>
            <a:stCxn id="8" idx="5"/>
          </p:cNvCxnSpPr>
          <p:nvPr/>
        </p:nvCxnSpPr>
        <p:spPr>
          <a:xfrm flipV="1">
            <a:off x="7149325" y="4864100"/>
            <a:ext cx="801014" cy="473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triangle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07F498C2-2890-FE41-947C-7EE7BA501634}"/>
              </a:ext>
            </a:extLst>
          </p:cNvPr>
          <p:cNvCxnSpPr>
            <a:cxnSpLocks/>
            <a:stCxn id="89" idx="2"/>
            <a:endCxn id="8" idx="4"/>
          </p:cNvCxnSpPr>
          <p:nvPr/>
        </p:nvCxnSpPr>
        <p:spPr>
          <a:xfrm rot="5400000" flipH="1">
            <a:off x="7311634" y="4174516"/>
            <a:ext cx="191325" cy="2317793"/>
          </a:xfrm>
          <a:prstGeom prst="bentConnector3">
            <a:avLst>
              <a:gd name="adj1" fmla="val -119483"/>
            </a:avLst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triangle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2210E26D-719B-474B-9B37-30F24E789EFC}"/>
              </a:ext>
            </a:extLst>
          </p:cNvPr>
          <p:cNvSpPr txBox="1"/>
          <p:nvPr/>
        </p:nvSpPr>
        <p:spPr>
          <a:xfrm>
            <a:off x="7432352" y="4663809"/>
            <a:ext cx="315149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rate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AC1DF629-CC0E-B944-9E16-45E04AB8E5DD}"/>
              </a:ext>
            </a:extLst>
          </p:cNvPr>
          <p:cNvSpPr txBox="1"/>
          <p:nvPr/>
        </p:nvSpPr>
        <p:spPr>
          <a:xfrm>
            <a:off x="7234683" y="5450826"/>
            <a:ext cx="411329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notify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1A16D391-07C4-CA4E-8A61-7C4A46303FEA}"/>
              </a:ext>
            </a:extLst>
          </p:cNvPr>
          <p:cNvCxnSpPr>
            <a:cxnSpLocks/>
            <a:stCxn id="90" idx="1"/>
            <a:endCxn id="8" idx="6"/>
          </p:cNvCxnSpPr>
          <p:nvPr/>
        </p:nvCxnSpPr>
        <p:spPr>
          <a:xfrm flipH="1">
            <a:off x="7522501" y="3960792"/>
            <a:ext cx="688495" cy="2856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none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1" name="Elbow Connector 100">
            <a:extLst>
              <a:ext uri="{FF2B5EF4-FFF2-40B4-BE49-F238E27FC236}">
                <a16:creationId xmlns:a16="http://schemas.microsoft.com/office/drawing/2014/main" id="{A2918E49-856E-5E43-9FBE-610293F4D677}"/>
              </a:ext>
            </a:extLst>
          </p:cNvPr>
          <p:cNvCxnSpPr>
            <a:cxnSpLocks/>
            <a:stCxn id="8" idx="3"/>
            <a:endCxn id="87" idx="3"/>
          </p:cNvCxnSpPr>
          <p:nvPr/>
        </p:nvCxnSpPr>
        <p:spPr>
          <a:xfrm rot="5400000">
            <a:off x="4845825" y="4565209"/>
            <a:ext cx="202287" cy="801014"/>
          </a:xfrm>
          <a:prstGeom prst="bentConnector4">
            <a:avLst>
              <a:gd name="adj1" fmla="val 100138"/>
              <a:gd name="adj2" fmla="val 73294"/>
            </a:avLst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triangle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2" name="Elbow Connector 111">
            <a:extLst>
              <a:ext uri="{FF2B5EF4-FFF2-40B4-BE49-F238E27FC236}">
                <a16:creationId xmlns:a16="http://schemas.microsoft.com/office/drawing/2014/main" id="{B7F75389-807F-D148-BAD4-8A81FA40E419}"/>
              </a:ext>
            </a:extLst>
          </p:cNvPr>
          <p:cNvCxnSpPr>
            <a:cxnSpLocks/>
            <a:stCxn id="8" idx="7"/>
            <a:endCxn id="88" idx="1"/>
          </p:cNvCxnSpPr>
          <p:nvPr/>
        </p:nvCxnSpPr>
        <p:spPr>
          <a:xfrm rot="5400000" flipH="1" flipV="1">
            <a:off x="7391036" y="2503420"/>
            <a:ext cx="317593" cy="801014"/>
          </a:xfrm>
          <a:prstGeom prst="bentConnector4">
            <a:avLst>
              <a:gd name="adj1" fmla="val 100006"/>
              <a:gd name="adj2" fmla="val 73294"/>
            </a:avLst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triangle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3DA577EB-D682-414F-A131-92B72B52B7EF}"/>
              </a:ext>
            </a:extLst>
          </p:cNvPr>
          <p:cNvGrpSpPr/>
          <p:nvPr/>
        </p:nvGrpSpPr>
        <p:grpSpPr>
          <a:xfrm>
            <a:off x="4368906" y="3734361"/>
            <a:ext cx="545981" cy="444349"/>
            <a:chOff x="4368906" y="3742382"/>
            <a:chExt cx="545981" cy="444349"/>
          </a:xfrm>
        </p:grpSpPr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06520717-0C8B-F341-BDF0-7439B1A92B63}"/>
                </a:ext>
              </a:extLst>
            </p:cNvPr>
            <p:cNvSpPr txBox="1"/>
            <p:nvPr/>
          </p:nvSpPr>
          <p:spPr>
            <a:xfrm>
              <a:off x="4376922" y="3742382"/>
              <a:ext cx="529951" cy="25391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5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Buy/sell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351FD87-6C6E-E449-BA0D-37D82BD0C9F5}"/>
                </a:ext>
              </a:extLst>
            </p:cNvPr>
            <p:cNvSpPr txBox="1"/>
            <p:nvPr/>
          </p:nvSpPr>
          <p:spPr>
            <a:xfrm>
              <a:off x="4368906" y="3932817"/>
              <a:ext cx="545981" cy="25391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5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Redeem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50B0973-2355-7A4B-B0EF-1DE3FA3F8058}"/>
              </a:ext>
            </a:extLst>
          </p:cNvPr>
          <p:cNvGrpSpPr/>
          <p:nvPr/>
        </p:nvGrpSpPr>
        <p:grpSpPr>
          <a:xfrm>
            <a:off x="4709329" y="4836663"/>
            <a:ext cx="545981" cy="444349"/>
            <a:chOff x="4368906" y="3742382"/>
            <a:chExt cx="545981" cy="444349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01F6753-B21D-444A-B786-D7260B1A0A41}"/>
                </a:ext>
              </a:extLst>
            </p:cNvPr>
            <p:cNvSpPr txBox="1"/>
            <p:nvPr/>
          </p:nvSpPr>
          <p:spPr>
            <a:xfrm>
              <a:off x="4376922" y="3742382"/>
              <a:ext cx="529951" cy="25391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5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Buy/sell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953F79A-2C27-FC47-B574-ED0575D6E2FE}"/>
                </a:ext>
              </a:extLst>
            </p:cNvPr>
            <p:cNvSpPr txBox="1"/>
            <p:nvPr/>
          </p:nvSpPr>
          <p:spPr>
            <a:xfrm>
              <a:off x="4368906" y="3932817"/>
              <a:ext cx="545981" cy="25391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5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Redeem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C777768-2146-F34A-848E-0FB5506E4CAD}"/>
              </a:ext>
            </a:extLst>
          </p:cNvPr>
          <p:cNvGrpSpPr/>
          <p:nvPr/>
        </p:nvGrpSpPr>
        <p:grpSpPr>
          <a:xfrm>
            <a:off x="7646012" y="3733921"/>
            <a:ext cx="545981" cy="444349"/>
            <a:chOff x="4368906" y="3742382"/>
            <a:chExt cx="545981" cy="444349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42BC29A-D11B-DD42-B901-0C754F97D09B}"/>
                </a:ext>
              </a:extLst>
            </p:cNvPr>
            <p:cNvSpPr txBox="1"/>
            <p:nvPr/>
          </p:nvSpPr>
          <p:spPr>
            <a:xfrm>
              <a:off x="4376922" y="3742382"/>
              <a:ext cx="529951" cy="25391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5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Buy/sell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F725849-D1AB-4342-89E8-C8B1418B6A6E}"/>
                </a:ext>
              </a:extLst>
            </p:cNvPr>
            <p:cNvSpPr txBox="1"/>
            <p:nvPr/>
          </p:nvSpPr>
          <p:spPr>
            <a:xfrm>
              <a:off x="4368906" y="3932817"/>
              <a:ext cx="545981" cy="25391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5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Redeem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9573F02-59FD-8448-B70E-DBDC1FE48EF2}"/>
              </a:ext>
            </a:extLst>
          </p:cNvPr>
          <p:cNvGrpSpPr/>
          <p:nvPr/>
        </p:nvGrpSpPr>
        <p:grpSpPr>
          <a:xfrm>
            <a:off x="7302018" y="2512876"/>
            <a:ext cx="545981" cy="444349"/>
            <a:chOff x="4368906" y="3742382"/>
            <a:chExt cx="545981" cy="444349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F5B99B4-D2F0-7349-B84C-405FD468B0F1}"/>
                </a:ext>
              </a:extLst>
            </p:cNvPr>
            <p:cNvSpPr txBox="1"/>
            <p:nvPr/>
          </p:nvSpPr>
          <p:spPr>
            <a:xfrm>
              <a:off x="4376922" y="3742382"/>
              <a:ext cx="529951" cy="25391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5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Buy/sell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63EBB3C-5FD6-6B4C-A28A-28EE1830CD87}"/>
                </a:ext>
              </a:extLst>
            </p:cNvPr>
            <p:cNvSpPr txBox="1"/>
            <p:nvPr/>
          </p:nvSpPr>
          <p:spPr>
            <a:xfrm>
              <a:off x="4368906" y="3932817"/>
              <a:ext cx="545981" cy="25391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5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Redeem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68954123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8">
            <a:extLst>
              <a:ext uri="{FF2B5EF4-FFF2-40B4-BE49-F238E27FC236}">
                <a16:creationId xmlns:a16="http://schemas.microsoft.com/office/drawing/2014/main" id="{F83AD13B-686A-7441-AF80-1AAF66037A2E}"/>
              </a:ext>
            </a:extLst>
          </p:cNvPr>
          <p:cNvSpPr/>
          <p:nvPr/>
        </p:nvSpPr>
        <p:spPr>
          <a:xfrm>
            <a:off x="1956378" y="1921239"/>
            <a:ext cx="8943280" cy="4084819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2 – Transaction handlers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223A95D4-D0D7-9E46-B169-01BEA0CECCEF}"/>
              </a:ext>
            </a:extLst>
          </p:cNvPr>
          <p:cNvSpPr/>
          <p:nvPr/>
        </p:nvSpPr>
        <p:spPr>
          <a:xfrm>
            <a:off x="5869351" y="2049881"/>
            <a:ext cx="4893386" cy="3827533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44000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CommercialPaperContract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extends Contract {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issue(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issuer,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paperNumber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...) { </a:t>
            </a:r>
          </a:p>
          <a:p>
            <a:pPr lvl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return result;</a:t>
            </a:r>
          </a:p>
          <a:p>
            <a:pPr lvl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1"/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buy(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issuer,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paperNumber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...) {</a:t>
            </a:r>
          </a:p>
          <a:p>
            <a:pPr lvl="1"/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pPr lvl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1"/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redeem(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issuer,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paperNumber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...) {</a:t>
            </a:r>
          </a:p>
          <a:p>
            <a:pPr lvl="1"/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pPr lvl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4703A59-D1F3-F745-9A1F-9145189530E5}"/>
              </a:ext>
            </a:extLst>
          </p:cNvPr>
          <p:cNvGrpSpPr/>
          <p:nvPr/>
        </p:nvGrpSpPr>
        <p:grpSpPr>
          <a:xfrm>
            <a:off x="5444460" y="2695242"/>
            <a:ext cx="915155" cy="637329"/>
            <a:chOff x="5533284" y="2695242"/>
            <a:chExt cx="733927" cy="637329"/>
          </a:xfrm>
        </p:grpSpPr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5487343C-2E20-2447-A17A-32EB088DD70B}"/>
                </a:ext>
              </a:extLst>
            </p:cNvPr>
            <p:cNvCxnSpPr>
              <a:cxnSpLocks/>
              <a:stCxn id="5" idx="1"/>
            </p:cNvCxnSpPr>
            <p:nvPr/>
          </p:nvCxnSpPr>
          <p:spPr>
            <a:xfrm>
              <a:off x="5533285" y="2695242"/>
              <a:ext cx="733926" cy="0"/>
            </a:xfrm>
            <a:prstGeom prst="straightConnector1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BF0A9AD3-9A84-8944-AB03-2BB687B23AA9}"/>
                </a:ext>
              </a:extLst>
            </p:cNvPr>
            <p:cNvCxnSpPr>
              <a:cxnSpLocks/>
              <a:stCxn id="32" idx="1"/>
            </p:cNvCxnSpPr>
            <p:nvPr/>
          </p:nvCxnSpPr>
          <p:spPr>
            <a:xfrm>
              <a:off x="5533284" y="3332571"/>
              <a:ext cx="733926" cy="0"/>
            </a:xfrm>
            <a:prstGeom prst="straightConnector1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  <a:headEnd type="triangle"/>
              <a:tailEnd type="non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2028D91D-6D71-C443-9B2D-9E5572588916}"/>
              </a:ext>
            </a:extLst>
          </p:cNvPr>
          <p:cNvSpPr txBox="1"/>
          <p:nvPr/>
        </p:nvSpPr>
        <p:spPr>
          <a:xfrm flipH="1">
            <a:off x="2446643" y="2541354"/>
            <a:ext cx="3071960" cy="307775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44000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>
              <a:defRPr sz="14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lvl="1">
              <a:defRPr sz="1400">
                <a:latin typeface="Courier New" panose="02070309020205020404" pitchFamily="49" charset="0"/>
                <a:cs typeface="Courier New" panose="02070309020205020404" pitchFamily="49" charset="0"/>
              </a:defRPr>
            </a:lvl2pPr>
          </a:lstStyle>
          <a:p>
            <a:r>
              <a:rPr lang="en-US" dirty="0" err="1"/>
              <a:t>beforeFunction</a:t>
            </a:r>
            <a:r>
              <a:rPr lang="en-US" dirty="0"/>
              <a:t>(</a:t>
            </a:r>
            <a:r>
              <a:rPr lang="en-US" dirty="0" err="1"/>
              <a:t>ctx</a:t>
            </a:r>
            <a:r>
              <a:rPr lang="en-US" dirty="0"/>
              <a:t>)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3E37CED-3BE1-5941-B242-E7341C3464EF}"/>
              </a:ext>
            </a:extLst>
          </p:cNvPr>
          <p:cNvSpPr txBox="1"/>
          <p:nvPr/>
        </p:nvSpPr>
        <p:spPr>
          <a:xfrm flipH="1">
            <a:off x="2446642" y="3178683"/>
            <a:ext cx="3071960" cy="307775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44000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>
              <a:defRPr sz="14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lvl="1">
              <a:defRPr sz="1400">
                <a:latin typeface="Courier New" panose="02070309020205020404" pitchFamily="49" charset="0"/>
                <a:cs typeface="Courier New" panose="02070309020205020404" pitchFamily="49" charset="0"/>
              </a:defRPr>
            </a:lvl2pPr>
          </a:lstStyle>
          <a:p>
            <a:r>
              <a:rPr lang="en-US" dirty="0" err="1"/>
              <a:t>afterFunction</a:t>
            </a:r>
            <a:r>
              <a:rPr lang="en-US" dirty="0"/>
              <a:t>(</a:t>
            </a:r>
            <a:r>
              <a:rPr lang="en-US" dirty="0" err="1"/>
              <a:t>ctx, result</a:t>
            </a:r>
            <a:r>
              <a:rPr lang="en-US" dirty="0"/>
              <a:t>)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F193CC9-2C4D-1345-9760-270256B653B3}"/>
              </a:ext>
            </a:extLst>
          </p:cNvPr>
          <p:cNvSpPr txBox="1"/>
          <p:nvPr/>
        </p:nvSpPr>
        <p:spPr>
          <a:xfrm flipH="1">
            <a:off x="2446642" y="5532539"/>
            <a:ext cx="3071960" cy="307775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44000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>
              <a:defRPr sz="14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lvl="1">
              <a:defRPr sz="1400">
                <a:latin typeface="Courier New" panose="02070309020205020404" pitchFamily="49" charset="0"/>
                <a:cs typeface="Courier New" panose="02070309020205020404" pitchFamily="49" charset="0"/>
              </a:defRPr>
            </a:lvl2pPr>
          </a:lstStyle>
          <a:p>
            <a:r>
              <a:rPr lang="en-US" dirty="0" err="1"/>
              <a:t>unknownFunction</a:t>
            </a:r>
            <a:r>
              <a:rPr lang="en-US" dirty="0"/>
              <a:t>(</a:t>
            </a:r>
            <a:r>
              <a:rPr lang="en-US" dirty="0" err="1"/>
              <a:t>ctx</a:t>
            </a:r>
            <a:r>
              <a:rPr lang="en-US" dirty="0"/>
              <a:t>) 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CEDC5530-F0B0-3146-A2CF-65DBCE8CC7A0}"/>
              </a:ext>
            </a:extLst>
          </p:cNvPr>
          <p:cNvCxnSpPr>
            <a:cxnSpLocks/>
            <a:stCxn id="33" idx="1"/>
          </p:cNvCxnSpPr>
          <p:nvPr/>
        </p:nvCxnSpPr>
        <p:spPr>
          <a:xfrm>
            <a:off x="5518602" y="5686427"/>
            <a:ext cx="345987" cy="0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triangle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EB9AA1B-EC21-0941-B4D3-585A25046AFD}"/>
              </a:ext>
            </a:extLst>
          </p:cNvPr>
          <p:cNvGrpSpPr/>
          <p:nvPr/>
        </p:nvGrpSpPr>
        <p:grpSpPr>
          <a:xfrm>
            <a:off x="2095893" y="2695242"/>
            <a:ext cx="350750" cy="2991185"/>
            <a:chOff x="1835991" y="2695242"/>
            <a:chExt cx="565298" cy="2991185"/>
          </a:xfrm>
        </p:grpSpPr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1129EF10-82D5-7E49-8419-32B332509B04}"/>
                </a:ext>
              </a:extLst>
            </p:cNvPr>
            <p:cNvCxnSpPr>
              <a:cxnSpLocks/>
              <a:endCxn id="5" idx="3"/>
            </p:cNvCxnSpPr>
            <p:nvPr/>
          </p:nvCxnSpPr>
          <p:spPr>
            <a:xfrm>
              <a:off x="1835991" y="2695242"/>
              <a:ext cx="565298" cy="0"/>
            </a:xfrm>
            <a:prstGeom prst="straightConnector1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1092D832-3806-DD4F-888E-56A4B1615CF5}"/>
                </a:ext>
              </a:extLst>
            </p:cNvPr>
            <p:cNvCxnSpPr>
              <a:cxnSpLocks/>
              <a:endCxn id="32" idx="3"/>
            </p:cNvCxnSpPr>
            <p:nvPr/>
          </p:nvCxnSpPr>
          <p:spPr>
            <a:xfrm>
              <a:off x="1835991" y="3332571"/>
              <a:ext cx="565297" cy="0"/>
            </a:xfrm>
            <a:prstGeom prst="straightConnector1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  <a:headEnd type="triangle"/>
              <a:tailEnd type="non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83577554-4CCF-1D4C-A504-0E5E5EF70C32}"/>
                </a:ext>
              </a:extLst>
            </p:cNvPr>
            <p:cNvCxnSpPr>
              <a:cxnSpLocks/>
              <a:endCxn id="33" idx="3"/>
            </p:cNvCxnSpPr>
            <p:nvPr/>
          </p:nvCxnSpPr>
          <p:spPr>
            <a:xfrm>
              <a:off x="1835991" y="5686427"/>
              <a:ext cx="565297" cy="0"/>
            </a:xfrm>
            <a:prstGeom prst="straightConnector1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  <a:headEnd type="triangle"/>
              <a:tailEnd type="non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</p:spTree>
    <p:extLst>
      <p:ext uri="{BB962C8B-B14F-4D97-AF65-F5344CB8AC3E}">
        <p14:creationId xmlns:p14="http://schemas.microsoft.com/office/powerpoint/2010/main" val="1665966719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8">
            <a:extLst>
              <a:ext uri="{FF2B5EF4-FFF2-40B4-BE49-F238E27FC236}">
                <a16:creationId xmlns:a16="http://schemas.microsoft.com/office/drawing/2014/main" id="{F83AD13B-686A-7441-AF80-1AAF66037A2E}"/>
              </a:ext>
            </a:extLst>
          </p:cNvPr>
          <p:cNvSpPr/>
          <p:nvPr/>
        </p:nvSpPr>
        <p:spPr>
          <a:xfrm>
            <a:off x="1956378" y="1921239"/>
            <a:ext cx="8943280" cy="4084819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3 – Application Structure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EC139C3-9E58-904D-9ADA-212A2089254C}"/>
              </a:ext>
            </a:extLst>
          </p:cNvPr>
          <p:cNvSpPr/>
          <p:nvPr/>
        </p:nvSpPr>
        <p:spPr>
          <a:xfrm>
            <a:off x="2062971" y="2406183"/>
            <a:ext cx="3723743" cy="3376996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08000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Select identity from wallet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Connect to network gateway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Access PaperNet network</a:t>
            </a:r>
          </a:p>
          <a:p>
            <a:endParaRPr lang="en-US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Construct </a:t>
            </a: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issue 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request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Submit </a:t>
            </a: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issue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transaction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Process </a:t>
            </a: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issue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response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C8BBD91-0294-9F4A-A922-E7AC8F79E698}"/>
              </a:ext>
            </a:extLst>
          </p:cNvPr>
          <p:cNvSpPr/>
          <p:nvPr/>
        </p:nvSpPr>
        <p:spPr>
          <a:xfrm>
            <a:off x="6232924" y="2406181"/>
            <a:ext cx="4563979" cy="3376998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08000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CommercialPaperContract {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46088" lvl="8" indent="-263525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issue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issuer,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paperNumber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...) {</a:t>
            </a:r>
          </a:p>
          <a:p>
            <a:pPr marL="446088" lvl="8" indent="-263525"/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46088" lvl="8" indent="-263525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446088" lvl="5" indent="-263525"/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46088" lvl="5" indent="-263525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buy(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issuer,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paperNumber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...) {</a:t>
            </a:r>
          </a:p>
          <a:p>
            <a:pPr marL="446088" lvl="5" indent="-263525"/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46088" lvl="5" indent="-263525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446088" lvl="5" indent="-263525"/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46088" lvl="5" indent="-263525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redeem(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issuer,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paperNumber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...) {</a:t>
            </a:r>
          </a:p>
          <a:p>
            <a:pPr marL="446088" lvl="5" indent="-263525"/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46088" lvl="5" indent="-263525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FE2358-5624-1A47-AC0C-4F3504898D45}"/>
              </a:ext>
            </a:extLst>
          </p:cNvPr>
          <p:cNvSpPr txBox="1"/>
          <p:nvPr/>
        </p:nvSpPr>
        <p:spPr>
          <a:xfrm>
            <a:off x="2062972" y="2098406"/>
            <a:ext cx="1273745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Application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82D351F-8819-664B-922A-5F3CC88EA626}"/>
              </a:ext>
            </a:extLst>
          </p:cNvPr>
          <p:cNvSpPr txBox="1"/>
          <p:nvPr/>
        </p:nvSpPr>
        <p:spPr>
          <a:xfrm>
            <a:off x="6232924" y="2098407"/>
            <a:ext cx="1595948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Smart Contract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Calibri"/>
            </a:endParaRPr>
          </a:p>
        </p:txBody>
      </p: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A83A5B0E-F6F6-9C42-8403-3EFCAF32DE8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343702" y="3622996"/>
            <a:ext cx="1671157" cy="498801"/>
          </a:xfrm>
          <a:prstGeom prst="bentConnector3">
            <a:avLst>
              <a:gd name="adj1" fmla="val 99845"/>
            </a:avLst>
          </a:prstGeom>
          <a:noFill/>
          <a:ln w="12700" cap="flat">
            <a:solidFill>
              <a:schemeClr val="tx1"/>
            </a:solidFill>
            <a:prstDash val="dash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52B7A7D-5BE7-E140-87A3-E38F64BD0F0E}"/>
              </a:ext>
            </a:extLst>
          </p:cNvPr>
          <p:cNvCxnSpPr>
            <a:cxnSpLocks/>
          </p:cNvCxnSpPr>
          <p:nvPr/>
        </p:nvCxnSpPr>
        <p:spPr>
          <a:xfrm>
            <a:off x="4868282" y="4740058"/>
            <a:ext cx="1061598" cy="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dash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0" name="Elbow Connector 59">
            <a:extLst>
              <a:ext uri="{FF2B5EF4-FFF2-40B4-BE49-F238E27FC236}">
                <a16:creationId xmlns:a16="http://schemas.microsoft.com/office/drawing/2014/main" id="{4F17EFE0-373E-674E-BE1C-6D3DE4B2244A}"/>
              </a:ext>
            </a:extLst>
          </p:cNvPr>
          <p:cNvCxnSpPr>
            <a:cxnSpLocks/>
            <a:endCxn id="57" idx="2"/>
          </p:cNvCxnSpPr>
          <p:nvPr/>
        </p:nvCxnSpPr>
        <p:spPr>
          <a:xfrm rot="5400000" flipH="1" flipV="1">
            <a:off x="5375955" y="4178899"/>
            <a:ext cx="1703595" cy="275989"/>
          </a:xfrm>
          <a:prstGeom prst="bentConnector2">
            <a:avLst/>
          </a:prstGeom>
          <a:noFill/>
          <a:ln w="12700" cap="flat">
            <a:solidFill>
              <a:schemeClr val="tx1"/>
            </a:solidFill>
            <a:prstDash val="dash"/>
            <a:miter lim="800000"/>
            <a:headEnd type="none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0B13CFF1-40F4-CE47-984F-DFFA27B28ADA}"/>
              </a:ext>
            </a:extLst>
          </p:cNvPr>
          <p:cNvCxnSpPr>
            <a:cxnSpLocks/>
          </p:cNvCxnSpPr>
          <p:nvPr/>
        </p:nvCxnSpPr>
        <p:spPr>
          <a:xfrm flipV="1">
            <a:off x="4808887" y="5168694"/>
            <a:ext cx="1280871" cy="1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dash"/>
            <a:miter lim="800000"/>
            <a:headEnd type="triangle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ECA4D455-D09D-7244-BB14-33132B123CC9}"/>
              </a:ext>
            </a:extLst>
          </p:cNvPr>
          <p:cNvSpPr/>
          <p:nvPr/>
        </p:nvSpPr>
        <p:spPr>
          <a:xfrm>
            <a:off x="6365747" y="3433011"/>
            <a:ext cx="64168" cy="64168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DD6C0881-3CF2-C04C-91DC-33B9110B6817}"/>
              </a:ext>
            </a:extLst>
          </p:cNvPr>
          <p:cNvSpPr/>
          <p:nvPr/>
        </p:nvSpPr>
        <p:spPr>
          <a:xfrm>
            <a:off x="4808887" y="4707974"/>
            <a:ext cx="64168" cy="64168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FC76C76-BE0F-0E4D-A78F-8E51A81539B0}"/>
              </a:ext>
            </a:extLst>
          </p:cNvPr>
          <p:cNvSpPr/>
          <p:nvPr/>
        </p:nvSpPr>
        <p:spPr>
          <a:xfrm>
            <a:off x="5620170" y="2406182"/>
            <a:ext cx="164906" cy="3376997"/>
          </a:xfrm>
          <a:prstGeom prst="rect">
            <a:avLst/>
          </a:prstGeom>
          <a:pattFill prst="ltDnDiag">
            <a:fgClr>
              <a:schemeClr val="tx1"/>
            </a:fgClr>
            <a:bgClr>
              <a:schemeClr val="bg1"/>
            </a:bgClr>
          </a:patt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8A4190-998A-BE4A-AD75-A5DC9D8C0548}"/>
              </a:ext>
            </a:extLst>
          </p:cNvPr>
          <p:cNvSpPr txBox="1"/>
          <p:nvPr/>
        </p:nvSpPr>
        <p:spPr>
          <a:xfrm>
            <a:off x="5393965" y="2098406"/>
            <a:ext cx="414535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SDK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46263327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4 – State Diagram for Commercial Paper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0AC7A3FA-1134-9D4C-BFFE-A83F96979323}"/>
              </a:ext>
            </a:extLst>
          </p:cNvPr>
          <p:cNvSpPr/>
          <p:nvPr/>
        </p:nvSpPr>
        <p:spPr>
          <a:xfrm>
            <a:off x="6870553" y="3989023"/>
            <a:ext cx="54428" cy="54428"/>
          </a:xfrm>
          <a:prstGeom prst="ellipse">
            <a:avLst/>
          </a:prstGeom>
          <a:solidFill>
            <a:srgbClr val="FFFFFF"/>
          </a:solidFill>
          <a:ln w="28575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061E6C13-84EE-7942-9C24-8A70147BAAD0}"/>
              </a:ext>
            </a:extLst>
          </p:cNvPr>
          <p:cNvSpPr/>
          <p:nvPr/>
        </p:nvSpPr>
        <p:spPr>
          <a:xfrm>
            <a:off x="7326523" y="3985848"/>
            <a:ext cx="54428" cy="54428"/>
          </a:xfrm>
          <a:prstGeom prst="ellipse">
            <a:avLst/>
          </a:prstGeom>
          <a:solidFill>
            <a:srgbClr val="FFFFFF"/>
          </a:solidFill>
          <a:ln w="28575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92D0A7B-5441-7E4D-A53B-E9341C06D2C5}"/>
              </a:ext>
            </a:extLst>
          </p:cNvPr>
          <p:cNvSpPr/>
          <p:nvPr/>
        </p:nvSpPr>
        <p:spPr>
          <a:xfrm>
            <a:off x="2523102" y="4183508"/>
            <a:ext cx="296563" cy="296563"/>
          </a:xfrm>
          <a:prstGeom prst="ellipse">
            <a:avLst/>
          </a:prstGeom>
          <a:solidFill>
            <a:schemeClr val="tx1"/>
          </a:solidFill>
          <a:ln w="28575" cap="flat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E9F4EC-12DC-3946-BEE0-E33D07273BA7}"/>
              </a:ext>
            </a:extLst>
          </p:cNvPr>
          <p:cNvSpPr txBox="1"/>
          <p:nvPr/>
        </p:nvSpPr>
        <p:spPr>
          <a:xfrm>
            <a:off x="3033941" y="3995429"/>
            <a:ext cx="562011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issue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DBD7FDF2-9ABD-024B-AB1E-087ADF92BDB1}"/>
              </a:ext>
            </a:extLst>
          </p:cNvPr>
          <p:cNvSpPr/>
          <p:nvPr/>
        </p:nvSpPr>
        <p:spPr>
          <a:xfrm>
            <a:off x="3916781" y="3989023"/>
            <a:ext cx="1407307" cy="685532"/>
          </a:xfrm>
          <a:prstGeom prst="roundRect">
            <a:avLst/>
          </a:prstGeom>
          <a:solidFill>
            <a:srgbClr val="FFFFFF"/>
          </a:solidFill>
          <a:ln w="28575" cap="flat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issued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EF3B0704-C06B-BE40-ABD5-B96C92186529}"/>
              </a:ext>
            </a:extLst>
          </p:cNvPr>
          <p:cNvSpPr/>
          <p:nvPr/>
        </p:nvSpPr>
        <p:spPr>
          <a:xfrm>
            <a:off x="6421204" y="3989023"/>
            <a:ext cx="1407307" cy="685532"/>
          </a:xfrm>
          <a:prstGeom prst="roundRect">
            <a:avLst/>
          </a:prstGeom>
          <a:solidFill>
            <a:srgbClr val="FFFFFF"/>
          </a:solidFill>
          <a:ln w="28575" cap="flat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trading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9DB1D353-7185-6443-9609-F1A65EAC42A5}"/>
              </a:ext>
            </a:extLst>
          </p:cNvPr>
          <p:cNvSpPr/>
          <p:nvPr/>
        </p:nvSpPr>
        <p:spPr>
          <a:xfrm>
            <a:off x="8925627" y="3989023"/>
            <a:ext cx="1407307" cy="685532"/>
          </a:xfrm>
          <a:prstGeom prst="roundRect">
            <a:avLst/>
          </a:prstGeom>
          <a:solidFill>
            <a:srgbClr val="FFFFFF"/>
          </a:solidFill>
          <a:ln w="28575" cap="flat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redeemed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42475FC-4782-5A4E-8E35-97680BC02471}"/>
              </a:ext>
            </a:extLst>
          </p:cNvPr>
          <p:cNvCxnSpPr>
            <a:stCxn id="5" idx="6"/>
            <a:endCxn id="2" idx="1"/>
          </p:cNvCxnSpPr>
          <p:nvPr/>
        </p:nvCxnSpPr>
        <p:spPr>
          <a:xfrm flipV="1">
            <a:off x="2819665" y="4331789"/>
            <a:ext cx="1097116" cy="1"/>
          </a:xfrm>
          <a:prstGeom prst="straightConnector1">
            <a:avLst/>
          </a:prstGeom>
          <a:noFill/>
          <a:ln w="28575" cap="flat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B04CFEB-EDEF-1446-80FD-601B7F2B28E3}"/>
              </a:ext>
            </a:extLst>
          </p:cNvPr>
          <p:cNvSpPr txBox="1"/>
          <p:nvPr/>
        </p:nvSpPr>
        <p:spPr>
          <a:xfrm>
            <a:off x="5644917" y="3949178"/>
            <a:ext cx="440183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buy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8757546-2CE7-E74B-BA5B-C692CB33B360}"/>
              </a:ext>
            </a:extLst>
          </p:cNvPr>
          <p:cNvCxnSpPr>
            <a:cxnSpLocks/>
            <a:stCxn id="2" idx="3"/>
            <a:endCxn id="9" idx="1"/>
          </p:cNvCxnSpPr>
          <p:nvPr/>
        </p:nvCxnSpPr>
        <p:spPr>
          <a:xfrm>
            <a:off x="5324088" y="4331789"/>
            <a:ext cx="1097116" cy="0"/>
          </a:xfrm>
          <a:prstGeom prst="straightConnector1">
            <a:avLst/>
          </a:prstGeom>
          <a:noFill/>
          <a:ln w="28575" cap="flat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9B7C49F-0056-DB42-858E-AC9326712D4C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7828511" y="4331789"/>
            <a:ext cx="1097116" cy="0"/>
          </a:xfrm>
          <a:prstGeom prst="straightConnector1">
            <a:avLst/>
          </a:prstGeom>
          <a:noFill/>
          <a:ln w="28575" cap="flat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565F0F0-B1BD-824C-AEE6-2B61ACFD50AF}"/>
              </a:ext>
            </a:extLst>
          </p:cNvPr>
          <p:cNvSpPr txBox="1"/>
          <p:nvPr/>
        </p:nvSpPr>
        <p:spPr>
          <a:xfrm>
            <a:off x="7964617" y="3941581"/>
            <a:ext cx="824904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redeem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cxnSp>
        <p:nvCxnSpPr>
          <p:cNvPr id="55" name="Curved Connector 54">
            <a:extLst>
              <a:ext uri="{FF2B5EF4-FFF2-40B4-BE49-F238E27FC236}">
                <a16:creationId xmlns:a16="http://schemas.microsoft.com/office/drawing/2014/main" id="{D7CF9E9D-F647-8942-B9AB-47BDC424D362}"/>
              </a:ext>
            </a:extLst>
          </p:cNvPr>
          <p:cNvCxnSpPr>
            <a:cxnSpLocks/>
            <a:stCxn id="53" idx="0"/>
            <a:endCxn id="52" idx="0"/>
          </p:cNvCxnSpPr>
          <p:nvPr/>
        </p:nvCxnSpPr>
        <p:spPr>
          <a:xfrm rot="16200000" flipH="1" flipV="1">
            <a:off x="7124164" y="3759450"/>
            <a:ext cx="3175" cy="455970"/>
          </a:xfrm>
          <a:prstGeom prst="curvedConnector3">
            <a:avLst>
              <a:gd name="adj1" fmla="val -11400063"/>
            </a:avLst>
          </a:prstGeom>
          <a:noFill/>
          <a:ln w="28575" cap="flat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headEnd type="none" w="med" len="med"/>
            <a:tailEnd type="triangle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C023FD66-4F25-6948-B40E-482C45A1D649}"/>
              </a:ext>
            </a:extLst>
          </p:cNvPr>
          <p:cNvSpPr txBox="1"/>
          <p:nvPr/>
        </p:nvSpPr>
        <p:spPr>
          <a:xfrm>
            <a:off x="6911115" y="3244328"/>
            <a:ext cx="440183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buy</a:t>
            </a:r>
          </a:p>
        </p:txBody>
      </p:sp>
      <p:sp>
        <p:nvSpPr>
          <p:cNvPr id="69" name="Rectangle 28">
            <a:extLst>
              <a:ext uri="{FF2B5EF4-FFF2-40B4-BE49-F238E27FC236}">
                <a16:creationId xmlns:a16="http://schemas.microsoft.com/office/drawing/2014/main" id="{4E8E3B29-0BBF-664C-BF91-749FF8D996CB}"/>
              </a:ext>
            </a:extLst>
          </p:cNvPr>
          <p:cNvSpPr/>
          <p:nvPr/>
        </p:nvSpPr>
        <p:spPr>
          <a:xfrm>
            <a:off x="1956378" y="1921239"/>
            <a:ext cx="8943280" cy="4084819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1" name="Rectangle 28">
            <a:extLst>
              <a:ext uri="{FF2B5EF4-FFF2-40B4-BE49-F238E27FC236}">
                <a16:creationId xmlns:a16="http://schemas.microsoft.com/office/drawing/2014/main" id="{2241F51B-69FE-2547-9D84-581F72920B00}"/>
              </a:ext>
            </a:extLst>
          </p:cNvPr>
          <p:cNvSpPr/>
          <p:nvPr/>
        </p:nvSpPr>
        <p:spPr>
          <a:xfrm>
            <a:off x="1956378" y="2796467"/>
            <a:ext cx="8943280" cy="2325950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8534345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5 – Commercial Paper State</a:t>
            </a:r>
          </a:p>
        </p:txBody>
      </p:sp>
      <p:sp>
        <p:nvSpPr>
          <p:cNvPr id="69" name="Rectangle 28">
            <a:extLst>
              <a:ext uri="{FF2B5EF4-FFF2-40B4-BE49-F238E27FC236}">
                <a16:creationId xmlns:a16="http://schemas.microsoft.com/office/drawing/2014/main" id="{4E8E3B29-0BBF-664C-BF91-749FF8D996CB}"/>
              </a:ext>
            </a:extLst>
          </p:cNvPr>
          <p:cNvSpPr/>
          <p:nvPr/>
        </p:nvSpPr>
        <p:spPr>
          <a:xfrm>
            <a:off x="1956378" y="1921239"/>
            <a:ext cx="8943280" cy="4084819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2" name="Tekstvak 85">
            <a:extLst>
              <a:ext uri="{FF2B5EF4-FFF2-40B4-BE49-F238E27FC236}">
                <a16:creationId xmlns:a16="http://schemas.microsoft.com/office/drawing/2014/main" id="{C30C406C-6CF2-B641-A063-7540002269ED}"/>
              </a:ext>
            </a:extLst>
          </p:cNvPr>
          <p:cNvSpPr txBox="1"/>
          <p:nvPr/>
        </p:nvSpPr>
        <p:spPr>
          <a:xfrm>
            <a:off x="4628811" y="2977450"/>
            <a:ext cx="3112518" cy="1967413"/>
          </a:xfrm>
          <a:prstGeom prst="rect">
            <a:avLst/>
          </a:prstGeom>
          <a:solidFill>
            <a:srgbClr val="FFFFFF"/>
          </a:solidFill>
          <a:ln w="19050" cap="flat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0800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algn="ctr"/>
          </a:lstStyle>
          <a:p>
            <a:pPr marL="139700" indent="-139700" algn="l"/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Issuer: MagnetoCorp</a:t>
            </a:r>
          </a:p>
          <a:p>
            <a:pPr marL="139700" indent="-139700" algn="l"/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Paper: 00001</a:t>
            </a:r>
          </a:p>
          <a:p>
            <a:pPr marL="139700" indent="-139700" algn="l"/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Owner: DigiBank</a:t>
            </a:r>
          </a:p>
          <a:p>
            <a:pPr marL="139700" indent="-139700" algn="l"/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Issue date: 31 May 2020</a:t>
            </a:r>
          </a:p>
          <a:p>
            <a:pPr marL="139700" indent="-139700" algn="l"/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Maturity date: 30 Nov 2020</a:t>
            </a:r>
          </a:p>
          <a:p>
            <a:pPr marL="139700" indent="-139700" algn="l"/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Face value: 5M USD</a:t>
            </a:r>
          </a:p>
          <a:p>
            <a:pPr marL="139700" indent="-139700" algn="l"/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Current state: trading</a:t>
            </a:r>
          </a:p>
        </p:txBody>
      </p:sp>
      <p:sp>
        <p:nvSpPr>
          <p:cNvPr id="26" name="Rectangle 28">
            <a:extLst>
              <a:ext uri="{FF2B5EF4-FFF2-40B4-BE49-F238E27FC236}">
                <a16:creationId xmlns:a16="http://schemas.microsoft.com/office/drawing/2014/main" id="{9E0DE201-C05B-5C4B-A63A-B3FE1A5E9D2E}"/>
              </a:ext>
            </a:extLst>
          </p:cNvPr>
          <p:cNvSpPr/>
          <p:nvPr/>
        </p:nvSpPr>
        <p:spPr>
          <a:xfrm>
            <a:off x="1956378" y="2796467"/>
            <a:ext cx="8943280" cy="2325950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3452455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6 – Commercial Paper State</a:t>
            </a:r>
          </a:p>
        </p:txBody>
      </p:sp>
      <p:sp>
        <p:nvSpPr>
          <p:cNvPr id="69" name="Rectangle 28">
            <a:extLst>
              <a:ext uri="{FF2B5EF4-FFF2-40B4-BE49-F238E27FC236}">
                <a16:creationId xmlns:a16="http://schemas.microsoft.com/office/drawing/2014/main" id="{4E8E3B29-0BBF-664C-BF91-749FF8D996CB}"/>
              </a:ext>
            </a:extLst>
          </p:cNvPr>
          <p:cNvSpPr/>
          <p:nvPr/>
        </p:nvSpPr>
        <p:spPr>
          <a:xfrm>
            <a:off x="1956378" y="1921239"/>
            <a:ext cx="8943280" cy="4084819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135FDEB-2C2A-F440-82F3-C63A30EF8399}"/>
              </a:ext>
            </a:extLst>
          </p:cNvPr>
          <p:cNvGrpSpPr/>
          <p:nvPr/>
        </p:nvGrpSpPr>
        <p:grpSpPr>
          <a:xfrm>
            <a:off x="2039019" y="3774848"/>
            <a:ext cx="8791739" cy="1285427"/>
            <a:chOff x="2039019" y="3180041"/>
            <a:chExt cx="8791739" cy="1285427"/>
          </a:xfrm>
        </p:grpSpPr>
        <p:sp>
          <p:nvSpPr>
            <p:cNvPr id="20" name="Tekstvak 85">
              <a:extLst>
                <a:ext uri="{FF2B5EF4-FFF2-40B4-BE49-F238E27FC236}">
                  <a16:creationId xmlns:a16="http://schemas.microsoft.com/office/drawing/2014/main" id="{D78F6B30-463D-D743-8CED-6A68E3DD2518}"/>
                </a:ext>
              </a:extLst>
            </p:cNvPr>
            <p:cNvSpPr txBox="1"/>
            <p:nvPr/>
          </p:nvSpPr>
          <p:spPr>
            <a:xfrm>
              <a:off x="3490182" y="3180043"/>
              <a:ext cx="2120593" cy="1285425"/>
            </a:xfrm>
            <a:prstGeom prst="rect">
              <a:avLst/>
            </a:prstGeom>
            <a:solidFill>
              <a:srgbClr val="FFFFFF"/>
            </a:solidFill>
            <a:ln w="19050" cap="flat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2000" tIns="45719" rIns="0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algn="ctr"/>
            </a:lstStyle>
            <a:p>
              <a:pPr marL="139700" indent="-139700" algn="l"/>
              <a:r>
                <a:rPr lang="nl-NL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Issuer: MagnetoCorp</a:t>
              </a:r>
            </a:p>
            <a:p>
              <a:pPr marL="139700" indent="-139700" algn="l"/>
              <a:r>
                <a:rPr lang="nl-NL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Paper: 00001</a:t>
              </a:r>
            </a:p>
            <a:p>
              <a:pPr marL="139700" indent="-139700" algn="l"/>
              <a:r>
                <a:rPr lang="nl-NL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Owner: MagnetoCorp</a:t>
              </a:r>
            </a:p>
            <a:p>
              <a:pPr marL="139700" indent="-139700" algn="l"/>
              <a:r>
                <a:rPr lang="nl-NL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Issue date: 31 May 2020</a:t>
              </a:r>
            </a:p>
            <a:p>
              <a:pPr marL="139700" indent="-139700" algn="l"/>
              <a:r>
                <a:rPr lang="nl-NL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Maturity date: 30 Nov 2020</a:t>
              </a:r>
            </a:p>
            <a:p>
              <a:pPr marL="139700" indent="-139700" algn="l"/>
              <a:r>
                <a:rPr lang="nl-NL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Face value: 5M USD</a:t>
              </a:r>
            </a:p>
            <a:p>
              <a:pPr marL="139700" indent="-139700" algn="l"/>
              <a:r>
                <a:rPr lang="nl-NL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Current state: issued</a:t>
              </a:r>
            </a:p>
          </p:txBody>
        </p:sp>
        <p:sp>
          <p:nvSpPr>
            <p:cNvPr id="22" name="Tekstvak 85">
              <a:extLst>
                <a:ext uri="{FF2B5EF4-FFF2-40B4-BE49-F238E27FC236}">
                  <a16:creationId xmlns:a16="http://schemas.microsoft.com/office/drawing/2014/main" id="{C30C406C-6CF2-B641-A063-7540002269ED}"/>
                </a:ext>
              </a:extLst>
            </p:cNvPr>
            <p:cNvSpPr txBox="1"/>
            <p:nvPr/>
          </p:nvSpPr>
          <p:spPr>
            <a:xfrm>
              <a:off x="6100174" y="3180042"/>
              <a:ext cx="2120593" cy="1285425"/>
            </a:xfrm>
            <a:prstGeom prst="rect">
              <a:avLst/>
            </a:prstGeom>
            <a:solidFill>
              <a:srgbClr val="FFFFFF"/>
            </a:solidFill>
            <a:ln w="19050" cap="flat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2000" tIns="45719" rIns="0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algn="ctr"/>
            </a:lstStyle>
            <a:p>
              <a:pPr marL="139700" indent="-139700" algn="l"/>
              <a:r>
                <a:rPr lang="nl-NL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Issuer: MagnetoCorp</a:t>
              </a:r>
            </a:p>
            <a:p>
              <a:pPr marL="139700" indent="-139700" algn="l"/>
              <a:r>
                <a:rPr lang="nl-NL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Paper: 00001</a:t>
              </a:r>
            </a:p>
            <a:p>
              <a:pPr marL="139700" indent="-139700" algn="l"/>
              <a:r>
                <a:rPr lang="nl-NL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Owner: DigiBank</a:t>
              </a:r>
            </a:p>
            <a:p>
              <a:pPr marL="139700" indent="-139700" algn="l"/>
              <a:r>
                <a:rPr lang="nl-NL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Issue date: 31 May 2020</a:t>
              </a:r>
            </a:p>
            <a:p>
              <a:pPr marL="139700" indent="-139700" algn="l"/>
              <a:r>
                <a:rPr lang="nl-NL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Maturity date: 30 Nov 2020</a:t>
              </a:r>
            </a:p>
            <a:p>
              <a:pPr marL="139700" indent="-139700" algn="l"/>
              <a:r>
                <a:rPr lang="nl-NL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Face value: 5M USD</a:t>
              </a:r>
            </a:p>
            <a:p>
              <a:pPr marL="139700" indent="-139700" algn="l"/>
              <a:r>
                <a:rPr lang="nl-NL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Current state: trading</a:t>
              </a:r>
            </a:p>
          </p:txBody>
        </p:sp>
        <p:sp>
          <p:nvSpPr>
            <p:cNvPr id="23" name="Tekstvak 85">
              <a:extLst>
                <a:ext uri="{FF2B5EF4-FFF2-40B4-BE49-F238E27FC236}">
                  <a16:creationId xmlns:a16="http://schemas.microsoft.com/office/drawing/2014/main" id="{FAD24D8A-20C4-074B-8F57-956F71532C32}"/>
                </a:ext>
              </a:extLst>
            </p:cNvPr>
            <p:cNvSpPr txBox="1"/>
            <p:nvPr/>
          </p:nvSpPr>
          <p:spPr>
            <a:xfrm>
              <a:off x="8710165" y="3180041"/>
              <a:ext cx="2120593" cy="1285425"/>
            </a:xfrm>
            <a:prstGeom prst="rect">
              <a:avLst/>
            </a:prstGeom>
            <a:solidFill>
              <a:srgbClr val="FFFFFF"/>
            </a:solidFill>
            <a:ln w="19050" cap="flat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2000" tIns="45719" rIns="0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algn="ctr"/>
            </a:lstStyle>
            <a:p>
              <a:pPr marL="139700" indent="-139700" algn="l"/>
              <a:r>
                <a:rPr lang="nl-NL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Issuer: MagnetoCorp</a:t>
              </a:r>
            </a:p>
            <a:p>
              <a:pPr marL="139700" indent="-139700" algn="l"/>
              <a:r>
                <a:rPr lang="nl-NL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Paper: 00001</a:t>
              </a:r>
            </a:p>
            <a:p>
              <a:pPr marL="139700" indent="-139700" algn="l"/>
              <a:r>
                <a:rPr lang="nl-NL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Owner: MagnetoCorp</a:t>
              </a:r>
            </a:p>
            <a:p>
              <a:pPr marL="139700" indent="-139700" algn="l"/>
              <a:r>
                <a:rPr lang="nl-NL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Issue date: 31 May 2020</a:t>
              </a:r>
            </a:p>
            <a:p>
              <a:pPr marL="139700" indent="-139700" algn="l"/>
              <a:r>
                <a:rPr lang="nl-NL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Maturity date: 30 Nov 2020</a:t>
              </a:r>
            </a:p>
            <a:p>
              <a:pPr marL="139700" indent="-139700" algn="l"/>
              <a:r>
                <a:rPr lang="nl-NL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Face value: 5M USD</a:t>
              </a:r>
            </a:p>
            <a:p>
              <a:pPr marL="139700" indent="-139700" algn="l"/>
              <a:r>
                <a:rPr lang="nl-NL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Current state: redeemed</a:t>
              </a:r>
            </a:p>
          </p:txBody>
        </p:sp>
        <p:sp>
          <p:nvSpPr>
            <p:cNvPr id="25" name="Tekstvak 85">
              <a:extLst>
                <a:ext uri="{FF2B5EF4-FFF2-40B4-BE49-F238E27FC236}">
                  <a16:creationId xmlns:a16="http://schemas.microsoft.com/office/drawing/2014/main" id="{A8AE55C8-6C69-E94A-A516-D357A42A5F40}"/>
                </a:ext>
              </a:extLst>
            </p:cNvPr>
            <p:cNvSpPr txBox="1"/>
            <p:nvPr/>
          </p:nvSpPr>
          <p:spPr>
            <a:xfrm>
              <a:off x="2039019" y="3180041"/>
              <a:ext cx="961764" cy="1285425"/>
            </a:xfrm>
            <a:prstGeom prst="rect">
              <a:avLst/>
            </a:prstGeom>
            <a:solidFill>
              <a:srgbClr val="FFFFFF"/>
            </a:solidFill>
            <a:ln w="19050" cap="flat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6000" tIns="45719" rIns="0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algn="ctr"/>
            </a:lstStyle>
            <a:p>
              <a:pPr marL="139700" indent="-139700"/>
              <a:r>
                <a:rPr lang="nl-NL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nl-NL" sz="1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nil</a:t>
              </a:r>
              <a:r>
                <a:rPr lang="nl-NL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</p:txBody>
        </p:sp>
      </p:grp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B5A3CF94-91DD-4F40-BF94-9AB106681476}"/>
              </a:ext>
            </a:extLst>
          </p:cNvPr>
          <p:cNvSpPr/>
          <p:nvPr/>
        </p:nvSpPr>
        <p:spPr>
          <a:xfrm>
            <a:off x="4091516" y="3206984"/>
            <a:ext cx="929506" cy="325522"/>
          </a:xfrm>
          <a:prstGeom prst="roundRect">
            <a:avLst/>
          </a:prstGeom>
          <a:solidFill>
            <a:srgbClr val="FFFFFF"/>
          </a:solidFill>
          <a:ln w="19050" cap="flat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issued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2F8DD5C0-3948-9E4A-8B2A-37A91CC34F25}"/>
              </a:ext>
            </a:extLst>
          </p:cNvPr>
          <p:cNvSpPr/>
          <p:nvPr/>
        </p:nvSpPr>
        <p:spPr>
          <a:xfrm>
            <a:off x="6709297" y="3203248"/>
            <a:ext cx="929506" cy="325522"/>
          </a:xfrm>
          <a:prstGeom prst="roundRect">
            <a:avLst/>
          </a:prstGeom>
          <a:solidFill>
            <a:srgbClr val="FFFFFF"/>
          </a:solidFill>
          <a:ln w="19050" cap="flat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trading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BE0AF4B7-F740-904A-8B0A-94D32BAB98C4}"/>
              </a:ext>
            </a:extLst>
          </p:cNvPr>
          <p:cNvSpPr/>
          <p:nvPr/>
        </p:nvSpPr>
        <p:spPr>
          <a:xfrm>
            <a:off x="9327078" y="3203248"/>
            <a:ext cx="929506" cy="325522"/>
          </a:xfrm>
          <a:prstGeom prst="roundRect">
            <a:avLst/>
          </a:prstGeom>
          <a:solidFill>
            <a:srgbClr val="FFFFFF"/>
          </a:solidFill>
          <a:ln w="19050" cap="flat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redeemed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C7321D5-BA72-7747-AEDA-42802871C683}"/>
              </a:ext>
            </a:extLst>
          </p:cNvPr>
          <p:cNvSpPr/>
          <p:nvPr/>
        </p:nvSpPr>
        <p:spPr>
          <a:xfrm>
            <a:off x="2433356" y="3267047"/>
            <a:ext cx="184671" cy="184671"/>
          </a:xfrm>
          <a:prstGeom prst="ellipse">
            <a:avLst/>
          </a:prstGeom>
          <a:solidFill>
            <a:schemeClr val="tx1"/>
          </a:solidFill>
          <a:ln w="19050" cap="flat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5F2127D4-F37C-CD47-8C21-D2E60BBD3CDE}"/>
              </a:ext>
            </a:extLst>
          </p:cNvPr>
          <p:cNvCxnSpPr>
            <a:cxnSpLocks/>
            <a:stCxn id="11" idx="6"/>
            <a:endCxn id="8" idx="1"/>
          </p:cNvCxnSpPr>
          <p:nvPr/>
        </p:nvCxnSpPr>
        <p:spPr>
          <a:xfrm>
            <a:off x="2618027" y="3359383"/>
            <a:ext cx="1473489" cy="10362"/>
          </a:xfrm>
          <a:prstGeom prst="straightConnector1">
            <a:avLst/>
          </a:prstGeom>
          <a:noFill/>
          <a:ln w="19050" cap="flat">
            <a:solidFill>
              <a:schemeClr val="tx1">
                <a:lumMod val="50000"/>
                <a:lumOff val="50000"/>
              </a:schemeClr>
            </a:solidFill>
            <a:prstDash val="sysDot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3C7BC82-9AAB-FE44-924B-DC34DABFF6F7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 flipV="1">
            <a:off x="5021022" y="3366009"/>
            <a:ext cx="1688275" cy="3736"/>
          </a:xfrm>
          <a:prstGeom prst="straightConnector1">
            <a:avLst/>
          </a:prstGeom>
          <a:noFill/>
          <a:ln w="19050" cap="flat">
            <a:solidFill>
              <a:schemeClr val="tx1">
                <a:lumMod val="50000"/>
                <a:lumOff val="50000"/>
              </a:schemeClr>
            </a:solidFill>
            <a:prstDash val="sysDot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9922E60-5B29-1C4F-A113-A1225645AF7C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7638803" y="3366009"/>
            <a:ext cx="1688275" cy="0"/>
          </a:xfrm>
          <a:prstGeom prst="straightConnector1">
            <a:avLst/>
          </a:prstGeom>
          <a:noFill/>
          <a:ln w="19050" cap="flat">
            <a:solidFill>
              <a:schemeClr val="tx1">
                <a:lumMod val="50000"/>
                <a:lumOff val="50000"/>
              </a:schemeClr>
            </a:solidFill>
            <a:prstDash val="sysDot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5ABD244-2E44-0F43-B507-210ED2216F27}"/>
              </a:ext>
            </a:extLst>
          </p:cNvPr>
          <p:cNvSpPr txBox="1"/>
          <p:nvPr/>
        </p:nvSpPr>
        <p:spPr>
          <a:xfrm>
            <a:off x="3058433" y="3139785"/>
            <a:ext cx="385681" cy="2616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issue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7828331-783C-0948-BFE2-8A1885195C39}"/>
              </a:ext>
            </a:extLst>
          </p:cNvPr>
          <p:cNvSpPr txBox="1"/>
          <p:nvPr/>
        </p:nvSpPr>
        <p:spPr>
          <a:xfrm>
            <a:off x="5709990" y="3139785"/>
            <a:ext cx="310339" cy="2616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buy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444E690-5634-C74E-ACEB-0C9933479562}"/>
              </a:ext>
            </a:extLst>
          </p:cNvPr>
          <p:cNvSpPr txBox="1"/>
          <p:nvPr/>
        </p:nvSpPr>
        <p:spPr>
          <a:xfrm>
            <a:off x="8199066" y="3139785"/>
            <a:ext cx="544378" cy="2616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redeem</a:t>
            </a:r>
          </a:p>
        </p:txBody>
      </p:sp>
      <p:sp>
        <p:nvSpPr>
          <p:cNvPr id="36" name="Rectangle 28">
            <a:extLst>
              <a:ext uri="{FF2B5EF4-FFF2-40B4-BE49-F238E27FC236}">
                <a16:creationId xmlns:a16="http://schemas.microsoft.com/office/drawing/2014/main" id="{0DA8715F-1B76-9447-B592-67D344087311}"/>
              </a:ext>
            </a:extLst>
          </p:cNvPr>
          <p:cNvSpPr/>
          <p:nvPr/>
        </p:nvSpPr>
        <p:spPr>
          <a:xfrm>
            <a:off x="1956378" y="2743202"/>
            <a:ext cx="8943280" cy="2627793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165340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7 – Commercial Paper List – Logical</a:t>
            </a:r>
          </a:p>
        </p:txBody>
      </p:sp>
      <p:sp>
        <p:nvSpPr>
          <p:cNvPr id="69" name="Rectangle 28">
            <a:extLst>
              <a:ext uri="{FF2B5EF4-FFF2-40B4-BE49-F238E27FC236}">
                <a16:creationId xmlns:a16="http://schemas.microsoft.com/office/drawing/2014/main" id="{4E8E3B29-0BBF-664C-BF91-749FF8D996CB}"/>
              </a:ext>
            </a:extLst>
          </p:cNvPr>
          <p:cNvSpPr/>
          <p:nvPr/>
        </p:nvSpPr>
        <p:spPr>
          <a:xfrm>
            <a:off x="1956378" y="1921239"/>
            <a:ext cx="8943280" cy="4084819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0C0E5D-2B04-1045-BD2A-BD08C970B984}"/>
              </a:ext>
            </a:extLst>
          </p:cNvPr>
          <p:cNvSpPr txBox="1"/>
          <p:nvPr/>
        </p:nvSpPr>
        <p:spPr>
          <a:xfrm>
            <a:off x="2422037" y="2533259"/>
            <a:ext cx="2769346" cy="2616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b="1" dirty="0"/>
              <a:t>c</a:t>
            </a:r>
            <a:r>
              <a:rPr kumimoji="0" lang="en-US" sz="11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ommercial paper: </a:t>
            </a:r>
            <a:r>
              <a:rPr kumimoji="0" lang="en-US" sz="11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MagnetoCorp paper 00004</a:t>
            </a:r>
            <a:endParaRPr kumimoji="0" lang="en-US" sz="11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12EE6F6-C7EB-7347-9A8D-26EC75FBDC9F}"/>
              </a:ext>
            </a:extLst>
          </p:cNvPr>
          <p:cNvSpPr/>
          <p:nvPr/>
        </p:nvSpPr>
        <p:spPr>
          <a:xfrm>
            <a:off x="2460124" y="5011507"/>
            <a:ext cx="54428" cy="54428"/>
          </a:xfrm>
          <a:prstGeom prst="ellipse">
            <a:avLst/>
          </a:prstGeom>
          <a:solidFill>
            <a:srgbClr val="FFFFFF"/>
          </a:solidFill>
          <a:ln w="28575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9686018-A11F-5046-BF3D-341E4E324450}"/>
              </a:ext>
            </a:extLst>
          </p:cNvPr>
          <p:cNvSpPr/>
          <p:nvPr/>
        </p:nvSpPr>
        <p:spPr>
          <a:xfrm>
            <a:off x="2469143" y="2967530"/>
            <a:ext cx="54428" cy="54428"/>
          </a:xfrm>
          <a:prstGeom prst="ellipse">
            <a:avLst/>
          </a:prstGeom>
          <a:solidFill>
            <a:srgbClr val="FFFFFF"/>
          </a:solidFill>
          <a:ln w="28575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B60FED0D-13EA-7841-9102-9F12D171C03D}"/>
              </a:ext>
            </a:extLst>
          </p:cNvPr>
          <p:cNvCxnSpPr>
            <a:cxnSpLocks/>
            <a:stCxn id="9" idx="2"/>
            <a:endCxn id="8" idx="2"/>
          </p:cNvCxnSpPr>
          <p:nvPr/>
        </p:nvCxnSpPr>
        <p:spPr>
          <a:xfrm rot="10800000" flipV="1">
            <a:off x="2460125" y="2994743"/>
            <a:ext cx="9019" cy="2043977"/>
          </a:xfrm>
          <a:prstGeom prst="curvedConnector3">
            <a:avLst>
              <a:gd name="adj1" fmla="val 2634649"/>
            </a:avLst>
          </a:prstGeom>
          <a:noFill/>
          <a:ln w="12700" cap="flat">
            <a:solidFill>
              <a:schemeClr val="tx1">
                <a:lumMod val="50000"/>
                <a:lumOff val="50000"/>
              </a:schemeClr>
            </a:solidFill>
            <a:prstDash val="sysDot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953C512-A9FB-054A-B236-1FAAE8C1EDA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464607" y="2796624"/>
          <a:ext cx="8322433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8919">
                  <a:extLst>
                    <a:ext uri="{9D8B030D-6E8A-4147-A177-3AD203B41FA5}">
                      <a16:colId xmlns:a16="http://schemas.microsoft.com/office/drawing/2014/main" val="667032231"/>
                    </a:ext>
                  </a:extLst>
                </a:gridCol>
                <a:gridCol w="1188919">
                  <a:extLst>
                    <a:ext uri="{9D8B030D-6E8A-4147-A177-3AD203B41FA5}">
                      <a16:colId xmlns:a16="http://schemas.microsoft.com/office/drawing/2014/main" val="2429975187"/>
                    </a:ext>
                  </a:extLst>
                </a:gridCol>
                <a:gridCol w="1188919">
                  <a:extLst>
                    <a:ext uri="{9D8B030D-6E8A-4147-A177-3AD203B41FA5}">
                      <a16:colId xmlns:a16="http://schemas.microsoft.com/office/drawing/2014/main" val="2768296231"/>
                    </a:ext>
                  </a:extLst>
                </a:gridCol>
                <a:gridCol w="1188919">
                  <a:extLst>
                    <a:ext uri="{9D8B030D-6E8A-4147-A177-3AD203B41FA5}">
                      <a16:colId xmlns:a16="http://schemas.microsoft.com/office/drawing/2014/main" val="1534939153"/>
                    </a:ext>
                  </a:extLst>
                </a:gridCol>
                <a:gridCol w="1188919">
                  <a:extLst>
                    <a:ext uri="{9D8B030D-6E8A-4147-A177-3AD203B41FA5}">
                      <a16:colId xmlns:a16="http://schemas.microsoft.com/office/drawing/2014/main" val="1446002161"/>
                    </a:ext>
                  </a:extLst>
                </a:gridCol>
                <a:gridCol w="1188919">
                  <a:extLst>
                    <a:ext uri="{9D8B030D-6E8A-4147-A177-3AD203B41FA5}">
                      <a16:colId xmlns:a16="http://schemas.microsoft.com/office/drawing/2014/main" val="2328302587"/>
                    </a:ext>
                  </a:extLst>
                </a:gridCol>
                <a:gridCol w="1188919">
                  <a:extLst>
                    <a:ext uri="{9D8B030D-6E8A-4147-A177-3AD203B41FA5}">
                      <a16:colId xmlns:a16="http://schemas.microsoft.com/office/drawing/2014/main" val="33122512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Issuer 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MagnetoCorp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Paper:</a:t>
                      </a:r>
                    </a:p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00004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Owner:</a:t>
                      </a:r>
                    </a:p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DigiBank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Issue date:</a:t>
                      </a:r>
                    </a:p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31 August 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Maturity date:</a:t>
                      </a:r>
                    </a:p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31 March 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Face value:</a:t>
                      </a:r>
                    </a:p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5m USD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Current state:</a:t>
                      </a:r>
                    </a:p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issued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3340979"/>
                  </a:ext>
                </a:extLst>
              </a:tr>
            </a:tbl>
          </a:graphicData>
        </a:graphic>
      </p:graphicFrame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65FF3E27-D423-D641-97B0-C47EC9AD464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464607" y="3649572"/>
          <a:ext cx="8322433" cy="1559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8919">
                  <a:extLst>
                    <a:ext uri="{9D8B030D-6E8A-4147-A177-3AD203B41FA5}">
                      <a16:colId xmlns:a16="http://schemas.microsoft.com/office/drawing/2014/main" val="667032231"/>
                    </a:ext>
                  </a:extLst>
                </a:gridCol>
                <a:gridCol w="1188919">
                  <a:extLst>
                    <a:ext uri="{9D8B030D-6E8A-4147-A177-3AD203B41FA5}">
                      <a16:colId xmlns:a16="http://schemas.microsoft.com/office/drawing/2014/main" val="2429975187"/>
                    </a:ext>
                  </a:extLst>
                </a:gridCol>
                <a:gridCol w="1188919">
                  <a:extLst>
                    <a:ext uri="{9D8B030D-6E8A-4147-A177-3AD203B41FA5}">
                      <a16:colId xmlns:a16="http://schemas.microsoft.com/office/drawing/2014/main" val="2768296231"/>
                    </a:ext>
                  </a:extLst>
                </a:gridCol>
                <a:gridCol w="1188919">
                  <a:extLst>
                    <a:ext uri="{9D8B030D-6E8A-4147-A177-3AD203B41FA5}">
                      <a16:colId xmlns:a16="http://schemas.microsoft.com/office/drawing/2014/main" val="1534939153"/>
                    </a:ext>
                  </a:extLst>
                </a:gridCol>
                <a:gridCol w="1188919">
                  <a:extLst>
                    <a:ext uri="{9D8B030D-6E8A-4147-A177-3AD203B41FA5}">
                      <a16:colId xmlns:a16="http://schemas.microsoft.com/office/drawing/2014/main" val="1446002161"/>
                    </a:ext>
                  </a:extLst>
                </a:gridCol>
                <a:gridCol w="1188919">
                  <a:extLst>
                    <a:ext uri="{9D8B030D-6E8A-4147-A177-3AD203B41FA5}">
                      <a16:colId xmlns:a16="http://schemas.microsoft.com/office/drawing/2014/main" val="2328302587"/>
                    </a:ext>
                  </a:extLst>
                </a:gridCol>
                <a:gridCol w="1188919">
                  <a:extLst>
                    <a:ext uri="{9D8B030D-6E8A-4147-A177-3AD203B41FA5}">
                      <a16:colId xmlns:a16="http://schemas.microsoft.com/office/drawing/2014/main" val="33122512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Issuer 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MagnetoCorp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Paper:</a:t>
                      </a:r>
                    </a:p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00001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Owner:</a:t>
                      </a:r>
                    </a:p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DigiBank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Issue date:</a:t>
                      </a:r>
                    </a:p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31 May 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Maturity date:</a:t>
                      </a:r>
                    </a:p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31 December 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Face value:</a:t>
                      </a:r>
                    </a:p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5m USD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Current state:</a:t>
                      </a:r>
                    </a:p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trading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3340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Issuer 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MagnetoCorp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Paper:</a:t>
                      </a:r>
                    </a:p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00002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Owner:</a:t>
                      </a:r>
                    </a:p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BigFund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Issue date:</a:t>
                      </a:r>
                    </a:p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30 June 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Maturity date:</a:t>
                      </a:r>
                    </a:p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31 January 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Face value:</a:t>
                      </a:r>
                    </a:p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5m USD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Current state:</a:t>
                      </a:r>
                    </a:p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trading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0778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Issuer 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MagnetoCorp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Paper:</a:t>
                      </a:r>
                    </a:p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00003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Owner:</a:t>
                      </a:r>
                    </a:p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BrokerHouse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Issue date:</a:t>
                      </a:r>
                    </a:p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31 July 2020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Maturity date:</a:t>
                      </a:r>
                    </a:p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28 February 2021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Face value:</a:t>
                      </a:r>
                    </a:p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5m USD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Current state:</a:t>
                      </a:r>
                    </a:p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trading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9801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8895179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426F3F83-07C1-F447-80BA-C80C1C81B924}"/>
              </a:ext>
            </a:extLst>
          </p:cNvPr>
          <p:cNvSpPr txBox="1"/>
          <p:nvPr/>
        </p:nvSpPr>
        <p:spPr>
          <a:xfrm>
            <a:off x="2416286" y="3390104"/>
            <a:ext cx="2572177" cy="2616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b="1" dirty="0"/>
              <a:t>c</a:t>
            </a:r>
            <a:r>
              <a:rPr kumimoji="0" lang="en-US" sz="11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ommercial paper list: </a:t>
            </a:r>
            <a:r>
              <a:rPr kumimoji="0" lang="en-US" sz="11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org.papernet.paper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77ADC5D-5C0B-1A49-856B-31CEE604C2A6}"/>
              </a:ext>
            </a:extLst>
          </p:cNvPr>
          <p:cNvSpPr txBox="1"/>
          <p:nvPr/>
        </p:nvSpPr>
        <p:spPr>
          <a:xfrm>
            <a:off x="2093890" y="3864338"/>
            <a:ext cx="307133" cy="152393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tx1">
                <a:lumMod val="50000"/>
                <a:lumOff val="50000"/>
              </a:scheme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ctr" anchorCtr="0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dirty="0"/>
              <a:t>add</a:t>
            </a:r>
            <a:endParaRPr kumimoji="0" lang="en-US" sz="11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2" name="Rectangle 28">
            <a:extLst>
              <a:ext uri="{FF2B5EF4-FFF2-40B4-BE49-F238E27FC236}">
                <a16:creationId xmlns:a16="http://schemas.microsoft.com/office/drawing/2014/main" id="{006199EA-04BA-AB43-BF38-3B98F7768B53}"/>
              </a:ext>
            </a:extLst>
          </p:cNvPr>
          <p:cNvSpPr/>
          <p:nvPr/>
        </p:nvSpPr>
        <p:spPr>
          <a:xfrm>
            <a:off x="1956378" y="2290354"/>
            <a:ext cx="8943280" cy="3387635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2650236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3899</TotalTime>
  <Words>1344</Words>
  <Application>Microsoft Macintosh PowerPoint</Application>
  <PresentationFormat>Widescreen</PresentationFormat>
  <Paragraphs>391</Paragraphs>
  <Slides>16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Courier New</vt:lpstr>
      <vt:lpstr>IBM Plex Sans</vt:lpstr>
      <vt:lpstr>Office Theme</vt:lpstr>
      <vt:lpstr>Diagrams for Documentation</vt:lpstr>
      <vt:lpstr>Developing Applications Topic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Diagrams for Documentation</dc:title>
  <cp:lastModifiedBy>Anthony O'Dowd</cp:lastModifiedBy>
  <cp:revision>120</cp:revision>
  <dcterms:modified xsi:type="dcterms:W3CDTF">2018-11-12T16:34:47Z</dcterms:modified>
</cp:coreProperties>
</file>