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6" r:id="rId1"/>
    <p:sldMasterId id="2147483675" r:id="rId2"/>
  </p:sldMasterIdLst>
  <p:notesMasterIdLst>
    <p:notesMasterId r:id="rId37"/>
  </p:notesMasterIdLst>
  <p:sldIdLst>
    <p:sldId id="269" r:id="rId3"/>
    <p:sldId id="258" r:id="rId4"/>
    <p:sldId id="286" r:id="rId5"/>
    <p:sldId id="287" r:id="rId6"/>
    <p:sldId id="280" r:id="rId7"/>
    <p:sldId id="274" r:id="rId8"/>
    <p:sldId id="266" r:id="rId9"/>
    <p:sldId id="264" r:id="rId10"/>
    <p:sldId id="265" r:id="rId11"/>
    <p:sldId id="285" r:id="rId12"/>
    <p:sldId id="267" r:id="rId13"/>
    <p:sldId id="268" r:id="rId14"/>
    <p:sldId id="288" r:id="rId15"/>
    <p:sldId id="271" r:id="rId16"/>
    <p:sldId id="272" r:id="rId17"/>
    <p:sldId id="273" r:id="rId18"/>
    <p:sldId id="283" r:id="rId19"/>
    <p:sldId id="290" r:id="rId20"/>
    <p:sldId id="289" r:id="rId21"/>
    <p:sldId id="275" r:id="rId22"/>
    <p:sldId id="262" r:id="rId23"/>
    <p:sldId id="291" r:id="rId24"/>
    <p:sldId id="295" r:id="rId25"/>
    <p:sldId id="296" r:id="rId26"/>
    <p:sldId id="297" r:id="rId27"/>
    <p:sldId id="298" r:id="rId28"/>
    <p:sldId id="276" r:id="rId29"/>
    <p:sldId id="277" r:id="rId30"/>
    <p:sldId id="278" r:id="rId31"/>
    <p:sldId id="260" r:id="rId32"/>
    <p:sldId id="279" r:id="rId33"/>
    <p:sldId id="261" r:id="rId34"/>
    <p:sldId id="284" r:id="rId35"/>
    <p:sldId id="257" r:id="rId3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79926" autoAdjust="0"/>
  </p:normalViewPr>
  <p:slideViewPr>
    <p:cSldViewPr snapToGrid="0">
      <p:cViewPr varScale="1">
        <p:scale>
          <a:sx n="57" d="100"/>
          <a:sy n="57" d="100"/>
        </p:scale>
        <p:origin x="180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686716-2A95-4A3B-A9ED-79BE695E7B46}" type="datetimeFigureOut">
              <a:rPr kumimoji="1" lang="ja-JP" altLang="en-US" smtClean="0"/>
              <a:t>2020/1/21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8A667D-B62A-4282-8065-AF90615AF840}" type="slidenum">
              <a:rPr kumimoji="1" lang="ja-JP" altLang="en-US" smtClean="0"/>
              <a:t>‹#›</a:t>
            </a:fld>
            <a:endParaRPr kumimoji="1" lang="ja-JP" altLang="en-US"/>
          </a:p>
        </p:txBody>
      </p:sp>
    </p:spTree>
    <p:extLst>
      <p:ext uri="{BB962C8B-B14F-4D97-AF65-F5344CB8AC3E}">
        <p14:creationId xmlns:p14="http://schemas.microsoft.com/office/powerpoint/2010/main" val="406904946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画像のプレースホルダー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テキストのプレースホルダー 2"/>
          <p:cNvSpPr>
            <a:spLocks noGrp="1" noEditPoints="1"/>
          </p:cNvSpPr>
          <p:nvPr>
            <p:ph type="body" idx="3"/>
          </p:nvPr>
        </p:nvSpPr>
        <p:spPr>
          <a:prstGeom prst="rect">
            <a:avLst/>
          </a:prstGeom>
        </p:spPr>
        <p:txBody>
          <a:bodyPr/>
          <a:lstStyle/>
          <a:p>
            <a:endParaRPr lang="en-US"/>
          </a:p>
        </p:txBody>
      </p:sp>
      <p:sp>
        <p:nvSpPr>
          <p:cNvPr id="4" name="スライド番号のプレースホルダー 3"/>
          <p:cNvSpPr>
            <a:spLocks noGrp="1" noEditPoints="1"/>
          </p:cNvSpPr>
          <p:nvPr>
            <p:ph type="sldNum" sz="quarter" idx="5"/>
          </p:nvPr>
        </p:nvSpPr>
        <p:spPr>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10787C-F93A-4788-BDFE-2710B0FF17D1}" type="slidenum">
              <a:rPr kumimoji="1"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この図だと，集合の形を表す線が識別境界を表しているように見えるので，集合の形は軸の外側にあるほうがいいかな。</a:t>
            </a:r>
            <a:endParaRPr kumimoji="1" lang="en-US" altLang="ja-JP" dirty="0"/>
          </a:p>
          <a:p>
            <a:r>
              <a:rPr kumimoji="1" lang="ja-JP" altLang="en-US" dirty="0"/>
              <a:t>配置的には次のスライドみたいな場所。</a:t>
            </a:r>
            <a:endParaRPr kumimoji="1" lang="en-US" altLang="ja-JP" dirty="0"/>
          </a:p>
          <a:p>
            <a:r>
              <a:rPr kumimoji="1" lang="ja-JP" altLang="en-US" dirty="0"/>
              <a:t>もしもその配置にするなら、</a:t>
            </a:r>
            <a:r>
              <a:rPr kumimoji="1" lang="en-US" altLang="ja-JP" dirty="0"/>
              <a:t>3</a:t>
            </a:r>
            <a:r>
              <a:rPr kumimoji="1" lang="ja-JP" altLang="en-US" dirty="0"/>
              <a:t>スライド目の区切りかたも，区間型の</a:t>
            </a:r>
            <a:r>
              <a:rPr kumimoji="1" lang="en-US" altLang="ja-JP" dirty="0"/>
              <a:t>3</a:t>
            </a:r>
            <a:r>
              <a:rPr kumimoji="1" lang="ja-JP" altLang="en-US" dirty="0"/>
              <a:t>分割とか使って、この配置でおいたら繋がりもあっていいかも。</a:t>
            </a:r>
            <a:endParaRPr kumimoji="1" lang="en-US" altLang="ja-JP" dirty="0"/>
          </a:p>
        </p:txBody>
      </p:sp>
      <p:sp>
        <p:nvSpPr>
          <p:cNvPr id="4" name="スライド番号プレースホルダー 3"/>
          <p:cNvSpPr>
            <a:spLocks noGrp="1"/>
          </p:cNvSpPr>
          <p:nvPr>
            <p:ph type="sldNum" sz="quarter" idx="5"/>
          </p:nvPr>
        </p:nvSpPr>
        <p:spPr/>
        <p:txBody>
          <a:bodyPr/>
          <a:lstStyle/>
          <a:p>
            <a:fld id="{758A667D-B62A-4282-8065-AF90615AF840}" type="slidenum">
              <a:rPr kumimoji="1" lang="ja-JP" altLang="en-US" smtClean="0"/>
              <a:t>11</a:t>
            </a:fld>
            <a:endParaRPr kumimoji="1" lang="ja-JP" altLang="en-US"/>
          </a:p>
        </p:txBody>
      </p:sp>
    </p:spTree>
    <p:extLst>
      <p:ext uri="{BB962C8B-B14F-4D97-AF65-F5344CB8AC3E}">
        <p14:creationId xmlns:p14="http://schemas.microsoft.com/office/powerpoint/2010/main" val="1949796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758A667D-B62A-4282-8065-AF90615AF840}" type="slidenum">
              <a:rPr kumimoji="1" lang="ja-JP" altLang="en-US" smtClean="0"/>
              <a:t>12</a:t>
            </a:fld>
            <a:endParaRPr kumimoji="1" lang="ja-JP" altLang="en-US"/>
          </a:p>
        </p:txBody>
      </p:sp>
    </p:spTree>
    <p:extLst>
      <p:ext uri="{BB962C8B-B14F-4D97-AF65-F5344CB8AC3E}">
        <p14:creationId xmlns:p14="http://schemas.microsoft.com/office/powerpoint/2010/main" val="3285673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画像のプレースホルダー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テキストのプレースホルダー 2"/>
          <p:cNvSpPr>
            <a:spLocks noGrp="1" noEditPoints="1"/>
          </p:cNvSpPr>
          <p:nvPr>
            <p:ph type="body" idx="3"/>
          </p:nvPr>
        </p:nvSpPr>
        <p:spPr>
          <a:prstGeom prst="rect">
            <a:avLst/>
          </a:prstGeom>
        </p:spPr>
        <p:txBody>
          <a:bodyPr/>
          <a:lstStyle/>
          <a:p>
            <a:endParaRPr lang="en-US"/>
          </a:p>
        </p:txBody>
      </p:sp>
      <p:sp>
        <p:nvSpPr>
          <p:cNvPr id="4" name="スライド番号のプレースホルダー 3"/>
          <p:cNvSpPr>
            <a:spLocks noGrp="1" noEditPoints="1"/>
          </p:cNvSpPr>
          <p:nvPr>
            <p:ph type="sldNum" sz="quarter" idx="5"/>
          </p:nvPr>
        </p:nvSpPr>
        <p:spPr>
          <a:prstGeom prst="rect">
            <a:avLst/>
          </a:prstGeom>
        </p:spPr>
        <p:txBody>
          <a:bodyPr/>
          <a:lstStyle/>
          <a:p>
            <a:fld id="{34D7ECF6-290B-4580-A246-7E7DF083993F}" type="slidenum">
              <a:rPr lang="en-US" smtClean="0"/>
              <a:t>13</a:t>
            </a:fld>
            <a:endParaRPr lang="en-US"/>
          </a:p>
        </p:txBody>
      </p:sp>
    </p:spTree>
    <p:extLst>
      <p:ext uri="{BB962C8B-B14F-4D97-AF65-F5344CB8AC3E}">
        <p14:creationId xmlns:p14="http://schemas.microsoft.com/office/powerpoint/2010/main" val="3546196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画像のプレースホルダー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テキストのプレースホルダー 2"/>
          <p:cNvSpPr>
            <a:spLocks noGrp="1" noEditPoints="1"/>
          </p:cNvSpPr>
          <p:nvPr>
            <p:ph type="body" idx="3"/>
          </p:nvPr>
        </p:nvSpPr>
        <p:spPr>
          <a:prstGeom prst="rect">
            <a:avLst/>
          </a:prstGeom>
        </p:spPr>
        <p:txBody>
          <a:bodyPr/>
          <a:lstStyle/>
          <a:p>
            <a:r>
              <a:rPr lang="ja-JP" altLang="en-US" dirty="0"/>
              <a:t>ここは，「ファジィ識別器でよく用いられる三角型メンバーシップ関数」という説明でいいと思う。</a:t>
            </a:r>
            <a:endParaRPr lang="en-US" altLang="ja-JP" dirty="0"/>
          </a:p>
          <a:p>
            <a:r>
              <a:rPr lang="ja-JP" altLang="en-US" dirty="0"/>
              <a:t>参考文献も乗せておけば</a:t>
            </a:r>
            <a:r>
              <a:rPr lang="en-US" altLang="ja-JP" dirty="0"/>
              <a:t>OK</a:t>
            </a:r>
          </a:p>
          <a:p>
            <a:r>
              <a:rPr lang="en-US" altLang="ja-JP" dirty="0"/>
              <a:t>[</a:t>
            </a:r>
            <a:r>
              <a:rPr lang="ja-JP" altLang="en-US" dirty="0"/>
              <a:t>参考文献</a:t>
            </a:r>
            <a:r>
              <a:rPr lang="en-US" altLang="ja-JP" dirty="0"/>
              <a:t>]</a:t>
            </a:r>
          </a:p>
          <a:p>
            <a:r>
              <a:rPr lang="en-US" altLang="ja-JP" dirty="0"/>
              <a:t>Y. </a:t>
            </a:r>
            <a:r>
              <a:rPr lang="en-US" altLang="ja-JP" dirty="0" err="1"/>
              <a:t>Nojima</a:t>
            </a:r>
            <a:r>
              <a:rPr lang="en-US" altLang="ja-JP" dirty="0"/>
              <a:t>, K. </a:t>
            </a:r>
            <a:r>
              <a:rPr lang="en-US" altLang="ja-JP" dirty="0" err="1"/>
              <a:t>Arahari</a:t>
            </a:r>
            <a:r>
              <a:rPr lang="en-US" altLang="ja-JP" dirty="0"/>
              <a:t>, S. </a:t>
            </a:r>
            <a:r>
              <a:rPr lang="en-US" altLang="ja-JP" dirty="0" err="1"/>
              <a:t>Takemura</a:t>
            </a:r>
            <a:r>
              <a:rPr lang="en-US" altLang="ja-JP" dirty="0"/>
              <a:t>, and H. </a:t>
            </a:r>
            <a:r>
              <a:rPr lang="en-US" altLang="ja-JP" dirty="0" err="1"/>
              <a:t>Ishibuchi</a:t>
            </a:r>
            <a:r>
              <a:rPr lang="en-US" altLang="ja-JP" dirty="0"/>
              <a:t>, “</a:t>
            </a:r>
            <a:r>
              <a:rPr lang="en-US" altLang="ja-JP" dirty="0" err="1"/>
              <a:t>Multiobjective</a:t>
            </a:r>
            <a:r>
              <a:rPr lang="en-US" altLang="ja-JP" dirty="0"/>
              <a:t> fuzzy genetics-based machine learning based on MOEA/D with its modifications,” in Proceedings Number of </a:t>
            </a:r>
            <a:r>
              <a:rPr lang="en-US" altLang="ja-JP" i="1" dirty="0"/>
              <a:t>2017 IEEE International Conference on Fuzzy Systems (FUZZ-IEEE</a:t>
            </a:r>
            <a:r>
              <a:rPr lang="ja-JP" altLang="en-US" i="1" dirty="0"/>
              <a:t>）</a:t>
            </a:r>
            <a:r>
              <a:rPr lang="en-US" altLang="ja-JP" i="0" dirty="0"/>
              <a:t>, pp. 1-6, July 2017.</a:t>
            </a:r>
            <a:endParaRPr lang="en-US" altLang="ja-JP" dirty="0"/>
          </a:p>
        </p:txBody>
      </p:sp>
      <p:sp>
        <p:nvSpPr>
          <p:cNvPr id="4" name="スライド番号のプレースホルダー 3"/>
          <p:cNvSpPr>
            <a:spLocks noGrp="1" noEditPoints="1"/>
          </p:cNvSpPr>
          <p:nvPr>
            <p:ph type="sldNum" sz="quarter" idx="5"/>
          </p:nvPr>
        </p:nvSpPr>
        <p:spPr>
          <a:prstGeom prst="rect">
            <a:avLst/>
          </a:prstGeom>
        </p:spPr>
        <p:txBody>
          <a:bodyPr/>
          <a:lstStyle/>
          <a:p>
            <a:fld id="{0C12C281-A721-48A6-AFBF-921EB3AF420A}" type="slidenum">
              <a:rPr lang="en-US" smtClean="0"/>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画像のプレースホルダー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テキストのプレースホルダー 2"/>
          <p:cNvSpPr>
            <a:spLocks noGrp="1" noEditPoints="1"/>
          </p:cNvSpPr>
          <p:nvPr>
            <p:ph type="body" idx="3"/>
          </p:nvPr>
        </p:nvSpPr>
        <p:spPr>
          <a:prstGeom prst="rect">
            <a:avLst/>
          </a:prstGeom>
        </p:spPr>
        <p:txBody>
          <a:bodyPr/>
          <a:lstStyle/>
          <a:p>
            <a:r>
              <a:rPr lang="ja-JP" altLang="en-US" dirty="0"/>
              <a:t>単純に「正規分布の形をしたメンバーシップ関数」とかでいいと思う。</a:t>
            </a:r>
            <a:endParaRPr lang="en-US" altLang="ja-JP" dirty="0"/>
          </a:p>
          <a:p>
            <a:r>
              <a:rPr lang="ja-JP" altLang="en-US" dirty="0"/>
              <a:t>書くならば、「平均値のときメンバーシップ値が</a:t>
            </a:r>
            <a:r>
              <a:rPr lang="en-US" altLang="ja-JP" dirty="0"/>
              <a:t>1</a:t>
            </a:r>
            <a:r>
              <a:rPr lang="ja-JP" altLang="en-US" dirty="0"/>
              <a:t>となる」という注意書きをしてもいい。</a:t>
            </a:r>
            <a:endParaRPr lang="en-US" dirty="0"/>
          </a:p>
        </p:txBody>
      </p:sp>
      <p:sp>
        <p:nvSpPr>
          <p:cNvPr id="4" name="スライド番号のプレースホルダー 3"/>
          <p:cNvSpPr>
            <a:spLocks noGrp="1" noEditPoints="1"/>
          </p:cNvSpPr>
          <p:nvPr>
            <p:ph type="sldNum" sz="quarter" idx="5"/>
          </p:nvPr>
        </p:nvSpPr>
        <p:spPr>
          <a:prstGeom prst="rect">
            <a:avLst/>
          </a:prstGeom>
        </p:spPr>
        <p:txBody>
          <a:bodyPr/>
          <a:lstStyle/>
          <a:p>
            <a:fld id="{77DDD9FB-AFD4-4A22-90B7-867A55420DA9}" type="slidenum">
              <a:rPr lang="en-US" smtClean="0"/>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画像のプレースホルダー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テキストのプレースホルダー 2"/>
          <p:cNvSpPr>
            <a:spLocks noGrp="1" noEditPoints="1"/>
          </p:cNvSpPr>
          <p:nvPr>
            <p:ph type="body" idx="3"/>
          </p:nvPr>
        </p:nvSpPr>
        <p:spPr>
          <a:prstGeom prst="rect">
            <a:avLst/>
          </a:prstGeom>
        </p:spPr>
        <p:txBody>
          <a:bodyPr/>
          <a:lstStyle/>
          <a:p>
            <a:r>
              <a:rPr lang="ja-JP" altLang="en-US" dirty="0"/>
              <a:t>ここも単純に「台形型のメンバーシップ関数」でいいと思う</a:t>
            </a:r>
            <a:endParaRPr lang="en-US" altLang="ja-JP" dirty="0"/>
          </a:p>
          <a:p>
            <a:r>
              <a:rPr lang="ja-JP" altLang="en-US" dirty="0"/>
              <a:t>書くならば、「三角型と区間型の中間のあいまい性を持つように定義（した）」とかかな</a:t>
            </a:r>
            <a:endParaRPr lang="en-US" dirty="0"/>
          </a:p>
        </p:txBody>
      </p:sp>
      <p:sp>
        <p:nvSpPr>
          <p:cNvPr id="4" name="スライド番号のプレースホルダー 3"/>
          <p:cNvSpPr>
            <a:spLocks noGrp="1" noEditPoints="1"/>
          </p:cNvSpPr>
          <p:nvPr>
            <p:ph type="sldNum" sz="quarter" idx="5"/>
          </p:nvPr>
        </p:nvSpPr>
        <p:spPr>
          <a:prstGeom prst="rect">
            <a:avLst/>
          </a:prstGeom>
        </p:spPr>
        <p:txBody>
          <a:bodyPr/>
          <a:lstStyle/>
          <a:p>
            <a:fld id="{5C9367DF-384E-44BF-A79E-8CF24037BFAF}" type="slidenum">
              <a:rPr lang="en-US" smtClean="0"/>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a:t>
            </a:r>
            <a:r>
              <a:rPr kumimoji="1" lang="ja-JP" altLang="en-US"/>
              <a:t>段組タイトルと本文のサイズを他のスライドと合わせておいて。</a:t>
            </a:r>
            <a:endParaRPr kumimoji="1" lang="en-US" altLang="ja-JP" dirty="0"/>
          </a:p>
          <a:p>
            <a:r>
              <a:rPr kumimoji="1" lang="ja-JP" altLang="en-US"/>
              <a:t>この後の結果のスライドは全部違うかも。</a:t>
            </a:r>
            <a:endParaRPr kumimoji="1" lang="en-US" altLang="ja-JP" dirty="0"/>
          </a:p>
          <a:p>
            <a:endParaRPr kumimoji="1" lang="en-US" altLang="ja-JP" dirty="0"/>
          </a:p>
          <a:p>
            <a:r>
              <a:rPr kumimoji="1" lang="ja-JP" altLang="en-US"/>
              <a:t>白タイトルを「数値実験」</a:t>
            </a:r>
            <a:endParaRPr kumimoji="1" lang="en-US" altLang="ja-JP" dirty="0"/>
          </a:p>
          <a:p>
            <a:r>
              <a:rPr kumimoji="1" lang="ja-JP" altLang="en-US"/>
              <a:t>黄色タイトルを「数値実験設定」</a:t>
            </a:r>
            <a:endParaRPr kumimoji="1" lang="en-US" altLang="ja-JP" dirty="0"/>
          </a:p>
        </p:txBody>
      </p:sp>
      <p:sp>
        <p:nvSpPr>
          <p:cNvPr id="4" name="スライド番号プレースホルダー 3"/>
          <p:cNvSpPr>
            <a:spLocks noGrp="1"/>
          </p:cNvSpPr>
          <p:nvPr>
            <p:ph type="sldNum" sz="quarter" idx="5"/>
          </p:nvPr>
        </p:nvSpPr>
        <p:spPr/>
        <p:txBody>
          <a:bodyPr/>
          <a:lstStyle/>
          <a:p>
            <a:fld id="{758A667D-B62A-4282-8065-AF90615AF840}" type="slidenum">
              <a:rPr kumimoji="1" lang="ja-JP" altLang="en-US" smtClean="0"/>
              <a:t>20</a:t>
            </a:fld>
            <a:endParaRPr kumimoji="1" lang="ja-JP" altLang="en-US"/>
          </a:p>
        </p:txBody>
      </p:sp>
    </p:spTree>
    <p:extLst>
      <p:ext uri="{BB962C8B-B14F-4D97-AF65-F5344CB8AC3E}">
        <p14:creationId xmlns:p14="http://schemas.microsoft.com/office/powerpoint/2010/main" val="17195774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白タイトルを「数値実験」で結果のスライドは統一しよう。</a:t>
            </a:r>
            <a:endParaRPr kumimoji="1" lang="en-US" altLang="ja-JP" dirty="0"/>
          </a:p>
          <a:p>
            <a:r>
              <a:rPr kumimoji="1" lang="ja-JP" altLang="en-US"/>
              <a:t>黄色タイトルに、各スライドが何の結果を示してるのかを書くようにしよう</a:t>
            </a:r>
            <a:endParaRPr kumimoji="1" lang="en-US" altLang="ja-JP" dirty="0"/>
          </a:p>
        </p:txBody>
      </p:sp>
      <p:sp>
        <p:nvSpPr>
          <p:cNvPr id="4" name="スライド番号プレースホルダー 3"/>
          <p:cNvSpPr>
            <a:spLocks noGrp="1"/>
          </p:cNvSpPr>
          <p:nvPr>
            <p:ph type="sldNum" sz="quarter" idx="5"/>
          </p:nvPr>
        </p:nvSpPr>
        <p:spPr/>
        <p:txBody>
          <a:bodyPr/>
          <a:lstStyle/>
          <a:p>
            <a:fld id="{758A667D-B62A-4282-8065-AF90615AF840}" type="slidenum">
              <a:rPr kumimoji="1" lang="ja-JP" altLang="en-US" smtClean="0"/>
              <a:t>21</a:t>
            </a:fld>
            <a:endParaRPr kumimoji="1" lang="ja-JP" altLang="en-US"/>
          </a:p>
        </p:txBody>
      </p:sp>
    </p:spTree>
    <p:extLst>
      <p:ext uri="{BB962C8B-B14F-4D97-AF65-F5344CB8AC3E}">
        <p14:creationId xmlns:p14="http://schemas.microsoft.com/office/powerpoint/2010/main" val="11221067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横軸は「集合の数」ではなく、「ルール数」やな。</a:t>
            </a:r>
            <a:endParaRPr kumimoji="1" lang="en-US" altLang="ja-JP" dirty="0"/>
          </a:p>
          <a:p>
            <a:r>
              <a:rPr kumimoji="1" lang="ja-JP" altLang="en-US"/>
              <a:t>集合の数やと，「総ルール長」っていう意味になって意味が変わってしまう。</a:t>
            </a:r>
          </a:p>
        </p:txBody>
      </p:sp>
      <p:sp>
        <p:nvSpPr>
          <p:cNvPr id="4" name="スライド番号プレースホルダー 3"/>
          <p:cNvSpPr>
            <a:spLocks noGrp="1"/>
          </p:cNvSpPr>
          <p:nvPr>
            <p:ph type="sldNum" sz="quarter" idx="5"/>
          </p:nvPr>
        </p:nvSpPr>
        <p:spPr/>
        <p:txBody>
          <a:bodyPr/>
          <a:lstStyle/>
          <a:p>
            <a:fld id="{758A667D-B62A-4282-8065-AF90615AF840}" type="slidenum">
              <a:rPr kumimoji="1" lang="ja-JP" altLang="en-US" smtClean="0"/>
              <a:t>27</a:t>
            </a:fld>
            <a:endParaRPr kumimoji="1" lang="ja-JP" altLang="en-US"/>
          </a:p>
        </p:txBody>
      </p:sp>
    </p:spTree>
    <p:extLst>
      <p:ext uri="{BB962C8B-B14F-4D97-AF65-F5344CB8AC3E}">
        <p14:creationId xmlns:p14="http://schemas.microsoft.com/office/powerpoint/2010/main" val="11709900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中央値試行に統一しておいてね。</a:t>
            </a:r>
            <a:endParaRPr kumimoji="1" lang="en-US" altLang="ja-JP" dirty="0"/>
          </a:p>
          <a:p>
            <a:endParaRPr kumimoji="1" lang="en-US" altLang="ja-JP" dirty="0"/>
          </a:p>
          <a:p>
            <a:r>
              <a:rPr kumimoji="1" lang="ja-JP" altLang="en-US" dirty="0"/>
              <a:t>あと、できればやっぱり四つのグラフを一つのグラフに重ねておきたいかな。</a:t>
            </a:r>
            <a:endParaRPr kumimoji="1" lang="en-US" altLang="ja-JP" dirty="0"/>
          </a:p>
          <a:p>
            <a:r>
              <a:rPr kumimoji="1" lang="ja-JP" altLang="en-US" dirty="0"/>
              <a:t>メンバーシップ関数の形状ごとにマーカーの形とサイズを変えて重ねたグラフにしよう。</a:t>
            </a:r>
            <a:endParaRPr kumimoji="1" lang="en-US" altLang="ja-JP" dirty="0"/>
          </a:p>
          <a:p>
            <a:r>
              <a:rPr kumimoji="1" lang="ja-JP" altLang="en-US" dirty="0"/>
              <a:t>そうすれば、一つのデータセットを</a:t>
            </a:r>
            <a:r>
              <a:rPr kumimoji="1" lang="en-US" altLang="ja-JP" dirty="0"/>
              <a:t>1</a:t>
            </a:r>
            <a:r>
              <a:rPr kumimoji="1" lang="ja-JP" altLang="en-US" dirty="0"/>
              <a:t>枚のスライドでまとめれて、左に「学習用データセットに対する結果」右に「評価用データセットに対する結果」としてまとめれるから見やすいし発表しやすいと思うわ</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758A667D-B62A-4282-8065-AF90615AF840}" type="slidenum">
              <a:rPr kumimoji="1" lang="ja-JP" altLang="en-US" smtClean="0"/>
              <a:t>28</a:t>
            </a:fld>
            <a:endParaRPr kumimoji="1" lang="ja-JP" altLang="en-US"/>
          </a:p>
        </p:txBody>
      </p:sp>
    </p:spTree>
    <p:extLst>
      <p:ext uri="{BB962C8B-B14F-4D97-AF65-F5344CB8AC3E}">
        <p14:creationId xmlns:p14="http://schemas.microsoft.com/office/powerpoint/2010/main" val="1075172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・ブラックボックスな識別器は識別性能が高いが，「なぜ、そのような判断を行なったのか？」という説明ができない。</a:t>
            </a:r>
            <a:endParaRPr kumimoji="1" lang="en-US" altLang="ja-JP" dirty="0"/>
          </a:p>
          <a:p>
            <a:r>
              <a:rPr kumimoji="1" lang="ja-JP" altLang="en-US" dirty="0"/>
              <a:t>・そこで、説明可能な</a:t>
            </a:r>
            <a:r>
              <a:rPr kumimoji="1" lang="en-US" altLang="ja-JP" dirty="0"/>
              <a:t>AI (XAI)</a:t>
            </a:r>
            <a:r>
              <a:rPr kumimoji="1" lang="ja-JP" altLang="en-US" dirty="0"/>
              <a:t>の重要性が言われている。</a:t>
            </a:r>
            <a:endParaRPr kumimoji="1" lang="en-US" altLang="ja-JP" dirty="0"/>
          </a:p>
          <a:p>
            <a:r>
              <a:rPr kumimoji="1" lang="en-US" altLang="ja-JP" dirty="0"/>
              <a:t>[</a:t>
            </a:r>
            <a:r>
              <a:rPr kumimoji="1" lang="ja-JP" altLang="en-US" dirty="0"/>
              <a:t>参考文献</a:t>
            </a:r>
            <a:r>
              <a:rPr kumimoji="1" lang="en-US" altLang="ja-JP" dirty="0"/>
              <a:t>]</a:t>
            </a:r>
          </a:p>
          <a:p>
            <a:r>
              <a:rPr kumimoji="1" lang="en-US" altLang="ja-JP" dirty="0"/>
              <a:t>A. </a:t>
            </a:r>
            <a:r>
              <a:rPr kumimoji="1" lang="en-US" altLang="ja-JP" dirty="0" err="1"/>
              <a:t>Adadi</a:t>
            </a:r>
            <a:r>
              <a:rPr kumimoji="1" lang="en-US" altLang="ja-JP" dirty="0"/>
              <a:t> and M. </a:t>
            </a:r>
            <a:r>
              <a:rPr kumimoji="1" lang="en-US" altLang="ja-JP" dirty="0" err="1"/>
              <a:t>Berrada</a:t>
            </a:r>
            <a:r>
              <a:rPr kumimoji="1" lang="en-US" altLang="ja-JP" dirty="0"/>
              <a:t>, “Peeking Inside the Black-Box: A Survey on Explainable Artificial Intelligence (XAI),” </a:t>
            </a:r>
            <a:r>
              <a:rPr kumimoji="1" lang="en-US" altLang="ja-JP" i="1" dirty="0"/>
              <a:t>IEEE Access</a:t>
            </a:r>
            <a:r>
              <a:rPr kumimoji="1" lang="en-US" altLang="ja-JP" i="0" dirty="0"/>
              <a:t>, vol. 6, pp. 52138-52160, 2018.</a:t>
            </a:r>
            <a:endParaRPr kumimoji="1" lang="en-US" altLang="ja-JP" dirty="0"/>
          </a:p>
          <a:p>
            <a:endParaRPr kumimoji="1" lang="en-US" altLang="ja-JP" dirty="0"/>
          </a:p>
          <a:p>
            <a:r>
              <a:rPr kumimoji="1" lang="ja-JP" altLang="en-US" dirty="0"/>
              <a:t>ファジィ識別器の利点</a:t>
            </a:r>
            <a:endParaRPr kumimoji="1" lang="en-US" altLang="ja-JP" dirty="0"/>
          </a:p>
          <a:p>
            <a:r>
              <a:rPr kumimoji="1" lang="ja-JP" altLang="en-US" dirty="0"/>
              <a:t>・識別プロセスを言語的に説明可能</a:t>
            </a:r>
            <a:endParaRPr kumimoji="1" lang="en-US" altLang="ja-JP" dirty="0"/>
          </a:p>
          <a:p>
            <a:r>
              <a:rPr kumimoji="1" lang="ja-JP" altLang="en-US" dirty="0"/>
              <a:t>・識別境界にあいまい性を含むことができる</a:t>
            </a:r>
            <a:endParaRPr kumimoji="1" lang="en-US" altLang="ja-JP" dirty="0"/>
          </a:p>
          <a:p>
            <a:endParaRPr kumimoji="1" lang="en-US" altLang="ja-JP" dirty="0"/>
          </a:p>
          <a:p>
            <a:r>
              <a:rPr kumimoji="1" lang="ja-JP" altLang="en-US" dirty="0"/>
              <a:t>ぱっと思いつくファジィ識別器の利点書いたので参考程度に。</a:t>
            </a:r>
          </a:p>
        </p:txBody>
      </p:sp>
      <p:sp>
        <p:nvSpPr>
          <p:cNvPr id="4" name="スライド番号プレースホルダー 3"/>
          <p:cNvSpPr>
            <a:spLocks noGrp="1"/>
          </p:cNvSpPr>
          <p:nvPr>
            <p:ph type="sldNum" sz="quarter" idx="5"/>
          </p:nvPr>
        </p:nvSpPr>
        <p:spPr/>
        <p:txBody>
          <a:bodyPr/>
          <a:lstStyle/>
          <a:p>
            <a:fld id="{758A667D-B62A-4282-8065-AF90615AF840}" type="slidenum">
              <a:rPr kumimoji="1" lang="ja-JP" altLang="en-US" smtClean="0"/>
              <a:t>2</a:t>
            </a:fld>
            <a:endParaRPr kumimoji="1" lang="ja-JP" altLang="en-US"/>
          </a:p>
        </p:txBody>
      </p:sp>
    </p:spTree>
    <p:extLst>
      <p:ext uri="{BB962C8B-B14F-4D97-AF65-F5344CB8AC3E}">
        <p14:creationId xmlns:p14="http://schemas.microsoft.com/office/powerpoint/2010/main" val="2988678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このままでもいいと思うけど、「言語的に説明可能」を表現するには，「</a:t>
            </a:r>
            <a:r>
              <a:rPr kumimoji="1" lang="en-US" altLang="ja-JP" dirty="0"/>
              <a:t>Small, Medium, Large</a:t>
            </a:r>
            <a:r>
              <a:rPr kumimoji="1" lang="ja-JP" altLang="en-US"/>
              <a:t>」を区間のラベルにしてもいいかも</a:t>
            </a:r>
            <a:endParaRPr kumimoji="1" lang="en-US" altLang="ja-JP" dirty="0"/>
          </a:p>
        </p:txBody>
      </p:sp>
      <p:sp>
        <p:nvSpPr>
          <p:cNvPr id="4" name="スライド番号プレースホルダー 3"/>
          <p:cNvSpPr>
            <a:spLocks noGrp="1"/>
          </p:cNvSpPr>
          <p:nvPr>
            <p:ph type="sldNum" sz="quarter" idx="5"/>
          </p:nvPr>
        </p:nvSpPr>
        <p:spPr/>
        <p:txBody>
          <a:bodyPr/>
          <a:lstStyle/>
          <a:p>
            <a:fld id="{758A667D-B62A-4282-8065-AF90615AF840}" type="slidenum">
              <a:rPr kumimoji="1" lang="ja-JP" altLang="en-US" smtClean="0"/>
              <a:t>3</a:t>
            </a:fld>
            <a:endParaRPr kumimoji="1" lang="ja-JP" altLang="en-US"/>
          </a:p>
        </p:txBody>
      </p:sp>
    </p:spTree>
    <p:extLst>
      <p:ext uri="{BB962C8B-B14F-4D97-AF65-F5344CB8AC3E}">
        <p14:creationId xmlns:p14="http://schemas.microsoft.com/office/powerpoint/2010/main" val="2046791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このままでもいいと思うけど、「言語的に説明可能」を表現するには，「</a:t>
            </a:r>
            <a:r>
              <a:rPr kumimoji="1" lang="en-US" altLang="ja-JP" dirty="0"/>
              <a:t>Small, Medium, Large</a:t>
            </a:r>
            <a:r>
              <a:rPr kumimoji="1" lang="ja-JP" altLang="en-US"/>
              <a:t>」を区間のラベルにしてもいいかも</a:t>
            </a:r>
            <a:endParaRPr kumimoji="1" lang="en-US" altLang="ja-JP" dirty="0"/>
          </a:p>
        </p:txBody>
      </p:sp>
      <p:sp>
        <p:nvSpPr>
          <p:cNvPr id="4" name="スライド番号プレースホルダー 3"/>
          <p:cNvSpPr>
            <a:spLocks noGrp="1"/>
          </p:cNvSpPr>
          <p:nvPr>
            <p:ph type="sldNum" sz="quarter" idx="5"/>
          </p:nvPr>
        </p:nvSpPr>
        <p:spPr/>
        <p:txBody>
          <a:bodyPr/>
          <a:lstStyle/>
          <a:p>
            <a:fld id="{758A667D-B62A-4282-8065-AF90615AF840}" type="slidenum">
              <a:rPr kumimoji="1" lang="ja-JP" altLang="en-US" smtClean="0"/>
              <a:t>4</a:t>
            </a:fld>
            <a:endParaRPr kumimoji="1" lang="ja-JP" altLang="en-US"/>
          </a:p>
        </p:txBody>
      </p:sp>
    </p:spTree>
    <p:extLst>
      <p:ext uri="{BB962C8B-B14F-4D97-AF65-F5344CB8AC3E}">
        <p14:creationId xmlns:p14="http://schemas.microsoft.com/office/powerpoint/2010/main" val="4210322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行目は「適応させる条件部集合への帰属度を表現する関数」にしよう．</a:t>
            </a:r>
            <a:endParaRPr kumimoji="1" lang="en-US" altLang="ja-JP" dirty="0"/>
          </a:p>
          <a:p>
            <a:endParaRPr kumimoji="1" lang="en-US" altLang="ja-JP" dirty="0"/>
          </a:p>
          <a:p>
            <a:r>
              <a:rPr kumimoji="1" lang="en-US" altLang="ja-JP" dirty="0"/>
              <a:t>3</a:t>
            </a:r>
            <a:r>
              <a:rPr kumimoji="1" lang="ja-JP" altLang="en-US" dirty="0"/>
              <a:t>スライド目の後にこのスライドを持ってきて、メンバーシップ関数の説明をしたほうがいいかも。</a:t>
            </a:r>
            <a:endParaRPr kumimoji="1" lang="en-US" altLang="ja-JP" dirty="0"/>
          </a:p>
          <a:p>
            <a:r>
              <a:rPr kumimoji="1" lang="en-US" altLang="ja-JP" dirty="0"/>
              <a:t>3</a:t>
            </a:r>
            <a:r>
              <a:rPr kumimoji="1" lang="ja-JP" altLang="en-US" dirty="0"/>
              <a:t>スライド目の続きで、まずは区間型のメンバーシップ関数を説明すれば</a:t>
            </a:r>
            <a:r>
              <a:rPr kumimoji="1" lang="en-US" altLang="ja-JP" dirty="0"/>
              <a:t>OK</a:t>
            </a:r>
            <a:r>
              <a:rPr kumimoji="1" lang="ja-JP" altLang="en-US" dirty="0"/>
              <a:t>（このページと次のページ）。</a:t>
            </a:r>
            <a:endParaRPr kumimoji="1" lang="en-US" altLang="ja-JP" dirty="0"/>
          </a:p>
          <a:p>
            <a:r>
              <a:rPr kumimoji="1" lang="ja-JP" altLang="en-US" dirty="0"/>
              <a:t>そのあとに、うまく識別できない例を見せて、三角型みたいに条件部集合の境界をあいまい化（ファジィ化）したメンバーシップ関数を用いる。という流れ。</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758A667D-B62A-4282-8065-AF90615AF840}" type="slidenum">
              <a:rPr kumimoji="1" lang="ja-JP" altLang="en-US" smtClean="0"/>
              <a:t>5</a:t>
            </a:fld>
            <a:endParaRPr kumimoji="1" lang="ja-JP" altLang="en-US"/>
          </a:p>
        </p:txBody>
      </p:sp>
    </p:spTree>
    <p:extLst>
      <p:ext uri="{BB962C8B-B14F-4D97-AF65-F5344CB8AC3E}">
        <p14:creationId xmlns:p14="http://schemas.microsoft.com/office/powerpoint/2010/main" val="1089377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画像のプレースホルダー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テキストのプレースホルダー 2"/>
          <p:cNvSpPr>
            <a:spLocks noGrp="1" noEditPoints="1"/>
          </p:cNvSpPr>
          <p:nvPr>
            <p:ph type="body" idx="3"/>
          </p:nvPr>
        </p:nvSpPr>
        <p:spPr>
          <a:prstGeom prst="rect">
            <a:avLst/>
          </a:prstGeom>
        </p:spPr>
        <p:txBody>
          <a:bodyPr/>
          <a:lstStyle/>
          <a:p>
            <a:endParaRPr lang="en-US"/>
          </a:p>
        </p:txBody>
      </p:sp>
      <p:sp>
        <p:nvSpPr>
          <p:cNvPr id="4" name="スライド番号のプレースホルダー 3"/>
          <p:cNvSpPr>
            <a:spLocks noGrp="1" noEditPoints="1"/>
          </p:cNvSpPr>
          <p:nvPr>
            <p:ph type="sldNum" sz="quarter" idx="5"/>
          </p:nvPr>
        </p:nvSpPr>
        <p:spPr>
          <a:prstGeom prst="rect">
            <a:avLst/>
          </a:prstGeom>
        </p:spPr>
        <p:txBody>
          <a:bodyPr/>
          <a:lstStyle/>
          <a:p>
            <a:fld id="{34D7ECF6-290B-4580-A246-7E7DF083993F}"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このままでもいいと思うけど、「言語的に説明可能」を表現するには，「</a:t>
            </a:r>
            <a:r>
              <a:rPr kumimoji="1" lang="en-US" altLang="ja-JP" dirty="0"/>
              <a:t>Small, Medium, Large</a:t>
            </a:r>
            <a:r>
              <a:rPr kumimoji="1" lang="ja-JP" altLang="en-US"/>
              <a:t>」を区間のラベルにしてもいいかも</a:t>
            </a:r>
            <a:endParaRPr kumimoji="1" lang="en-US" altLang="ja-JP" dirty="0"/>
          </a:p>
        </p:txBody>
      </p:sp>
      <p:sp>
        <p:nvSpPr>
          <p:cNvPr id="4" name="スライド番号プレースホルダー 3"/>
          <p:cNvSpPr>
            <a:spLocks noGrp="1"/>
          </p:cNvSpPr>
          <p:nvPr>
            <p:ph type="sldNum" sz="quarter" idx="5"/>
          </p:nvPr>
        </p:nvSpPr>
        <p:spPr/>
        <p:txBody>
          <a:bodyPr/>
          <a:lstStyle/>
          <a:p>
            <a:fld id="{758A667D-B62A-4282-8065-AF90615AF840}" type="slidenum">
              <a:rPr kumimoji="1" lang="ja-JP" altLang="en-US" smtClean="0"/>
              <a:t>7</a:t>
            </a:fld>
            <a:endParaRPr kumimoji="1" lang="ja-JP" altLang="en-US"/>
          </a:p>
        </p:txBody>
      </p:sp>
    </p:spTree>
    <p:extLst>
      <p:ext uri="{BB962C8B-B14F-4D97-AF65-F5344CB8AC3E}">
        <p14:creationId xmlns:p14="http://schemas.microsoft.com/office/powerpoint/2010/main" val="2194264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ルール</a:t>
            </a:r>
            <a:r>
              <a:rPr kumimoji="1" lang="en-US" altLang="ja-JP" dirty="0"/>
              <a:t>2</a:t>
            </a:r>
            <a:r>
              <a:rPr kumimoji="1" lang="ja-JP" altLang="en-US" dirty="0"/>
              <a:t>の「集合</a:t>
            </a:r>
            <a:r>
              <a:rPr kumimoji="1" lang="en-US" altLang="ja-JP" dirty="0"/>
              <a:t>B C</a:t>
            </a:r>
            <a:r>
              <a:rPr kumimoji="1" lang="ja-JP" altLang="en-US" dirty="0"/>
              <a:t>」はやめといたほうがいいと思う。</a:t>
            </a:r>
            <a:endParaRPr kumimoji="1" lang="en-US" altLang="ja-JP" dirty="0"/>
          </a:p>
          <a:p>
            <a:r>
              <a:rPr kumimoji="1" lang="ja-JP" altLang="en-US" dirty="0"/>
              <a:t>次のスライドに合わせて「</a:t>
            </a:r>
            <a:r>
              <a:rPr kumimoji="1" lang="en-US" altLang="ja-JP" dirty="0"/>
              <a:t>and X2</a:t>
            </a:r>
            <a:r>
              <a:rPr kumimoji="1" lang="ja-JP" altLang="en-US" dirty="0"/>
              <a:t>が集合</a:t>
            </a:r>
            <a:r>
              <a:rPr kumimoji="1" lang="en-US" altLang="ja-JP" dirty="0"/>
              <a:t>B</a:t>
            </a:r>
            <a:r>
              <a:rPr kumimoji="1" lang="ja-JP" altLang="en-US" dirty="0"/>
              <a:t>」でいいと思う。</a:t>
            </a:r>
            <a:endParaRPr kumimoji="1" lang="en-US" altLang="ja-JP" dirty="0"/>
          </a:p>
          <a:p>
            <a:endParaRPr kumimoji="1" lang="en-US" altLang="ja-JP" dirty="0"/>
          </a:p>
          <a:p>
            <a:r>
              <a:rPr kumimoji="1" lang="ja-JP" altLang="en-US" dirty="0"/>
              <a:t>実際には、集合</a:t>
            </a:r>
            <a:r>
              <a:rPr kumimoji="1" lang="en-US" altLang="ja-JP" dirty="0"/>
              <a:t>B C</a:t>
            </a:r>
            <a:r>
              <a:rPr kumimoji="1" lang="ja-JP" altLang="en-US" dirty="0"/>
              <a:t>全体をカバーするようなメンバシップ関数を定義することはできるから、集合</a:t>
            </a:r>
            <a:r>
              <a:rPr kumimoji="1" lang="en-US" altLang="ja-JP" dirty="0"/>
              <a:t>D</a:t>
            </a:r>
            <a:r>
              <a:rPr kumimoji="1" lang="ja-JP" altLang="en-US" dirty="0"/>
              <a:t>とかで新しく定義するならいいと思うんやけど、</a:t>
            </a:r>
            <a:endParaRPr kumimoji="1" lang="en-US" altLang="ja-JP" dirty="0"/>
          </a:p>
          <a:p>
            <a:r>
              <a:rPr kumimoji="1" lang="ja-JP" altLang="en-US" dirty="0"/>
              <a:t>集合</a:t>
            </a:r>
            <a:r>
              <a:rPr kumimoji="1" lang="en-US" altLang="ja-JP" dirty="0"/>
              <a:t>B C</a:t>
            </a:r>
            <a:r>
              <a:rPr kumimoji="1" lang="ja-JP" altLang="en-US" dirty="0"/>
              <a:t>やと、二つのメンバシップ関数（集合）を合わせてルール</a:t>
            </a:r>
            <a:r>
              <a:rPr kumimoji="1" lang="en-US" altLang="ja-JP" dirty="0"/>
              <a:t>2</a:t>
            </a:r>
            <a:r>
              <a:rPr kumimoji="1" lang="ja-JP" altLang="en-US" dirty="0"/>
              <a:t>の条件部にするように見えたかな。</a:t>
            </a:r>
            <a:endParaRPr kumimoji="1" lang="en-US" altLang="ja-JP" dirty="0"/>
          </a:p>
        </p:txBody>
      </p:sp>
      <p:sp>
        <p:nvSpPr>
          <p:cNvPr id="4" name="スライド番号プレースホルダー 3"/>
          <p:cNvSpPr>
            <a:spLocks noGrp="1"/>
          </p:cNvSpPr>
          <p:nvPr>
            <p:ph type="sldNum" sz="quarter" idx="5"/>
          </p:nvPr>
        </p:nvSpPr>
        <p:spPr/>
        <p:txBody>
          <a:bodyPr/>
          <a:lstStyle/>
          <a:p>
            <a:fld id="{758A667D-B62A-4282-8065-AF90615AF840}" type="slidenum">
              <a:rPr kumimoji="1" lang="ja-JP" altLang="en-US" smtClean="0"/>
              <a:t>8</a:t>
            </a:fld>
            <a:endParaRPr kumimoji="1" lang="ja-JP" altLang="en-US"/>
          </a:p>
        </p:txBody>
      </p:sp>
    </p:spTree>
    <p:extLst>
      <p:ext uri="{BB962C8B-B14F-4D97-AF65-F5344CB8AC3E}">
        <p14:creationId xmlns:p14="http://schemas.microsoft.com/office/powerpoint/2010/main" val="538240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このスライドにも，ルール</a:t>
            </a:r>
            <a:r>
              <a:rPr kumimoji="1" lang="en-US" altLang="ja-JP" dirty="0"/>
              <a:t>2</a:t>
            </a:r>
            <a:r>
              <a:rPr kumimoji="1" lang="ja-JP" altLang="en-US"/>
              <a:t>を載せておきたい．</a:t>
            </a:r>
            <a:endParaRPr kumimoji="1" lang="en-US" altLang="ja-JP" dirty="0"/>
          </a:p>
          <a:p>
            <a:endParaRPr kumimoji="1" lang="en-US" altLang="ja-JP" dirty="0"/>
          </a:p>
          <a:p>
            <a:r>
              <a:rPr kumimoji="1" lang="ja-JP" altLang="en-US"/>
              <a:t>「ルール</a:t>
            </a:r>
            <a:r>
              <a:rPr kumimoji="1" lang="en-US" altLang="ja-JP" dirty="0"/>
              <a:t>2</a:t>
            </a:r>
            <a:r>
              <a:rPr kumimoji="1" lang="ja-JP" altLang="en-US"/>
              <a:t>のカバーしているエリア（条件部）が赤いエリアであること」と、「ルール</a:t>
            </a:r>
            <a:r>
              <a:rPr kumimoji="1" lang="en-US" altLang="ja-JP" dirty="0"/>
              <a:t>2</a:t>
            </a:r>
            <a:r>
              <a:rPr kumimoji="1" lang="ja-JP" altLang="en-US"/>
              <a:t>の結論部が</a:t>
            </a:r>
            <a:r>
              <a:rPr kumimoji="1" lang="en-US" altLang="ja-JP" dirty="0"/>
              <a:t>Class2</a:t>
            </a:r>
            <a:r>
              <a:rPr kumimoji="1" lang="ja-JP" altLang="en-US"/>
              <a:t>だから、このルールは</a:t>
            </a:r>
            <a:r>
              <a:rPr kumimoji="1" lang="en-US" altLang="ja-JP" dirty="0"/>
              <a:t>2</a:t>
            </a:r>
            <a:r>
              <a:rPr kumimoji="1" lang="ja-JP" altLang="en-US"/>
              <a:t>パターン誤識別すること」がこのスライドだけで分かりやすくなる。</a:t>
            </a:r>
          </a:p>
        </p:txBody>
      </p:sp>
      <p:sp>
        <p:nvSpPr>
          <p:cNvPr id="4" name="スライド番号プレースホルダー 3"/>
          <p:cNvSpPr>
            <a:spLocks noGrp="1"/>
          </p:cNvSpPr>
          <p:nvPr>
            <p:ph type="sldNum" sz="quarter" idx="5"/>
          </p:nvPr>
        </p:nvSpPr>
        <p:spPr/>
        <p:txBody>
          <a:bodyPr/>
          <a:lstStyle/>
          <a:p>
            <a:fld id="{758A667D-B62A-4282-8065-AF90615AF840}" type="slidenum">
              <a:rPr kumimoji="1" lang="ja-JP" altLang="en-US" smtClean="0"/>
              <a:t>9</a:t>
            </a:fld>
            <a:endParaRPr kumimoji="1" lang="ja-JP" altLang="en-US"/>
          </a:p>
        </p:txBody>
      </p:sp>
    </p:spTree>
    <p:extLst>
      <p:ext uri="{BB962C8B-B14F-4D97-AF65-F5344CB8AC3E}">
        <p14:creationId xmlns:p14="http://schemas.microsoft.com/office/powerpoint/2010/main" val="211755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7"/>
          <p:cNvSpPr>
            <a:spLocks noChangeArrowheads="1"/>
          </p:cNvSpPr>
          <p:nvPr/>
        </p:nvSpPr>
        <p:spPr bwMode="auto">
          <a:xfrm>
            <a:off x="0" y="0"/>
            <a:ext cx="9144000" cy="41148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sz="1350" dirty="0"/>
          </a:p>
        </p:txBody>
      </p:sp>
      <p:sp>
        <p:nvSpPr>
          <p:cNvPr id="9218" name="Rectangle 2"/>
          <p:cNvSpPr>
            <a:spLocks noGrp="1" noChangeArrowheads="1"/>
          </p:cNvSpPr>
          <p:nvPr>
            <p:ph type="ctrTitle"/>
          </p:nvPr>
        </p:nvSpPr>
        <p:spPr>
          <a:xfrm>
            <a:off x="685800" y="2130431"/>
            <a:ext cx="7772400" cy="1470025"/>
          </a:xfrm>
        </p:spPr>
        <p:txBody>
          <a:bodyPr/>
          <a:lstStyle>
            <a:lvl1pPr algn="ctr">
              <a:defRPr sz="4400"/>
            </a:lvl1pPr>
          </a:lstStyle>
          <a:p>
            <a:r>
              <a:rPr lang="ja-JP" altLang="en-US"/>
              <a:t>マスター タイトルの書式設定</a:t>
            </a:r>
            <a:endParaRPr lang="ja-JP" altLang="en-US" dirty="0"/>
          </a:p>
        </p:txBody>
      </p:sp>
      <p:sp>
        <p:nvSpPr>
          <p:cNvPr id="9219" name="Rectangle 3"/>
          <p:cNvSpPr>
            <a:spLocks noGrp="1" noChangeArrowheads="1"/>
          </p:cNvSpPr>
          <p:nvPr>
            <p:ph type="subTitle" idx="1"/>
          </p:nvPr>
        </p:nvSpPr>
        <p:spPr>
          <a:xfrm>
            <a:off x="1371600" y="4267200"/>
            <a:ext cx="6400800" cy="1371600"/>
          </a:xfrm>
        </p:spPr>
        <p:txBody>
          <a:bodyPr anchor="ctr"/>
          <a:lstStyle>
            <a:lvl1pPr marL="0" indent="0" algn="ctr">
              <a:buFontTx/>
              <a:buNone/>
              <a:defRPr sz="3200"/>
            </a:lvl1pPr>
          </a:lstStyle>
          <a:p>
            <a:r>
              <a:rPr lang="ja-JP" altLang="en-US"/>
              <a:t>マスター サブタイトルの書式設定</a:t>
            </a:r>
            <a:endParaRPr lang="ja-JP" altLang="en-US" dirty="0"/>
          </a:p>
        </p:txBody>
      </p:sp>
    </p:spTree>
    <p:extLst>
      <p:ext uri="{BB962C8B-B14F-4D97-AF65-F5344CB8AC3E}">
        <p14:creationId xmlns:p14="http://schemas.microsoft.com/office/powerpoint/2010/main" val="89163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2段タイトルのみ">
    <p:spTree>
      <p:nvGrpSpPr>
        <p:cNvPr id="1" name=""/>
        <p:cNvGrpSpPr/>
        <p:nvPr/>
      </p:nvGrpSpPr>
      <p:grpSpPr>
        <a:xfrm>
          <a:off x="0" y="0"/>
          <a:ext cx="0" cy="0"/>
          <a:chOff x="0" y="0"/>
          <a:chExt cx="0" cy="0"/>
        </a:xfrm>
      </p:grpSpPr>
      <p:sp>
        <p:nvSpPr>
          <p:cNvPr id="2" name="タイトル 1"/>
          <p:cNvSpPr>
            <a:spLocks noGrp="1" noEditPoints="1"/>
          </p:cNvSpPr>
          <p:nvPr>
            <p:ph type="title" hasCustomPrompt="1"/>
          </p:nvPr>
        </p:nvSpPr>
        <p:spPr>
          <a:xfrm>
            <a:off x="76200" y="0"/>
            <a:ext cx="9067800" cy="609600"/>
          </a:xfrm>
        </p:spPr>
        <p:txBody>
          <a:bodyPr/>
          <a:lstStyle>
            <a:lvl1pPr algn="l">
              <a:defRPr sz="4000"/>
            </a:lvl1pPr>
          </a:lstStyle>
          <a:p>
            <a:r>
              <a:rPr lang="ja-JP" altLang="en-US" dirty="0"/>
              <a:t>メインタイトル</a:t>
            </a:r>
          </a:p>
        </p:txBody>
      </p:sp>
      <p:sp>
        <p:nvSpPr>
          <p:cNvPr id="4" name="Rectangle 6"/>
          <p:cNvSpPr>
            <a:spLocks noGrp="1" noEditPoints="1" noChangeArrowheads="1"/>
          </p:cNvSpPr>
          <p:nvPr>
            <p:ph type="sldNum" sz="quarter" idx="12"/>
          </p:nvPr>
        </p:nvSpPr>
        <p:spPr bwMode="auto">
          <a:xfrm>
            <a:off x="6781800" y="333375"/>
            <a:ext cx="2133600" cy="476250"/>
          </a:xfrm>
          <a:prstGeom prst="rect">
            <a:avLst/>
          </a:prstGeom>
        </p:spPr>
        <p:txBody>
          <a:bodyPr vert="horz" wrap="square" lIns="91440" tIns="45720" rIns="91440" bIns="45720" anchor="t">
            <a:prstTxWarp prst="textNoShape">
              <a:avLst/>
            </a:prstTxWarp>
          </a:bodyPr>
          <a:lstStyle>
            <a:lvl1pPr algn="r">
              <a:defRPr kumimoji="0" sz="2800" b="1">
                <a:solidFill>
                  <a:srgbClr val="FFFF00"/>
                </a:solidFill>
              </a:defRPr>
            </a:lvl1pPr>
          </a:lstStyle>
          <a:p>
            <a:fld id="{997D3CC7-B6A9-4C37-AD00-6075B6850248}" type="slidenum">
              <a:rPr kumimoji="1" lang="ja-JP" altLang="en-US" smtClean="0"/>
              <a:t>‹#›</a:t>
            </a:fld>
            <a:endParaRPr kumimoji="1" lang="ja-JP" altLang="en-US"/>
          </a:p>
        </p:txBody>
      </p:sp>
      <p:sp>
        <p:nvSpPr>
          <p:cNvPr id="14" name="テキスト プレースホルダー 13"/>
          <p:cNvSpPr>
            <a:spLocks noGrp="1" noEditPoints="1"/>
          </p:cNvSpPr>
          <p:nvPr>
            <p:ph type="body" sz="quarter" idx="13" hasCustomPrompt="1"/>
          </p:nvPr>
        </p:nvSpPr>
        <p:spPr>
          <a:xfrm>
            <a:off x="76200" y="609600"/>
            <a:ext cx="9067800" cy="506559"/>
          </a:xfrm>
        </p:spPr>
        <p:txBody>
          <a:bodyPr anchor="ctr"/>
          <a:lstStyle>
            <a:lvl1pPr marL="0" indent="0">
              <a:buNone/>
              <a:defRPr sz="3000" b="1">
                <a:solidFill>
                  <a:srgbClr val="FFFF00"/>
                </a:solidFill>
                <a:latin typeface="+mj-ea"/>
                <a:ea typeface="+mj-ea"/>
              </a:defRPr>
            </a:lvl1pPr>
          </a:lstStyle>
          <a:p>
            <a:pPr lvl="0"/>
            <a:r>
              <a:rPr kumimoji="1" lang="ja-JP" altLang="en-US" dirty="0"/>
              <a:t>サブタイトル</a:t>
            </a:r>
          </a:p>
        </p:txBody>
      </p:sp>
    </p:spTree>
    <p:extLst>
      <p:ext uri="{BB962C8B-B14F-4D97-AF65-F5344CB8AC3E}">
        <p14:creationId xmlns:p14="http://schemas.microsoft.com/office/powerpoint/2010/main" val="2587139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4" name="Rectangle 7"/>
          <p:cNvSpPr>
            <a:spLocks noChangeArrowheads="1"/>
          </p:cNvSpPr>
          <p:nvPr/>
        </p:nvSpPr>
        <p:spPr bwMode="auto">
          <a:xfrm>
            <a:off x="0" y="0"/>
            <a:ext cx="9144000" cy="4114800"/>
          </a:xfrm>
          <a:prstGeom prst="rect">
            <a:avLst/>
          </a:prstGeom>
          <a:solidFill>
            <a:schemeClr val="accent2"/>
          </a:solidFill>
          <a:ln w="9525">
            <a:solidFill>
              <a:schemeClr val="accent2"/>
            </a:solidFill>
            <a:miter lim="800000"/>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endParaRPr lang="ja-JP" altLang="en-US" sz="1350"/>
          </a:p>
        </p:txBody>
      </p:sp>
      <p:sp>
        <p:nvSpPr>
          <p:cNvPr id="9218" name="Rectangle 2"/>
          <p:cNvSpPr>
            <a:spLocks noGrp="1" noEditPoints="1" noChangeArrowheads="1"/>
          </p:cNvSpPr>
          <p:nvPr>
            <p:ph type="ctrTitle"/>
          </p:nvPr>
        </p:nvSpPr>
        <p:spPr>
          <a:xfrm>
            <a:off x="685800" y="2130433"/>
            <a:ext cx="7772400" cy="1470025"/>
          </a:xfrm>
        </p:spPr>
        <p:txBody>
          <a:bodyPr/>
          <a:lstStyle>
            <a:lvl1pPr algn="ctr">
              <a:defRPr sz="4400"/>
            </a:lvl1pPr>
          </a:lstStyle>
          <a:p>
            <a:r>
              <a:rPr lang="ja-JP" altLang="en-US"/>
              <a:t>マスター タイトルの書式設定</a:t>
            </a:r>
            <a:endParaRPr lang="ja-JP" altLang="en-US" dirty="0"/>
          </a:p>
        </p:txBody>
      </p:sp>
      <p:sp>
        <p:nvSpPr>
          <p:cNvPr id="9219" name="Rectangle 3"/>
          <p:cNvSpPr>
            <a:spLocks noGrp="1" noEditPoints="1" noChangeArrowheads="1"/>
          </p:cNvSpPr>
          <p:nvPr>
            <p:ph type="subTitle" idx="1"/>
          </p:nvPr>
        </p:nvSpPr>
        <p:spPr>
          <a:xfrm>
            <a:off x="1371600" y="4664244"/>
            <a:ext cx="6400800" cy="1371600"/>
          </a:xfrm>
        </p:spPr>
        <p:txBody>
          <a:bodyPr anchor="t"/>
          <a:lstStyle>
            <a:lvl1pPr marL="0" indent="0" algn="ctr">
              <a:buFontTx/>
              <a:buNone/>
              <a:defRPr sz="3200"/>
            </a:lvl1pPr>
          </a:lstStyle>
          <a:p>
            <a:pPr lvl="0"/>
            <a:r>
              <a:rPr lang="ja-JP" altLang="en-US" dirty="0"/>
              <a:t>マスター サブタイトルの書式設定</a:t>
            </a:r>
          </a:p>
        </p:txBody>
      </p:sp>
      <p:sp>
        <p:nvSpPr>
          <p:cNvPr id="5" name="Rectangle 4"/>
          <p:cNvSpPr>
            <a:spLocks noGrp="1" noEditPoints="1" noChangeArrowheads="1"/>
          </p:cNvSpPr>
          <p:nvPr>
            <p:ph type="dt" sz="half" idx="10"/>
          </p:nvPr>
        </p:nvSpPr>
        <p:spPr bwMode="auto">
          <a:xfrm>
            <a:off x="457200" y="6245225"/>
            <a:ext cx="2133600" cy="476250"/>
          </a:xfrm>
          <a:prstGeom prst="rect">
            <a:avLst/>
          </a:prstGeom>
        </p:spPr>
        <p:txBody>
          <a:bodyPr vert="horz" wrap="square" lIns="91440" tIns="45720" rIns="91440" bIns="45720" anchor="t">
            <a:prstTxWarp prst="textNoShape">
              <a:avLst/>
            </a:prstTxWarp>
          </a:bodyPr>
          <a:lstStyle>
            <a:lvl1pPr>
              <a:defRPr kumimoji="0" sz="1050">
                <a:latin typeface="Arial" pitchFamily="34" charset="0"/>
              </a:defRPr>
            </a:lvl1pPr>
          </a:lstStyle>
          <a:p>
            <a:endParaRPr kumimoji="1" lang="ja-JP" altLang="en-US"/>
          </a:p>
        </p:txBody>
      </p:sp>
      <p:sp>
        <p:nvSpPr>
          <p:cNvPr id="6" name="Rectangle 5"/>
          <p:cNvSpPr>
            <a:spLocks noGrp="1" noEditPoints="1" noChangeArrowheads="1"/>
          </p:cNvSpPr>
          <p:nvPr>
            <p:ph type="ftr" sz="quarter" idx="11"/>
          </p:nvPr>
        </p:nvSpPr>
        <p:spPr bwMode="auto">
          <a:xfrm>
            <a:off x="3124200" y="6245225"/>
            <a:ext cx="2895600" cy="476250"/>
          </a:xfrm>
          <a:prstGeom prst="rect">
            <a:avLst/>
          </a:prstGeom>
        </p:spPr>
        <p:txBody>
          <a:bodyPr vert="horz" wrap="square" lIns="91440" tIns="45720" rIns="91440" bIns="45720" anchor="t">
            <a:prstTxWarp prst="textNoShape">
              <a:avLst/>
            </a:prstTxWarp>
          </a:bodyPr>
          <a:lstStyle>
            <a:lvl1pPr algn="ctr">
              <a:defRPr kumimoji="0" sz="1050">
                <a:latin typeface="Arial" pitchFamily="34" charset="0"/>
              </a:defRPr>
            </a:lvl1pPr>
          </a:lstStyle>
          <a:p>
            <a:endParaRPr kumimoji="1" lang="ja-JP" altLang="en-US"/>
          </a:p>
        </p:txBody>
      </p:sp>
    </p:spTree>
    <p:extLst>
      <p:ext uri="{BB962C8B-B14F-4D97-AF65-F5344CB8AC3E}">
        <p14:creationId xmlns:p14="http://schemas.microsoft.com/office/powerpoint/2010/main" val="19010571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論文情報">
    <p:spTree>
      <p:nvGrpSpPr>
        <p:cNvPr id="1" name=""/>
        <p:cNvGrpSpPr/>
        <p:nvPr/>
      </p:nvGrpSpPr>
      <p:grpSpPr>
        <a:xfrm>
          <a:off x="0" y="0"/>
          <a:ext cx="0" cy="0"/>
          <a:chOff x="0" y="0"/>
          <a:chExt cx="0" cy="0"/>
        </a:xfrm>
      </p:grpSpPr>
      <p:sp>
        <p:nvSpPr>
          <p:cNvPr id="2" name="タイトル 1"/>
          <p:cNvSpPr>
            <a:spLocks noGrp="1" noEditPoints="1"/>
          </p:cNvSpPr>
          <p:nvPr>
            <p:ph type="title"/>
          </p:nvPr>
        </p:nvSpPr>
        <p:spPr/>
        <p:txBody>
          <a:bodyPr/>
          <a:lstStyle>
            <a:lvl1pPr>
              <a:defRPr sz="4000"/>
            </a:lvl1pPr>
          </a:lstStyle>
          <a:p>
            <a:r>
              <a:rPr kumimoji="1" lang="ja-JP" altLang="en-US"/>
              <a:t>マスター タイトルの書式設定</a:t>
            </a:r>
            <a:endParaRPr kumimoji="1" lang="ja-JP" altLang="en-US" dirty="0"/>
          </a:p>
        </p:txBody>
      </p:sp>
      <p:sp>
        <p:nvSpPr>
          <p:cNvPr id="3" name="テキスト ボックス 2"/>
          <p:cNvSpPr txBox="1"/>
          <p:nvPr/>
        </p:nvSpPr>
        <p:spPr>
          <a:xfrm>
            <a:off x="228600" y="1323979"/>
            <a:ext cx="1466850" cy="584775"/>
          </a:xfrm>
          <a:prstGeom prst="rect">
            <a:avLst/>
          </a:prstGeom>
          <a:noFill/>
          <a:ln w="28575">
            <a:solidFill>
              <a:schemeClr val="accent2"/>
            </a:solidFill>
          </a:ln>
        </p:spPr>
        <p:txBody>
          <a:bodyPr wrap="square" rtlCol="0">
            <a:spAutoFit/>
          </a:bodyPr>
          <a:lstStyle/>
          <a:p>
            <a:pPr algn="ctr"/>
            <a:r>
              <a:rPr kumimoji="1" lang="ja-JP" altLang="en-US" sz="3200" dirty="0"/>
              <a:t>論文名</a:t>
            </a:r>
          </a:p>
        </p:txBody>
      </p:sp>
      <p:sp>
        <p:nvSpPr>
          <p:cNvPr id="4" name="テキスト ボックス 3"/>
          <p:cNvSpPr txBox="1"/>
          <p:nvPr/>
        </p:nvSpPr>
        <p:spPr>
          <a:xfrm>
            <a:off x="228600" y="3125442"/>
            <a:ext cx="1466850" cy="584775"/>
          </a:xfrm>
          <a:prstGeom prst="rect">
            <a:avLst/>
          </a:prstGeom>
          <a:noFill/>
          <a:ln w="28575">
            <a:solidFill>
              <a:schemeClr val="accent2"/>
            </a:solidFill>
          </a:ln>
        </p:spPr>
        <p:txBody>
          <a:bodyPr wrap="square" rtlCol="0">
            <a:spAutoFit/>
          </a:bodyPr>
          <a:lstStyle/>
          <a:p>
            <a:pPr algn="ctr"/>
            <a:r>
              <a:rPr kumimoji="1" lang="ja-JP" altLang="en-US" sz="3200" dirty="0"/>
              <a:t>著者名</a:t>
            </a:r>
          </a:p>
        </p:txBody>
      </p:sp>
      <p:sp>
        <p:nvSpPr>
          <p:cNvPr id="5" name="テキスト ボックス 4"/>
          <p:cNvSpPr txBox="1"/>
          <p:nvPr/>
        </p:nvSpPr>
        <p:spPr>
          <a:xfrm>
            <a:off x="228600" y="4724402"/>
            <a:ext cx="1466850" cy="584775"/>
          </a:xfrm>
          <a:prstGeom prst="rect">
            <a:avLst/>
          </a:prstGeom>
          <a:noFill/>
          <a:ln w="28575">
            <a:solidFill>
              <a:schemeClr val="accent2"/>
            </a:solidFill>
          </a:ln>
        </p:spPr>
        <p:txBody>
          <a:bodyPr wrap="square" rtlCol="0">
            <a:spAutoFit/>
          </a:bodyPr>
          <a:lstStyle/>
          <a:p>
            <a:pPr algn="ctr"/>
            <a:r>
              <a:rPr lang="ja-JP" altLang="en-US" sz="3200" dirty="0"/>
              <a:t>出典</a:t>
            </a:r>
            <a:endParaRPr kumimoji="1" lang="ja-JP" altLang="en-US" sz="3200" dirty="0"/>
          </a:p>
        </p:txBody>
      </p:sp>
      <p:sp>
        <p:nvSpPr>
          <p:cNvPr id="6" name="コンテンツ プレースホルダ 2"/>
          <p:cNvSpPr>
            <a:spLocks noGrp="1" noEditPoints="1"/>
          </p:cNvSpPr>
          <p:nvPr>
            <p:ph idx="1" hasCustomPrompt="1"/>
          </p:nvPr>
        </p:nvSpPr>
        <p:spPr>
          <a:xfrm>
            <a:off x="1828800" y="1323979"/>
            <a:ext cx="7086600" cy="1551337"/>
          </a:xfrm>
        </p:spPr>
        <p:txBody>
          <a:bodyPr/>
          <a:lstStyle>
            <a:lvl1pPr marL="0" indent="0" algn="just">
              <a:buNone/>
              <a:defRPr sz="2800"/>
            </a:lvl1pPr>
            <a:lvl2pPr marL="342900" indent="0" algn="just">
              <a:buNone/>
              <a:defRPr sz="2400"/>
            </a:lvl2pPr>
            <a:lvl3pPr marL="685800" indent="0" algn="just">
              <a:buNone/>
            </a:lvl3pPr>
            <a:lvl4pPr marL="1028700" indent="0" algn="l">
              <a:buNone/>
            </a:lvl4pPr>
            <a:lvl5pPr marL="1371600" indent="0" algn="l">
              <a:buNone/>
            </a:lvl5pPr>
          </a:lstStyle>
          <a:p>
            <a:pPr lvl="0"/>
            <a:r>
              <a:rPr lang="ja-JP" altLang="en-US" dirty="0"/>
              <a:t>論文名</a:t>
            </a:r>
          </a:p>
        </p:txBody>
      </p:sp>
      <p:sp>
        <p:nvSpPr>
          <p:cNvPr id="7" name="コンテンツ プレースホルダ 2"/>
          <p:cNvSpPr>
            <a:spLocks noGrp="1" noEditPoints="1"/>
          </p:cNvSpPr>
          <p:nvPr>
            <p:ph idx="10" hasCustomPrompt="1"/>
          </p:nvPr>
        </p:nvSpPr>
        <p:spPr>
          <a:xfrm>
            <a:off x="1828800" y="3125441"/>
            <a:ext cx="7086600" cy="1391142"/>
          </a:xfrm>
        </p:spPr>
        <p:txBody>
          <a:bodyPr/>
          <a:lstStyle>
            <a:lvl1pPr marL="0" indent="0" algn="just">
              <a:buNone/>
              <a:defRPr sz="2800"/>
            </a:lvl1pPr>
            <a:lvl2pPr marL="342900" indent="0" algn="just">
              <a:buNone/>
              <a:defRPr sz="2400"/>
            </a:lvl2pPr>
            <a:lvl3pPr marL="685800" indent="0" algn="just">
              <a:buNone/>
            </a:lvl3pPr>
            <a:lvl4pPr marL="1028700" indent="0" algn="l">
              <a:buNone/>
            </a:lvl4pPr>
            <a:lvl5pPr marL="1371600" indent="0" algn="l">
              <a:buNone/>
            </a:lvl5pPr>
          </a:lstStyle>
          <a:p>
            <a:pPr lvl="0"/>
            <a:r>
              <a:rPr lang="ja-JP" altLang="en-US" dirty="0"/>
              <a:t>著者名</a:t>
            </a:r>
          </a:p>
        </p:txBody>
      </p:sp>
      <p:sp>
        <p:nvSpPr>
          <p:cNvPr id="8" name="コンテンツ プレースホルダ 2"/>
          <p:cNvSpPr>
            <a:spLocks noGrp="1" noEditPoints="1"/>
          </p:cNvSpPr>
          <p:nvPr>
            <p:ph idx="11" hasCustomPrompt="1"/>
          </p:nvPr>
        </p:nvSpPr>
        <p:spPr>
          <a:xfrm>
            <a:off x="1828800" y="4724402"/>
            <a:ext cx="7086600" cy="1551337"/>
          </a:xfrm>
        </p:spPr>
        <p:txBody>
          <a:bodyPr/>
          <a:lstStyle>
            <a:lvl1pPr marL="0" indent="0" algn="just">
              <a:buNone/>
              <a:defRPr sz="2800"/>
            </a:lvl1pPr>
            <a:lvl2pPr marL="342900" indent="0" algn="just">
              <a:buNone/>
              <a:defRPr sz="2400"/>
            </a:lvl2pPr>
            <a:lvl3pPr marL="685800" indent="0" algn="just">
              <a:buNone/>
            </a:lvl3pPr>
            <a:lvl4pPr marL="1028700" indent="0" algn="l">
              <a:buNone/>
            </a:lvl4pPr>
            <a:lvl5pPr marL="1371600" indent="0" algn="l">
              <a:buNone/>
            </a:lvl5pPr>
          </a:lstStyle>
          <a:p>
            <a:pPr lvl="0"/>
            <a:r>
              <a:rPr lang="ja-JP" altLang="en-US" dirty="0"/>
              <a:t>出典</a:t>
            </a:r>
          </a:p>
        </p:txBody>
      </p:sp>
      <p:sp>
        <p:nvSpPr>
          <p:cNvPr id="9" name="Rectangle 6"/>
          <p:cNvSpPr>
            <a:spLocks noGrp="1" noEditPoints="1" noChangeArrowheads="1"/>
          </p:cNvSpPr>
          <p:nvPr>
            <p:ph type="sldNum" sz="quarter" idx="12"/>
          </p:nvPr>
        </p:nvSpPr>
        <p:spPr bwMode="auto">
          <a:xfrm>
            <a:off x="6781800" y="333375"/>
            <a:ext cx="2133600" cy="476250"/>
          </a:xfrm>
          <a:prstGeom prst="rect">
            <a:avLst/>
          </a:prstGeom>
        </p:spPr>
        <p:txBody>
          <a:bodyPr vert="horz" wrap="square" lIns="91440" tIns="45720" rIns="91440" bIns="45720" anchor="t">
            <a:prstTxWarp prst="textNoShape">
              <a:avLst/>
            </a:prstTxWarp>
          </a:bodyPr>
          <a:lstStyle>
            <a:lvl1pPr algn="r">
              <a:defRPr kumimoji="0" sz="2800" b="1">
                <a:solidFill>
                  <a:srgbClr val="FFFF00"/>
                </a:solidFill>
              </a:defRPr>
            </a:lvl1pPr>
          </a:lstStyle>
          <a:p>
            <a:fld id="{997D3CC7-B6A9-4C37-AD00-6075B6850248}" type="slidenum">
              <a:rPr kumimoji="1" lang="ja-JP" altLang="en-US" smtClean="0"/>
              <a:t>‹#›</a:t>
            </a:fld>
            <a:endParaRPr kumimoji="1" lang="ja-JP" altLang="en-US"/>
          </a:p>
        </p:txBody>
      </p:sp>
    </p:spTree>
    <p:extLst>
      <p:ext uri="{BB962C8B-B14F-4D97-AF65-F5344CB8AC3E}">
        <p14:creationId xmlns:p14="http://schemas.microsoft.com/office/powerpoint/2010/main" val="3984194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noEditPoints="1"/>
          </p:cNvSpPr>
          <p:nvPr>
            <p:ph type="title"/>
          </p:nvPr>
        </p:nvSpPr>
        <p:spPr/>
        <p:txBody>
          <a:bodyPr/>
          <a:lstStyle>
            <a:lvl1pPr algn="l">
              <a:defRPr sz="4000"/>
            </a:lvl1pPr>
          </a:lstStyle>
          <a:p>
            <a:r>
              <a:rPr lang="ja-JP" altLang="en-US"/>
              <a:t>マスター タイトルの書式設定</a:t>
            </a:r>
            <a:endParaRPr lang="ja-JP" altLang="en-US" dirty="0"/>
          </a:p>
        </p:txBody>
      </p:sp>
      <p:sp>
        <p:nvSpPr>
          <p:cNvPr id="3" name="コンテンツ プレースホルダ 2"/>
          <p:cNvSpPr>
            <a:spLocks noGrp="1" noEditPoints="1"/>
          </p:cNvSpPr>
          <p:nvPr>
            <p:ph idx="1"/>
          </p:nvPr>
        </p:nvSpPr>
        <p:spPr/>
        <p:txBody>
          <a:bodyPr/>
          <a:lstStyle>
            <a:lvl1pPr marL="0" indent="0" algn="just">
              <a:buNone/>
              <a:defRPr sz="2800"/>
            </a:lvl1pPr>
            <a:lvl2pPr marL="342900" indent="0" algn="just">
              <a:buNone/>
              <a:defRPr sz="2400"/>
            </a:lvl2pPr>
            <a:lvl3pPr marL="685800" indent="0" algn="just">
              <a:buNone/>
            </a:lvl3pPr>
            <a:lvl4pPr marL="1028700" indent="0" algn="l">
              <a:buNone/>
            </a:lvl4pPr>
            <a:lvl5pPr marL="1371600" indent="0" algn="l">
              <a:buNone/>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4" name="Rectangle 6"/>
          <p:cNvSpPr>
            <a:spLocks noGrp="1" noEditPoints="1" noChangeArrowheads="1"/>
          </p:cNvSpPr>
          <p:nvPr>
            <p:ph type="sldNum" sz="quarter" idx="12"/>
          </p:nvPr>
        </p:nvSpPr>
        <p:spPr bwMode="auto">
          <a:xfrm>
            <a:off x="6781800" y="333375"/>
            <a:ext cx="2133600" cy="476250"/>
          </a:xfrm>
          <a:prstGeom prst="rect">
            <a:avLst/>
          </a:prstGeom>
        </p:spPr>
        <p:txBody>
          <a:bodyPr vert="horz" wrap="square" lIns="91440" tIns="45720" rIns="91440" bIns="45720" anchor="t">
            <a:prstTxWarp prst="textNoShape">
              <a:avLst/>
            </a:prstTxWarp>
          </a:bodyPr>
          <a:lstStyle>
            <a:lvl1pPr algn="r">
              <a:defRPr kumimoji="0" sz="2800" b="1">
                <a:solidFill>
                  <a:srgbClr val="FFFF00"/>
                </a:solidFill>
              </a:defRPr>
            </a:lvl1pPr>
          </a:lstStyle>
          <a:p>
            <a:fld id="{997D3CC7-B6A9-4C37-AD00-6075B6850248}" type="slidenum">
              <a:rPr kumimoji="1" lang="ja-JP" altLang="en-US" smtClean="0"/>
              <a:t>‹#›</a:t>
            </a:fld>
            <a:endParaRPr kumimoji="1" lang="ja-JP" altLang="en-US"/>
          </a:p>
        </p:txBody>
      </p:sp>
    </p:spTree>
    <p:extLst>
      <p:ext uri="{BB962C8B-B14F-4D97-AF65-F5344CB8AC3E}">
        <p14:creationId xmlns:p14="http://schemas.microsoft.com/office/powerpoint/2010/main" val="395719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タイトルのみ">
    <p:spTree>
      <p:nvGrpSpPr>
        <p:cNvPr id="1" name=""/>
        <p:cNvGrpSpPr/>
        <p:nvPr/>
      </p:nvGrpSpPr>
      <p:grpSpPr>
        <a:xfrm>
          <a:off x="0" y="0"/>
          <a:ext cx="0" cy="0"/>
          <a:chOff x="0" y="0"/>
          <a:chExt cx="0" cy="0"/>
        </a:xfrm>
      </p:grpSpPr>
      <p:sp>
        <p:nvSpPr>
          <p:cNvPr id="2" name="タイトル 1"/>
          <p:cNvSpPr>
            <a:spLocks noGrp="1" noEditPoints="1"/>
          </p:cNvSpPr>
          <p:nvPr>
            <p:ph type="title"/>
          </p:nvPr>
        </p:nvSpPr>
        <p:spPr/>
        <p:txBody>
          <a:bodyPr/>
          <a:lstStyle>
            <a:lvl1pPr algn="l">
              <a:defRPr sz="4000"/>
            </a:lvl1pPr>
          </a:lstStyle>
          <a:p>
            <a:r>
              <a:rPr lang="ja-JP" altLang="en-US"/>
              <a:t>マスター タイトルの書式設定</a:t>
            </a:r>
            <a:endParaRPr lang="ja-JP" altLang="en-US" dirty="0"/>
          </a:p>
        </p:txBody>
      </p:sp>
      <p:sp>
        <p:nvSpPr>
          <p:cNvPr id="4" name="Rectangle 6"/>
          <p:cNvSpPr>
            <a:spLocks noGrp="1" noEditPoints="1" noChangeArrowheads="1"/>
          </p:cNvSpPr>
          <p:nvPr>
            <p:ph type="sldNum" sz="quarter" idx="12"/>
          </p:nvPr>
        </p:nvSpPr>
        <p:spPr bwMode="auto">
          <a:xfrm>
            <a:off x="6781800" y="333375"/>
            <a:ext cx="2133600" cy="476250"/>
          </a:xfrm>
          <a:prstGeom prst="rect">
            <a:avLst/>
          </a:prstGeom>
        </p:spPr>
        <p:txBody>
          <a:bodyPr vert="horz" wrap="square" lIns="91440" tIns="45720" rIns="91440" bIns="45720" anchor="t">
            <a:prstTxWarp prst="textNoShape">
              <a:avLst/>
            </a:prstTxWarp>
          </a:bodyPr>
          <a:lstStyle>
            <a:lvl1pPr algn="r">
              <a:defRPr kumimoji="0" sz="2800" b="1">
                <a:solidFill>
                  <a:srgbClr val="FFFF00"/>
                </a:solidFill>
              </a:defRPr>
            </a:lvl1pPr>
          </a:lstStyle>
          <a:p>
            <a:fld id="{997D3CC7-B6A9-4C37-AD00-6075B6850248}" type="slidenum">
              <a:rPr kumimoji="1" lang="ja-JP" altLang="en-US" smtClean="0"/>
              <a:t>‹#›</a:t>
            </a:fld>
            <a:endParaRPr kumimoji="1" lang="ja-JP" altLang="en-US"/>
          </a:p>
        </p:txBody>
      </p:sp>
    </p:spTree>
    <p:extLst>
      <p:ext uri="{BB962C8B-B14F-4D97-AF65-F5344CB8AC3E}">
        <p14:creationId xmlns:p14="http://schemas.microsoft.com/office/powerpoint/2010/main" val="978761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2段タイトル">
    <p:spTree>
      <p:nvGrpSpPr>
        <p:cNvPr id="1" name=""/>
        <p:cNvGrpSpPr/>
        <p:nvPr/>
      </p:nvGrpSpPr>
      <p:grpSpPr>
        <a:xfrm>
          <a:off x="0" y="0"/>
          <a:ext cx="0" cy="0"/>
          <a:chOff x="0" y="0"/>
          <a:chExt cx="0" cy="0"/>
        </a:xfrm>
      </p:grpSpPr>
      <p:sp>
        <p:nvSpPr>
          <p:cNvPr id="2" name="タイトル 1"/>
          <p:cNvSpPr>
            <a:spLocks noGrp="1" noEditPoints="1"/>
          </p:cNvSpPr>
          <p:nvPr>
            <p:ph type="title" hasCustomPrompt="1"/>
          </p:nvPr>
        </p:nvSpPr>
        <p:spPr>
          <a:xfrm>
            <a:off x="76200" y="0"/>
            <a:ext cx="9067800" cy="609600"/>
          </a:xfrm>
        </p:spPr>
        <p:txBody>
          <a:bodyPr/>
          <a:lstStyle>
            <a:lvl1pPr algn="l">
              <a:defRPr sz="4000"/>
            </a:lvl1pPr>
          </a:lstStyle>
          <a:p>
            <a:r>
              <a:rPr lang="ja-JP" altLang="en-US" dirty="0"/>
              <a:t>メインタイトル</a:t>
            </a:r>
          </a:p>
        </p:txBody>
      </p:sp>
      <p:sp>
        <p:nvSpPr>
          <p:cNvPr id="3" name="コンテンツ プレースホルダ 2"/>
          <p:cNvSpPr>
            <a:spLocks noGrp="1" noEditPoints="1"/>
          </p:cNvSpPr>
          <p:nvPr>
            <p:ph idx="1"/>
          </p:nvPr>
        </p:nvSpPr>
        <p:spPr/>
        <p:txBody>
          <a:bodyPr/>
          <a:lstStyle>
            <a:lvl1pPr marL="0" indent="0" algn="just">
              <a:buNone/>
              <a:defRPr sz="2800"/>
            </a:lvl1pPr>
            <a:lvl2pPr marL="342900" indent="0" algn="just">
              <a:buNone/>
              <a:defRPr sz="2400"/>
            </a:lvl2pPr>
            <a:lvl3pPr marL="685800" indent="0" algn="just">
              <a:buNone/>
            </a:lvl3pPr>
            <a:lvl4pPr marL="1028700" indent="0" algn="l">
              <a:buNone/>
            </a:lvl4pPr>
            <a:lvl5pPr marL="1371600" indent="0" algn="l">
              <a:buNone/>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4" name="Rectangle 6"/>
          <p:cNvSpPr>
            <a:spLocks noGrp="1" noEditPoints="1" noChangeArrowheads="1"/>
          </p:cNvSpPr>
          <p:nvPr>
            <p:ph type="sldNum" sz="quarter" idx="12"/>
          </p:nvPr>
        </p:nvSpPr>
        <p:spPr bwMode="auto">
          <a:xfrm>
            <a:off x="6781800" y="333375"/>
            <a:ext cx="2133600" cy="476250"/>
          </a:xfrm>
          <a:prstGeom prst="rect">
            <a:avLst/>
          </a:prstGeom>
        </p:spPr>
        <p:txBody>
          <a:bodyPr vert="horz" wrap="square" lIns="91440" tIns="45720" rIns="91440" bIns="45720" anchor="t">
            <a:prstTxWarp prst="textNoShape">
              <a:avLst/>
            </a:prstTxWarp>
          </a:bodyPr>
          <a:lstStyle>
            <a:lvl1pPr algn="r">
              <a:defRPr kumimoji="0" sz="2800" b="1">
                <a:solidFill>
                  <a:srgbClr val="FFFF00"/>
                </a:solidFill>
              </a:defRPr>
            </a:lvl1pPr>
          </a:lstStyle>
          <a:p>
            <a:fld id="{997D3CC7-B6A9-4C37-AD00-6075B6850248}" type="slidenum">
              <a:rPr kumimoji="1" lang="ja-JP" altLang="en-US" smtClean="0"/>
              <a:t>‹#›</a:t>
            </a:fld>
            <a:endParaRPr kumimoji="1" lang="ja-JP" altLang="en-US"/>
          </a:p>
        </p:txBody>
      </p:sp>
      <p:sp>
        <p:nvSpPr>
          <p:cNvPr id="6" name="テキスト プレースホルダー 13"/>
          <p:cNvSpPr>
            <a:spLocks noGrp="1" noEditPoints="1"/>
          </p:cNvSpPr>
          <p:nvPr>
            <p:ph type="body" sz="quarter" idx="13" hasCustomPrompt="1"/>
          </p:nvPr>
        </p:nvSpPr>
        <p:spPr>
          <a:xfrm>
            <a:off x="76200" y="609600"/>
            <a:ext cx="9067800" cy="506559"/>
          </a:xfrm>
        </p:spPr>
        <p:txBody>
          <a:bodyPr anchor="ctr"/>
          <a:lstStyle>
            <a:lvl1pPr marL="0" indent="0">
              <a:buNone/>
              <a:defRPr sz="3000" b="1">
                <a:solidFill>
                  <a:srgbClr val="FFFF00"/>
                </a:solidFill>
                <a:latin typeface="+mj-ea"/>
                <a:ea typeface="+mj-ea"/>
              </a:defRPr>
            </a:lvl1pPr>
          </a:lstStyle>
          <a:p>
            <a:pPr lvl="0"/>
            <a:r>
              <a:rPr kumimoji="1" lang="ja-JP" altLang="en-US" dirty="0"/>
              <a:t>サブタイトル</a:t>
            </a:r>
          </a:p>
        </p:txBody>
      </p:sp>
    </p:spTree>
    <p:extLst>
      <p:ext uri="{BB962C8B-B14F-4D97-AF65-F5344CB8AC3E}">
        <p14:creationId xmlns:p14="http://schemas.microsoft.com/office/powerpoint/2010/main" val="31256382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2段タイトルのみ">
    <p:spTree>
      <p:nvGrpSpPr>
        <p:cNvPr id="1" name=""/>
        <p:cNvGrpSpPr/>
        <p:nvPr/>
      </p:nvGrpSpPr>
      <p:grpSpPr>
        <a:xfrm>
          <a:off x="0" y="0"/>
          <a:ext cx="0" cy="0"/>
          <a:chOff x="0" y="0"/>
          <a:chExt cx="0" cy="0"/>
        </a:xfrm>
      </p:grpSpPr>
      <p:sp>
        <p:nvSpPr>
          <p:cNvPr id="2" name="タイトル 1"/>
          <p:cNvSpPr>
            <a:spLocks noGrp="1" noEditPoints="1"/>
          </p:cNvSpPr>
          <p:nvPr>
            <p:ph type="title" hasCustomPrompt="1"/>
          </p:nvPr>
        </p:nvSpPr>
        <p:spPr>
          <a:xfrm>
            <a:off x="76200" y="0"/>
            <a:ext cx="9067800" cy="609600"/>
          </a:xfrm>
        </p:spPr>
        <p:txBody>
          <a:bodyPr/>
          <a:lstStyle>
            <a:lvl1pPr algn="l">
              <a:defRPr sz="4000"/>
            </a:lvl1pPr>
          </a:lstStyle>
          <a:p>
            <a:r>
              <a:rPr lang="ja-JP" altLang="en-US" dirty="0"/>
              <a:t>メインタイトル</a:t>
            </a:r>
          </a:p>
        </p:txBody>
      </p:sp>
      <p:sp>
        <p:nvSpPr>
          <p:cNvPr id="4" name="Rectangle 6"/>
          <p:cNvSpPr>
            <a:spLocks noGrp="1" noEditPoints="1" noChangeArrowheads="1"/>
          </p:cNvSpPr>
          <p:nvPr>
            <p:ph type="sldNum" sz="quarter" idx="12"/>
          </p:nvPr>
        </p:nvSpPr>
        <p:spPr bwMode="auto">
          <a:xfrm>
            <a:off x="6781800" y="333375"/>
            <a:ext cx="2133600" cy="476250"/>
          </a:xfrm>
          <a:prstGeom prst="rect">
            <a:avLst/>
          </a:prstGeom>
        </p:spPr>
        <p:txBody>
          <a:bodyPr vert="horz" wrap="square" lIns="91440" tIns="45720" rIns="91440" bIns="45720" anchor="t">
            <a:prstTxWarp prst="textNoShape">
              <a:avLst/>
            </a:prstTxWarp>
          </a:bodyPr>
          <a:lstStyle>
            <a:lvl1pPr algn="r">
              <a:defRPr kumimoji="0" sz="2800" b="1">
                <a:solidFill>
                  <a:srgbClr val="FFFF00"/>
                </a:solidFill>
              </a:defRPr>
            </a:lvl1pPr>
          </a:lstStyle>
          <a:p>
            <a:fld id="{997D3CC7-B6A9-4C37-AD00-6075B6850248}" type="slidenum">
              <a:rPr kumimoji="1" lang="ja-JP" altLang="en-US" smtClean="0"/>
              <a:t>‹#›</a:t>
            </a:fld>
            <a:endParaRPr kumimoji="1" lang="ja-JP" altLang="en-US"/>
          </a:p>
        </p:txBody>
      </p:sp>
      <p:sp>
        <p:nvSpPr>
          <p:cNvPr id="14" name="テキスト プレースホルダー 13"/>
          <p:cNvSpPr>
            <a:spLocks noGrp="1" noEditPoints="1"/>
          </p:cNvSpPr>
          <p:nvPr>
            <p:ph type="body" sz="quarter" idx="13" hasCustomPrompt="1"/>
          </p:nvPr>
        </p:nvSpPr>
        <p:spPr>
          <a:xfrm>
            <a:off x="76200" y="609600"/>
            <a:ext cx="9067800" cy="506559"/>
          </a:xfrm>
        </p:spPr>
        <p:txBody>
          <a:bodyPr anchor="ctr"/>
          <a:lstStyle>
            <a:lvl1pPr marL="0" indent="0">
              <a:buNone/>
              <a:defRPr sz="3000" b="1">
                <a:solidFill>
                  <a:srgbClr val="FFFF00"/>
                </a:solidFill>
                <a:latin typeface="+mj-ea"/>
                <a:ea typeface="+mj-ea"/>
              </a:defRPr>
            </a:lvl1pPr>
          </a:lstStyle>
          <a:p>
            <a:pPr lvl="0"/>
            <a:r>
              <a:rPr kumimoji="1" lang="ja-JP" altLang="en-US" dirty="0"/>
              <a:t>サブタイトル</a:t>
            </a:r>
          </a:p>
        </p:txBody>
      </p:sp>
    </p:spTree>
    <p:extLst>
      <p:ext uri="{BB962C8B-B14F-4D97-AF65-F5344CB8AC3E}">
        <p14:creationId xmlns:p14="http://schemas.microsoft.com/office/powerpoint/2010/main" val="40315271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作図用">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87709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白幕">
    <p:spTree>
      <p:nvGrpSpPr>
        <p:cNvPr id="1" name=""/>
        <p:cNvGrpSpPr/>
        <p:nvPr/>
      </p:nvGrpSpPr>
      <p:grpSpPr>
        <a:xfrm>
          <a:off x="0" y="0"/>
          <a:ext cx="0" cy="0"/>
          <a:chOff x="0" y="0"/>
          <a:chExt cx="0" cy="0"/>
        </a:xfrm>
      </p:grpSpPr>
      <p:sp>
        <p:nvSpPr>
          <p:cNvPr id="4" name="Rectangle 7"/>
          <p:cNvSpPr>
            <a:spLocks noChangeAspect="1" noChangeArrowheads="1"/>
          </p:cNvSpPr>
          <p:nvPr/>
        </p:nvSpPr>
        <p:spPr bwMode="auto">
          <a:xfrm>
            <a:off x="-47100" y="-8238"/>
            <a:ext cx="9191100" cy="7063740"/>
          </a:xfrm>
          <a:prstGeom prst="rect">
            <a:avLst/>
          </a:prstGeom>
          <a:solidFill>
            <a:schemeClr val="bg1"/>
          </a:solidFill>
          <a:ln w="9525">
            <a:solidFill>
              <a:schemeClr val="bg1"/>
            </a:solidFill>
            <a:miter lim="800000"/>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endParaRPr lang="ja-JP" altLang="en-US" sz="1350"/>
          </a:p>
        </p:txBody>
      </p:sp>
    </p:spTree>
    <p:extLst>
      <p:ext uri="{BB962C8B-B14F-4D97-AF65-F5344CB8AC3E}">
        <p14:creationId xmlns:p14="http://schemas.microsoft.com/office/powerpoint/2010/main" val="21953359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黒幕">
    <p:spTree>
      <p:nvGrpSpPr>
        <p:cNvPr id="1" name=""/>
        <p:cNvGrpSpPr/>
        <p:nvPr/>
      </p:nvGrpSpPr>
      <p:grpSpPr>
        <a:xfrm>
          <a:off x="0" y="0"/>
          <a:ext cx="0" cy="0"/>
          <a:chOff x="0" y="0"/>
          <a:chExt cx="0" cy="0"/>
        </a:xfrm>
      </p:grpSpPr>
      <p:sp>
        <p:nvSpPr>
          <p:cNvPr id="4" name="Rectangle 7"/>
          <p:cNvSpPr>
            <a:spLocks noChangeAspect="1" noChangeArrowheads="1"/>
          </p:cNvSpPr>
          <p:nvPr/>
        </p:nvSpPr>
        <p:spPr bwMode="auto">
          <a:xfrm>
            <a:off x="-38862" y="0"/>
            <a:ext cx="9182862" cy="7063740"/>
          </a:xfrm>
          <a:prstGeom prst="rect">
            <a:avLst/>
          </a:prstGeom>
          <a:solidFill>
            <a:schemeClr val="tx1"/>
          </a:solidFill>
          <a:ln w="9525">
            <a:solidFill>
              <a:schemeClr val="tx1"/>
            </a:solidFill>
            <a:miter lim="800000"/>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endParaRPr lang="ja-JP" altLang="en-US" sz="1350"/>
          </a:p>
        </p:txBody>
      </p:sp>
    </p:spTree>
    <p:extLst>
      <p:ext uri="{BB962C8B-B14F-4D97-AF65-F5344CB8AC3E}">
        <p14:creationId xmlns:p14="http://schemas.microsoft.com/office/powerpoint/2010/main" val="3326231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sz="4400"/>
            </a:lvl1pPr>
          </a:lstStyle>
          <a:p>
            <a:r>
              <a:rPr kumimoji="1" lang="ja-JP" altLang="en-US" dirty="0"/>
              <a:t>論文情報</a:t>
            </a:r>
          </a:p>
        </p:txBody>
      </p:sp>
      <p:sp>
        <p:nvSpPr>
          <p:cNvPr id="3" name="テキスト ボックス 2"/>
          <p:cNvSpPr txBox="1"/>
          <p:nvPr/>
        </p:nvSpPr>
        <p:spPr>
          <a:xfrm>
            <a:off x="228600" y="1323977"/>
            <a:ext cx="1466850" cy="584775"/>
          </a:xfrm>
          <a:prstGeom prst="rect">
            <a:avLst/>
          </a:prstGeom>
          <a:noFill/>
          <a:ln w="28575">
            <a:solidFill>
              <a:schemeClr val="accent2"/>
            </a:solidFill>
          </a:ln>
        </p:spPr>
        <p:txBody>
          <a:bodyPr wrap="square" rtlCol="0">
            <a:spAutoFit/>
          </a:bodyPr>
          <a:lstStyle/>
          <a:p>
            <a:pPr algn="ctr"/>
            <a:r>
              <a:rPr kumimoji="1" lang="ja-JP" altLang="en-US" sz="3200" dirty="0"/>
              <a:t>論文名</a:t>
            </a:r>
          </a:p>
        </p:txBody>
      </p:sp>
      <p:sp>
        <p:nvSpPr>
          <p:cNvPr id="4" name="テキスト ボックス 3"/>
          <p:cNvSpPr txBox="1"/>
          <p:nvPr/>
        </p:nvSpPr>
        <p:spPr>
          <a:xfrm>
            <a:off x="228600" y="3125440"/>
            <a:ext cx="1466850" cy="584775"/>
          </a:xfrm>
          <a:prstGeom prst="rect">
            <a:avLst/>
          </a:prstGeom>
          <a:noFill/>
          <a:ln w="28575">
            <a:solidFill>
              <a:schemeClr val="accent2"/>
            </a:solidFill>
          </a:ln>
        </p:spPr>
        <p:txBody>
          <a:bodyPr wrap="square" rtlCol="0">
            <a:spAutoFit/>
          </a:bodyPr>
          <a:lstStyle/>
          <a:p>
            <a:pPr algn="ctr"/>
            <a:r>
              <a:rPr kumimoji="1" lang="ja-JP" altLang="en-US" sz="3200" dirty="0"/>
              <a:t>著者名</a:t>
            </a:r>
          </a:p>
        </p:txBody>
      </p:sp>
      <p:sp>
        <p:nvSpPr>
          <p:cNvPr id="5" name="テキスト ボックス 4"/>
          <p:cNvSpPr txBox="1"/>
          <p:nvPr/>
        </p:nvSpPr>
        <p:spPr>
          <a:xfrm>
            <a:off x="228600" y="4724400"/>
            <a:ext cx="1466850" cy="584775"/>
          </a:xfrm>
          <a:prstGeom prst="rect">
            <a:avLst/>
          </a:prstGeom>
          <a:noFill/>
          <a:ln w="28575">
            <a:solidFill>
              <a:schemeClr val="accent2"/>
            </a:solidFill>
          </a:ln>
        </p:spPr>
        <p:txBody>
          <a:bodyPr wrap="square" rtlCol="0">
            <a:spAutoFit/>
          </a:bodyPr>
          <a:lstStyle/>
          <a:p>
            <a:pPr algn="ctr"/>
            <a:r>
              <a:rPr lang="ja-JP" altLang="en-US" sz="3200" dirty="0"/>
              <a:t>出典</a:t>
            </a:r>
            <a:endParaRPr kumimoji="1" lang="ja-JP" altLang="en-US" sz="3200" dirty="0"/>
          </a:p>
        </p:txBody>
      </p:sp>
      <p:sp>
        <p:nvSpPr>
          <p:cNvPr id="6" name="コンテンツ プレースホルダ 2"/>
          <p:cNvSpPr>
            <a:spLocks noGrp="1"/>
          </p:cNvSpPr>
          <p:nvPr>
            <p:ph idx="1" hasCustomPrompt="1"/>
          </p:nvPr>
        </p:nvSpPr>
        <p:spPr>
          <a:xfrm>
            <a:off x="1828800" y="1323977"/>
            <a:ext cx="7086600" cy="1551337"/>
          </a:xfrm>
        </p:spPr>
        <p:txBody>
          <a:bodyPr/>
          <a:lstStyle>
            <a:lvl1pPr marL="0" indent="0" algn="just">
              <a:buNone/>
              <a:defRPr sz="2800"/>
            </a:lvl1pPr>
            <a:lvl2pPr marL="342900" indent="0" algn="just">
              <a:buNone/>
              <a:defRPr sz="2400"/>
            </a:lvl2pPr>
            <a:lvl3pPr marL="685800" indent="0" algn="just">
              <a:buNone/>
              <a:defRPr/>
            </a:lvl3pPr>
            <a:lvl4pPr marL="1028700" indent="0" algn="l">
              <a:buNone/>
              <a:defRPr/>
            </a:lvl4pPr>
            <a:lvl5pPr marL="1371600" indent="0" algn="l">
              <a:buNone/>
              <a:defRPr/>
            </a:lvl5pPr>
          </a:lstStyle>
          <a:p>
            <a:pPr lvl="0"/>
            <a:r>
              <a:rPr lang="ja-JP" altLang="en-US" dirty="0"/>
              <a:t>論文名</a:t>
            </a:r>
          </a:p>
        </p:txBody>
      </p:sp>
      <p:sp>
        <p:nvSpPr>
          <p:cNvPr id="7" name="コンテンツ プレースホルダ 2"/>
          <p:cNvSpPr>
            <a:spLocks noGrp="1"/>
          </p:cNvSpPr>
          <p:nvPr>
            <p:ph idx="10" hasCustomPrompt="1"/>
          </p:nvPr>
        </p:nvSpPr>
        <p:spPr>
          <a:xfrm>
            <a:off x="1828800" y="3125441"/>
            <a:ext cx="7086600" cy="1391142"/>
          </a:xfrm>
        </p:spPr>
        <p:txBody>
          <a:bodyPr/>
          <a:lstStyle>
            <a:lvl1pPr marL="0" indent="0" algn="just">
              <a:buNone/>
              <a:defRPr sz="2800"/>
            </a:lvl1pPr>
            <a:lvl2pPr marL="342900" indent="0" algn="just">
              <a:buNone/>
              <a:defRPr sz="2400"/>
            </a:lvl2pPr>
            <a:lvl3pPr marL="685800" indent="0" algn="just">
              <a:buNone/>
              <a:defRPr/>
            </a:lvl3pPr>
            <a:lvl4pPr marL="1028700" indent="0" algn="l">
              <a:buNone/>
              <a:defRPr/>
            </a:lvl4pPr>
            <a:lvl5pPr marL="1371600" indent="0" algn="l">
              <a:buNone/>
              <a:defRPr/>
            </a:lvl5pPr>
          </a:lstStyle>
          <a:p>
            <a:pPr lvl="0"/>
            <a:r>
              <a:rPr lang="ja-JP" altLang="en-US" dirty="0"/>
              <a:t>著者名</a:t>
            </a:r>
          </a:p>
        </p:txBody>
      </p:sp>
      <p:sp>
        <p:nvSpPr>
          <p:cNvPr id="8" name="コンテンツ プレースホルダ 2"/>
          <p:cNvSpPr>
            <a:spLocks noGrp="1"/>
          </p:cNvSpPr>
          <p:nvPr>
            <p:ph idx="11" hasCustomPrompt="1"/>
          </p:nvPr>
        </p:nvSpPr>
        <p:spPr>
          <a:xfrm>
            <a:off x="1828800" y="4724400"/>
            <a:ext cx="7086600" cy="1551337"/>
          </a:xfrm>
        </p:spPr>
        <p:txBody>
          <a:bodyPr/>
          <a:lstStyle>
            <a:lvl1pPr marL="0" indent="0" algn="just">
              <a:buNone/>
              <a:defRPr sz="2800"/>
            </a:lvl1pPr>
            <a:lvl2pPr marL="342900" indent="0" algn="just">
              <a:buNone/>
              <a:defRPr sz="2400"/>
            </a:lvl2pPr>
            <a:lvl3pPr marL="685800" indent="0" algn="just">
              <a:buNone/>
              <a:defRPr/>
            </a:lvl3pPr>
            <a:lvl4pPr marL="1028700" indent="0" algn="l">
              <a:buNone/>
              <a:defRPr/>
            </a:lvl4pPr>
            <a:lvl5pPr marL="1371600" indent="0" algn="l">
              <a:buNone/>
              <a:defRPr/>
            </a:lvl5pPr>
          </a:lstStyle>
          <a:p>
            <a:pPr lvl="0"/>
            <a:r>
              <a:rPr lang="ja-JP" altLang="en-US" dirty="0"/>
              <a:t>出典</a:t>
            </a:r>
          </a:p>
        </p:txBody>
      </p:sp>
    </p:spTree>
    <p:extLst>
      <p:ext uri="{BB962C8B-B14F-4D97-AF65-F5344CB8AC3E}">
        <p14:creationId xmlns:p14="http://schemas.microsoft.com/office/powerpoint/2010/main" val="3941812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lgn="l">
              <a:defRPr sz="4400"/>
            </a:lvl1pPr>
          </a:lstStyle>
          <a:p>
            <a:r>
              <a:rPr lang="ja-JP" altLang="en-US"/>
              <a:t>マスター タイトルの書式設定</a:t>
            </a:r>
            <a:endParaRPr lang="ja-JP" altLang="en-US" dirty="0"/>
          </a:p>
        </p:txBody>
      </p:sp>
      <p:sp>
        <p:nvSpPr>
          <p:cNvPr id="3" name="コンテンツ プレースホルダ 2"/>
          <p:cNvSpPr>
            <a:spLocks noGrp="1"/>
          </p:cNvSpPr>
          <p:nvPr>
            <p:ph idx="1"/>
          </p:nvPr>
        </p:nvSpPr>
        <p:spPr/>
        <p:txBody>
          <a:bodyPr/>
          <a:lstStyle>
            <a:lvl1pPr marL="0" indent="0" algn="just">
              <a:buNone/>
              <a:defRPr sz="3200"/>
            </a:lvl1pPr>
            <a:lvl2pPr marL="342900" indent="0" algn="just">
              <a:buNone/>
              <a:defRPr sz="2400"/>
            </a:lvl2pPr>
            <a:lvl3pPr marL="685800" indent="0" algn="just">
              <a:buNone/>
              <a:defRPr/>
            </a:lvl3pPr>
            <a:lvl4pPr marL="1028700" indent="0" algn="l">
              <a:buNone/>
              <a:defRPr/>
            </a:lvl4pPr>
            <a:lvl5pPr marL="1371600" indent="0" algn="l">
              <a:buNone/>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4" name="Rectangle 6"/>
          <p:cNvSpPr>
            <a:spLocks noGrp="1" noChangeArrowheads="1"/>
          </p:cNvSpPr>
          <p:nvPr>
            <p:ph type="sldNum" sz="quarter" idx="12"/>
          </p:nvPr>
        </p:nvSpPr>
        <p:spPr bwMode="auto">
          <a:xfrm>
            <a:off x="6781800" y="33337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kumimoji="0" sz="2800" b="1">
                <a:solidFill>
                  <a:srgbClr val="FFFF00"/>
                </a:solidFill>
              </a:defRPr>
            </a:lvl1pPr>
          </a:lstStyle>
          <a:p>
            <a:fld id="{B5C67937-D10B-4F1B-BCB2-26B69D4AE1E2}" type="slidenum">
              <a:rPr kumimoji="1" lang="ja-JP" altLang="en-US" smtClean="0"/>
              <a:pPr/>
              <a:t>‹#›</a:t>
            </a:fld>
            <a:endParaRPr kumimoji="1" lang="ja-JP" altLang="en-US" dirty="0"/>
          </a:p>
        </p:txBody>
      </p:sp>
    </p:spTree>
    <p:extLst>
      <p:ext uri="{BB962C8B-B14F-4D97-AF65-F5344CB8AC3E}">
        <p14:creationId xmlns:p14="http://schemas.microsoft.com/office/powerpoint/2010/main" val="1176694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タイトル+サブタイトル">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6200" y="0"/>
            <a:ext cx="9067800" cy="609600"/>
          </a:xfrm>
        </p:spPr>
        <p:txBody>
          <a:bodyPr/>
          <a:lstStyle>
            <a:lvl1pPr algn="l">
              <a:defRPr sz="4400"/>
            </a:lvl1pPr>
          </a:lstStyle>
          <a:p>
            <a:r>
              <a:rPr lang="ja-JP" altLang="en-US" dirty="0"/>
              <a:t>メインタイトル</a:t>
            </a:r>
          </a:p>
        </p:txBody>
      </p:sp>
      <p:sp>
        <p:nvSpPr>
          <p:cNvPr id="3" name="コンテンツ プレースホルダ 2"/>
          <p:cNvSpPr>
            <a:spLocks noGrp="1"/>
          </p:cNvSpPr>
          <p:nvPr>
            <p:ph idx="1"/>
          </p:nvPr>
        </p:nvSpPr>
        <p:spPr/>
        <p:txBody>
          <a:bodyPr/>
          <a:lstStyle>
            <a:lvl1pPr marL="0" indent="0" algn="just">
              <a:buNone/>
              <a:defRPr sz="3200"/>
            </a:lvl1pPr>
            <a:lvl2pPr marL="342900" indent="0" algn="just">
              <a:buNone/>
              <a:defRPr sz="2400"/>
            </a:lvl2pPr>
            <a:lvl3pPr marL="685800" indent="0" algn="just">
              <a:buNone/>
              <a:defRPr/>
            </a:lvl3pPr>
            <a:lvl4pPr marL="1028700" indent="0" algn="l">
              <a:buNone/>
              <a:defRPr/>
            </a:lvl4pPr>
            <a:lvl5pPr marL="1371600" indent="0" algn="l">
              <a:buNone/>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4" name="Rectangle 6"/>
          <p:cNvSpPr>
            <a:spLocks noGrp="1" noChangeArrowheads="1"/>
          </p:cNvSpPr>
          <p:nvPr>
            <p:ph type="sldNum" sz="quarter" idx="12"/>
          </p:nvPr>
        </p:nvSpPr>
        <p:spPr bwMode="auto">
          <a:xfrm>
            <a:off x="6781800" y="33337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kumimoji="0" sz="2800" b="1">
                <a:solidFill>
                  <a:srgbClr val="FFFF00"/>
                </a:solidFill>
              </a:defRPr>
            </a:lvl1pPr>
          </a:lstStyle>
          <a:p>
            <a:fld id="{B5C67937-D10B-4F1B-BCB2-26B69D4AE1E2}" type="slidenum">
              <a:rPr kumimoji="1" lang="ja-JP" altLang="en-US" smtClean="0"/>
              <a:pPr/>
              <a:t>‹#›</a:t>
            </a:fld>
            <a:endParaRPr kumimoji="1" lang="ja-JP" altLang="en-US" dirty="0"/>
          </a:p>
        </p:txBody>
      </p:sp>
      <p:sp>
        <p:nvSpPr>
          <p:cNvPr id="14" name="テキスト プレースホルダー 13"/>
          <p:cNvSpPr>
            <a:spLocks noGrp="1"/>
          </p:cNvSpPr>
          <p:nvPr>
            <p:ph type="body" sz="quarter" idx="13" hasCustomPrompt="1"/>
          </p:nvPr>
        </p:nvSpPr>
        <p:spPr>
          <a:xfrm>
            <a:off x="76200" y="570780"/>
            <a:ext cx="9067800" cy="573087"/>
          </a:xfrm>
        </p:spPr>
        <p:txBody>
          <a:bodyPr anchor="ctr"/>
          <a:lstStyle>
            <a:lvl1pPr marL="0" indent="0">
              <a:buNone/>
              <a:defRPr sz="3600" b="1" baseline="0">
                <a:solidFill>
                  <a:schemeClr val="accent4"/>
                </a:solidFill>
                <a:latin typeface="+mj-lt"/>
                <a:ea typeface="+mj-ea"/>
              </a:defRPr>
            </a:lvl1pPr>
          </a:lstStyle>
          <a:p>
            <a:pPr lvl="0"/>
            <a:r>
              <a:rPr kumimoji="1" lang="ja-JP" altLang="en-US" dirty="0"/>
              <a:t>サブタイトル</a:t>
            </a:r>
          </a:p>
        </p:txBody>
      </p:sp>
    </p:spTree>
    <p:extLst>
      <p:ext uri="{BB962C8B-B14F-4D97-AF65-F5344CB8AC3E}">
        <p14:creationId xmlns:p14="http://schemas.microsoft.com/office/powerpoint/2010/main" val="1080426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タイトル+サブタイトルのみ">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6200" y="0"/>
            <a:ext cx="9067800" cy="609600"/>
          </a:xfrm>
        </p:spPr>
        <p:txBody>
          <a:bodyPr/>
          <a:lstStyle>
            <a:lvl1pPr algn="l">
              <a:defRPr sz="4400"/>
            </a:lvl1pPr>
          </a:lstStyle>
          <a:p>
            <a:r>
              <a:rPr lang="ja-JP" altLang="en-US" dirty="0"/>
              <a:t>メインタイトル</a:t>
            </a:r>
          </a:p>
        </p:txBody>
      </p:sp>
      <p:sp>
        <p:nvSpPr>
          <p:cNvPr id="4" name="Rectangle 6"/>
          <p:cNvSpPr>
            <a:spLocks noGrp="1" noChangeArrowheads="1"/>
          </p:cNvSpPr>
          <p:nvPr>
            <p:ph type="sldNum" sz="quarter" idx="12"/>
          </p:nvPr>
        </p:nvSpPr>
        <p:spPr bwMode="auto">
          <a:xfrm>
            <a:off x="6781800" y="33337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kumimoji="0" sz="2800" b="1">
                <a:solidFill>
                  <a:srgbClr val="FFFF00"/>
                </a:solidFill>
              </a:defRPr>
            </a:lvl1pPr>
          </a:lstStyle>
          <a:p>
            <a:fld id="{B5C67937-D10B-4F1B-BCB2-26B69D4AE1E2}" type="slidenum">
              <a:rPr kumimoji="1" lang="ja-JP" altLang="en-US" smtClean="0"/>
              <a:pPr/>
              <a:t>‹#›</a:t>
            </a:fld>
            <a:endParaRPr kumimoji="1" lang="ja-JP" altLang="en-US" dirty="0"/>
          </a:p>
        </p:txBody>
      </p:sp>
      <p:sp>
        <p:nvSpPr>
          <p:cNvPr id="14" name="テキスト プレースホルダー 13"/>
          <p:cNvSpPr>
            <a:spLocks noGrp="1"/>
          </p:cNvSpPr>
          <p:nvPr>
            <p:ph type="body" sz="quarter" idx="13" hasCustomPrompt="1"/>
          </p:nvPr>
        </p:nvSpPr>
        <p:spPr>
          <a:xfrm>
            <a:off x="76200" y="570780"/>
            <a:ext cx="9067800" cy="573087"/>
          </a:xfrm>
        </p:spPr>
        <p:txBody>
          <a:bodyPr anchor="ctr"/>
          <a:lstStyle>
            <a:lvl1pPr marL="0" indent="0">
              <a:buNone/>
              <a:defRPr sz="3600" b="1" baseline="0">
                <a:solidFill>
                  <a:schemeClr val="accent4"/>
                </a:solidFill>
                <a:latin typeface="+mj-lt"/>
                <a:ea typeface="+mj-ea"/>
              </a:defRPr>
            </a:lvl1pPr>
          </a:lstStyle>
          <a:p>
            <a:pPr lvl="0"/>
            <a:r>
              <a:rPr kumimoji="1" lang="ja-JP" altLang="en-US" dirty="0"/>
              <a:t>サブタイトル</a:t>
            </a:r>
          </a:p>
        </p:txBody>
      </p:sp>
    </p:spTree>
    <p:extLst>
      <p:ext uri="{BB962C8B-B14F-4D97-AF65-F5344CB8AC3E}">
        <p14:creationId xmlns:p14="http://schemas.microsoft.com/office/powerpoint/2010/main" val="550715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lgn="l">
              <a:defRPr sz="4400"/>
            </a:lvl1pPr>
          </a:lstStyle>
          <a:p>
            <a:r>
              <a:rPr lang="ja-JP" altLang="en-US"/>
              <a:t>マスター タイトルの書式設定</a:t>
            </a:r>
            <a:endParaRPr lang="ja-JP" altLang="en-US" dirty="0"/>
          </a:p>
        </p:txBody>
      </p:sp>
      <p:sp>
        <p:nvSpPr>
          <p:cNvPr id="4" name="Rectangle 6"/>
          <p:cNvSpPr>
            <a:spLocks noGrp="1" noChangeArrowheads="1"/>
          </p:cNvSpPr>
          <p:nvPr>
            <p:ph type="sldNum" sz="quarter" idx="12"/>
          </p:nvPr>
        </p:nvSpPr>
        <p:spPr bwMode="auto">
          <a:xfrm>
            <a:off x="6781800" y="33337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kumimoji="0" sz="2800" b="1">
                <a:solidFill>
                  <a:srgbClr val="FFFF00"/>
                </a:solidFill>
              </a:defRPr>
            </a:lvl1pPr>
          </a:lstStyle>
          <a:p>
            <a:fld id="{B5C67937-D10B-4F1B-BCB2-26B69D4AE1E2}" type="slidenum">
              <a:rPr kumimoji="1" lang="ja-JP" altLang="en-US" smtClean="0"/>
              <a:pPr/>
              <a:t>‹#›</a:t>
            </a:fld>
            <a:endParaRPr kumimoji="1" lang="ja-JP" altLang="en-US" dirty="0"/>
          </a:p>
        </p:txBody>
      </p:sp>
    </p:spTree>
    <p:extLst>
      <p:ext uri="{BB962C8B-B14F-4D97-AF65-F5344CB8AC3E}">
        <p14:creationId xmlns:p14="http://schemas.microsoft.com/office/powerpoint/2010/main" val="4250252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作図用">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5877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終了">
    <p:spTree>
      <p:nvGrpSpPr>
        <p:cNvPr id="1" name=""/>
        <p:cNvGrpSpPr/>
        <p:nvPr/>
      </p:nvGrpSpPr>
      <p:grpSpPr>
        <a:xfrm>
          <a:off x="0" y="0"/>
          <a:ext cx="0" cy="0"/>
          <a:chOff x="0" y="0"/>
          <a:chExt cx="0" cy="0"/>
        </a:xfrm>
      </p:grpSpPr>
      <p:sp>
        <p:nvSpPr>
          <p:cNvPr id="4" name="Rectangle 7"/>
          <p:cNvSpPr>
            <a:spLocks noChangeAspect="1" noChangeArrowheads="1"/>
          </p:cNvSpPr>
          <p:nvPr/>
        </p:nvSpPr>
        <p:spPr bwMode="auto">
          <a:xfrm>
            <a:off x="-19431" y="-102870"/>
            <a:ext cx="9182862" cy="7063740"/>
          </a:xfrm>
          <a:prstGeom prst="rect">
            <a:avLst/>
          </a:prstGeom>
          <a:solidFill>
            <a:schemeClr val="tx1"/>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sz="1350" dirty="0"/>
          </a:p>
        </p:txBody>
      </p:sp>
    </p:spTree>
    <p:extLst>
      <p:ext uri="{BB962C8B-B14F-4D97-AF65-F5344CB8AC3E}">
        <p14:creationId xmlns:p14="http://schemas.microsoft.com/office/powerpoint/2010/main" val="1932991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2段タイトル">
    <p:spTree>
      <p:nvGrpSpPr>
        <p:cNvPr id="1" name=""/>
        <p:cNvGrpSpPr/>
        <p:nvPr/>
      </p:nvGrpSpPr>
      <p:grpSpPr>
        <a:xfrm>
          <a:off x="0" y="0"/>
          <a:ext cx="0" cy="0"/>
          <a:chOff x="0" y="0"/>
          <a:chExt cx="0" cy="0"/>
        </a:xfrm>
      </p:grpSpPr>
      <p:sp>
        <p:nvSpPr>
          <p:cNvPr id="2" name="タイトル 1"/>
          <p:cNvSpPr>
            <a:spLocks noGrp="1" noEditPoints="1"/>
          </p:cNvSpPr>
          <p:nvPr>
            <p:ph type="title" hasCustomPrompt="1"/>
          </p:nvPr>
        </p:nvSpPr>
        <p:spPr>
          <a:xfrm>
            <a:off x="76200" y="0"/>
            <a:ext cx="9067800" cy="609600"/>
          </a:xfrm>
        </p:spPr>
        <p:txBody>
          <a:bodyPr/>
          <a:lstStyle>
            <a:lvl1pPr algn="l">
              <a:defRPr sz="4000"/>
            </a:lvl1pPr>
          </a:lstStyle>
          <a:p>
            <a:r>
              <a:rPr lang="ja-JP" altLang="en-US" dirty="0"/>
              <a:t>メインタイトル</a:t>
            </a:r>
          </a:p>
        </p:txBody>
      </p:sp>
      <p:sp>
        <p:nvSpPr>
          <p:cNvPr id="3" name="コンテンツ プレースホルダ 2"/>
          <p:cNvSpPr>
            <a:spLocks noGrp="1" noEditPoints="1"/>
          </p:cNvSpPr>
          <p:nvPr>
            <p:ph idx="1"/>
          </p:nvPr>
        </p:nvSpPr>
        <p:spPr/>
        <p:txBody>
          <a:bodyPr/>
          <a:lstStyle>
            <a:lvl1pPr marL="0" indent="0" algn="just">
              <a:buNone/>
              <a:defRPr sz="2800"/>
            </a:lvl1pPr>
            <a:lvl2pPr marL="342900" indent="0" algn="just">
              <a:buNone/>
              <a:defRPr sz="2400"/>
            </a:lvl2pPr>
            <a:lvl3pPr marL="685800" indent="0" algn="just">
              <a:buNone/>
            </a:lvl3pPr>
            <a:lvl4pPr marL="1028700" indent="0" algn="l">
              <a:buNone/>
            </a:lvl4pPr>
            <a:lvl5pPr marL="1371600" indent="0" algn="l">
              <a:buNone/>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4" name="Rectangle 6"/>
          <p:cNvSpPr>
            <a:spLocks noGrp="1" noEditPoints="1" noChangeArrowheads="1"/>
          </p:cNvSpPr>
          <p:nvPr>
            <p:ph type="sldNum" sz="quarter" idx="12"/>
          </p:nvPr>
        </p:nvSpPr>
        <p:spPr bwMode="auto">
          <a:xfrm>
            <a:off x="6781800" y="333375"/>
            <a:ext cx="2133600" cy="476250"/>
          </a:xfrm>
          <a:prstGeom prst="rect">
            <a:avLst/>
          </a:prstGeom>
        </p:spPr>
        <p:txBody>
          <a:bodyPr vert="horz" wrap="square" lIns="91440" tIns="45720" rIns="91440" bIns="45720" anchor="t">
            <a:prstTxWarp prst="textNoShape">
              <a:avLst/>
            </a:prstTxWarp>
          </a:bodyPr>
          <a:lstStyle>
            <a:lvl1pPr algn="r">
              <a:defRPr kumimoji="0" sz="2800" b="1">
                <a:solidFill>
                  <a:srgbClr val="FFFF00"/>
                </a:solidFill>
              </a:defRPr>
            </a:lvl1pPr>
          </a:lstStyle>
          <a:p>
            <a:fld id="{997D3CC7-B6A9-4C37-AD00-6075B6850248}" type="slidenum">
              <a:rPr kumimoji="1" lang="ja-JP" altLang="en-US" smtClean="0"/>
              <a:t>‹#›</a:t>
            </a:fld>
            <a:endParaRPr kumimoji="1" lang="ja-JP" altLang="en-US"/>
          </a:p>
        </p:txBody>
      </p:sp>
      <p:sp>
        <p:nvSpPr>
          <p:cNvPr id="6" name="テキスト プレースホルダー 13"/>
          <p:cNvSpPr>
            <a:spLocks noGrp="1" noEditPoints="1"/>
          </p:cNvSpPr>
          <p:nvPr>
            <p:ph type="body" sz="quarter" idx="13" hasCustomPrompt="1"/>
          </p:nvPr>
        </p:nvSpPr>
        <p:spPr>
          <a:xfrm>
            <a:off x="76200" y="609600"/>
            <a:ext cx="9067800" cy="506559"/>
          </a:xfrm>
        </p:spPr>
        <p:txBody>
          <a:bodyPr anchor="ctr"/>
          <a:lstStyle>
            <a:lvl1pPr marL="0" indent="0">
              <a:buNone/>
              <a:defRPr sz="3000" b="1">
                <a:solidFill>
                  <a:srgbClr val="FFFF00"/>
                </a:solidFill>
                <a:latin typeface="+mj-ea"/>
                <a:ea typeface="+mj-ea"/>
              </a:defRPr>
            </a:lvl1pPr>
          </a:lstStyle>
          <a:p>
            <a:pPr lvl="0"/>
            <a:r>
              <a:rPr kumimoji="1" lang="ja-JP" altLang="en-US" dirty="0"/>
              <a:t>サブタイトル</a:t>
            </a:r>
          </a:p>
        </p:txBody>
      </p:sp>
    </p:spTree>
    <p:extLst>
      <p:ext uri="{BB962C8B-B14F-4D97-AF65-F5344CB8AC3E}">
        <p14:creationId xmlns:p14="http://schemas.microsoft.com/office/powerpoint/2010/main" val="801767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10"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ChangeArrowheads="1"/>
          </p:cNvSpPr>
          <p:nvPr/>
        </p:nvSpPr>
        <p:spPr bwMode="auto">
          <a:xfrm>
            <a:off x="0" y="0"/>
            <a:ext cx="9144000" cy="11430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sz="1350" dirty="0"/>
          </a:p>
        </p:txBody>
      </p:sp>
      <p:sp>
        <p:nvSpPr>
          <p:cNvPr id="1027" name="Rectangle 2"/>
          <p:cNvSpPr>
            <a:spLocks noGrp="1" noChangeArrowheads="1"/>
          </p:cNvSpPr>
          <p:nvPr>
            <p:ph type="title"/>
          </p:nvPr>
        </p:nvSpPr>
        <p:spPr bwMode="auto">
          <a:xfrm>
            <a:off x="76200" y="0"/>
            <a:ext cx="9067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dirty="0"/>
              <a:t>マスタ タイトルの書式設定</a:t>
            </a:r>
          </a:p>
        </p:txBody>
      </p:sp>
      <p:sp>
        <p:nvSpPr>
          <p:cNvPr id="1028" name="Rectangle 3"/>
          <p:cNvSpPr>
            <a:spLocks noGrp="1" noChangeArrowheads="1"/>
          </p:cNvSpPr>
          <p:nvPr>
            <p:ph type="body" idx="1"/>
          </p:nvPr>
        </p:nvSpPr>
        <p:spPr bwMode="auto">
          <a:xfrm>
            <a:off x="228600" y="1371600"/>
            <a:ext cx="8686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Tree>
    <p:extLst>
      <p:ext uri="{BB962C8B-B14F-4D97-AF65-F5344CB8AC3E}">
        <p14:creationId xmlns:p14="http://schemas.microsoft.com/office/powerpoint/2010/main" val="3689500998"/>
      </p:ext>
    </p:extLst>
  </p:cSld>
  <p:clrMap bg1="lt1" tx1="dk1" bg2="lt2" tx2="dk2" accent1="accent1" accent2="accent2" accent3="accent3" accent4="accent4" accent5="accent5" accent6="accent6" hlink="hlink" folHlink="folHlink"/>
  <p:sldLayoutIdLst>
    <p:sldLayoutId id="2147483667" r:id="rId1"/>
    <p:sldLayoutId id="2147483674" r:id="rId2"/>
    <p:sldLayoutId id="2147483668" r:id="rId3"/>
    <p:sldLayoutId id="2147483669" r:id="rId4"/>
    <p:sldLayoutId id="2147483673" r:id="rId5"/>
    <p:sldLayoutId id="2147483670" r:id="rId6"/>
    <p:sldLayoutId id="2147483671" r:id="rId7"/>
    <p:sldLayoutId id="2147483672" r:id="rId8"/>
    <p:sldLayoutId id="2147483685" r:id="rId9"/>
    <p:sldLayoutId id="2147483686" r:id="rId10"/>
  </p:sldLayoutIdLst>
  <p:hf hdr="0" ftr="0" dt="0"/>
  <p:txStyles>
    <p:titleStyle>
      <a:lvl1pPr algn="just" rtl="0" eaLnBrk="1" fontAlgn="base" hangingPunct="1">
        <a:spcBef>
          <a:spcPct val="0"/>
        </a:spcBef>
        <a:spcAft>
          <a:spcPct val="0"/>
        </a:spcAft>
        <a:defRPr kumimoji="1" sz="3300" b="1">
          <a:solidFill>
            <a:schemeClr val="bg1"/>
          </a:solidFill>
          <a:latin typeface="+mj-lt"/>
          <a:ea typeface="+mj-ea"/>
          <a:cs typeface="+mj-cs"/>
        </a:defRPr>
      </a:lvl1pPr>
      <a:lvl2pPr algn="just" rtl="0" eaLnBrk="1" fontAlgn="base" hangingPunct="1">
        <a:spcBef>
          <a:spcPct val="0"/>
        </a:spcBef>
        <a:spcAft>
          <a:spcPct val="0"/>
        </a:spcAft>
        <a:defRPr kumimoji="1" sz="3300" b="1">
          <a:solidFill>
            <a:schemeClr val="bg1"/>
          </a:solidFill>
          <a:latin typeface="Times New Roman" pitchFamily="18" charset="0"/>
          <a:ea typeface="ＭＳ Ｐゴシック" pitchFamily="50" charset="-128"/>
        </a:defRPr>
      </a:lvl2pPr>
      <a:lvl3pPr algn="just" rtl="0" eaLnBrk="1" fontAlgn="base" hangingPunct="1">
        <a:spcBef>
          <a:spcPct val="0"/>
        </a:spcBef>
        <a:spcAft>
          <a:spcPct val="0"/>
        </a:spcAft>
        <a:defRPr kumimoji="1" sz="3300" b="1">
          <a:solidFill>
            <a:schemeClr val="bg1"/>
          </a:solidFill>
          <a:latin typeface="Times New Roman" pitchFamily="18" charset="0"/>
          <a:ea typeface="ＭＳ Ｐゴシック" pitchFamily="50" charset="-128"/>
        </a:defRPr>
      </a:lvl3pPr>
      <a:lvl4pPr algn="just" rtl="0" eaLnBrk="1" fontAlgn="base" hangingPunct="1">
        <a:spcBef>
          <a:spcPct val="0"/>
        </a:spcBef>
        <a:spcAft>
          <a:spcPct val="0"/>
        </a:spcAft>
        <a:defRPr kumimoji="1" sz="3300" b="1">
          <a:solidFill>
            <a:schemeClr val="bg1"/>
          </a:solidFill>
          <a:latin typeface="Times New Roman" pitchFamily="18" charset="0"/>
          <a:ea typeface="ＭＳ Ｐゴシック" pitchFamily="50" charset="-128"/>
        </a:defRPr>
      </a:lvl4pPr>
      <a:lvl5pPr algn="just" rtl="0" eaLnBrk="1" fontAlgn="base" hangingPunct="1">
        <a:spcBef>
          <a:spcPct val="0"/>
        </a:spcBef>
        <a:spcAft>
          <a:spcPct val="0"/>
        </a:spcAft>
        <a:defRPr kumimoji="1" sz="3300" b="1">
          <a:solidFill>
            <a:schemeClr val="bg1"/>
          </a:solidFill>
          <a:latin typeface="Times New Roman" pitchFamily="18" charset="0"/>
          <a:ea typeface="ＭＳ Ｐゴシック" pitchFamily="50" charset="-128"/>
        </a:defRPr>
      </a:lvl5pPr>
      <a:lvl6pPr marL="342900" algn="just" rtl="0" eaLnBrk="1" fontAlgn="base" hangingPunct="1">
        <a:spcBef>
          <a:spcPct val="0"/>
        </a:spcBef>
        <a:spcAft>
          <a:spcPct val="0"/>
        </a:spcAft>
        <a:defRPr kumimoji="1" sz="3300" b="1">
          <a:solidFill>
            <a:schemeClr val="bg1"/>
          </a:solidFill>
          <a:latin typeface="Times New Roman" pitchFamily="18" charset="0"/>
          <a:ea typeface="ＭＳ Ｐゴシック" pitchFamily="50" charset="-128"/>
        </a:defRPr>
      </a:lvl6pPr>
      <a:lvl7pPr marL="685800" algn="just" rtl="0" eaLnBrk="1" fontAlgn="base" hangingPunct="1">
        <a:spcBef>
          <a:spcPct val="0"/>
        </a:spcBef>
        <a:spcAft>
          <a:spcPct val="0"/>
        </a:spcAft>
        <a:defRPr kumimoji="1" sz="3300" b="1">
          <a:solidFill>
            <a:schemeClr val="bg1"/>
          </a:solidFill>
          <a:latin typeface="Times New Roman" pitchFamily="18" charset="0"/>
          <a:ea typeface="ＭＳ Ｐゴシック" pitchFamily="50" charset="-128"/>
        </a:defRPr>
      </a:lvl7pPr>
      <a:lvl8pPr marL="1028700" algn="just" rtl="0" eaLnBrk="1" fontAlgn="base" hangingPunct="1">
        <a:spcBef>
          <a:spcPct val="0"/>
        </a:spcBef>
        <a:spcAft>
          <a:spcPct val="0"/>
        </a:spcAft>
        <a:defRPr kumimoji="1" sz="3300" b="1">
          <a:solidFill>
            <a:schemeClr val="bg1"/>
          </a:solidFill>
          <a:latin typeface="Times New Roman" pitchFamily="18" charset="0"/>
          <a:ea typeface="ＭＳ Ｐゴシック" pitchFamily="50" charset="-128"/>
        </a:defRPr>
      </a:lvl8pPr>
      <a:lvl9pPr marL="1371600" algn="just" rtl="0" eaLnBrk="1" fontAlgn="base" hangingPunct="1">
        <a:spcBef>
          <a:spcPct val="0"/>
        </a:spcBef>
        <a:spcAft>
          <a:spcPct val="0"/>
        </a:spcAft>
        <a:defRPr kumimoji="1" sz="3300" b="1">
          <a:solidFill>
            <a:schemeClr val="bg1"/>
          </a:solidFill>
          <a:latin typeface="Times New Roman" pitchFamily="18" charset="0"/>
          <a:ea typeface="ＭＳ Ｐゴシック" pitchFamily="50" charset="-128"/>
        </a:defRPr>
      </a:lvl9pPr>
    </p:titleStyle>
    <p:bodyStyle>
      <a:lvl1pPr marL="257175" indent="-257175" algn="l" rtl="0" eaLnBrk="1" fontAlgn="base" hangingPunct="1">
        <a:spcBef>
          <a:spcPct val="20000"/>
        </a:spcBef>
        <a:spcAft>
          <a:spcPct val="0"/>
        </a:spcAft>
        <a:buChar char="•"/>
        <a:defRPr kumimoji="1"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kumimoji="1" sz="2100">
          <a:solidFill>
            <a:schemeClr val="tx1"/>
          </a:solidFill>
          <a:latin typeface="+mn-lt"/>
          <a:ea typeface="+mn-ea"/>
        </a:defRPr>
      </a:lvl2pPr>
      <a:lvl3pPr marL="857250" indent="-171450" algn="l" rtl="0" eaLnBrk="1" fontAlgn="base" hangingPunct="1">
        <a:spcBef>
          <a:spcPct val="20000"/>
        </a:spcBef>
        <a:spcAft>
          <a:spcPct val="0"/>
        </a:spcAft>
        <a:buChar char="•"/>
        <a:defRPr kumimoji="1" sz="1800">
          <a:solidFill>
            <a:schemeClr val="tx1"/>
          </a:solidFill>
          <a:latin typeface="+mn-lt"/>
          <a:ea typeface="+mn-ea"/>
        </a:defRPr>
      </a:lvl3pPr>
      <a:lvl4pPr marL="1200150" indent="-171450" algn="l" rtl="0" eaLnBrk="1" fontAlgn="base" hangingPunct="1">
        <a:spcBef>
          <a:spcPct val="20000"/>
        </a:spcBef>
        <a:spcAft>
          <a:spcPct val="0"/>
        </a:spcAft>
        <a:buChar char="–"/>
        <a:defRPr kumimoji="1" sz="1500">
          <a:solidFill>
            <a:schemeClr val="tx1"/>
          </a:solidFill>
          <a:latin typeface="+mn-lt"/>
          <a:ea typeface="+mn-ea"/>
        </a:defRPr>
      </a:lvl4pPr>
      <a:lvl5pPr marL="1543050" indent="-171450" algn="l" rtl="0" eaLnBrk="1" fontAlgn="base" hangingPunct="1">
        <a:spcBef>
          <a:spcPct val="20000"/>
        </a:spcBef>
        <a:spcAft>
          <a:spcPct val="0"/>
        </a:spcAft>
        <a:buChar char="»"/>
        <a:defRPr kumimoji="1" sz="1500">
          <a:solidFill>
            <a:schemeClr val="tx1"/>
          </a:solidFill>
          <a:latin typeface="+mn-lt"/>
          <a:ea typeface="+mn-ea"/>
        </a:defRPr>
      </a:lvl5pPr>
      <a:lvl6pPr marL="1885950" indent="-171450" algn="l" rtl="0" eaLnBrk="1" fontAlgn="base" hangingPunct="1">
        <a:spcBef>
          <a:spcPct val="20000"/>
        </a:spcBef>
        <a:spcAft>
          <a:spcPct val="0"/>
        </a:spcAft>
        <a:buChar char="»"/>
        <a:defRPr kumimoji="1" sz="1500">
          <a:solidFill>
            <a:schemeClr val="tx1"/>
          </a:solidFill>
          <a:latin typeface="+mn-lt"/>
          <a:ea typeface="+mn-ea"/>
        </a:defRPr>
      </a:lvl6pPr>
      <a:lvl7pPr marL="2228850" indent="-171450" algn="l" rtl="0" eaLnBrk="1" fontAlgn="base" hangingPunct="1">
        <a:spcBef>
          <a:spcPct val="20000"/>
        </a:spcBef>
        <a:spcAft>
          <a:spcPct val="0"/>
        </a:spcAft>
        <a:buChar char="»"/>
        <a:defRPr kumimoji="1" sz="1500">
          <a:solidFill>
            <a:schemeClr val="tx1"/>
          </a:solidFill>
          <a:latin typeface="+mn-lt"/>
          <a:ea typeface="+mn-ea"/>
        </a:defRPr>
      </a:lvl7pPr>
      <a:lvl8pPr marL="2571750" indent="-171450" algn="l" rtl="0" eaLnBrk="1" fontAlgn="base" hangingPunct="1">
        <a:spcBef>
          <a:spcPct val="20000"/>
        </a:spcBef>
        <a:spcAft>
          <a:spcPct val="0"/>
        </a:spcAft>
        <a:buChar char="»"/>
        <a:defRPr kumimoji="1" sz="1500">
          <a:solidFill>
            <a:schemeClr val="tx1"/>
          </a:solidFill>
          <a:latin typeface="+mn-lt"/>
          <a:ea typeface="+mn-ea"/>
        </a:defRPr>
      </a:lvl8pPr>
      <a:lvl9pPr marL="2914650" indent="-171450" algn="l" rtl="0" eaLnBrk="1" fontAlgn="base" hangingPunct="1">
        <a:spcBef>
          <a:spcPct val="20000"/>
        </a:spcBef>
        <a:spcAft>
          <a:spcPct val="0"/>
        </a:spcAft>
        <a:buChar char="»"/>
        <a:defRPr kumimoji="1" sz="1500">
          <a:solidFill>
            <a:schemeClr val="tx1"/>
          </a:solidFill>
          <a:latin typeface="+mn-lt"/>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7"/>
          <p:cNvSpPr>
            <a:spLocks noChangeArrowheads="1"/>
          </p:cNvSpPr>
          <p:nvPr/>
        </p:nvSpPr>
        <p:spPr bwMode="auto">
          <a:xfrm>
            <a:off x="0" y="0"/>
            <a:ext cx="9144000" cy="1143000"/>
          </a:xfrm>
          <a:prstGeom prst="rect">
            <a:avLst/>
          </a:prstGeom>
          <a:solidFill>
            <a:schemeClr val="accent2"/>
          </a:solidFill>
          <a:ln w="9525">
            <a:solidFill>
              <a:schemeClr val="accent2"/>
            </a:solidFill>
            <a:miter lim="800000"/>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endParaRPr lang="ja-JP" altLang="en-US" sz="1350"/>
          </a:p>
        </p:txBody>
      </p:sp>
      <p:sp>
        <p:nvSpPr>
          <p:cNvPr id="1027" name="Rectangle 2"/>
          <p:cNvSpPr>
            <a:spLocks noGrp="1" noEditPoints="1" noChangeArrowheads="1"/>
          </p:cNvSpPr>
          <p:nvPr>
            <p:ph type="title"/>
          </p:nvPr>
        </p:nvSpPr>
        <p:spPr bwMode="auto">
          <a:xfrm>
            <a:off x="76200" y="0"/>
            <a:ext cx="9067800" cy="1143000"/>
          </a:xfrm>
          <a:prstGeom prst="rect">
            <a:avLst/>
          </a:prstGeom>
          <a:noFill/>
          <a:ln>
            <a:noFill/>
          </a:ln>
        </p:spPr>
        <p:txBody>
          <a:bodyPr vert="horz" wrap="square" lIns="91440" tIns="45720" rIns="91440" bIns="45720" anchor="ctr">
            <a:prstTxWarp prst="textNoShape">
              <a:avLst/>
            </a:prstTxWarp>
          </a:bodyPr>
          <a:lstStyle/>
          <a:p>
            <a:r>
              <a:rPr lang="ja-JP" altLang="en-US" dirty="0"/>
              <a:t>マスタ タイトルの書式設定</a:t>
            </a:r>
          </a:p>
        </p:txBody>
      </p:sp>
      <p:sp>
        <p:nvSpPr>
          <p:cNvPr id="1028" name="Rectangle 3"/>
          <p:cNvSpPr>
            <a:spLocks noGrp="1" noEditPoints="1" noChangeArrowheads="1"/>
          </p:cNvSpPr>
          <p:nvPr>
            <p:ph type="body" idx="1"/>
          </p:nvPr>
        </p:nvSpPr>
        <p:spPr bwMode="auto">
          <a:xfrm>
            <a:off x="228600" y="1371600"/>
            <a:ext cx="8686800" cy="5181600"/>
          </a:xfrm>
          <a:prstGeom prst="rect">
            <a:avLst/>
          </a:prstGeom>
          <a:noFill/>
          <a:ln>
            <a:noFill/>
          </a:ln>
        </p:spPr>
        <p:txBody>
          <a:bodyPr vert="horz" wrap="square" lIns="91440" tIns="45720" rIns="91440" bIns="45720" anchor="t">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Tree>
    <p:extLst>
      <p:ext uri="{BB962C8B-B14F-4D97-AF65-F5344CB8AC3E}">
        <p14:creationId xmlns:p14="http://schemas.microsoft.com/office/powerpoint/2010/main" val="361242229"/>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Lst>
  <p:hf hdr="0" ftr="0" dt="0"/>
  <p:txStyles>
    <p:titleStyle>
      <a:lvl1pPr algn="just" rtl="0" eaLnBrk="1" fontAlgn="base" hangingPunct="1">
        <a:spcBef>
          <a:spcPct val="0"/>
        </a:spcBef>
        <a:spcAft>
          <a:spcPct val="0"/>
        </a:spcAft>
        <a:defRPr kumimoji="1" sz="3300" b="1">
          <a:solidFill>
            <a:schemeClr val="bg1"/>
          </a:solidFill>
          <a:latin typeface="+mj-lt"/>
          <a:ea typeface="+mj-ea"/>
          <a:cs typeface="+mj-cs"/>
        </a:defRPr>
      </a:lvl1pPr>
      <a:lvl2pPr algn="just" rtl="0" eaLnBrk="1" fontAlgn="base" hangingPunct="1">
        <a:spcBef>
          <a:spcPct val="0"/>
        </a:spcBef>
        <a:spcAft>
          <a:spcPct val="0"/>
        </a:spcAft>
        <a:defRPr kumimoji="1" sz="3300" b="1">
          <a:solidFill>
            <a:schemeClr val="bg1"/>
          </a:solidFill>
          <a:latin typeface="Times New Roman" panose="02020603050405020304" pitchFamily="18" charset="0"/>
          <a:ea typeface="ＭＳ Ｐゴシック" pitchFamily="50" charset="-128"/>
        </a:defRPr>
      </a:lvl2pPr>
      <a:lvl3pPr algn="just" rtl="0" eaLnBrk="1" fontAlgn="base" hangingPunct="1">
        <a:spcBef>
          <a:spcPct val="0"/>
        </a:spcBef>
        <a:spcAft>
          <a:spcPct val="0"/>
        </a:spcAft>
        <a:defRPr kumimoji="1" sz="3300" b="1">
          <a:solidFill>
            <a:schemeClr val="bg1"/>
          </a:solidFill>
          <a:latin typeface="Times New Roman" panose="02020603050405020304" pitchFamily="18" charset="0"/>
          <a:ea typeface="ＭＳ Ｐゴシック" pitchFamily="50" charset="-128"/>
        </a:defRPr>
      </a:lvl3pPr>
      <a:lvl4pPr algn="just" rtl="0" eaLnBrk="1" fontAlgn="base" hangingPunct="1">
        <a:spcBef>
          <a:spcPct val="0"/>
        </a:spcBef>
        <a:spcAft>
          <a:spcPct val="0"/>
        </a:spcAft>
        <a:defRPr kumimoji="1" sz="3300" b="1">
          <a:solidFill>
            <a:schemeClr val="bg1"/>
          </a:solidFill>
          <a:latin typeface="Times New Roman" panose="02020603050405020304" pitchFamily="18" charset="0"/>
          <a:ea typeface="ＭＳ Ｐゴシック" pitchFamily="50" charset="-128"/>
        </a:defRPr>
      </a:lvl4pPr>
      <a:lvl5pPr algn="just" rtl="0" eaLnBrk="1" fontAlgn="base" hangingPunct="1">
        <a:spcBef>
          <a:spcPct val="0"/>
        </a:spcBef>
        <a:spcAft>
          <a:spcPct val="0"/>
        </a:spcAft>
        <a:defRPr kumimoji="1" sz="3300" b="1">
          <a:solidFill>
            <a:schemeClr val="bg1"/>
          </a:solidFill>
          <a:latin typeface="Times New Roman" panose="02020603050405020304" pitchFamily="18" charset="0"/>
          <a:ea typeface="ＭＳ Ｐゴシック" pitchFamily="50" charset="-128"/>
        </a:defRPr>
      </a:lvl5pPr>
      <a:lvl6pPr marL="342900" algn="just" rtl="0" eaLnBrk="1" fontAlgn="base" hangingPunct="1">
        <a:spcBef>
          <a:spcPct val="0"/>
        </a:spcBef>
        <a:spcAft>
          <a:spcPct val="0"/>
        </a:spcAft>
        <a:defRPr kumimoji="1" sz="3300" b="1">
          <a:solidFill>
            <a:schemeClr val="bg1"/>
          </a:solidFill>
          <a:latin typeface="Times New Roman" panose="02020603050405020304" pitchFamily="18" charset="0"/>
          <a:ea typeface="ＭＳ Ｐゴシック" pitchFamily="50" charset="-128"/>
        </a:defRPr>
      </a:lvl6pPr>
      <a:lvl7pPr marL="685800" algn="just" rtl="0" eaLnBrk="1" fontAlgn="base" hangingPunct="1">
        <a:spcBef>
          <a:spcPct val="0"/>
        </a:spcBef>
        <a:spcAft>
          <a:spcPct val="0"/>
        </a:spcAft>
        <a:defRPr kumimoji="1" sz="3300" b="1">
          <a:solidFill>
            <a:schemeClr val="bg1"/>
          </a:solidFill>
          <a:latin typeface="Times New Roman" panose="02020603050405020304" pitchFamily="18" charset="0"/>
          <a:ea typeface="ＭＳ Ｐゴシック" pitchFamily="50" charset="-128"/>
        </a:defRPr>
      </a:lvl7pPr>
      <a:lvl8pPr marL="1028700" algn="just" rtl="0" eaLnBrk="1" fontAlgn="base" hangingPunct="1">
        <a:spcBef>
          <a:spcPct val="0"/>
        </a:spcBef>
        <a:spcAft>
          <a:spcPct val="0"/>
        </a:spcAft>
        <a:defRPr kumimoji="1" sz="3300" b="1">
          <a:solidFill>
            <a:schemeClr val="bg1"/>
          </a:solidFill>
          <a:latin typeface="Times New Roman" panose="02020603050405020304" pitchFamily="18" charset="0"/>
          <a:ea typeface="ＭＳ Ｐゴシック" pitchFamily="50" charset="-128"/>
        </a:defRPr>
      </a:lvl8pPr>
      <a:lvl9pPr marL="1371600" algn="just" rtl="0" eaLnBrk="1" fontAlgn="base" hangingPunct="1">
        <a:spcBef>
          <a:spcPct val="0"/>
        </a:spcBef>
        <a:spcAft>
          <a:spcPct val="0"/>
        </a:spcAft>
        <a:defRPr kumimoji="1" sz="3300" b="1">
          <a:solidFill>
            <a:schemeClr val="bg1"/>
          </a:solidFill>
          <a:latin typeface="Times New Roman" panose="02020603050405020304" pitchFamily="18" charset="0"/>
          <a:ea typeface="ＭＳ Ｐゴシック" pitchFamily="50" charset="-128"/>
        </a:defRPr>
      </a:lvl9pPr>
    </p:titleStyle>
    <p:bodyStyle>
      <a:lvl1pPr marL="257175" indent="-257175" algn="l" rtl="0" eaLnBrk="1" fontAlgn="base" hangingPunct="1">
        <a:spcBef>
          <a:spcPct val="20000"/>
        </a:spcBef>
        <a:spcAft>
          <a:spcPct val="0"/>
        </a:spcAft>
        <a:buChar char="•"/>
        <a:defRPr kumimoji="1"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kumimoji="1" sz="2100">
          <a:solidFill>
            <a:schemeClr val="tx1"/>
          </a:solidFill>
          <a:latin typeface="+mn-lt"/>
          <a:ea typeface="+mn-ea"/>
        </a:defRPr>
      </a:lvl2pPr>
      <a:lvl3pPr marL="857250" indent="-171450" algn="l" rtl="0" eaLnBrk="1" fontAlgn="base" hangingPunct="1">
        <a:spcBef>
          <a:spcPct val="20000"/>
        </a:spcBef>
        <a:spcAft>
          <a:spcPct val="0"/>
        </a:spcAft>
        <a:buChar char="•"/>
        <a:defRPr kumimoji="1" sz="1800">
          <a:solidFill>
            <a:schemeClr val="tx1"/>
          </a:solidFill>
          <a:latin typeface="+mn-lt"/>
          <a:ea typeface="+mn-ea"/>
        </a:defRPr>
      </a:lvl3pPr>
      <a:lvl4pPr marL="1200150" indent="-171450" algn="l" rtl="0" eaLnBrk="1" fontAlgn="base" hangingPunct="1">
        <a:spcBef>
          <a:spcPct val="20000"/>
        </a:spcBef>
        <a:spcAft>
          <a:spcPct val="0"/>
        </a:spcAft>
        <a:buChar char="–"/>
        <a:defRPr kumimoji="1" sz="1500">
          <a:solidFill>
            <a:schemeClr val="tx1"/>
          </a:solidFill>
          <a:latin typeface="+mn-lt"/>
          <a:ea typeface="+mn-ea"/>
        </a:defRPr>
      </a:lvl4pPr>
      <a:lvl5pPr marL="1543050" indent="-171450" algn="l" rtl="0" eaLnBrk="1" fontAlgn="base" hangingPunct="1">
        <a:spcBef>
          <a:spcPct val="20000"/>
        </a:spcBef>
        <a:spcAft>
          <a:spcPct val="0"/>
        </a:spcAft>
        <a:buChar char="»"/>
        <a:defRPr kumimoji="1" sz="1500">
          <a:solidFill>
            <a:schemeClr val="tx1"/>
          </a:solidFill>
          <a:latin typeface="+mn-lt"/>
          <a:ea typeface="+mn-ea"/>
        </a:defRPr>
      </a:lvl5pPr>
      <a:lvl6pPr marL="1885950" indent="-171450" algn="l" rtl="0" eaLnBrk="1" fontAlgn="base" hangingPunct="1">
        <a:spcBef>
          <a:spcPct val="20000"/>
        </a:spcBef>
        <a:spcAft>
          <a:spcPct val="0"/>
        </a:spcAft>
        <a:buChar char="»"/>
        <a:defRPr kumimoji="1" sz="1500">
          <a:solidFill>
            <a:schemeClr val="tx1"/>
          </a:solidFill>
          <a:latin typeface="+mn-lt"/>
          <a:ea typeface="+mn-ea"/>
        </a:defRPr>
      </a:lvl6pPr>
      <a:lvl7pPr marL="2228850" indent="-171450" algn="l" rtl="0" eaLnBrk="1" fontAlgn="base" hangingPunct="1">
        <a:spcBef>
          <a:spcPct val="20000"/>
        </a:spcBef>
        <a:spcAft>
          <a:spcPct val="0"/>
        </a:spcAft>
        <a:buChar char="»"/>
        <a:defRPr kumimoji="1" sz="1500">
          <a:solidFill>
            <a:schemeClr val="tx1"/>
          </a:solidFill>
          <a:latin typeface="+mn-lt"/>
          <a:ea typeface="+mn-ea"/>
        </a:defRPr>
      </a:lvl7pPr>
      <a:lvl8pPr marL="2571750" indent="-171450" algn="l" rtl="0" eaLnBrk="1" fontAlgn="base" hangingPunct="1">
        <a:spcBef>
          <a:spcPct val="20000"/>
        </a:spcBef>
        <a:spcAft>
          <a:spcPct val="0"/>
        </a:spcAft>
        <a:buChar char="»"/>
        <a:defRPr kumimoji="1" sz="1500">
          <a:solidFill>
            <a:schemeClr val="tx1"/>
          </a:solidFill>
          <a:latin typeface="+mn-lt"/>
          <a:ea typeface="+mn-ea"/>
        </a:defRPr>
      </a:lvl8pPr>
      <a:lvl9pPr marL="2914650" indent="-171450" algn="l" rtl="0" eaLnBrk="1" fontAlgn="base" hangingPunct="1">
        <a:spcBef>
          <a:spcPct val="20000"/>
        </a:spcBef>
        <a:spcAft>
          <a:spcPct val="0"/>
        </a:spcAft>
        <a:buChar char="»"/>
        <a:defRPr kumimoji="1" sz="1500">
          <a:solidFill>
            <a:schemeClr val="tx1"/>
          </a:solidFill>
          <a:latin typeface="+mn-lt"/>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0.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 Id="rId5" Type="http://schemas.openxmlformats.org/officeDocument/2006/relationships/image" Target="../media/image26.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0.xml"/><Relationship Id="rId5"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0.xml"/><Relationship Id="rId5" Type="http://schemas.openxmlformats.org/officeDocument/2006/relationships/image" Target="../media/image34.png"/><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0.xml"/><Relationship Id="rId5" Type="http://schemas.openxmlformats.org/officeDocument/2006/relationships/image" Target="../media/image38.png"/><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hyperlink" Target="http://ja.wikipedia.org/wiki/%E6%A8%99%E6%BA%96%E5%BE%97%E7%82%B9"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noEditPoints="1"/>
          </p:cNvSpPr>
          <p:nvPr>
            <p:ph type="subTitle" idx="1"/>
          </p:nvPr>
        </p:nvSpPr>
        <p:spPr/>
        <p:txBody>
          <a:bodyPr/>
          <a:lstStyle/>
          <a:p>
            <a:endParaRPr lang="en-US" altLang="ja-JP" dirty="0"/>
          </a:p>
        </p:txBody>
      </p:sp>
      <p:sp>
        <p:nvSpPr>
          <p:cNvPr id="4" name="Rectangle 5"/>
          <p:cNvSpPr txBox="1">
            <a:spLocks noChangeArrowheads="1"/>
          </p:cNvSpPr>
          <p:nvPr/>
        </p:nvSpPr>
        <p:spPr bwMode="auto">
          <a:xfrm>
            <a:off x="0" y="685800"/>
            <a:ext cx="9144000" cy="3124200"/>
          </a:xfrm>
          <a:prstGeom prst="rect">
            <a:avLst/>
          </a:prstGeom>
          <a:noFill/>
          <a:ln>
            <a:noFill/>
          </a:ln>
        </p:spPr>
        <p:txBody>
          <a:bodyPr vert="horz" wrap="square" lIns="91440" tIns="45720" rIns="91440" bIns="45720" anchor="ctr">
            <a:prstTxWarp prst="textNoShape">
              <a:avLst/>
            </a:prstTxWarp>
          </a:bodyPr>
          <a:lstStyle>
            <a:lvl1pPr algn="ctr" rtl="0" eaLnBrk="1" fontAlgn="base" hangingPunct="1">
              <a:spcBef>
                <a:spcPct val="0"/>
              </a:spcBef>
              <a:spcAft>
                <a:spcPct val="0"/>
              </a:spcAft>
              <a:defRPr kumimoji="1" sz="4400" b="1">
                <a:solidFill>
                  <a:schemeClr val="bg1"/>
                </a:solidFill>
                <a:latin typeface="+mj-lt"/>
                <a:ea typeface="+mj-ea"/>
                <a:cs typeface="+mj-cs"/>
              </a:defRPr>
            </a:lvl1pPr>
            <a:lvl2pPr algn="just" rtl="0" eaLnBrk="1" fontAlgn="base" hangingPunct="1">
              <a:spcBef>
                <a:spcPct val="0"/>
              </a:spcBef>
              <a:spcAft>
                <a:spcPct val="0"/>
              </a:spcAft>
              <a:defRPr kumimoji="1" sz="3300" b="1">
                <a:solidFill>
                  <a:schemeClr val="bg1"/>
                </a:solidFill>
                <a:latin typeface="Times New Roman" panose="02020603050405020304" pitchFamily="18" charset="0"/>
                <a:ea typeface="ＭＳ Ｐゴシック" pitchFamily="50" charset="-128"/>
              </a:defRPr>
            </a:lvl2pPr>
            <a:lvl3pPr algn="just" rtl="0" eaLnBrk="1" fontAlgn="base" hangingPunct="1">
              <a:spcBef>
                <a:spcPct val="0"/>
              </a:spcBef>
              <a:spcAft>
                <a:spcPct val="0"/>
              </a:spcAft>
              <a:defRPr kumimoji="1" sz="3300" b="1">
                <a:solidFill>
                  <a:schemeClr val="bg1"/>
                </a:solidFill>
                <a:latin typeface="Times New Roman" panose="02020603050405020304" pitchFamily="18" charset="0"/>
                <a:ea typeface="ＭＳ Ｐゴシック" pitchFamily="50" charset="-128"/>
              </a:defRPr>
            </a:lvl3pPr>
            <a:lvl4pPr algn="just" rtl="0" eaLnBrk="1" fontAlgn="base" hangingPunct="1">
              <a:spcBef>
                <a:spcPct val="0"/>
              </a:spcBef>
              <a:spcAft>
                <a:spcPct val="0"/>
              </a:spcAft>
              <a:defRPr kumimoji="1" sz="3300" b="1">
                <a:solidFill>
                  <a:schemeClr val="bg1"/>
                </a:solidFill>
                <a:latin typeface="Times New Roman" panose="02020603050405020304" pitchFamily="18" charset="0"/>
                <a:ea typeface="ＭＳ Ｐゴシック" pitchFamily="50" charset="-128"/>
              </a:defRPr>
            </a:lvl4pPr>
            <a:lvl5pPr algn="just" rtl="0" eaLnBrk="1" fontAlgn="base" hangingPunct="1">
              <a:spcBef>
                <a:spcPct val="0"/>
              </a:spcBef>
              <a:spcAft>
                <a:spcPct val="0"/>
              </a:spcAft>
              <a:defRPr kumimoji="1" sz="3300" b="1">
                <a:solidFill>
                  <a:schemeClr val="bg1"/>
                </a:solidFill>
                <a:latin typeface="Times New Roman" panose="02020603050405020304" pitchFamily="18" charset="0"/>
                <a:ea typeface="ＭＳ Ｐゴシック" pitchFamily="50" charset="-128"/>
              </a:defRPr>
            </a:lvl5pPr>
            <a:lvl6pPr marL="342900" algn="just" rtl="0" eaLnBrk="1" fontAlgn="base" hangingPunct="1">
              <a:spcBef>
                <a:spcPct val="0"/>
              </a:spcBef>
              <a:spcAft>
                <a:spcPct val="0"/>
              </a:spcAft>
              <a:defRPr kumimoji="1" sz="3300" b="1">
                <a:solidFill>
                  <a:schemeClr val="bg1"/>
                </a:solidFill>
                <a:latin typeface="Times New Roman" panose="02020603050405020304" pitchFamily="18" charset="0"/>
                <a:ea typeface="ＭＳ Ｐゴシック" pitchFamily="50" charset="-128"/>
              </a:defRPr>
            </a:lvl6pPr>
            <a:lvl7pPr marL="685800" algn="just" rtl="0" eaLnBrk="1" fontAlgn="base" hangingPunct="1">
              <a:spcBef>
                <a:spcPct val="0"/>
              </a:spcBef>
              <a:spcAft>
                <a:spcPct val="0"/>
              </a:spcAft>
              <a:defRPr kumimoji="1" sz="3300" b="1">
                <a:solidFill>
                  <a:schemeClr val="bg1"/>
                </a:solidFill>
                <a:latin typeface="Times New Roman" panose="02020603050405020304" pitchFamily="18" charset="0"/>
                <a:ea typeface="ＭＳ Ｐゴシック" pitchFamily="50" charset="-128"/>
              </a:defRPr>
            </a:lvl7pPr>
            <a:lvl8pPr marL="1028700" algn="just" rtl="0" eaLnBrk="1" fontAlgn="base" hangingPunct="1">
              <a:spcBef>
                <a:spcPct val="0"/>
              </a:spcBef>
              <a:spcAft>
                <a:spcPct val="0"/>
              </a:spcAft>
              <a:defRPr kumimoji="1" sz="3300" b="1">
                <a:solidFill>
                  <a:schemeClr val="bg1"/>
                </a:solidFill>
                <a:latin typeface="Times New Roman" panose="02020603050405020304" pitchFamily="18" charset="0"/>
                <a:ea typeface="ＭＳ Ｐゴシック" pitchFamily="50" charset="-128"/>
              </a:defRPr>
            </a:lvl8pPr>
            <a:lvl9pPr marL="1371600" algn="just" rtl="0" eaLnBrk="1" fontAlgn="base" hangingPunct="1">
              <a:spcBef>
                <a:spcPct val="0"/>
              </a:spcBef>
              <a:spcAft>
                <a:spcPct val="0"/>
              </a:spcAft>
              <a:defRPr kumimoji="1" sz="3300" b="1">
                <a:solidFill>
                  <a:schemeClr val="bg1"/>
                </a:solidFill>
                <a:latin typeface="Times New Roman" panose="02020603050405020304" pitchFamily="18" charset="0"/>
                <a:ea typeface="ＭＳ Ｐゴシック"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4000" b="1" i="0" u="none" strike="noStrike" kern="0" cap="none" spc="0" normalizeH="0" baseline="0" noProof="0" dirty="0">
                <a:ln>
                  <a:noFill/>
                </a:ln>
                <a:solidFill>
                  <a:srgbClr val="FFFFFF"/>
                </a:solidFill>
                <a:effectLst/>
                <a:uLnTx/>
                <a:uFillTx/>
                <a:latin typeface="Arial"/>
                <a:ea typeface="ＭＳ Ｐゴシック"/>
                <a:cs typeface="+mj-cs"/>
              </a:rPr>
              <a:t>メンバーシップ関数の種類による</a:t>
            </a:r>
            <a:br>
              <a:rPr kumimoji="1" lang="en-US" altLang="ja-JP" sz="4000" b="1" i="0" u="none" strike="noStrike" kern="0" cap="none" spc="0" normalizeH="0" baseline="0" noProof="0" dirty="0">
                <a:ln>
                  <a:noFill/>
                </a:ln>
                <a:solidFill>
                  <a:srgbClr val="FFFFFF"/>
                </a:solidFill>
                <a:effectLst/>
                <a:uLnTx/>
                <a:uFillTx/>
                <a:latin typeface="Arial"/>
                <a:ea typeface="ＭＳ Ｐゴシック"/>
                <a:cs typeface="+mj-cs"/>
              </a:rPr>
            </a:br>
            <a:r>
              <a:rPr kumimoji="1" lang="ja-JP" altLang="en-US" sz="4000" b="1" i="0" u="none" strike="noStrike" kern="0" cap="none" spc="0" normalizeH="0" baseline="0" noProof="0" dirty="0">
                <a:ln>
                  <a:noFill/>
                </a:ln>
                <a:solidFill>
                  <a:srgbClr val="FFFFFF"/>
                </a:solidFill>
                <a:effectLst/>
                <a:uLnTx/>
                <a:uFillTx/>
                <a:latin typeface="Arial"/>
                <a:ea typeface="ＭＳ Ｐゴシック"/>
                <a:cs typeface="+mj-cs"/>
              </a:rPr>
              <a:t>ファジィ識別器への影響調査</a:t>
            </a:r>
            <a:endParaRPr kumimoji="1" lang="en-US" altLang="ja-JP" sz="4000" b="1" i="0" u="none" strike="noStrike" kern="0" cap="none" spc="0" normalizeH="0" baseline="0" noProof="0" dirty="0">
              <a:ln>
                <a:noFill/>
              </a:ln>
              <a:solidFill>
                <a:srgbClr val="FFFFFF"/>
              </a:solidFill>
              <a:effectLst/>
              <a:uLnTx/>
              <a:uFillTx/>
              <a:latin typeface="Arial"/>
              <a:ea typeface="ＭＳ Ｐゴシック"/>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925102-DBE4-4A03-9049-3D815A9B449E}"/>
              </a:ext>
            </a:extLst>
          </p:cNvPr>
          <p:cNvSpPr>
            <a:spLocks noGrp="1"/>
          </p:cNvSpPr>
          <p:nvPr>
            <p:ph type="title"/>
          </p:nvPr>
        </p:nvSpPr>
        <p:spPr/>
        <p:txBody>
          <a:bodyPr/>
          <a:lstStyle/>
          <a:p>
            <a:r>
              <a:rPr lang="ja-JP" altLang="en-US" dirty="0"/>
              <a:t>ファジィ識別器</a:t>
            </a:r>
            <a:endParaRPr kumimoji="1" lang="ja-JP" altLang="en-US" dirty="0"/>
          </a:p>
        </p:txBody>
      </p:sp>
      <p:sp>
        <p:nvSpPr>
          <p:cNvPr id="3" name="コンテンツ プレースホルダー 2">
            <a:extLst>
              <a:ext uri="{FF2B5EF4-FFF2-40B4-BE49-F238E27FC236}">
                <a16:creationId xmlns:a16="http://schemas.microsoft.com/office/drawing/2014/main" id="{7AB83BB4-439E-4BC4-A509-B5737DCC87CE}"/>
              </a:ext>
            </a:extLst>
          </p:cNvPr>
          <p:cNvSpPr>
            <a:spLocks noGrp="1"/>
          </p:cNvSpPr>
          <p:nvPr>
            <p:ph idx="1"/>
          </p:nvPr>
        </p:nvSpPr>
        <p:spPr/>
        <p:txBody>
          <a:bodyPr/>
          <a:lstStyle/>
          <a:p>
            <a:r>
              <a:rPr lang="ja-JP" altLang="en-US" dirty="0"/>
              <a:t>集合の形を変更して，より多くの値域に適応させる．</a:t>
            </a:r>
          </a:p>
          <a:p>
            <a:endParaRPr kumimoji="1" lang="ja-JP" altLang="en-US" dirty="0"/>
          </a:p>
        </p:txBody>
      </p:sp>
      <p:sp>
        <p:nvSpPr>
          <p:cNvPr id="4" name="スライド番号プレースホルダー 3">
            <a:extLst>
              <a:ext uri="{FF2B5EF4-FFF2-40B4-BE49-F238E27FC236}">
                <a16:creationId xmlns:a16="http://schemas.microsoft.com/office/drawing/2014/main" id="{8C3466A9-6BAE-4262-BDE5-17B63969DD18}"/>
              </a:ext>
            </a:extLst>
          </p:cNvPr>
          <p:cNvSpPr>
            <a:spLocks noGrp="1"/>
          </p:cNvSpPr>
          <p:nvPr>
            <p:ph type="sldNum" sz="quarter" idx="12"/>
          </p:nvPr>
        </p:nvSpPr>
        <p:spPr/>
        <p:txBody>
          <a:bodyPr/>
          <a:lstStyle/>
          <a:p>
            <a:fld id="{B5C67937-D10B-4F1B-BCB2-26B69D4AE1E2}" type="slidenum">
              <a:rPr kumimoji="1" lang="ja-JP" altLang="en-US" smtClean="0"/>
              <a:pPr/>
              <a:t>10</a:t>
            </a:fld>
            <a:endParaRPr kumimoji="1" lang="ja-JP" altLang="en-US" dirty="0"/>
          </a:p>
        </p:txBody>
      </p:sp>
      <p:cxnSp>
        <p:nvCxnSpPr>
          <p:cNvPr id="6" name="直線矢印コネクタ 5">
            <a:extLst>
              <a:ext uri="{FF2B5EF4-FFF2-40B4-BE49-F238E27FC236}">
                <a16:creationId xmlns:a16="http://schemas.microsoft.com/office/drawing/2014/main" id="{93958DF3-61A6-43C5-8168-13F09AFB7ACD}"/>
              </a:ext>
            </a:extLst>
          </p:cNvPr>
          <p:cNvCxnSpPr>
            <a:cxnSpLocks/>
          </p:cNvCxnSpPr>
          <p:nvPr/>
        </p:nvCxnSpPr>
        <p:spPr>
          <a:xfrm>
            <a:off x="3515400" y="4467981"/>
            <a:ext cx="5400000" cy="0"/>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682782A9-0EFB-4ABB-AEE9-D384B107E048}"/>
              </a:ext>
            </a:extLst>
          </p:cNvPr>
          <p:cNvSpPr txBox="1"/>
          <p:nvPr/>
        </p:nvSpPr>
        <p:spPr>
          <a:xfrm>
            <a:off x="228600" y="3309713"/>
            <a:ext cx="3286800" cy="461665"/>
          </a:xfrm>
          <a:prstGeom prst="rect">
            <a:avLst/>
          </a:prstGeom>
          <a:noFill/>
        </p:spPr>
        <p:txBody>
          <a:bodyPr wrap="square" rtlCol="0">
            <a:spAutoFit/>
          </a:bodyPr>
          <a:lstStyle/>
          <a:p>
            <a:pPr algn="ctr"/>
            <a:r>
              <a:rPr kumimoji="1" lang="ja-JP" altLang="en-US" sz="2400" dirty="0"/>
              <a:t>区間型条件部集合</a:t>
            </a:r>
          </a:p>
        </p:txBody>
      </p:sp>
      <p:sp>
        <p:nvSpPr>
          <p:cNvPr id="11" name="テキスト ボックス 10">
            <a:extLst>
              <a:ext uri="{FF2B5EF4-FFF2-40B4-BE49-F238E27FC236}">
                <a16:creationId xmlns:a16="http://schemas.microsoft.com/office/drawing/2014/main" id="{52F8120F-B9D2-4482-9A2A-E21D9FD1D60C}"/>
              </a:ext>
            </a:extLst>
          </p:cNvPr>
          <p:cNvSpPr txBox="1"/>
          <p:nvPr/>
        </p:nvSpPr>
        <p:spPr>
          <a:xfrm>
            <a:off x="228600" y="5211263"/>
            <a:ext cx="3286800" cy="461665"/>
          </a:xfrm>
          <a:prstGeom prst="rect">
            <a:avLst/>
          </a:prstGeom>
          <a:noFill/>
        </p:spPr>
        <p:txBody>
          <a:bodyPr wrap="square" rtlCol="0">
            <a:spAutoFit/>
          </a:bodyPr>
          <a:lstStyle/>
          <a:p>
            <a:pPr algn="ctr"/>
            <a:r>
              <a:rPr lang="ja-JP" altLang="en-US" sz="2400" dirty="0"/>
              <a:t>ファジィ</a:t>
            </a:r>
            <a:r>
              <a:rPr kumimoji="1" lang="ja-JP" altLang="en-US" sz="2400" dirty="0"/>
              <a:t>型条件部集合</a:t>
            </a:r>
          </a:p>
        </p:txBody>
      </p:sp>
      <p:grpSp>
        <p:nvGrpSpPr>
          <p:cNvPr id="14" name="グループ化 13">
            <a:extLst>
              <a:ext uri="{FF2B5EF4-FFF2-40B4-BE49-F238E27FC236}">
                <a16:creationId xmlns:a16="http://schemas.microsoft.com/office/drawing/2014/main" id="{152251CC-5DB2-4864-A442-371CB9F8614B}"/>
              </a:ext>
            </a:extLst>
          </p:cNvPr>
          <p:cNvGrpSpPr/>
          <p:nvPr/>
        </p:nvGrpSpPr>
        <p:grpSpPr>
          <a:xfrm>
            <a:off x="3515400" y="2820546"/>
            <a:ext cx="5400000" cy="1440000"/>
            <a:chOff x="3515400" y="2602832"/>
            <a:chExt cx="5400000" cy="1440000"/>
          </a:xfrm>
        </p:grpSpPr>
        <p:sp>
          <p:nvSpPr>
            <p:cNvPr id="8" name="正方形/長方形 7">
              <a:extLst>
                <a:ext uri="{FF2B5EF4-FFF2-40B4-BE49-F238E27FC236}">
                  <a16:creationId xmlns:a16="http://schemas.microsoft.com/office/drawing/2014/main" id="{CB8E6DB5-9CEA-4809-BD1A-0E55E62C4059}"/>
                </a:ext>
              </a:extLst>
            </p:cNvPr>
            <p:cNvSpPr/>
            <p:nvPr/>
          </p:nvSpPr>
          <p:spPr>
            <a:xfrm>
              <a:off x="3515400" y="2602832"/>
              <a:ext cx="1800000" cy="1440000"/>
            </a:xfrm>
            <a:prstGeom prst="rect">
              <a:avLst/>
            </a:prstGeom>
            <a:pattFill prst="pct20">
              <a:fgClr>
                <a:schemeClr val="tx1">
                  <a:lumMod val="95000"/>
                  <a:lumOff val="5000"/>
                </a:schemeClr>
              </a:fgClr>
              <a:bgClr>
                <a:schemeClr val="bg1"/>
              </a:bgClr>
            </a:patt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7458B2C9-D758-4736-9838-8256970224A7}"/>
                </a:ext>
              </a:extLst>
            </p:cNvPr>
            <p:cNvSpPr/>
            <p:nvPr/>
          </p:nvSpPr>
          <p:spPr>
            <a:xfrm>
              <a:off x="3515400" y="2602832"/>
              <a:ext cx="5400000" cy="1440000"/>
            </a:xfrm>
            <a:prstGeom prst="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nvGrpSpPr>
          <p:cNvPr id="16" name="グループ化 15">
            <a:extLst>
              <a:ext uri="{FF2B5EF4-FFF2-40B4-BE49-F238E27FC236}">
                <a16:creationId xmlns:a16="http://schemas.microsoft.com/office/drawing/2014/main" id="{BE508FC5-3706-4FA0-9FF5-04E2076B7FC9}"/>
              </a:ext>
            </a:extLst>
          </p:cNvPr>
          <p:cNvGrpSpPr/>
          <p:nvPr/>
        </p:nvGrpSpPr>
        <p:grpSpPr>
          <a:xfrm>
            <a:off x="3515400" y="4722096"/>
            <a:ext cx="5400000" cy="1442506"/>
            <a:chOff x="3515400" y="4504382"/>
            <a:chExt cx="5400000" cy="1442506"/>
          </a:xfrm>
        </p:grpSpPr>
        <p:sp>
          <p:nvSpPr>
            <p:cNvPr id="9" name="二等辺三角形 8">
              <a:extLst>
                <a:ext uri="{FF2B5EF4-FFF2-40B4-BE49-F238E27FC236}">
                  <a16:creationId xmlns:a16="http://schemas.microsoft.com/office/drawing/2014/main" id="{820DAD00-27FE-48F8-BBFB-D919F9544CF3}"/>
                </a:ext>
              </a:extLst>
            </p:cNvPr>
            <p:cNvSpPr/>
            <p:nvPr/>
          </p:nvSpPr>
          <p:spPr>
            <a:xfrm rot="10800000">
              <a:off x="3515401" y="4504382"/>
              <a:ext cx="5399999" cy="1440000"/>
            </a:xfrm>
            <a:prstGeom prst="triangle">
              <a:avLst>
                <a:gd name="adj" fmla="val 100000"/>
              </a:avLst>
            </a:prstGeom>
            <a:pattFill prst="pct20">
              <a:fgClr>
                <a:schemeClr val="tx1">
                  <a:lumMod val="95000"/>
                  <a:lumOff val="5000"/>
                </a:schemeClr>
              </a:fgClr>
              <a:bgClr>
                <a:schemeClr val="bg1"/>
              </a:bgClr>
            </a:patt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EFC727DC-C80A-4DAA-8425-C32AE6D536BB}"/>
                </a:ext>
              </a:extLst>
            </p:cNvPr>
            <p:cNvSpPr/>
            <p:nvPr/>
          </p:nvSpPr>
          <p:spPr>
            <a:xfrm>
              <a:off x="3515400" y="4506888"/>
              <a:ext cx="5400000" cy="1440000"/>
            </a:xfrm>
            <a:prstGeom prst="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Tree>
    <p:extLst>
      <p:ext uri="{BB962C8B-B14F-4D97-AF65-F5344CB8AC3E}">
        <p14:creationId xmlns:p14="http://schemas.microsoft.com/office/powerpoint/2010/main" val="2513502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55E3FB-0824-4E54-92C9-5A5B564512E7}"/>
              </a:ext>
            </a:extLst>
          </p:cNvPr>
          <p:cNvSpPr>
            <a:spLocks noGrp="1"/>
          </p:cNvSpPr>
          <p:nvPr>
            <p:ph type="title"/>
          </p:nvPr>
        </p:nvSpPr>
        <p:spPr/>
        <p:txBody>
          <a:bodyPr/>
          <a:lstStyle/>
          <a:p>
            <a:r>
              <a:rPr lang="ja-JP" altLang="en-US" dirty="0"/>
              <a:t>ファジィ識別器</a:t>
            </a:r>
            <a:endParaRPr kumimoji="1" lang="ja-JP" altLang="en-US" dirty="0"/>
          </a:p>
        </p:txBody>
      </p:sp>
      <p:sp>
        <p:nvSpPr>
          <p:cNvPr id="3" name="コンテンツ プレースホルダー 2">
            <a:extLst>
              <a:ext uri="{FF2B5EF4-FFF2-40B4-BE49-F238E27FC236}">
                <a16:creationId xmlns:a16="http://schemas.microsoft.com/office/drawing/2014/main" id="{42316FDB-5B8D-4274-B55A-A43CBD9522CD}"/>
              </a:ext>
            </a:extLst>
          </p:cNvPr>
          <p:cNvSpPr>
            <a:spLocks noGrp="1"/>
          </p:cNvSpPr>
          <p:nvPr>
            <p:ph idx="1"/>
          </p:nvPr>
        </p:nvSpPr>
        <p:spPr/>
        <p:txBody>
          <a:bodyPr/>
          <a:lstStyle/>
          <a:p>
            <a:r>
              <a:rPr kumimoji="1" lang="en-US" altLang="ja-JP" dirty="0"/>
              <a:t>1</a:t>
            </a:r>
            <a:r>
              <a:rPr kumimoji="1" lang="ja-JP" altLang="en-US" dirty="0"/>
              <a:t>つの要素値に対して多くの集合を適応できるようになる</a:t>
            </a:r>
            <a:r>
              <a:rPr lang="ja-JP" altLang="en-US" dirty="0"/>
              <a:t>．</a:t>
            </a:r>
            <a:endParaRPr kumimoji="1" lang="ja-JP" altLang="en-US" dirty="0"/>
          </a:p>
        </p:txBody>
      </p:sp>
      <p:sp>
        <p:nvSpPr>
          <p:cNvPr id="4" name="スライド番号プレースホルダー 3">
            <a:extLst>
              <a:ext uri="{FF2B5EF4-FFF2-40B4-BE49-F238E27FC236}">
                <a16:creationId xmlns:a16="http://schemas.microsoft.com/office/drawing/2014/main" id="{DC82D2E7-5383-4E8F-ADC1-BB38E17C0730}"/>
              </a:ext>
            </a:extLst>
          </p:cNvPr>
          <p:cNvSpPr>
            <a:spLocks noGrp="1"/>
          </p:cNvSpPr>
          <p:nvPr>
            <p:ph type="sldNum" sz="quarter" idx="12"/>
          </p:nvPr>
        </p:nvSpPr>
        <p:spPr/>
        <p:txBody>
          <a:bodyPr/>
          <a:lstStyle/>
          <a:p>
            <a:fld id="{B5C67937-D10B-4F1B-BCB2-26B69D4AE1E2}" type="slidenum">
              <a:rPr kumimoji="1" lang="ja-JP" altLang="en-US" smtClean="0"/>
              <a:pPr/>
              <a:t>11</a:t>
            </a:fld>
            <a:endParaRPr kumimoji="1" lang="ja-JP" altLang="en-US" dirty="0"/>
          </a:p>
        </p:txBody>
      </p:sp>
      <p:grpSp>
        <p:nvGrpSpPr>
          <p:cNvPr id="5" name="グループ化 4">
            <a:extLst>
              <a:ext uri="{FF2B5EF4-FFF2-40B4-BE49-F238E27FC236}">
                <a16:creationId xmlns:a16="http://schemas.microsoft.com/office/drawing/2014/main" id="{880B8001-EB10-4A89-B372-7C99DAE2F365}"/>
              </a:ext>
            </a:extLst>
          </p:cNvPr>
          <p:cNvGrpSpPr/>
          <p:nvPr/>
        </p:nvGrpSpPr>
        <p:grpSpPr>
          <a:xfrm flipV="1">
            <a:off x="2489479" y="5899261"/>
            <a:ext cx="4966281" cy="847355"/>
            <a:chOff x="1313966" y="3201114"/>
            <a:chExt cx="6295979" cy="3066155"/>
          </a:xfrm>
        </p:grpSpPr>
        <p:sp>
          <p:nvSpPr>
            <p:cNvPr id="42" name="二等辺三角形 41">
              <a:extLst>
                <a:ext uri="{FF2B5EF4-FFF2-40B4-BE49-F238E27FC236}">
                  <a16:creationId xmlns:a16="http://schemas.microsoft.com/office/drawing/2014/main" id="{D6D14610-40F6-4E8F-930F-6324B70DDE7C}"/>
                </a:ext>
              </a:extLst>
            </p:cNvPr>
            <p:cNvSpPr/>
            <p:nvPr/>
          </p:nvSpPr>
          <p:spPr>
            <a:xfrm>
              <a:off x="1313966" y="3201123"/>
              <a:ext cx="6295979" cy="3066146"/>
            </a:xfrm>
            <a:prstGeom prst="triangle">
              <a:avLst>
                <a:gd name="adj" fmla="val 0"/>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24" name="二等辺三角形 23">
              <a:extLst>
                <a:ext uri="{FF2B5EF4-FFF2-40B4-BE49-F238E27FC236}">
                  <a16:creationId xmlns:a16="http://schemas.microsoft.com/office/drawing/2014/main" id="{EDB1AE9C-AAFF-47E5-9E9F-F55EDE2798E4}"/>
                </a:ext>
              </a:extLst>
            </p:cNvPr>
            <p:cNvSpPr/>
            <p:nvPr/>
          </p:nvSpPr>
          <p:spPr>
            <a:xfrm>
              <a:off x="1338142" y="3201123"/>
              <a:ext cx="6271803" cy="3066146"/>
            </a:xfrm>
            <a:prstGeom prst="triangle">
              <a:avLst>
                <a:gd name="adj" fmla="val 49780"/>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5" name="二等辺三角形 24">
              <a:extLst>
                <a:ext uri="{FF2B5EF4-FFF2-40B4-BE49-F238E27FC236}">
                  <a16:creationId xmlns:a16="http://schemas.microsoft.com/office/drawing/2014/main" id="{2D80AF07-DF21-407E-BCE1-DD8D9CDA591E}"/>
                </a:ext>
              </a:extLst>
            </p:cNvPr>
            <p:cNvSpPr/>
            <p:nvPr/>
          </p:nvSpPr>
          <p:spPr>
            <a:xfrm rot="16200000">
              <a:off x="2928882" y="1598285"/>
              <a:ext cx="3066146" cy="6271803"/>
            </a:xfrm>
            <a:prstGeom prst="triangle">
              <a:avLst>
                <a:gd name="adj" fmla="val 0"/>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nvGrpSpPr>
          <p:cNvPr id="32" name="グループ化 31">
            <a:extLst>
              <a:ext uri="{FF2B5EF4-FFF2-40B4-BE49-F238E27FC236}">
                <a16:creationId xmlns:a16="http://schemas.microsoft.com/office/drawing/2014/main" id="{37C92635-9AE7-4759-8BA4-DE632DA4CF91}"/>
              </a:ext>
            </a:extLst>
          </p:cNvPr>
          <p:cNvGrpSpPr/>
          <p:nvPr/>
        </p:nvGrpSpPr>
        <p:grpSpPr>
          <a:xfrm>
            <a:off x="2500069" y="2677594"/>
            <a:ext cx="4955697" cy="2914398"/>
            <a:chOff x="2340159" y="1491874"/>
            <a:chExt cx="6575241" cy="4021033"/>
          </a:xfrm>
        </p:grpSpPr>
        <p:cxnSp>
          <p:nvCxnSpPr>
            <p:cNvPr id="33" name="直線矢印コネクタ 32">
              <a:extLst>
                <a:ext uri="{FF2B5EF4-FFF2-40B4-BE49-F238E27FC236}">
                  <a16:creationId xmlns:a16="http://schemas.microsoft.com/office/drawing/2014/main" id="{904D7CE4-67FF-4B4F-84B3-B177C99867DD}"/>
                </a:ext>
              </a:extLst>
            </p:cNvPr>
            <p:cNvCxnSpPr>
              <a:cxnSpLocks/>
            </p:cNvCxnSpPr>
            <p:nvPr/>
          </p:nvCxnSpPr>
          <p:spPr>
            <a:xfrm flipH="1" flipV="1">
              <a:off x="2340159" y="1491874"/>
              <a:ext cx="1" cy="4021033"/>
            </a:xfrm>
            <a:prstGeom prst="straightConnector1">
              <a:avLst/>
            </a:prstGeom>
            <a:ln w="1270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6040C259-A8E1-40B0-AC21-30430B8C006B}"/>
                </a:ext>
              </a:extLst>
            </p:cNvPr>
            <p:cNvCxnSpPr>
              <a:cxnSpLocks/>
            </p:cNvCxnSpPr>
            <p:nvPr/>
          </p:nvCxnSpPr>
          <p:spPr>
            <a:xfrm>
              <a:off x="2358887" y="5512905"/>
              <a:ext cx="6556513" cy="0"/>
            </a:xfrm>
            <a:prstGeom prst="straightConnector1">
              <a:avLst/>
            </a:prstGeom>
            <a:ln w="1270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5" name="テキスト ボックス 34">
            <a:extLst>
              <a:ext uri="{FF2B5EF4-FFF2-40B4-BE49-F238E27FC236}">
                <a16:creationId xmlns:a16="http://schemas.microsoft.com/office/drawing/2014/main" id="{D76E3E8F-E913-491F-8615-5345371780F0}"/>
              </a:ext>
            </a:extLst>
          </p:cNvPr>
          <p:cNvSpPr txBox="1"/>
          <p:nvPr/>
        </p:nvSpPr>
        <p:spPr>
          <a:xfrm>
            <a:off x="7396440" y="5330380"/>
            <a:ext cx="611310" cy="523220"/>
          </a:xfrm>
          <a:prstGeom prst="rect">
            <a:avLst/>
          </a:prstGeom>
          <a:noFill/>
        </p:spPr>
        <p:txBody>
          <a:bodyPr wrap="square" rtlCol="0">
            <a:spAutoFit/>
          </a:bodyPr>
          <a:lstStyle/>
          <a:p>
            <a:pPr algn="ctr"/>
            <a:r>
              <a:rPr kumimoji="1" lang="en-US" altLang="ja-JP" sz="2800" dirty="0"/>
              <a:t>X</a:t>
            </a:r>
            <a:r>
              <a:rPr kumimoji="1" lang="en-US" altLang="ja-JP" sz="2800" baseline="-25000" dirty="0"/>
              <a:t>1</a:t>
            </a:r>
            <a:endParaRPr kumimoji="1" lang="ja-JP" altLang="en-US" sz="2800" dirty="0"/>
          </a:p>
        </p:txBody>
      </p:sp>
      <p:sp>
        <p:nvSpPr>
          <p:cNvPr id="36" name="テキスト ボックス 35">
            <a:extLst>
              <a:ext uri="{FF2B5EF4-FFF2-40B4-BE49-F238E27FC236}">
                <a16:creationId xmlns:a16="http://schemas.microsoft.com/office/drawing/2014/main" id="{B2EEDAA6-ADEE-4991-B8A4-2FD38A661B20}"/>
              </a:ext>
            </a:extLst>
          </p:cNvPr>
          <p:cNvSpPr txBox="1"/>
          <p:nvPr/>
        </p:nvSpPr>
        <p:spPr>
          <a:xfrm>
            <a:off x="2266579" y="2235875"/>
            <a:ext cx="611762" cy="523220"/>
          </a:xfrm>
          <a:prstGeom prst="rect">
            <a:avLst/>
          </a:prstGeom>
          <a:noFill/>
        </p:spPr>
        <p:txBody>
          <a:bodyPr wrap="square" rtlCol="0">
            <a:spAutoFit/>
          </a:bodyPr>
          <a:lstStyle/>
          <a:p>
            <a:pPr algn="ctr"/>
            <a:r>
              <a:rPr kumimoji="1" lang="en-US" altLang="ja-JP" sz="2800" dirty="0"/>
              <a:t>X</a:t>
            </a:r>
            <a:r>
              <a:rPr lang="en-US" altLang="ja-JP" sz="2800" baseline="-25000" dirty="0"/>
              <a:t>2</a:t>
            </a:r>
            <a:endParaRPr kumimoji="1" lang="ja-JP" altLang="en-US" sz="2800" dirty="0"/>
          </a:p>
        </p:txBody>
      </p:sp>
      <p:grpSp>
        <p:nvGrpSpPr>
          <p:cNvPr id="66" name="グループ化 65">
            <a:extLst>
              <a:ext uri="{FF2B5EF4-FFF2-40B4-BE49-F238E27FC236}">
                <a16:creationId xmlns:a16="http://schemas.microsoft.com/office/drawing/2014/main" id="{9A89E97A-8456-4F69-B5A3-175F34E36497}"/>
              </a:ext>
            </a:extLst>
          </p:cNvPr>
          <p:cNvGrpSpPr/>
          <p:nvPr/>
        </p:nvGrpSpPr>
        <p:grpSpPr>
          <a:xfrm>
            <a:off x="3252003" y="3120257"/>
            <a:ext cx="3377814" cy="1875076"/>
            <a:chOff x="2448347" y="3260250"/>
            <a:chExt cx="4588565" cy="2244967"/>
          </a:xfrm>
        </p:grpSpPr>
        <p:grpSp>
          <p:nvGrpSpPr>
            <p:cNvPr id="67" name="グループ化 66">
              <a:extLst>
                <a:ext uri="{FF2B5EF4-FFF2-40B4-BE49-F238E27FC236}">
                  <a16:creationId xmlns:a16="http://schemas.microsoft.com/office/drawing/2014/main" id="{17D9BEFE-D86A-4D4C-9A7F-58D7D007A8A1}"/>
                </a:ext>
              </a:extLst>
            </p:cNvPr>
            <p:cNvGrpSpPr/>
            <p:nvPr/>
          </p:nvGrpSpPr>
          <p:grpSpPr>
            <a:xfrm>
              <a:off x="2448347" y="3260250"/>
              <a:ext cx="4588565" cy="2244967"/>
              <a:chOff x="2915479" y="2187232"/>
              <a:chExt cx="4588565" cy="2244967"/>
            </a:xfrm>
          </p:grpSpPr>
          <p:sp>
            <p:nvSpPr>
              <p:cNvPr id="69" name="楕円 68">
                <a:extLst>
                  <a:ext uri="{FF2B5EF4-FFF2-40B4-BE49-F238E27FC236}">
                    <a16:creationId xmlns:a16="http://schemas.microsoft.com/office/drawing/2014/main" id="{51518146-7401-455B-BF68-DDD3BF1D5A60}"/>
                  </a:ext>
                </a:extLst>
              </p:cNvPr>
              <p:cNvSpPr/>
              <p:nvPr/>
            </p:nvSpPr>
            <p:spPr>
              <a:xfrm>
                <a:off x="3631096" y="2445647"/>
                <a:ext cx="145770" cy="145770"/>
              </a:xfrm>
              <a:prstGeom prst="ellipse">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楕円 69">
                <a:extLst>
                  <a:ext uri="{FF2B5EF4-FFF2-40B4-BE49-F238E27FC236}">
                    <a16:creationId xmlns:a16="http://schemas.microsoft.com/office/drawing/2014/main" id="{606BE383-2C08-4E72-B802-E924CCFA94B2}"/>
                  </a:ext>
                </a:extLst>
              </p:cNvPr>
              <p:cNvSpPr/>
              <p:nvPr/>
            </p:nvSpPr>
            <p:spPr>
              <a:xfrm>
                <a:off x="3319674" y="3116542"/>
                <a:ext cx="145770" cy="145770"/>
              </a:xfrm>
              <a:prstGeom prst="ellipse">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楕円 70">
                <a:extLst>
                  <a:ext uri="{FF2B5EF4-FFF2-40B4-BE49-F238E27FC236}">
                    <a16:creationId xmlns:a16="http://schemas.microsoft.com/office/drawing/2014/main" id="{C7EDD881-D692-4BEF-B850-0D8DD2CCF684}"/>
                  </a:ext>
                </a:extLst>
              </p:cNvPr>
              <p:cNvSpPr/>
              <p:nvPr/>
            </p:nvSpPr>
            <p:spPr>
              <a:xfrm>
                <a:off x="2915479" y="2187232"/>
                <a:ext cx="145770" cy="145770"/>
              </a:xfrm>
              <a:prstGeom prst="ellipse">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E3725048-A8B0-4AC0-90CF-60863376BDE1}"/>
                  </a:ext>
                </a:extLst>
              </p:cNvPr>
              <p:cNvSpPr/>
              <p:nvPr/>
            </p:nvSpPr>
            <p:spPr>
              <a:xfrm>
                <a:off x="5327375" y="3449505"/>
                <a:ext cx="159014" cy="159014"/>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55AB9FD0-8413-427C-96C4-07187656BA5F}"/>
                  </a:ext>
                </a:extLst>
              </p:cNvPr>
              <p:cNvSpPr/>
              <p:nvPr/>
            </p:nvSpPr>
            <p:spPr>
              <a:xfrm>
                <a:off x="5791213" y="4195332"/>
                <a:ext cx="159014" cy="159014"/>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B008EE54-0A05-4102-B8B2-655A544BEB64}"/>
                  </a:ext>
                </a:extLst>
              </p:cNvPr>
              <p:cNvSpPr/>
              <p:nvPr/>
            </p:nvSpPr>
            <p:spPr>
              <a:xfrm>
                <a:off x="5950227" y="3702943"/>
                <a:ext cx="159014" cy="159014"/>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D6685AD2-152F-4218-A95B-AF996EBF98FB}"/>
                  </a:ext>
                </a:extLst>
              </p:cNvPr>
              <p:cNvSpPr/>
              <p:nvPr/>
            </p:nvSpPr>
            <p:spPr>
              <a:xfrm>
                <a:off x="6818245" y="4273185"/>
                <a:ext cx="159014" cy="159014"/>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二等辺三角形 76">
                <a:extLst>
                  <a:ext uri="{FF2B5EF4-FFF2-40B4-BE49-F238E27FC236}">
                    <a16:creationId xmlns:a16="http://schemas.microsoft.com/office/drawing/2014/main" id="{AF4635F9-F36F-455A-8CD5-36577FECC079}"/>
                  </a:ext>
                </a:extLst>
              </p:cNvPr>
              <p:cNvSpPr/>
              <p:nvPr/>
            </p:nvSpPr>
            <p:spPr>
              <a:xfrm>
                <a:off x="6013289" y="2970772"/>
                <a:ext cx="169093" cy="145770"/>
              </a:xfrm>
              <a:prstGeom prst="triangle">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二等辺三角形 77">
                <a:extLst>
                  <a:ext uri="{FF2B5EF4-FFF2-40B4-BE49-F238E27FC236}">
                    <a16:creationId xmlns:a16="http://schemas.microsoft.com/office/drawing/2014/main" id="{4E583615-C6B6-4C69-8AE3-6842E6D2A974}"/>
                  </a:ext>
                </a:extLst>
              </p:cNvPr>
              <p:cNvSpPr/>
              <p:nvPr/>
            </p:nvSpPr>
            <p:spPr>
              <a:xfrm>
                <a:off x="6733698" y="2213510"/>
                <a:ext cx="169093" cy="145770"/>
              </a:xfrm>
              <a:prstGeom prst="triangle">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二等辺三角形 78">
                <a:extLst>
                  <a:ext uri="{FF2B5EF4-FFF2-40B4-BE49-F238E27FC236}">
                    <a16:creationId xmlns:a16="http://schemas.microsoft.com/office/drawing/2014/main" id="{08C003E5-7685-4746-9F8B-34D109FD0C1D}"/>
                  </a:ext>
                </a:extLst>
              </p:cNvPr>
              <p:cNvSpPr/>
              <p:nvPr/>
            </p:nvSpPr>
            <p:spPr>
              <a:xfrm>
                <a:off x="6190347" y="2516872"/>
                <a:ext cx="169093" cy="145770"/>
              </a:xfrm>
              <a:prstGeom prst="triangle">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二等辺三角形 79">
                <a:extLst>
                  <a:ext uri="{FF2B5EF4-FFF2-40B4-BE49-F238E27FC236}">
                    <a16:creationId xmlns:a16="http://schemas.microsoft.com/office/drawing/2014/main" id="{F26DDDDB-8B47-47B9-BDD9-C9727E9F76AC}"/>
                  </a:ext>
                </a:extLst>
              </p:cNvPr>
              <p:cNvSpPr/>
              <p:nvPr/>
            </p:nvSpPr>
            <p:spPr>
              <a:xfrm>
                <a:off x="7334951" y="2445647"/>
                <a:ext cx="169093" cy="145770"/>
              </a:xfrm>
              <a:prstGeom prst="triangle">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8" name="楕円 67">
              <a:extLst>
                <a:ext uri="{FF2B5EF4-FFF2-40B4-BE49-F238E27FC236}">
                  <a16:creationId xmlns:a16="http://schemas.microsoft.com/office/drawing/2014/main" id="{FAD5CE03-8090-4818-AFAD-F5FDCEDD5C4A}"/>
                </a:ext>
              </a:extLst>
            </p:cNvPr>
            <p:cNvSpPr/>
            <p:nvPr/>
          </p:nvSpPr>
          <p:spPr>
            <a:xfrm>
              <a:off x="3893313" y="3970905"/>
              <a:ext cx="145770" cy="145770"/>
            </a:xfrm>
            <a:prstGeom prst="ellipse">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1" name="グループ化 80">
            <a:extLst>
              <a:ext uri="{FF2B5EF4-FFF2-40B4-BE49-F238E27FC236}">
                <a16:creationId xmlns:a16="http://schemas.microsoft.com/office/drawing/2014/main" id="{E43EEFBB-4BEF-4E29-AD82-DC9B390371A1}"/>
              </a:ext>
            </a:extLst>
          </p:cNvPr>
          <p:cNvGrpSpPr/>
          <p:nvPr/>
        </p:nvGrpSpPr>
        <p:grpSpPr>
          <a:xfrm rot="5400000" flipV="1">
            <a:off x="277486" y="3705499"/>
            <a:ext cx="2925633" cy="847355"/>
            <a:chOff x="1313966" y="3201114"/>
            <a:chExt cx="6295979" cy="3066155"/>
          </a:xfrm>
        </p:grpSpPr>
        <p:sp>
          <p:nvSpPr>
            <p:cNvPr id="82" name="二等辺三角形 81">
              <a:extLst>
                <a:ext uri="{FF2B5EF4-FFF2-40B4-BE49-F238E27FC236}">
                  <a16:creationId xmlns:a16="http://schemas.microsoft.com/office/drawing/2014/main" id="{B14FBD4B-8813-4C46-940E-B610CC9E7D5C}"/>
                </a:ext>
              </a:extLst>
            </p:cNvPr>
            <p:cNvSpPr/>
            <p:nvPr/>
          </p:nvSpPr>
          <p:spPr>
            <a:xfrm>
              <a:off x="1313966" y="3201123"/>
              <a:ext cx="6295979" cy="3066146"/>
            </a:xfrm>
            <a:prstGeom prst="triangle">
              <a:avLst>
                <a:gd name="adj" fmla="val 0"/>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83" name="二等辺三角形 82">
              <a:extLst>
                <a:ext uri="{FF2B5EF4-FFF2-40B4-BE49-F238E27FC236}">
                  <a16:creationId xmlns:a16="http://schemas.microsoft.com/office/drawing/2014/main" id="{8AB3D92E-2899-4015-A316-CC4B33D14720}"/>
                </a:ext>
              </a:extLst>
            </p:cNvPr>
            <p:cNvSpPr/>
            <p:nvPr/>
          </p:nvSpPr>
          <p:spPr>
            <a:xfrm>
              <a:off x="1338142" y="3201123"/>
              <a:ext cx="6271803" cy="3066146"/>
            </a:xfrm>
            <a:prstGeom prst="triangle">
              <a:avLst>
                <a:gd name="adj" fmla="val 49780"/>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4" name="二等辺三角形 83">
              <a:extLst>
                <a:ext uri="{FF2B5EF4-FFF2-40B4-BE49-F238E27FC236}">
                  <a16:creationId xmlns:a16="http://schemas.microsoft.com/office/drawing/2014/main" id="{6153039A-615B-4A7D-B18B-CCB87FE6C095}"/>
                </a:ext>
              </a:extLst>
            </p:cNvPr>
            <p:cNvSpPr/>
            <p:nvPr/>
          </p:nvSpPr>
          <p:spPr>
            <a:xfrm rot="16200000">
              <a:off x="2928882" y="1598285"/>
              <a:ext cx="3066146" cy="6271803"/>
            </a:xfrm>
            <a:prstGeom prst="triangle">
              <a:avLst>
                <a:gd name="adj" fmla="val 0"/>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11" name="正方形/長方形 10">
            <a:extLst>
              <a:ext uri="{FF2B5EF4-FFF2-40B4-BE49-F238E27FC236}">
                <a16:creationId xmlns:a16="http://schemas.microsoft.com/office/drawing/2014/main" id="{5E4E865D-50C0-4328-8B0C-857DE4007523}"/>
              </a:ext>
            </a:extLst>
          </p:cNvPr>
          <p:cNvSpPr/>
          <p:nvPr/>
        </p:nvSpPr>
        <p:spPr>
          <a:xfrm>
            <a:off x="2508549" y="2677594"/>
            <a:ext cx="4947211" cy="291439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020158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592586-CD28-4A49-8EAC-FF841DBB5BF7}"/>
              </a:ext>
            </a:extLst>
          </p:cNvPr>
          <p:cNvSpPr>
            <a:spLocks noGrp="1"/>
          </p:cNvSpPr>
          <p:nvPr>
            <p:ph type="title"/>
          </p:nvPr>
        </p:nvSpPr>
        <p:spPr/>
        <p:txBody>
          <a:bodyPr/>
          <a:lstStyle/>
          <a:p>
            <a:r>
              <a:rPr lang="ja-JP" altLang="en-US" dirty="0"/>
              <a:t>ファジィ識別器の利点</a:t>
            </a:r>
            <a:endParaRPr kumimoji="1" lang="ja-JP" altLang="en-US" dirty="0"/>
          </a:p>
        </p:txBody>
      </p:sp>
      <p:sp>
        <p:nvSpPr>
          <p:cNvPr id="3" name="コンテンツ プレースホルダー 2">
            <a:extLst>
              <a:ext uri="{FF2B5EF4-FFF2-40B4-BE49-F238E27FC236}">
                <a16:creationId xmlns:a16="http://schemas.microsoft.com/office/drawing/2014/main" id="{3E5E1116-3313-4FD8-9AFB-E78D5B6DC445}"/>
              </a:ext>
            </a:extLst>
          </p:cNvPr>
          <p:cNvSpPr>
            <a:spLocks noGrp="1"/>
          </p:cNvSpPr>
          <p:nvPr>
            <p:ph idx="1"/>
          </p:nvPr>
        </p:nvSpPr>
        <p:spPr/>
        <p:txBody>
          <a:bodyPr/>
          <a:lstStyle/>
          <a:p>
            <a:pPr marL="457200" indent="-457200">
              <a:buFont typeface="Arial" panose="020B0604020202020204" pitchFamily="34" charset="0"/>
              <a:buChar char="•"/>
            </a:pPr>
            <a:r>
              <a:rPr lang="ja-JP" altLang="en-US" dirty="0"/>
              <a:t>少ない集合の数で識別できる．</a:t>
            </a:r>
            <a:r>
              <a:rPr lang="en-US" altLang="ja-JP" dirty="0"/>
              <a:t> </a:t>
            </a:r>
          </a:p>
          <a:p>
            <a:pPr marL="457200" indent="-457200">
              <a:buFont typeface="Arial" panose="020B0604020202020204" pitchFamily="34" charset="0"/>
              <a:buChar char="•"/>
            </a:pPr>
            <a:r>
              <a:rPr lang="ja-JP" altLang="en-US" dirty="0"/>
              <a:t>識別境界にあいまい性をもたすことができる．</a:t>
            </a:r>
            <a:endParaRPr lang="en-US" altLang="ja-JP" dirty="0"/>
          </a:p>
          <a:p>
            <a:pPr marL="457200" indent="-457200">
              <a:buFont typeface="Arial" panose="020B0604020202020204" pitchFamily="34" charset="0"/>
              <a:buChar char="•"/>
            </a:pPr>
            <a:r>
              <a:rPr lang="ja-JP" altLang="en-US" dirty="0"/>
              <a:t>識別プロセスを言語的に説明できる．</a:t>
            </a:r>
            <a:endParaRPr lang="en-US" altLang="ja-JP" dirty="0"/>
          </a:p>
          <a:p>
            <a:r>
              <a:rPr lang="en-US" altLang="ja-JP" dirty="0"/>
              <a:t>(</a:t>
            </a:r>
            <a:r>
              <a:rPr lang="ja-JP" altLang="en-US" dirty="0"/>
              <a:t>要文修正</a:t>
            </a:r>
            <a:r>
              <a:rPr lang="en-US" altLang="ja-JP" dirty="0"/>
              <a:t>)</a:t>
            </a:r>
          </a:p>
          <a:p>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7AB574FA-BCBE-4655-8969-257392C306AD}"/>
              </a:ext>
            </a:extLst>
          </p:cNvPr>
          <p:cNvSpPr>
            <a:spLocks noGrp="1"/>
          </p:cNvSpPr>
          <p:nvPr>
            <p:ph type="sldNum" sz="quarter" idx="12"/>
          </p:nvPr>
        </p:nvSpPr>
        <p:spPr/>
        <p:txBody>
          <a:bodyPr/>
          <a:lstStyle/>
          <a:p>
            <a:fld id="{B5C67937-D10B-4F1B-BCB2-26B69D4AE1E2}" type="slidenum">
              <a:rPr kumimoji="1" lang="ja-JP" altLang="en-US" smtClean="0"/>
              <a:pPr/>
              <a:t>12</a:t>
            </a:fld>
            <a:endParaRPr kumimoji="1" lang="ja-JP" altLang="en-US" dirty="0"/>
          </a:p>
        </p:txBody>
      </p:sp>
    </p:spTree>
    <p:extLst>
      <p:ext uri="{BB962C8B-B14F-4D97-AF65-F5344CB8AC3E}">
        <p14:creationId xmlns:p14="http://schemas.microsoft.com/office/powerpoint/2010/main" val="2815401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noEditPoints="1"/>
          </p:cNvSpPr>
          <p:nvPr>
            <p:ph type="title"/>
          </p:nvPr>
        </p:nvSpPr>
        <p:spPr/>
        <p:txBody>
          <a:bodyPr/>
          <a:lstStyle/>
          <a:p>
            <a:r>
              <a:rPr lang="ja-JP" altLang="en-US" dirty="0"/>
              <a:t>メンバシップ関数</a:t>
            </a:r>
            <a:endParaRPr kumimoji="1" lang="ja-JP" altLang="en-US" dirty="0"/>
          </a:p>
        </p:txBody>
      </p:sp>
      <p:sp>
        <p:nvSpPr>
          <p:cNvPr id="3" name="コンテンツ プレースホルダー 2"/>
          <p:cNvSpPr>
            <a:spLocks noGrp="1" noEditPoints="1"/>
          </p:cNvSpPr>
          <p:nvPr>
            <p:ph idx="1"/>
          </p:nvPr>
        </p:nvSpPr>
        <p:spPr/>
        <p:txBody>
          <a:bodyPr/>
          <a:lstStyle/>
          <a:p>
            <a:r>
              <a:rPr kumimoji="1" lang="ja-JP" altLang="en-US" sz="3200" dirty="0"/>
              <a:t>区間で分割した形．ファジィではない．</a:t>
            </a:r>
          </a:p>
        </p:txBody>
      </p:sp>
      <p:sp>
        <p:nvSpPr>
          <p:cNvPr id="4" name="スライド番号プレースホルダー 3"/>
          <p:cNvSpPr>
            <a:spLocks noGrp="1" noEditPoints="1"/>
          </p:cNvSpPr>
          <p:nvPr>
            <p:ph type="sldNum" sz="quarter" idx="12"/>
          </p:nvPr>
        </p:nvSpPr>
        <p:spPr/>
        <p:txBody>
          <a:bodyPr/>
          <a:lstStyle/>
          <a:p>
            <a:fld id="{997D3CC7-B6A9-4C37-AD00-6075B6850248}" type="slidenum">
              <a:rPr kumimoji="1" lang="ja-JP" altLang="en-US" smtClean="0"/>
              <a:t>13</a:t>
            </a:fld>
            <a:endParaRPr kumimoji="1" lang="ja-JP" altLang="en-US"/>
          </a:p>
        </p:txBody>
      </p:sp>
      <p:sp>
        <p:nvSpPr>
          <p:cNvPr id="5" name="テキスト プレースホルダー 4"/>
          <p:cNvSpPr>
            <a:spLocks noGrp="1" noEditPoints="1"/>
          </p:cNvSpPr>
          <p:nvPr>
            <p:ph type="body" sz="quarter" idx="13"/>
          </p:nvPr>
        </p:nvSpPr>
        <p:spPr/>
        <p:txBody>
          <a:bodyPr/>
          <a:lstStyle/>
          <a:p>
            <a:r>
              <a:rPr lang="ja-JP" altLang="en-US" dirty="0">
                <a:latin typeface="+mj-lt"/>
              </a:rPr>
              <a:t>均等区間型メンバーシップ関数</a:t>
            </a:r>
            <a:endParaRPr kumimoji="1" lang="ja-JP" altLang="en-US" dirty="0">
              <a:latin typeface="+mj-lt"/>
            </a:endParaRPr>
          </a:p>
        </p:txBody>
      </p:sp>
      <p:pic>
        <p:nvPicPr>
          <p:cNvPr id="6" name="図 5"/>
          <p:cNvPicPr>
            <a:picLocks/>
          </p:cNvPicPr>
          <p:nvPr/>
        </p:nvPicPr>
        <p:blipFill>
          <a:blip r:embed="rId3"/>
          <a:srcRect/>
          <a:stretch>
            <a:fillRect/>
          </a:stretch>
        </p:blipFill>
        <p:spPr>
          <a:xfrm>
            <a:off x="76200" y="2538000"/>
            <a:ext cx="9000000" cy="4320000"/>
          </a:xfrm>
          <a:prstGeom prst="rect">
            <a:avLst/>
          </a:prstGeom>
        </p:spPr>
      </p:pic>
    </p:spTree>
    <p:extLst>
      <p:ext uri="{BB962C8B-B14F-4D97-AF65-F5344CB8AC3E}">
        <p14:creationId xmlns:p14="http://schemas.microsoft.com/office/powerpoint/2010/main" val="4114555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noEditPoints="1"/>
          </p:cNvSpPr>
          <p:nvPr>
            <p:ph type="title"/>
          </p:nvPr>
        </p:nvSpPr>
        <p:spPr/>
        <p:txBody>
          <a:bodyPr/>
          <a:lstStyle/>
          <a:p>
            <a:r>
              <a:rPr lang="ja-JP" altLang="en-US" dirty="0"/>
              <a:t>メンバシップ関数</a:t>
            </a:r>
            <a:endParaRPr kumimoji="1" lang="ja-JP" altLang="en-US" dirty="0"/>
          </a:p>
        </p:txBody>
      </p:sp>
      <p:sp>
        <p:nvSpPr>
          <p:cNvPr id="3" name="コンテンツ プレースホルダー 2"/>
          <p:cNvSpPr>
            <a:spLocks noGrp="1" noEditPoints="1"/>
          </p:cNvSpPr>
          <p:nvPr>
            <p:ph idx="1"/>
          </p:nvPr>
        </p:nvSpPr>
        <p:spPr/>
        <p:txBody>
          <a:bodyPr/>
          <a:lstStyle/>
          <a:p>
            <a:r>
              <a:rPr lang="ja-JP" altLang="en-US" sz="3200" dirty="0"/>
              <a:t>ファジィ識別器でよく用いられる三角形</a:t>
            </a:r>
            <a:br>
              <a:rPr lang="en-US" altLang="ja-JP" sz="3200" dirty="0"/>
            </a:br>
            <a:r>
              <a:rPr lang="ja-JP" altLang="en-US" sz="3200" dirty="0"/>
              <a:t>メンバーシップ関数</a:t>
            </a:r>
            <a:r>
              <a:rPr kumimoji="1" lang="ja-JP" altLang="en-US" sz="3200" dirty="0"/>
              <a:t>．</a:t>
            </a:r>
            <a:endParaRPr kumimoji="1" lang="en-US" altLang="ja-JP" sz="3200" dirty="0"/>
          </a:p>
          <a:p>
            <a:endParaRPr kumimoji="1" lang="ja-JP" altLang="en-US" sz="3600" dirty="0"/>
          </a:p>
        </p:txBody>
      </p:sp>
      <p:sp>
        <p:nvSpPr>
          <p:cNvPr id="4" name="スライド番号プレースホルダー 3"/>
          <p:cNvSpPr>
            <a:spLocks noGrp="1" noEditPoints="1"/>
          </p:cNvSpPr>
          <p:nvPr>
            <p:ph type="sldNum" sz="quarter" idx="12"/>
          </p:nvPr>
        </p:nvSpPr>
        <p:spPr/>
        <p:txBody>
          <a:bodyPr/>
          <a:lstStyle/>
          <a:p>
            <a:fld id="{997D3CC7-B6A9-4C37-AD00-6075B6850248}" type="slidenum">
              <a:rPr kumimoji="1" lang="ja-JP" altLang="en-US" smtClean="0"/>
              <a:t>14</a:t>
            </a:fld>
            <a:endParaRPr kumimoji="1" lang="ja-JP" altLang="en-US" dirty="0"/>
          </a:p>
        </p:txBody>
      </p:sp>
      <p:sp>
        <p:nvSpPr>
          <p:cNvPr id="5" name="テキスト プレースホルダー 4"/>
          <p:cNvSpPr>
            <a:spLocks noGrp="1" noEditPoints="1"/>
          </p:cNvSpPr>
          <p:nvPr>
            <p:ph type="body" sz="quarter" idx="13"/>
          </p:nvPr>
        </p:nvSpPr>
        <p:spPr/>
        <p:txBody>
          <a:bodyPr/>
          <a:lstStyle/>
          <a:p>
            <a:r>
              <a:rPr lang="ja-JP" altLang="en-US" dirty="0">
                <a:latin typeface="+mj-lt"/>
              </a:rPr>
              <a:t>三角型メンバシップ関数</a:t>
            </a:r>
            <a:endParaRPr kumimoji="1" lang="ja-JP" altLang="en-US" dirty="0">
              <a:latin typeface="+mj-lt"/>
            </a:endParaRPr>
          </a:p>
        </p:txBody>
      </p:sp>
      <p:pic>
        <p:nvPicPr>
          <p:cNvPr id="6" name="図 5"/>
          <p:cNvPicPr>
            <a:picLocks/>
          </p:cNvPicPr>
          <p:nvPr/>
        </p:nvPicPr>
        <p:blipFill>
          <a:blip r:embed="rId3"/>
          <a:srcRect/>
          <a:stretch>
            <a:fillRect/>
          </a:stretch>
        </p:blipFill>
        <p:spPr>
          <a:xfrm>
            <a:off x="76200" y="2538000"/>
            <a:ext cx="9000000" cy="4320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noEditPoints="1"/>
          </p:cNvSpPr>
          <p:nvPr>
            <p:ph type="title"/>
          </p:nvPr>
        </p:nvSpPr>
        <p:spPr/>
        <p:txBody>
          <a:bodyPr/>
          <a:lstStyle/>
          <a:p>
            <a:r>
              <a:rPr lang="ja-JP" altLang="en-US" dirty="0"/>
              <a:t>メンバシップ関数</a:t>
            </a:r>
            <a:endParaRPr kumimoji="1" lang="ja-JP" altLang="en-US" dirty="0"/>
          </a:p>
        </p:txBody>
      </p:sp>
      <p:sp>
        <p:nvSpPr>
          <p:cNvPr id="3" name="コンテンツ プレースホルダー 2"/>
          <p:cNvSpPr>
            <a:spLocks noGrp="1" noEditPoints="1"/>
          </p:cNvSpPr>
          <p:nvPr>
            <p:ph idx="1"/>
          </p:nvPr>
        </p:nvSpPr>
        <p:spPr/>
        <p:txBody>
          <a:bodyPr/>
          <a:lstStyle/>
          <a:p>
            <a:r>
              <a:rPr lang="ja-JP" altLang="en-US" sz="3200" dirty="0"/>
              <a:t>正規分布の形をしたメンバーシップ関数</a:t>
            </a:r>
            <a:endParaRPr kumimoji="1" lang="ja-JP" altLang="en-US" sz="3200" dirty="0"/>
          </a:p>
        </p:txBody>
      </p:sp>
      <p:sp>
        <p:nvSpPr>
          <p:cNvPr id="4" name="スライド番号プレースホルダー 3"/>
          <p:cNvSpPr>
            <a:spLocks noGrp="1" noEditPoints="1"/>
          </p:cNvSpPr>
          <p:nvPr>
            <p:ph type="sldNum" sz="quarter" idx="12"/>
          </p:nvPr>
        </p:nvSpPr>
        <p:spPr/>
        <p:txBody>
          <a:bodyPr/>
          <a:lstStyle/>
          <a:p>
            <a:fld id="{997D3CC7-B6A9-4C37-AD00-6075B6850248}" type="slidenum">
              <a:rPr kumimoji="1" lang="ja-JP" altLang="en-US" smtClean="0"/>
              <a:t>15</a:t>
            </a:fld>
            <a:endParaRPr kumimoji="1" lang="ja-JP" altLang="en-US"/>
          </a:p>
        </p:txBody>
      </p:sp>
      <p:sp>
        <p:nvSpPr>
          <p:cNvPr id="5" name="テキスト プレースホルダー 4"/>
          <p:cNvSpPr>
            <a:spLocks noGrp="1" noEditPoints="1"/>
          </p:cNvSpPr>
          <p:nvPr>
            <p:ph type="body" sz="quarter" idx="13"/>
          </p:nvPr>
        </p:nvSpPr>
        <p:spPr/>
        <p:txBody>
          <a:bodyPr/>
          <a:lstStyle/>
          <a:p>
            <a:r>
              <a:rPr lang="ja-JP" altLang="en-US" dirty="0">
                <a:latin typeface="+mj-lt"/>
              </a:rPr>
              <a:t>ガウシアン型メンバシップ関数</a:t>
            </a:r>
            <a:endParaRPr kumimoji="1" lang="ja-JP" altLang="en-US" dirty="0">
              <a:latin typeface="+mj-lt"/>
            </a:endParaRPr>
          </a:p>
        </p:txBody>
      </p:sp>
      <p:pic>
        <p:nvPicPr>
          <p:cNvPr id="7" name="図 6"/>
          <p:cNvPicPr>
            <a:picLocks/>
          </p:cNvPicPr>
          <p:nvPr/>
        </p:nvPicPr>
        <p:blipFill>
          <a:blip r:embed="rId3"/>
          <a:srcRect/>
          <a:stretch>
            <a:fillRect/>
          </a:stretch>
        </p:blipFill>
        <p:spPr>
          <a:xfrm>
            <a:off x="76200" y="2538000"/>
            <a:ext cx="9000000" cy="4320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noEditPoints="1"/>
          </p:cNvSpPr>
          <p:nvPr>
            <p:ph type="title"/>
          </p:nvPr>
        </p:nvSpPr>
        <p:spPr/>
        <p:txBody>
          <a:bodyPr/>
          <a:lstStyle/>
          <a:p>
            <a:r>
              <a:rPr lang="ja-JP" altLang="en-US" dirty="0"/>
              <a:t>メンバシップ関数</a:t>
            </a:r>
            <a:endParaRPr kumimoji="1" lang="ja-JP" altLang="en-US" dirty="0"/>
          </a:p>
        </p:txBody>
      </p:sp>
      <p:sp>
        <p:nvSpPr>
          <p:cNvPr id="3" name="コンテンツ プレースホルダー 2"/>
          <p:cNvSpPr>
            <a:spLocks noGrp="1" noEditPoints="1"/>
          </p:cNvSpPr>
          <p:nvPr>
            <p:ph idx="1"/>
          </p:nvPr>
        </p:nvSpPr>
        <p:spPr/>
        <p:txBody>
          <a:bodyPr/>
          <a:lstStyle/>
          <a:p>
            <a:r>
              <a:rPr lang="ja-JP" altLang="en-US" sz="3200" dirty="0"/>
              <a:t>台形型のメンバーシップ関数．</a:t>
            </a:r>
            <a:endParaRPr kumimoji="1" lang="en-US" altLang="ja-JP" sz="3200" dirty="0"/>
          </a:p>
        </p:txBody>
      </p:sp>
      <p:sp>
        <p:nvSpPr>
          <p:cNvPr id="4" name="スライド番号プレースホルダー 3"/>
          <p:cNvSpPr>
            <a:spLocks noGrp="1" noEditPoints="1"/>
          </p:cNvSpPr>
          <p:nvPr>
            <p:ph type="sldNum" sz="quarter" idx="12"/>
          </p:nvPr>
        </p:nvSpPr>
        <p:spPr/>
        <p:txBody>
          <a:bodyPr/>
          <a:lstStyle/>
          <a:p>
            <a:fld id="{997D3CC7-B6A9-4C37-AD00-6075B6850248}" type="slidenum">
              <a:rPr kumimoji="1" lang="ja-JP" altLang="en-US" smtClean="0"/>
              <a:t>16</a:t>
            </a:fld>
            <a:endParaRPr kumimoji="1" lang="ja-JP" altLang="en-US"/>
          </a:p>
        </p:txBody>
      </p:sp>
      <p:sp>
        <p:nvSpPr>
          <p:cNvPr id="5" name="テキスト プレースホルダー 4"/>
          <p:cNvSpPr>
            <a:spLocks noGrp="1" noEditPoints="1"/>
          </p:cNvSpPr>
          <p:nvPr>
            <p:ph type="body" sz="quarter" idx="13"/>
          </p:nvPr>
        </p:nvSpPr>
        <p:spPr/>
        <p:txBody>
          <a:bodyPr/>
          <a:lstStyle/>
          <a:p>
            <a:r>
              <a:rPr lang="ja-JP" altLang="en-US" dirty="0">
                <a:latin typeface="+mj-lt"/>
              </a:rPr>
              <a:t>台形型メンバシップ関数</a:t>
            </a:r>
            <a:endParaRPr kumimoji="1" lang="ja-JP" altLang="en-US" dirty="0">
              <a:latin typeface="+mj-lt"/>
            </a:endParaRPr>
          </a:p>
        </p:txBody>
      </p:sp>
      <p:pic>
        <p:nvPicPr>
          <p:cNvPr id="7" name="図 6"/>
          <p:cNvPicPr>
            <a:picLocks/>
          </p:cNvPicPr>
          <p:nvPr/>
        </p:nvPicPr>
        <p:blipFill>
          <a:blip r:embed="rId3"/>
          <a:srcRect/>
          <a:stretch>
            <a:fillRect/>
          </a:stretch>
        </p:blipFill>
        <p:spPr>
          <a:xfrm>
            <a:off x="75600" y="2538000"/>
            <a:ext cx="9000000" cy="4320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419CE9-E5D7-46FF-8604-CC66CFF8CA60}"/>
              </a:ext>
            </a:extLst>
          </p:cNvPr>
          <p:cNvSpPr>
            <a:spLocks noGrp="1"/>
          </p:cNvSpPr>
          <p:nvPr>
            <p:ph type="title"/>
          </p:nvPr>
        </p:nvSpPr>
        <p:spPr/>
        <p:txBody>
          <a:bodyPr/>
          <a:lstStyle/>
          <a:p>
            <a:r>
              <a:rPr kumimoji="1" lang="ja-JP" altLang="en-US" dirty="0"/>
              <a:t>ファジィ </a:t>
            </a:r>
            <a:r>
              <a:rPr kumimoji="1" lang="en-US" altLang="ja-JP" dirty="0"/>
              <a:t>if-then </a:t>
            </a:r>
            <a:r>
              <a:rPr kumimoji="1" lang="ja-JP" altLang="en-US" dirty="0"/>
              <a:t>ルール</a:t>
            </a:r>
          </a:p>
        </p:txBody>
      </p:sp>
      <p:sp>
        <p:nvSpPr>
          <p:cNvPr id="3" name="コンテンツ プレースホルダー 2">
            <a:extLst>
              <a:ext uri="{FF2B5EF4-FFF2-40B4-BE49-F238E27FC236}">
                <a16:creationId xmlns:a16="http://schemas.microsoft.com/office/drawing/2014/main" id="{9864C529-8EF3-4366-A5B7-67128B6BC4DD}"/>
              </a:ext>
            </a:extLst>
          </p:cNvPr>
          <p:cNvSpPr>
            <a:spLocks noGrp="1"/>
          </p:cNvSpPr>
          <p:nvPr>
            <p:ph idx="1"/>
          </p:nvPr>
        </p:nvSpPr>
        <p:spPr/>
        <p:txBody>
          <a:bodyPr/>
          <a:lstStyle/>
          <a:p>
            <a:pPr marL="457200" indent="-457200">
              <a:buFont typeface="Arial" panose="020B0604020202020204" pitchFamily="34" charset="0"/>
              <a:buChar char="•"/>
            </a:pPr>
            <a:r>
              <a:rPr lang="ja-JP" altLang="en-US" dirty="0"/>
              <a:t>入力データが持つ各属性値の最も帰属値の高い集合からクラスを判断するルールを生成する．</a:t>
            </a:r>
            <a:endParaRPr lang="en-US" altLang="ja-JP" dirty="0"/>
          </a:p>
          <a:p>
            <a:pPr marL="457200" indent="-457200">
              <a:buFont typeface="Arial" panose="020B0604020202020204" pitchFamily="34" charset="0"/>
              <a:buChar char="•"/>
            </a:pPr>
            <a:r>
              <a:rPr lang="ja-JP" altLang="en-US" dirty="0"/>
              <a:t>ルールは複数生成され，各ルールは重み値を持つ．</a:t>
            </a:r>
            <a:endParaRPr lang="en-US" altLang="ja-JP" dirty="0"/>
          </a:p>
          <a:p>
            <a:pPr marL="457200" indent="-457200">
              <a:buFont typeface="Arial" panose="020B0604020202020204" pitchFamily="34" charset="0"/>
              <a:buChar char="•"/>
            </a:pPr>
            <a:endParaRPr lang="en-US" altLang="ja-JP" dirty="0"/>
          </a:p>
        </p:txBody>
      </p:sp>
      <p:sp>
        <p:nvSpPr>
          <p:cNvPr id="4" name="スライド番号プレースホルダー 3">
            <a:extLst>
              <a:ext uri="{FF2B5EF4-FFF2-40B4-BE49-F238E27FC236}">
                <a16:creationId xmlns:a16="http://schemas.microsoft.com/office/drawing/2014/main" id="{FAA9880C-A3C3-47D5-B294-3C0A8F7AD245}"/>
              </a:ext>
            </a:extLst>
          </p:cNvPr>
          <p:cNvSpPr>
            <a:spLocks noGrp="1"/>
          </p:cNvSpPr>
          <p:nvPr>
            <p:ph type="sldNum" sz="quarter" idx="12"/>
          </p:nvPr>
        </p:nvSpPr>
        <p:spPr/>
        <p:txBody>
          <a:bodyPr/>
          <a:lstStyle/>
          <a:p>
            <a:fld id="{B5C67937-D10B-4F1B-BCB2-26B69D4AE1E2}" type="slidenum">
              <a:rPr kumimoji="1" lang="ja-JP" altLang="en-US" smtClean="0"/>
              <a:pPr/>
              <a:t>17</a:t>
            </a:fld>
            <a:endParaRPr kumimoji="1" lang="ja-JP" altLang="en-US" dirty="0"/>
          </a:p>
        </p:txBody>
      </p:sp>
      <p:sp>
        <p:nvSpPr>
          <p:cNvPr id="5" name="テキスト プレースホルダー 4">
            <a:extLst>
              <a:ext uri="{FF2B5EF4-FFF2-40B4-BE49-F238E27FC236}">
                <a16:creationId xmlns:a16="http://schemas.microsoft.com/office/drawing/2014/main" id="{6D133F7F-821F-4EDA-9881-7F05ECAFEE73}"/>
              </a:ext>
            </a:extLst>
          </p:cNvPr>
          <p:cNvSpPr>
            <a:spLocks noGrp="1"/>
          </p:cNvSpPr>
          <p:nvPr>
            <p:ph type="body" sz="quarter" idx="13"/>
          </p:nvPr>
        </p:nvSpPr>
        <p:spPr/>
        <p:txBody>
          <a:bodyPr/>
          <a:lstStyle/>
          <a:p>
            <a:r>
              <a:rPr kumimoji="1" lang="ja-JP" altLang="en-US" dirty="0"/>
              <a:t>ファジィルール</a:t>
            </a:r>
          </a:p>
        </p:txBody>
      </p:sp>
      <p:grpSp>
        <p:nvGrpSpPr>
          <p:cNvPr id="6" name="グループ化 5">
            <a:extLst>
              <a:ext uri="{FF2B5EF4-FFF2-40B4-BE49-F238E27FC236}">
                <a16:creationId xmlns:a16="http://schemas.microsoft.com/office/drawing/2014/main" id="{8E504DFE-90E3-411F-865A-BBCD61E9202B}"/>
              </a:ext>
            </a:extLst>
          </p:cNvPr>
          <p:cNvGrpSpPr/>
          <p:nvPr/>
        </p:nvGrpSpPr>
        <p:grpSpPr>
          <a:xfrm>
            <a:off x="905890" y="4648200"/>
            <a:ext cx="7332219" cy="2132733"/>
            <a:chOff x="724828" y="3925230"/>
            <a:chExt cx="6228000" cy="1371600"/>
          </a:xfrm>
        </p:grpSpPr>
        <p:sp>
          <p:nvSpPr>
            <p:cNvPr id="7" name="正方形/長方形 6">
              <a:extLst>
                <a:ext uri="{FF2B5EF4-FFF2-40B4-BE49-F238E27FC236}">
                  <a16:creationId xmlns:a16="http://schemas.microsoft.com/office/drawing/2014/main" id="{3BFEF00A-EBCD-4F54-A0F2-FF1E5EADCF0D}"/>
                </a:ext>
              </a:extLst>
            </p:cNvPr>
            <p:cNvSpPr/>
            <p:nvPr/>
          </p:nvSpPr>
          <p:spPr>
            <a:xfrm>
              <a:off x="724828" y="3925230"/>
              <a:ext cx="6228000" cy="13716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855AD757-1F10-485A-9845-2964DF8D5BA6}"/>
                    </a:ext>
                  </a:extLst>
                </p:cNvPr>
                <p:cNvSpPr/>
                <p:nvPr/>
              </p:nvSpPr>
              <p:spPr>
                <a:xfrm>
                  <a:off x="1017569" y="3980820"/>
                  <a:ext cx="5642517" cy="1306383"/>
                </a:xfrm>
                <a:prstGeom prst="rect">
                  <a:avLst/>
                </a:prstGeom>
              </p:spPr>
              <p:txBody>
                <a:bodyPr wrap="square">
                  <a:spAutoFit/>
                </a:bodyPr>
                <a:lstStyle/>
                <a:p>
                  <a:r>
                    <a:rPr lang="en-US" altLang="ja-JP" sz="2800" dirty="0"/>
                    <a:t>If </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i="1">
                              <a:latin typeface="Cambria Math" panose="02040503050406030204" pitchFamily="18" charset="0"/>
                            </a:rPr>
                            <m:t>1</m:t>
                          </m:r>
                        </m:sub>
                      </m:sSub>
                    </m:oMath>
                  </a14:m>
                  <a:r>
                    <a:rPr lang="ja-JP" altLang="en-US" sz="2800" dirty="0"/>
                    <a:t> </a:t>
                  </a:r>
                  <a:r>
                    <a:rPr lang="en-US" altLang="ja-JP" sz="2800" dirty="0"/>
                    <a:t>is </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𝐴</m:t>
                          </m:r>
                        </m:e>
                        <m:sub>
                          <m:r>
                            <a:rPr lang="en-US" altLang="ja-JP" sz="2800" i="1">
                              <a:latin typeface="Cambria Math" panose="02040503050406030204" pitchFamily="18" charset="0"/>
                            </a:rPr>
                            <m:t>1</m:t>
                          </m:r>
                        </m:sub>
                      </m:sSub>
                    </m:oMath>
                  </a14:m>
                  <a:r>
                    <a:rPr lang="ja-JP" altLang="en-US" sz="2800" dirty="0"/>
                    <a:t> </a:t>
                  </a:r>
                  <a:r>
                    <a:rPr lang="en-US" altLang="ja-JP" sz="2800" dirty="0"/>
                    <a:t>and …</a:t>
                  </a:r>
                  <a:r>
                    <a:rPr lang="ja-JP" altLang="en-US" sz="2800" dirty="0"/>
                    <a:t> </a:t>
                  </a:r>
                  <a:r>
                    <a:rPr lang="en-US" altLang="ja-JP" sz="2800" dirty="0"/>
                    <a:t>and </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i="1">
                              <a:latin typeface="Cambria Math" panose="02040503050406030204" pitchFamily="18" charset="0"/>
                            </a:rPr>
                            <m:t>𝑛</m:t>
                          </m:r>
                        </m:sub>
                      </m:sSub>
                    </m:oMath>
                  </a14:m>
                  <a:r>
                    <a:rPr lang="ja-JP" altLang="en-US" sz="2800" dirty="0"/>
                    <a:t> </a:t>
                  </a:r>
                  <a:r>
                    <a:rPr lang="en-US" altLang="ja-JP" sz="2800" dirty="0"/>
                    <a:t>is </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𝐴</m:t>
                          </m:r>
                        </m:e>
                        <m:sub>
                          <m:r>
                            <a:rPr lang="en-US" altLang="ja-JP" sz="2800" i="1">
                              <a:latin typeface="Cambria Math" panose="02040503050406030204" pitchFamily="18" charset="0"/>
                            </a:rPr>
                            <m:t>𝑛</m:t>
                          </m:r>
                        </m:sub>
                      </m:sSub>
                    </m:oMath>
                  </a14:m>
                  <a:r>
                    <a:rPr lang="en-US" altLang="ja-JP" sz="2800" dirty="0"/>
                    <a:t> </a:t>
                  </a:r>
                </a:p>
                <a:p>
                  <a:endParaRPr lang="en-US" altLang="ja-JP" sz="1400" dirty="0"/>
                </a:p>
                <a:p>
                  <a:r>
                    <a:rPr lang="en-US" altLang="ja-JP" sz="2800" dirty="0"/>
                    <a:t>		</a:t>
                  </a:r>
                  <a:r>
                    <a:rPr lang="ja-JP" altLang="en-US" sz="2800" dirty="0"/>
                    <a:t>　　</a:t>
                  </a:r>
                  <a:r>
                    <a:rPr lang="en-US" altLang="ja-JP" sz="2800" dirty="0"/>
                    <a:t>then Class </a:t>
                  </a:r>
                  <a:r>
                    <a:rPr lang="en-US" altLang="ja-JP" sz="2800" i="1" dirty="0"/>
                    <a:t>C </a:t>
                  </a:r>
                  <a:r>
                    <a:rPr lang="en-US" altLang="ja-JP" sz="2800" dirty="0"/>
                    <a:t>with </a:t>
                  </a:r>
                  <a:r>
                    <a:rPr lang="en-US" altLang="ja-JP" sz="2800" i="1" dirty="0"/>
                    <a:t>CF</a:t>
                  </a:r>
                </a:p>
                <a:p>
                  <a:pPr algn="r"/>
                  <a:endParaRPr lang="en-US" altLang="ja-JP" sz="2800" i="1" dirty="0">
                    <a:latin typeface="Cambria Math" panose="02040503050406030204" pitchFamily="18" charset="0"/>
                  </a:endParaRPr>
                </a:p>
                <a:p>
                  <a:pPr algn="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b="0" i="1" smtClean="0">
                              <a:latin typeface="Cambria Math" panose="02040503050406030204" pitchFamily="18" charset="0"/>
                            </a:rPr>
                            <m:t>𝑛</m:t>
                          </m:r>
                        </m:sub>
                      </m:sSub>
                    </m:oMath>
                  </a14:m>
                  <a:r>
                    <a:rPr lang="en-US" altLang="ja-JP" sz="2800" dirty="0"/>
                    <a:t>:</a:t>
                  </a:r>
                  <a:r>
                    <a:rPr lang="ja-JP" altLang="en-US" sz="2800" dirty="0"/>
                    <a:t>属性値  </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𝐴</m:t>
                          </m:r>
                        </m:e>
                        <m:sub>
                          <m:r>
                            <a:rPr lang="en-US" altLang="ja-JP" sz="2800" i="1">
                              <a:latin typeface="Cambria Math" panose="02040503050406030204" pitchFamily="18" charset="0"/>
                            </a:rPr>
                            <m:t>𝑛</m:t>
                          </m:r>
                        </m:sub>
                      </m:sSub>
                      <m:r>
                        <a:rPr lang="en-US" altLang="ja-JP" sz="2800" b="0" i="0" smtClean="0">
                          <a:latin typeface="Cambria Math" panose="02040503050406030204" pitchFamily="18" charset="0"/>
                        </a:rPr>
                        <m:t>:</m:t>
                      </m:r>
                      <m:r>
                        <a:rPr lang="ja-JP" altLang="en-US" sz="2800" i="1">
                          <a:latin typeface="Cambria Math" panose="02040503050406030204" pitchFamily="18" charset="0"/>
                        </a:rPr>
                        <m:t>集合</m:t>
                      </m:r>
                    </m:oMath>
                  </a14:m>
                  <a:r>
                    <a:rPr lang="ja-JP" altLang="en-US" sz="2800" dirty="0"/>
                    <a:t>  </a:t>
                  </a:r>
                  <a:r>
                    <a:rPr lang="en-US" altLang="ja-JP" sz="2800" i="1" dirty="0"/>
                    <a:t>CF</a:t>
                  </a:r>
                  <a:r>
                    <a:rPr lang="en-US" altLang="ja-JP" sz="2800" dirty="0"/>
                    <a:t>:</a:t>
                  </a:r>
                  <a:r>
                    <a:rPr lang="ja-JP" altLang="en-US" sz="2800" dirty="0"/>
                    <a:t>重み値</a:t>
                  </a:r>
                  <a:endParaRPr lang="en-US" altLang="ja-JP" sz="2800" dirty="0"/>
                </a:p>
              </p:txBody>
            </p:sp>
          </mc:Choice>
          <mc:Fallback xmlns="">
            <p:sp>
              <p:nvSpPr>
                <p:cNvPr id="8" name="正方形/長方形 7">
                  <a:extLst>
                    <a:ext uri="{FF2B5EF4-FFF2-40B4-BE49-F238E27FC236}">
                      <a16:creationId xmlns:a16="http://schemas.microsoft.com/office/drawing/2014/main" id="{855AD757-1F10-485A-9845-2964DF8D5BA6}"/>
                    </a:ext>
                  </a:extLst>
                </p:cNvPr>
                <p:cNvSpPr>
                  <a:spLocks noRot="1" noChangeAspect="1" noMove="1" noResize="1" noEditPoints="1" noAdjustHandles="1" noChangeArrowheads="1" noChangeShapeType="1" noTextEdit="1"/>
                </p:cNvSpPr>
                <p:nvPr/>
              </p:nvSpPr>
              <p:spPr>
                <a:xfrm>
                  <a:off x="1017569" y="3980820"/>
                  <a:ext cx="5642517" cy="1306383"/>
                </a:xfrm>
                <a:prstGeom prst="rect">
                  <a:avLst/>
                </a:prstGeom>
                <a:blipFill>
                  <a:blip r:embed="rId2"/>
                  <a:stretch>
                    <a:fillRect l="-1835" t="-3303" r="-1927" b="-7508"/>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214577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3F582D-6F95-4D97-8823-EA6C6A39D538}"/>
              </a:ext>
            </a:extLst>
          </p:cNvPr>
          <p:cNvSpPr>
            <a:spLocks noGrp="1"/>
          </p:cNvSpPr>
          <p:nvPr>
            <p:ph type="title"/>
          </p:nvPr>
        </p:nvSpPr>
        <p:spPr/>
        <p:txBody>
          <a:bodyPr/>
          <a:lstStyle/>
          <a:p>
            <a:r>
              <a:rPr lang="ja-JP" altLang="en-US" dirty="0"/>
              <a:t>ファジィ </a:t>
            </a:r>
            <a:r>
              <a:rPr lang="en-US" altLang="ja-JP" dirty="0"/>
              <a:t>if-then </a:t>
            </a:r>
            <a:r>
              <a:rPr lang="ja-JP" altLang="en-US" dirty="0"/>
              <a:t>ルール</a:t>
            </a:r>
            <a:endParaRPr kumimoji="1" lang="ja-JP" altLang="en-US" dirty="0"/>
          </a:p>
        </p:txBody>
      </p:sp>
      <p:sp>
        <p:nvSpPr>
          <p:cNvPr id="3" name="コンテンツ プレースホルダー 2">
            <a:extLst>
              <a:ext uri="{FF2B5EF4-FFF2-40B4-BE49-F238E27FC236}">
                <a16:creationId xmlns:a16="http://schemas.microsoft.com/office/drawing/2014/main" id="{68753993-8622-4678-AC2B-979AA1635F8B}"/>
              </a:ext>
            </a:extLst>
          </p:cNvPr>
          <p:cNvSpPr>
            <a:spLocks noGrp="1"/>
          </p:cNvSpPr>
          <p:nvPr>
            <p:ph idx="1"/>
          </p:nvPr>
        </p:nvSpPr>
        <p:spPr/>
        <p:txBody>
          <a:bodyPr/>
          <a:lstStyle/>
          <a:p>
            <a:pPr marL="457200" indent="-457200">
              <a:buFont typeface="Arial" panose="020B0604020202020204" pitchFamily="34" charset="0"/>
              <a:buChar char="•"/>
            </a:pPr>
            <a:r>
              <a:rPr lang="ja-JP" altLang="en-US" dirty="0"/>
              <a:t>各属性値の集合に対する帰属値から各ルールへの適応度が算出される．</a:t>
            </a:r>
            <a:endParaRPr lang="en-US" altLang="ja-JP" dirty="0"/>
          </a:p>
          <a:p>
            <a:pPr marL="457200" indent="-457200">
              <a:buFont typeface="Arial" panose="020B0604020202020204" pitchFamily="34" charset="0"/>
              <a:buChar char="•"/>
            </a:pPr>
            <a:r>
              <a:rPr lang="ja-JP" altLang="en-US" dirty="0"/>
              <a:t>各ルールの重み値と適応度から，最終的なクラスを推測する．</a:t>
            </a:r>
          </a:p>
          <a:p>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29415CDD-54EB-4186-A8A7-185148C89086}"/>
              </a:ext>
            </a:extLst>
          </p:cNvPr>
          <p:cNvSpPr>
            <a:spLocks noGrp="1"/>
          </p:cNvSpPr>
          <p:nvPr>
            <p:ph type="sldNum" sz="quarter" idx="12"/>
          </p:nvPr>
        </p:nvSpPr>
        <p:spPr/>
        <p:txBody>
          <a:bodyPr/>
          <a:lstStyle/>
          <a:p>
            <a:fld id="{B5C67937-D10B-4F1B-BCB2-26B69D4AE1E2}" type="slidenum">
              <a:rPr kumimoji="1" lang="ja-JP" altLang="en-US" smtClean="0"/>
              <a:pPr/>
              <a:t>18</a:t>
            </a:fld>
            <a:endParaRPr kumimoji="1" lang="ja-JP" altLang="en-US" dirty="0"/>
          </a:p>
        </p:txBody>
      </p:sp>
      <p:sp>
        <p:nvSpPr>
          <p:cNvPr id="5" name="テキスト プレースホルダー 4">
            <a:extLst>
              <a:ext uri="{FF2B5EF4-FFF2-40B4-BE49-F238E27FC236}">
                <a16:creationId xmlns:a16="http://schemas.microsoft.com/office/drawing/2014/main" id="{9E05661A-8C96-4830-A314-8B3E2CAA1567}"/>
              </a:ext>
            </a:extLst>
          </p:cNvPr>
          <p:cNvSpPr>
            <a:spLocks noGrp="1"/>
          </p:cNvSpPr>
          <p:nvPr>
            <p:ph type="body" sz="quarter" idx="13"/>
          </p:nvPr>
        </p:nvSpPr>
        <p:spPr/>
        <p:txBody>
          <a:bodyPr/>
          <a:lstStyle/>
          <a:p>
            <a:r>
              <a:rPr kumimoji="1" lang="ja-JP" altLang="en-US" dirty="0"/>
              <a:t>未知パターンの識別方法</a:t>
            </a:r>
          </a:p>
        </p:txBody>
      </p:sp>
    </p:spTree>
    <p:extLst>
      <p:ext uri="{BB962C8B-B14F-4D97-AF65-F5344CB8AC3E}">
        <p14:creationId xmlns:p14="http://schemas.microsoft.com/office/powerpoint/2010/main" val="2841197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3A6D3D-055C-40E2-83B8-7A14F651940A}"/>
              </a:ext>
            </a:extLst>
          </p:cNvPr>
          <p:cNvSpPr>
            <a:spLocks noGrp="1"/>
          </p:cNvSpPr>
          <p:nvPr>
            <p:ph type="title"/>
          </p:nvPr>
        </p:nvSpPr>
        <p:spPr/>
        <p:txBody>
          <a:bodyPr/>
          <a:lstStyle/>
          <a:p>
            <a:r>
              <a:rPr kumimoji="1" lang="ja-JP" altLang="en-US" dirty="0"/>
              <a:t>実験内容</a:t>
            </a:r>
          </a:p>
        </p:txBody>
      </p:sp>
      <p:sp>
        <p:nvSpPr>
          <p:cNvPr id="3" name="コンテンツ プレースホルダー 2">
            <a:extLst>
              <a:ext uri="{FF2B5EF4-FFF2-40B4-BE49-F238E27FC236}">
                <a16:creationId xmlns:a16="http://schemas.microsoft.com/office/drawing/2014/main" id="{09191F6C-73E0-4EDE-9E09-DA3FDE866E2C}"/>
              </a:ext>
            </a:extLst>
          </p:cNvPr>
          <p:cNvSpPr>
            <a:spLocks noGrp="1"/>
          </p:cNvSpPr>
          <p:nvPr>
            <p:ph idx="1"/>
          </p:nvPr>
        </p:nvSpPr>
        <p:spPr/>
        <p:txBody>
          <a:bodyPr/>
          <a:lstStyle/>
          <a:p>
            <a:r>
              <a:rPr kumimoji="1" lang="ja-JP" altLang="en-US" dirty="0"/>
              <a:t>異なるメンバーシップ関数を用いて識別器を生成し，識別能力への影響を調べる．</a:t>
            </a:r>
          </a:p>
        </p:txBody>
      </p:sp>
      <p:sp>
        <p:nvSpPr>
          <p:cNvPr id="4" name="スライド番号プレースホルダー 3">
            <a:extLst>
              <a:ext uri="{FF2B5EF4-FFF2-40B4-BE49-F238E27FC236}">
                <a16:creationId xmlns:a16="http://schemas.microsoft.com/office/drawing/2014/main" id="{27889A9F-35F0-4419-AAA7-4180D57B0BD3}"/>
              </a:ext>
            </a:extLst>
          </p:cNvPr>
          <p:cNvSpPr>
            <a:spLocks noGrp="1"/>
          </p:cNvSpPr>
          <p:nvPr>
            <p:ph type="sldNum" sz="quarter" idx="12"/>
          </p:nvPr>
        </p:nvSpPr>
        <p:spPr/>
        <p:txBody>
          <a:bodyPr/>
          <a:lstStyle/>
          <a:p>
            <a:fld id="{B5C67937-D10B-4F1B-BCB2-26B69D4AE1E2}" type="slidenum">
              <a:rPr kumimoji="1" lang="ja-JP" altLang="en-US" smtClean="0"/>
              <a:pPr/>
              <a:t>19</a:t>
            </a:fld>
            <a:endParaRPr kumimoji="1" lang="ja-JP" altLang="en-US" dirty="0"/>
          </a:p>
        </p:txBody>
      </p:sp>
    </p:spTree>
    <p:extLst>
      <p:ext uri="{BB962C8B-B14F-4D97-AF65-F5344CB8AC3E}">
        <p14:creationId xmlns:p14="http://schemas.microsoft.com/office/powerpoint/2010/main" val="3771217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a:t>識別問題の研究動向</a:t>
            </a:r>
          </a:p>
        </p:txBody>
      </p:sp>
      <p:sp>
        <p:nvSpPr>
          <p:cNvPr id="7" name="コンテンツ プレースホルダー 6"/>
          <p:cNvSpPr>
            <a:spLocks noGrp="1"/>
          </p:cNvSpPr>
          <p:nvPr>
            <p:ph idx="1"/>
          </p:nvPr>
        </p:nvSpPr>
        <p:spPr/>
        <p:txBody>
          <a:bodyPr/>
          <a:lstStyle/>
          <a:p>
            <a:endParaRPr kumimoji="1" lang="ja-JP" altLang="en-US" dirty="0"/>
          </a:p>
        </p:txBody>
      </p:sp>
      <p:sp>
        <p:nvSpPr>
          <p:cNvPr id="2" name="スライド番号プレースホルダー 1"/>
          <p:cNvSpPr>
            <a:spLocks noGrp="1"/>
          </p:cNvSpPr>
          <p:nvPr>
            <p:ph type="sldNum" sz="quarter" idx="12"/>
          </p:nvPr>
        </p:nvSpPr>
        <p:spPr/>
        <p:txBody>
          <a:bodyPr/>
          <a:lstStyle/>
          <a:p>
            <a:fld id="{B5C67937-D10B-4F1B-BCB2-26B69D4AE1E2}" type="slidenum">
              <a:rPr kumimoji="1" lang="ja-JP" altLang="en-US" smtClean="0"/>
              <a:pPr/>
              <a:t>2</a:t>
            </a:fld>
            <a:endParaRPr kumimoji="1" lang="ja-JP" altLang="en-US" dirty="0"/>
          </a:p>
        </p:txBody>
      </p:sp>
    </p:spTree>
    <p:extLst>
      <p:ext uri="{BB962C8B-B14F-4D97-AF65-F5344CB8AC3E}">
        <p14:creationId xmlns:p14="http://schemas.microsoft.com/office/powerpoint/2010/main" val="1881737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noEditPoints="1"/>
          </p:cNvSpPr>
          <p:nvPr>
            <p:ph type="title"/>
          </p:nvPr>
        </p:nvSpPr>
        <p:spPr/>
        <p:txBody>
          <a:bodyPr/>
          <a:lstStyle/>
          <a:p>
            <a:r>
              <a:rPr lang="ja-JP" altLang="en-US" dirty="0"/>
              <a:t>数値実験</a:t>
            </a:r>
            <a:endParaRPr kumimoji="1" lang="ja-JP" altLang="en-US" dirty="0"/>
          </a:p>
        </p:txBody>
      </p:sp>
      <p:sp>
        <p:nvSpPr>
          <p:cNvPr id="3" name="コンテンツ プレースホルダー 2"/>
          <p:cNvSpPr>
            <a:spLocks noGrp="1" noEditPoints="1"/>
          </p:cNvSpPr>
          <p:nvPr>
            <p:ph idx="1"/>
          </p:nvPr>
        </p:nvSpPr>
        <p:spPr/>
        <p:txBody>
          <a:bodyPr/>
          <a:lstStyle/>
          <a:p>
            <a:pPr marL="342900" indent="-342900">
              <a:buFont typeface="Wingdings" panose="05000000000000000000" pitchFamily="2" charset="2"/>
              <a:buChar char="n"/>
            </a:pPr>
            <a:r>
              <a:rPr kumimoji="1" lang="en-US" altLang="ja-JP" sz="3200" b="1" dirty="0"/>
              <a:t>EMOA:</a:t>
            </a:r>
            <a:r>
              <a:rPr kumimoji="1" lang="en-US" altLang="ja-JP" sz="3200" dirty="0"/>
              <a:t> NSGA-II</a:t>
            </a:r>
          </a:p>
          <a:p>
            <a:pPr marL="342900" indent="-342900">
              <a:buFont typeface="Wingdings" panose="05000000000000000000" pitchFamily="2" charset="2"/>
              <a:buChar char="n"/>
            </a:pPr>
            <a:r>
              <a:rPr lang="ja-JP" altLang="en-US" sz="3200" b="1" dirty="0"/>
              <a:t>世代数</a:t>
            </a:r>
            <a:r>
              <a:rPr lang="en-US" altLang="ja-JP" sz="3200" b="1" dirty="0"/>
              <a:t>:</a:t>
            </a:r>
            <a:r>
              <a:rPr lang="en-US" altLang="ja-JP" sz="3200" dirty="0"/>
              <a:t> 1,000</a:t>
            </a:r>
          </a:p>
          <a:p>
            <a:pPr marL="342900" indent="-342900">
              <a:buFont typeface="Wingdings" panose="05000000000000000000" pitchFamily="2" charset="2"/>
              <a:buChar char="n"/>
            </a:pPr>
            <a:r>
              <a:rPr kumimoji="1" lang="ja-JP" altLang="en-US" sz="3200" b="1" dirty="0"/>
              <a:t>個体群サイズ</a:t>
            </a:r>
            <a:r>
              <a:rPr kumimoji="1" lang="en-US" altLang="ja-JP" sz="3200" b="1" dirty="0"/>
              <a:t>:</a:t>
            </a:r>
            <a:r>
              <a:rPr kumimoji="1" lang="en-US" altLang="ja-JP" sz="3200" dirty="0"/>
              <a:t> 60</a:t>
            </a:r>
          </a:p>
          <a:p>
            <a:pPr marL="342900" indent="-342900">
              <a:buFont typeface="Wingdings" panose="05000000000000000000" pitchFamily="2" charset="2"/>
              <a:buChar char="n"/>
            </a:pPr>
            <a:r>
              <a:rPr lang="ja-JP" altLang="en-US" sz="3200" b="1" dirty="0"/>
              <a:t>最大ルール数</a:t>
            </a:r>
            <a:r>
              <a:rPr lang="en-US" altLang="ja-JP" sz="3200" b="1" dirty="0"/>
              <a:t>:</a:t>
            </a:r>
            <a:r>
              <a:rPr lang="en-US" altLang="ja-JP" sz="3200" dirty="0"/>
              <a:t> 60</a:t>
            </a:r>
            <a:endParaRPr kumimoji="1" lang="en-US" altLang="ja-JP" sz="3200" dirty="0"/>
          </a:p>
          <a:p>
            <a:pPr marL="342900" indent="-342900">
              <a:buFont typeface="Wingdings" panose="05000000000000000000" pitchFamily="2" charset="2"/>
              <a:buChar char="n"/>
            </a:pPr>
            <a:r>
              <a:rPr lang="ja-JP" altLang="en-US" sz="3200" b="1" dirty="0"/>
              <a:t>比較形状</a:t>
            </a:r>
            <a:r>
              <a:rPr lang="en-US" altLang="ja-JP" sz="3200" b="1" dirty="0"/>
              <a:t>:</a:t>
            </a:r>
            <a:r>
              <a:rPr lang="en-US" altLang="ja-JP" sz="3200" dirty="0"/>
              <a:t> </a:t>
            </a:r>
            <a:r>
              <a:rPr lang="ja-JP" altLang="en-US" sz="3200" dirty="0"/>
              <a:t>三角型，ガウシアン型，台形型，均等区間型</a:t>
            </a:r>
            <a:endParaRPr lang="en-US" altLang="ja-JP" sz="3200" dirty="0"/>
          </a:p>
          <a:p>
            <a:pPr marL="342900" indent="-342900">
              <a:buFont typeface="Wingdings" panose="05000000000000000000" pitchFamily="2" charset="2"/>
              <a:buChar char="n"/>
            </a:pPr>
            <a:endParaRPr kumimoji="1" lang="en-US" altLang="ja-JP" sz="2400" dirty="0"/>
          </a:p>
        </p:txBody>
      </p:sp>
      <p:sp>
        <p:nvSpPr>
          <p:cNvPr id="4" name="スライド番号プレースホルダー 3"/>
          <p:cNvSpPr>
            <a:spLocks noGrp="1" noEditPoints="1"/>
          </p:cNvSpPr>
          <p:nvPr>
            <p:ph type="sldNum" sz="quarter" idx="12"/>
          </p:nvPr>
        </p:nvSpPr>
        <p:spPr/>
        <p:txBody>
          <a:bodyPr/>
          <a:lstStyle/>
          <a:p>
            <a:fld id="{997D3CC7-B6A9-4C37-AD00-6075B6850248}" type="slidenum">
              <a:rPr kumimoji="1" lang="ja-JP" altLang="en-US" smtClean="0"/>
              <a:t>20</a:t>
            </a:fld>
            <a:endParaRPr kumimoji="1" lang="ja-JP" altLang="en-US"/>
          </a:p>
        </p:txBody>
      </p:sp>
      <p:sp>
        <p:nvSpPr>
          <p:cNvPr id="5" name="テキスト プレースホルダー 4"/>
          <p:cNvSpPr>
            <a:spLocks noGrp="1" noEditPoints="1"/>
          </p:cNvSpPr>
          <p:nvPr>
            <p:ph type="body" sz="quarter" idx="13"/>
          </p:nvPr>
        </p:nvSpPr>
        <p:spPr/>
        <p:txBody>
          <a:bodyPr/>
          <a:lstStyle/>
          <a:p>
            <a:r>
              <a:rPr kumimoji="1" lang="ja-JP" altLang="en-US" dirty="0"/>
              <a:t>数値実験設定</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noEditPoints="1"/>
          </p:cNvSpPr>
          <p:nvPr>
            <p:ph type="title"/>
          </p:nvPr>
        </p:nvSpPr>
        <p:spPr/>
        <p:txBody>
          <a:bodyPr/>
          <a:lstStyle/>
          <a:p>
            <a:r>
              <a:rPr lang="ja-JP" altLang="en-US" dirty="0"/>
              <a:t>数値実験</a:t>
            </a:r>
            <a:endParaRPr kumimoji="1" lang="ja-JP" altLang="en-US" dirty="0"/>
          </a:p>
        </p:txBody>
      </p:sp>
      <p:sp>
        <p:nvSpPr>
          <p:cNvPr id="3" name="スライド番号プレースホルダー 2"/>
          <p:cNvSpPr>
            <a:spLocks noGrp="1" noEditPoints="1"/>
          </p:cNvSpPr>
          <p:nvPr>
            <p:ph type="sldNum" sz="quarter" idx="12"/>
          </p:nvPr>
        </p:nvSpPr>
        <p:spPr/>
        <p:txBody>
          <a:bodyPr/>
          <a:lstStyle/>
          <a:p>
            <a:fld id="{997D3CC7-B6A9-4C37-AD00-6075B6850248}" type="slidenum">
              <a:rPr kumimoji="1" lang="ja-JP" altLang="en-US" smtClean="0"/>
              <a:t>21</a:t>
            </a:fld>
            <a:endParaRPr kumimoji="1" lang="ja-JP" altLang="en-US"/>
          </a:p>
        </p:txBody>
      </p:sp>
      <p:sp>
        <p:nvSpPr>
          <p:cNvPr id="4" name="テキスト プレースホルダー 3"/>
          <p:cNvSpPr>
            <a:spLocks noGrp="1" noEditPoints="1"/>
          </p:cNvSpPr>
          <p:nvPr>
            <p:ph type="body" sz="quarter" idx="13"/>
          </p:nvPr>
        </p:nvSpPr>
        <p:spPr/>
        <p:txBody>
          <a:bodyPr/>
          <a:lstStyle/>
          <a:p>
            <a:r>
              <a:rPr kumimoji="1" lang="en-US" altLang="ja-JP" dirty="0"/>
              <a:t>30</a:t>
            </a:r>
            <a:r>
              <a:rPr kumimoji="1" lang="ja-JP" altLang="en-US" dirty="0"/>
              <a:t>回試行平均</a:t>
            </a:r>
          </a:p>
        </p:txBody>
      </p:sp>
      <p:graphicFrame>
        <p:nvGraphicFramePr>
          <p:cNvPr id="5" name="表 4"/>
          <p:cNvGraphicFramePr>
            <a:graphicFrameLocks noGrp="1"/>
          </p:cNvGraphicFramePr>
          <p:nvPr>
            <p:extLst>
              <p:ext uri="{D42A27DB-BD31-4B8C-83A1-F6EECF244321}">
                <p14:modId xmlns:p14="http://schemas.microsoft.com/office/powerpoint/2010/main" val="2171705427"/>
              </p:ext>
            </p:extLst>
          </p:nvPr>
        </p:nvGraphicFramePr>
        <p:xfrm>
          <a:off x="76198" y="1392384"/>
          <a:ext cx="8779727" cy="2381208"/>
        </p:xfrm>
        <a:graphic>
          <a:graphicData uri="http://schemas.openxmlformats.org/drawingml/2006/table">
            <a:tbl>
              <a:tblPr>
                <a:tableStyleId>{5C22544A-7EE6-4342-B048-85BDC9FD1C3A}</a:tableStyleId>
              </a:tblPr>
              <a:tblGrid>
                <a:gridCol w="1867727">
                  <a:extLst>
                    <a:ext uri="{9D8B030D-6E8A-4147-A177-3AD203B41FA5}">
                      <a16:colId xmlns:a16="http://schemas.microsoft.com/office/drawing/2014/main" val="20000"/>
                    </a:ext>
                  </a:extLst>
                </a:gridCol>
                <a:gridCol w="968608">
                  <a:extLst>
                    <a:ext uri="{9D8B030D-6E8A-4147-A177-3AD203B41FA5}">
                      <a16:colId xmlns:a16="http://schemas.microsoft.com/office/drawing/2014/main" val="20001"/>
                    </a:ext>
                  </a:extLst>
                </a:gridCol>
                <a:gridCol w="1168400">
                  <a:extLst>
                    <a:ext uri="{9D8B030D-6E8A-4147-A177-3AD203B41FA5}">
                      <a16:colId xmlns:a16="http://schemas.microsoft.com/office/drawing/2014/main" val="20002"/>
                    </a:ext>
                  </a:extLst>
                </a:gridCol>
                <a:gridCol w="1318992">
                  <a:extLst>
                    <a:ext uri="{9D8B030D-6E8A-4147-A177-3AD203B41FA5}">
                      <a16:colId xmlns:a16="http://schemas.microsoft.com/office/drawing/2014/main" val="20003"/>
                    </a:ext>
                  </a:extLst>
                </a:gridCol>
                <a:gridCol w="967008">
                  <a:extLst>
                    <a:ext uri="{9D8B030D-6E8A-4147-A177-3AD203B41FA5}">
                      <a16:colId xmlns:a16="http://schemas.microsoft.com/office/drawing/2014/main" val="20004"/>
                    </a:ext>
                  </a:extLst>
                </a:gridCol>
                <a:gridCol w="1151467">
                  <a:extLst>
                    <a:ext uri="{9D8B030D-6E8A-4147-A177-3AD203B41FA5}">
                      <a16:colId xmlns:a16="http://schemas.microsoft.com/office/drawing/2014/main" val="20005"/>
                    </a:ext>
                  </a:extLst>
                </a:gridCol>
                <a:gridCol w="1337525">
                  <a:extLst>
                    <a:ext uri="{9D8B030D-6E8A-4147-A177-3AD203B41FA5}">
                      <a16:colId xmlns:a16="http://schemas.microsoft.com/office/drawing/2014/main" val="20006"/>
                    </a:ext>
                  </a:extLst>
                </a:gridCol>
              </a:tblGrid>
              <a:tr h="397505">
                <a:tc rowSpan="2">
                  <a:txBody>
                    <a:bodyPr/>
                    <a:lstStyle/>
                    <a:p>
                      <a:endParaRPr kumimoji="1" lang="ja-JP" altLang="en-US" sz="2400" dirty="0">
                        <a:latin typeface="+mj-lt"/>
                      </a:endParaRPr>
                    </a:p>
                  </a:txBody>
                  <a:tcPr marL="91819" marR="91819" marT="45910" marB="459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ctr"/>
                      <a:r>
                        <a:rPr kumimoji="1" lang="ja-JP" altLang="en-US" sz="2000" b="1" dirty="0">
                          <a:latin typeface="+mj-lt"/>
                        </a:rPr>
                        <a:t>学習用データ誤識別率 </a:t>
                      </a:r>
                      <a:r>
                        <a:rPr kumimoji="1" lang="en-US" altLang="ja-JP" sz="2000" b="1" dirty="0">
                          <a:latin typeface="+mj-lt"/>
                        </a:rPr>
                        <a:t>[%]</a:t>
                      </a:r>
                      <a:endParaRPr kumimoji="1" lang="ja-JP" altLang="en-US" sz="2000" b="1" dirty="0">
                        <a:latin typeface="+mj-lt"/>
                      </a:endParaRPr>
                    </a:p>
                  </a:txBody>
                  <a:tcPr marL="91819" marR="91819" marT="45910" marB="459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kumimoji="1" lang="ja-JP" altLang="en-US" sz="2400" b="1"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kumimoji="1" lang="ja-JP" altLang="en-US" sz="2000" b="1" dirty="0">
                          <a:latin typeface="+mj-lt"/>
                        </a:rPr>
                        <a:t>評価用データ誤識別率 </a:t>
                      </a:r>
                      <a:r>
                        <a:rPr kumimoji="1" lang="en-US" altLang="ja-JP" sz="2000" b="1" dirty="0">
                          <a:latin typeface="+mj-lt"/>
                        </a:rPr>
                        <a:t>[%]</a:t>
                      </a:r>
                      <a:endParaRPr kumimoji="1" lang="ja-JP" altLang="en-US" sz="2000" b="1" dirty="0">
                        <a:latin typeface="+mj-lt"/>
                      </a:endParaRPr>
                    </a:p>
                  </a:txBody>
                  <a:tcPr marL="91819" marR="91819" marT="45910" marB="459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kumimoji="1" lang="ja-JP" altLang="en-US" sz="2400" b="1"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94511">
                <a:tc vMerge="1">
                  <a:txBody>
                    <a:bodyPr/>
                    <a:lstStyle/>
                    <a:p>
                      <a:endParaRPr kumimoji="1" lang="ja-JP" altLang="en-US" sz="2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800" b="1" dirty="0">
                          <a:latin typeface="+mj-lt"/>
                        </a:rPr>
                        <a:t>Iris</a:t>
                      </a:r>
                      <a:endParaRPr kumimoji="1" lang="ja-JP" altLang="en-US" sz="1800" b="1" dirty="0">
                        <a:latin typeface="+mj-lt"/>
                      </a:endParaRPr>
                    </a:p>
                  </a:txBody>
                  <a:tcPr marL="91231" marR="91231" marT="45616" marB="4561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800" b="1" dirty="0">
                          <a:latin typeface="+mj-lt"/>
                        </a:rPr>
                        <a:t>Wine</a:t>
                      </a:r>
                      <a:endParaRPr kumimoji="1" lang="ja-JP" altLang="en-US" sz="1800" b="1" dirty="0">
                        <a:latin typeface="+mj-lt"/>
                      </a:endParaRPr>
                    </a:p>
                  </a:txBody>
                  <a:tcPr marL="91231" marR="91231" marT="45616" marB="4561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800" b="1" dirty="0">
                          <a:latin typeface="+mj-lt"/>
                        </a:rPr>
                        <a:t>Phoneme</a:t>
                      </a:r>
                      <a:endParaRPr kumimoji="1" lang="ja-JP" altLang="en-US" sz="1800" b="1" dirty="0">
                        <a:latin typeface="+mj-lt"/>
                      </a:endParaRPr>
                    </a:p>
                  </a:txBody>
                  <a:tcPr marL="91231" marR="91231" marT="45616" marB="4561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800" b="1" dirty="0">
                          <a:latin typeface="+mj-lt"/>
                        </a:rPr>
                        <a:t>Iris</a:t>
                      </a:r>
                      <a:endParaRPr kumimoji="1" lang="ja-JP" altLang="en-US" sz="1800" b="1" dirty="0">
                        <a:latin typeface="+mj-lt"/>
                      </a:endParaRPr>
                    </a:p>
                  </a:txBody>
                  <a:tcPr marL="91231" marR="91231" marT="45616" marB="4561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800" b="1" dirty="0">
                          <a:latin typeface="+mj-lt"/>
                        </a:rPr>
                        <a:t>Wine</a:t>
                      </a:r>
                      <a:endParaRPr kumimoji="1" lang="ja-JP" altLang="en-US" sz="1800" b="1" dirty="0">
                        <a:latin typeface="+mj-lt"/>
                      </a:endParaRPr>
                    </a:p>
                  </a:txBody>
                  <a:tcPr marL="91231" marR="91231" marT="45616" marB="4561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800" b="1" dirty="0">
                          <a:latin typeface="+mj-lt"/>
                        </a:rPr>
                        <a:t>Phoneme</a:t>
                      </a:r>
                      <a:endParaRPr kumimoji="1" lang="ja-JP" altLang="en-US" sz="1800" b="1" dirty="0">
                        <a:latin typeface="+mj-lt"/>
                      </a:endParaRPr>
                    </a:p>
                  </a:txBody>
                  <a:tcPr marL="91231" marR="91231" marT="45616" marB="4561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97298">
                <a:tc>
                  <a:txBody>
                    <a:bodyPr/>
                    <a:lstStyle/>
                    <a:p>
                      <a:r>
                        <a:rPr kumimoji="1" lang="ja-JP" altLang="en-US" sz="2000" b="1" dirty="0">
                          <a:latin typeface="+mj-lt"/>
                        </a:rPr>
                        <a:t>三角形型</a:t>
                      </a:r>
                    </a:p>
                  </a:txBody>
                  <a:tcPr marL="91231" marR="91231" marT="45616" marB="456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b="1" dirty="0">
                          <a:latin typeface="+mj-lt"/>
                          <a:cs typeface="Times New Roman" panose="02020603050405020304" pitchFamily="18" charset="0"/>
                        </a:rPr>
                        <a:t>0.72</a:t>
                      </a:r>
                      <a:endParaRPr kumimoji="1" lang="ja-JP" altLang="en-US" sz="2000" b="1" dirty="0">
                        <a:latin typeface="+mj-lt"/>
                        <a:cs typeface="Times New Roman" panose="02020603050405020304" pitchFamily="18" charset="0"/>
                      </a:endParaRPr>
                    </a:p>
                  </a:txBody>
                  <a:tcPr marL="91231" marR="91231" marT="45616" marB="4561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b="1" dirty="0">
                          <a:solidFill>
                            <a:srgbClr val="FF0000"/>
                          </a:solidFill>
                          <a:latin typeface="+mj-lt"/>
                          <a:cs typeface="Times New Roman" panose="02020603050405020304" pitchFamily="18" charset="0"/>
                        </a:rPr>
                        <a:t>0.00</a:t>
                      </a:r>
                      <a:endParaRPr kumimoji="1" lang="ja-JP" altLang="en-US" sz="2000" b="1" dirty="0">
                        <a:solidFill>
                          <a:srgbClr val="FF0000"/>
                        </a:solidFill>
                        <a:latin typeface="+mj-lt"/>
                        <a:cs typeface="Times New Roman" panose="02020603050405020304" pitchFamily="18" charset="0"/>
                      </a:endParaRPr>
                    </a:p>
                  </a:txBody>
                  <a:tcPr marL="91231" marR="91231" marT="45616" marB="4561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b="1" dirty="0">
                          <a:latin typeface="+mj-lt"/>
                          <a:cs typeface="Times New Roman" panose="02020603050405020304" pitchFamily="18" charset="0"/>
                        </a:rPr>
                        <a:t>16.12</a:t>
                      </a:r>
                      <a:endParaRPr kumimoji="1" lang="ja-JP" altLang="en-US" sz="2000" b="1" dirty="0">
                        <a:latin typeface="+mj-lt"/>
                        <a:cs typeface="Times New Roman" panose="02020603050405020304" pitchFamily="18" charset="0"/>
                      </a:endParaRPr>
                    </a:p>
                  </a:txBody>
                  <a:tcPr marL="91231" marR="91231" marT="45616" marB="4561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b="1" dirty="0">
                          <a:latin typeface="+mj-lt"/>
                          <a:cs typeface="Times New Roman" panose="02020603050405020304" pitchFamily="18" charset="0"/>
                        </a:rPr>
                        <a:t>6.22</a:t>
                      </a:r>
                      <a:endParaRPr kumimoji="1" lang="ja-JP" altLang="en-US" sz="2000" b="1" dirty="0">
                        <a:latin typeface="+mj-lt"/>
                        <a:cs typeface="Times New Roman" panose="02020603050405020304" pitchFamily="18" charset="0"/>
                      </a:endParaRPr>
                    </a:p>
                  </a:txBody>
                  <a:tcPr marL="91231" marR="91231" marT="45616" marB="4561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b="1" dirty="0">
                          <a:latin typeface="+mj-lt"/>
                          <a:cs typeface="Times New Roman" panose="02020603050405020304" pitchFamily="18" charset="0"/>
                        </a:rPr>
                        <a:t>7.86</a:t>
                      </a:r>
                      <a:endParaRPr kumimoji="1" lang="ja-JP" altLang="en-US" sz="2000" b="1" dirty="0">
                        <a:latin typeface="+mj-lt"/>
                        <a:cs typeface="Times New Roman" panose="02020603050405020304" pitchFamily="18" charset="0"/>
                      </a:endParaRPr>
                    </a:p>
                  </a:txBody>
                  <a:tcPr marL="91231" marR="91231" marT="45616" marB="4561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b="1" dirty="0">
                          <a:latin typeface="+mj-lt"/>
                          <a:cs typeface="Times New Roman" panose="02020603050405020304" pitchFamily="18" charset="0"/>
                        </a:rPr>
                        <a:t>17.40</a:t>
                      </a:r>
                      <a:endParaRPr kumimoji="1" lang="ja-JP" altLang="en-US" sz="2000" b="1" dirty="0">
                        <a:latin typeface="+mj-lt"/>
                        <a:cs typeface="Times New Roman" panose="02020603050405020304" pitchFamily="18" charset="0"/>
                      </a:endParaRPr>
                    </a:p>
                  </a:txBody>
                  <a:tcPr marL="91231" marR="91231" marT="45616" marB="4561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97298">
                <a:tc>
                  <a:txBody>
                    <a:bodyPr/>
                    <a:lstStyle/>
                    <a:p>
                      <a:r>
                        <a:rPr kumimoji="1" lang="ja-JP" altLang="en-US" sz="2000" b="1" dirty="0">
                          <a:latin typeface="+mj-lt"/>
                        </a:rPr>
                        <a:t>ガウシアン型</a:t>
                      </a:r>
                    </a:p>
                  </a:txBody>
                  <a:tcPr marL="91231" marR="91231" marT="45616" marB="456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SzPct val="100000"/>
                        <a:buFontTx/>
                        <a:buNone/>
                      </a:pPr>
                      <a:r>
                        <a:rPr kumimoji="1" lang="en-US" altLang="ja-JP" sz="2000" b="1" dirty="0">
                          <a:latin typeface="+mj-lt"/>
                          <a:cs typeface="Times New Roman" panose="02020603050405020304" pitchFamily="18" charset="0"/>
                        </a:rPr>
                        <a:t>0.74</a:t>
                      </a:r>
                      <a:endParaRPr kumimoji="1" lang="ja-JP" altLang="en-US" sz="2000" b="1" dirty="0">
                        <a:latin typeface="+mj-lt"/>
                        <a:cs typeface="Times New Roman" panose="02020603050405020304" pitchFamily="18" charset="0"/>
                      </a:endParaRPr>
                    </a:p>
                  </a:txBody>
                  <a:tcPr marL="91231" marR="91231" marT="45616" marB="4561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b="1" dirty="0">
                          <a:latin typeface="+mj-lt"/>
                          <a:cs typeface="Times New Roman" panose="02020603050405020304" pitchFamily="18" charset="0"/>
                        </a:rPr>
                        <a:t>0.06</a:t>
                      </a:r>
                      <a:endParaRPr kumimoji="1" lang="ja-JP" altLang="en-US" sz="2000" b="1" dirty="0">
                        <a:latin typeface="+mj-lt"/>
                        <a:cs typeface="Times New Roman" panose="02020603050405020304" pitchFamily="18" charset="0"/>
                      </a:endParaRPr>
                    </a:p>
                  </a:txBody>
                  <a:tcPr marL="91231" marR="91231" marT="45616" marB="4561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b="1" dirty="0">
                          <a:latin typeface="+mj-lt"/>
                          <a:cs typeface="Times New Roman" panose="02020603050405020304" pitchFamily="18" charset="0"/>
                        </a:rPr>
                        <a:t>16.18</a:t>
                      </a:r>
                      <a:endParaRPr kumimoji="1" lang="ja-JP" altLang="en-US" sz="2000" b="1" dirty="0">
                        <a:latin typeface="+mj-lt"/>
                        <a:cs typeface="Times New Roman" panose="02020603050405020304" pitchFamily="18" charset="0"/>
                      </a:endParaRPr>
                    </a:p>
                  </a:txBody>
                  <a:tcPr marL="91231" marR="91231" marT="45616" marB="4561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SzPct val="100000"/>
                        <a:buFontTx/>
                        <a:buNone/>
                      </a:pPr>
                      <a:r>
                        <a:rPr kumimoji="1" lang="en-US" altLang="ja-JP" sz="2000" b="1" dirty="0">
                          <a:solidFill>
                            <a:srgbClr val="FF0000"/>
                          </a:solidFill>
                          <a:latin typeface="+mj-lt"/>
                          <a:cs typeface="Times New Roman" panose="02020603050405020304" pitchFamily="18" charset="0"/>
                        </a:rPr>
                        <a:t>4.89</a:t>
                      </a:r>
                      <a:endParaRPr kumimoji="1" lang="ja-JP" altLang="en-US" sz="2000" b="1" dirty="0">
                        <a:solidFill>
                          <a:srgbClr val="FF0000"/>
                        </a:solidFill>
                        <a:latin typeface="+mj-lt"/>
                        <a:cs typeface="Times New Roman" panose="02020603050405020304" pitchFamily="18" charset="0"/>
                      </a:endParaRPr>
                    </a:p>
                  </a:txBody>
                  <a:tcPr marL="91231" marR="91231" marT="45616" marB="4561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b="1" dirty="0">
                          <a:solidFill>
                            <a:srgbClr val="FF0000"/>
                          </a:solidFill>
                          <a:latin typeface="+mj-lt"/>
                          <a:cs typeface="Times New Roman" panose="02020603050405020304" pitchFamily="18" charset="0"/>
                        </a:rPr>
                        <a:t>5.46</a:t>
                      </a:r>
                      <a:endParaRPr kumimoji="1" lang="ja-JP" altLang="en-US" sz="2000" b="1" dirty="0">
                        <a:solidFill>
                          <a:srgbClr val="FF0000"/>
                        </a:solidFill>
                        <a:latin typeface="+mj-lt"/>
                        <a:cs typeface="Times New Roman" panose="02020603050405020304" pitchFamily="18" charset="0"/>
                      </a:endParaRPr>
                    </a:p>
                  </a:txBody>
                  <a:tcPr marL="91231" marR="91231" marT="45616" marB="4561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b="1" dirty="0">
                          <a:latin typeface="+mj-lt"/>
                          <a:cs typeface="Times New Roman" panose="02020603050405020304" pitchFamily="18" charset="0"/>
                        </a:rPr>
                        <a:t>17.42</a:t>
                      </a:r>
                      <a:endParaRPr kumimoji="1" lang="ja-JP" altLang="en-US" sz="2000" b="1" dirty="0">
                        <a:latin typeface="+mj-lt"/>
                        <a:cs typeface="Times New Roman" panose="02020603050405020304" pitchFamily="18" charset="0"/>
                      </a:endParaRPr>
                    </a:p>
                  </a:txBody>
                  <a:tcPr marL="91231" marR="91231" marT="45616" marB="4561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97298">
                <a:tc>
                  <a:txBody>
                    <a:bodyPr/>
                    <a:lstStyle/>
                    <a:p>
                      <a:r>
                        <a:rPr kumimoji="1" lang="ja-JP" altLang="en-US" sz="2000" b="1" dirty="0">
                          <a:latin typeface="+mj-lt"/>
                        </a:rPr>
                        <a:t>台形型</a:t>
                      </a:r>
                    </a:p>
                  </a:txBody>
                  <a:tcPr marL="91231" marR="91231" marT="45616" marB="456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b="1" dirty="0">
                          <a:latin typeface="+mj-lt"/>
                          <a:cs typeface="Times New Roman" panose="02020603050405020304" pitchFamily="18" charset="0"/>
                        </a:rPr>
                        <a:t>0.49</a:t>
                      </a:r>
                      <a:endParaRPr kumimoji="1" lang="ja-JP" altLang="en-US" sz="2000" b="1" dirty="0">
                        <a:latin typeface="+mj-lt"/>
                        <a:cs typeface="Times New Roman" panose="02020603050405020304" pitchFamily="18" charset="0"/>
                      </a:endParaRPr>
                    </a:p>
                  </a:txBody>
                  <a:tcPr marL="91231" marR="91231" marT="45616" marB="4561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b="1" dirty="0">
                          <a:solidFill>
                            <a:srgbClr val="FF0000"/>
                          </a:solidFill>
                          <a:latin typeface="+mj-lt"/>
                          <a:cs typeface="Times New Roman" panose="02020603050405020304" pitchFamily="18" charset="0"/>
                        </a:rPr>
                        <a:t>0.00</a:t>
                      </a:r>
                      <a:endParaRPr kumimoji="1" lang="ja-JP" altLang="en-US" sz="2000" b="1" dirty="0">
                        <a:solidFill>
                          <a:srgbClr val="FF0000"/>
                        </a:solidFill>
                        <a:latin typeface="+mj-lt"/>
                        <a:cs typeface="Times New Roman" panose="02020603050405020304" pitchFamily="18" charset="0"/>
                      </a:endParaRPr>
                    </a:p>
                  </a:txBody>
                  <a:tcPr marL="91231" marR="91231" marT="45616" marB="4561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b="1" dirty="0">
                          <a:solidFill>
                            <a:srgbClr val="FF0000"/>
                          </a:solidFill>
                          <a:latin typeface="+mj-lt"/>
                          <a:cs typeface="Times New Roman" panose="02020603050405020304" pitchFamily="18" charset="0"/>
                        </a:rPr>
                        <a:t>15.07</a:t>
                      </a:r>
                      <a:endParaRPr kumimoji="1" lang="ja-JP" altLang="en-US" sz="2000" b="1" dirty="0">
                        <a:solidFill>
                          <a:srgbClr val="FF0000"/>
                        </a:solidFill>
                        <a:latin typeface="+mj-lt"/>
                        <a:cs typeface="Times New Roman" panose="02020603050405020304" pitchFamily="18" charset="0"/>
                      </a:endParaRPr>
                    </a:p>
                  </a:txBody>
                  <a:tcPr marL="91231" marR="91231" marT="45616" marB="4561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b="1" dirty="0">
                          <a:latin typeface="+mj-lt"/>
                          <a:cs typeface="Times New Roman" panose="02020603050405020304" pitchFamily="18" charset="0"/>
                        </a:rPr>
                        <a:t>5.33</a:t>
                      </a:r>
                      <a:endParaRPr kumimoji="1" lang="ja-JP" altLang="en-US" sz="2000" b="1" dirty="0">
                        <a:latin typeface="+mj-lt"/>
                        <a:cs typeface="Times New Roman" panose="02020603050405020304" pitchFamily="18" charset="0"/>
                      </a:endParaRPr>
                    </a:p>
                  </a:txBody>
                  <a:tcPr marL="91231" marR="91231" marT="45616" marB="4561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b="1" dirty="0">
                          <a:latin typeface="+mj-lt"/>
                          <a:cs typeface="Times New Roman" panose="02020603050405020304" pitchFamily="18" charset="0"/>
                        </a:rPr>
                        <a:t>5.80</a:t>
                      </a:r>
                      <a:endParaRPr kumimoji="1" lang="ja-JP" altLang="en-US" sz="2000" b="1" dirty="0">
                        <a:latin typeface="+mj-lt"/>
                        <a:cs typeface="Times New Roman" panose="02020603050405020304" pitchFamily="18" charset="0"/>
                      </a:endParaRPr>
                    </a:p>
                  </a:txBody>
                  <a:tcPr marL="91231" marR="91231" marT="45616" marB="4561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b="1" dirty="0">
                          <a:solidFill>
                            <a:srgbClr val="FF0000"/>
                          </a:solidFill>
                          <a:latin typeface="+mj-lt"/>
                          <a:cs typeface="Times New Roman" panose="02020603050405020304" pitchFamily="18" charset="0"/>
                        </a:rPr>
                        <a:t>16.05</a:t>
                      </a:r>
                      <a:endParaRPr kumimoji="1" lang="ja-JP" altLang="en-US" sz="2000" b="1" dirty="0">
                        <a:solidFill>
                          <a:srgbClr val="FF0000"/>
                        </a:solidFill>
                        <a:latin typeface="+mj-lt"/>
                        <a:cs typeface="Times New Roman" panose="02020603050405020304" pitchFamily="18" charset="0"/>
                      </a:endParaRPr>
                    </a:p>
                  </a:txBody>
                  <a:tcPr marL="91231" marR="91231" marT="45616" marB="4561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97298">
                <a:tc>
                  <a:txBody>
                    <a:bodyPr/>
                    <a:lstStyle/>
                    <a:p>
                      <a:r>
                        <a:rPr kumimoji="1" lang="ja-JP" altLang="en-US" sz="2000" b="1" dirty="0">
                          <a:latin typeface="+mj-lt"/>
                        </a:rPr>
                        <a:t>区間型</a:t>
                      </a:r>
                    </a:p>
                  </a:txBody>
                  <a:tcPr marL="91231" marR="91231" marT="45616" marB="456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b="1" dirty="0">
                          <a:solidFill>
                            <a:srgbClr val="FF0000"/>
                          </a:solidFill>
                          <a:latin typeface="+mj-lt"/>
                          <a:cs typeface="Times New Roman" panose="02020603050405020304" pitchFamily="18" charset="0"/>
                        </a:rPr>
                        <a:t>0.10</a:t>
                      </a:r>
                      <a:endParaRPr kumimoji="1" lang="ja-JP" altLang="en-US" sz="2000" b="1" dirty="0">
                        <a:solidFill>
                          <a:srgbClr val="FF0000"/>
                        </a:solidFill>
                        <a:latin typeface="+mj-lt"/>
                        <a:cs typeface="Times New Roman" panose="02020603050405020304" pitchFamily="18" charset="0"/>
                      </a:endParaRPr>
                    </a:p>
                  </a:txBody>
                  <a:tcPr marL="91231" marR="91231" marT="45616" marB="4561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b="1" dirty="0">
                          <a:solidFill>
                            <a:srgbClr val="FF0000"/>
                          </a:solidFill>
                          <a:latin typeface="+mj-lt"/>
                          <a:cs typeface="Times New Roman" panose="02020603050405020304" pitchFamily="18" charset="0"/>
                        </a:rPr>
                        <a:t>0.00</a:t>
                      </a:r>
                      <a:endParaRPr kumimoji="1" lang="ja-JP" altLang="en-US" sz="2000" b="1" dirty="0">
                        <a:solidFill>
                          <a:srgbClr val="FF0000"/>
                        </a:solidFill>
                        <a:latin typeface="+mj-lt"/>
                        <a:cs typeface="Times New Roman" panose="02020603050405020304" pitchFamily="18" charset="0"/>
                      </a:endParaRPr>
                    </a:p>
                  </a:txBody>
                  <a:tcPr marL="91231" marR="91231" marT="45616" marB="4561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b="1" dirty="0">
                          <a:latin typeface="+mj-lt"/>
                          <a:cs typeface="Times New Roman" panose="02020603050405020304" pitchFamily="18" charset="0"/>
                        </a:rPr>
                        <a:t>16.01</a:t>
                      </a:r>
                      <a:endParaRPr kumimoji="1" lang="ja-JP" altLang="en-US" sz="2000" b="1" dirty="0">
                        <a:latin typeface="+mj-lt"/>
                        <a:cs typeface="Times New Roman" panose="02020603050405020304" pitchFamily="18" charset="0"/>
                      </a:endParaRPr>
                    </a:p>
                  </a:txBody>
                  <a:tcPr marL="91231" marR="91231" marT="45616" marB="4561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b="1" dirty="0">
                          <a:latin typeface="+mj-lt"/>
                          <a:cs typeface="Times New Roman" panose="02020603050405020304" pitchFamily="18" charset="0"/>
                        </a:rPr>
                        <a:t>5.33</a:t>
                      </a:r>
                      <a:endParaRPr kumimoji="1" lang="ja-JP" altLang="en-US" sz="2000" b="1" dirty="0">
                        <a:latin typeface="+mj-lt"/>
                        <a:cs typeface="Times New Roman" panose="02020603050405020304" pitchFamily="18" charset="0"/>
                      </a:endParaRPr>
                    </a:p>
                  </a:txBody>
                  <a:tcPr marL="91231" marR="91231" marT="45616" marB="4561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b="1" dirty="0">
                          <a:latin typeface="+mj-lt"/>
                          <a:cs typeface="Times New Roman" panose="02020603050405020304" pitchFamily="18" charset="0"/>
                        </a:rPr>
                        <a:t>9.89</a:t>
                      </a:r>
                      <a:endParaRPr kumimoji="1" lang="ja-JP" altLang="en-US" sz="2000" b="1" dirty="0">
                        <a:latin typeface="+mj-lt"/>
                        <a:cs typeface="Times New Roman" panose="02020603050405020304" pitchFamily="18" charset="0"/>
                      </a:endParaRPr>
                    </a:p>
                  </a:txBody>
                  <a:tcPr marL="91231" marR="91231" marT="45616" marB="4561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b="1" dirty="0">
                          <a:latin typeface="+mj-lt"/>
                          <a:cs typeface="Times New Roman" panose="02020603050405020304" pitchFamily="18" charset="0"/>
                        </a:rPr>
                        <a:t>17.46</a:t>
                      </a:r>
                      <a:endParaRPr kumimoji="1" lang="ja-JP" altLang="en-US" sz="2000" b="1" dirty="0">
                        <a:latin typeface="+mj-lt"/>
                        <a:cs typeface="Times New Roman" panose="02020603050405020304" pitchFamily="18" charset="0"/>
                      </a:endParaRPr>
                    </a:p>
                  </a:txBody>
                  <a:tcPr marL="91231" marR="91231" marT="45616" marB="4561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1338482766"/>
              </p:ext>
            </p:extLst>
          </p:nvPr>
        </p:nvGraphicFramePr>
        <p:xfrm>
          <a:off x="76196" y="4118454"/>
          <a:ext cx="5328000" cy="2377200"/>
        </p:xfrm>
        <a:graphic>
          <a:graphicData uri="http://schemas.openxmlformats.org/drawingml/2006/table">
            <a:tbl>
              <a:tblPr>
                <a:tableStyleId>{5C22544A-7EE6-4342-B048-85BDC9FD1C3A}</a:tableStyleId>
              </a:tblPr>
              <a:tblGrid>
                <a:gridCol w="1872000">
                  <a:extLst>
                    <a:ext uri="{9D8B030D-6E8A-4147-A177-3AD203B41FA5}">
                      <a16:colId xmlns:a16="http://schemas.microsoft.com/office/drawing/2014/main" val="20000"/>
                    </a:ext>
                  </a:extLst>
                </a:gridCol>
                <a:gridCol w="981271">
                  <a:extLst>
                    <a:ext uri="{9D8B030D-6E8A-4147-A177-3AD203B41FA5}">
                      <a16:colId xmlns:a16="http://schemas.microsoft.com/office/drawing/2014/main" val="20001"/>
                    </a:ext>
                  </a:extLst>
                </a:gridCol>
                <a:gridCol w="1100666">
                  <a:extLst>
                    <a:ext uri="{9D8B030D-6E8A-4147-A177-3AD203B41FA5}">
                      <a16:colId xmlns:a16="http://schemas.microsoft.com/office/drawing/2014/main" val="20002"/>
                    </a:ext>
                  </a:extLst>
                </a:gridCol>
                <a:gridCol w="1374063">
                  <a:extLst>
                    <a:ext uri="{9D8B030D-6E8A-4147-A177-3AD203B41FA5}">
                      <a16:colId xmlns:a16="http://schemas.microsoft.com/office/drawing/2014/main" val="20003"/>
                    </a:ext>
                  </a:extLst>
                </a:gridCol>
              </a:tblGrid>
              <a:tr h="370840">
                <a:tc rowSpan="2">
                  <a:txBody>
                    <a:bodyPr/>
                    <a:lstStyle/>
                    <a:p>
                      <a:endParaRPr kumimoji="1" lang="ja-JP" altLang="en-US" sz="2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ctr"/>
                      <a:r>
                        <a:rPr kumimoji="1" lang="ja-JP" altLang="en-US" sz="2000" b="1" dirty="0">
                          <a:latin typeface="+mj-lt"/>
                        </a:rPr>
                        <a:t>ルール数</a:t>
                      </a:r>
                      <a:r>
                        <a:rPr kumimoji="1" lang="en-US" altLang="ja-JP" sz="2000" b="1" dirty="0">
                          <a:latin typeface="+mj-lt"/>
                        </a:rPr>
                        <a:t> [-]</a:t>
                      </a:r>
                      <a:endParaRPr kumimoji="1" lang="ja-JP" altLang="en-US" sz="2400" b="1"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kumimoji="1" lang="ja-JP" altLang="en-US" sz="2400" b="1"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96000">
                <a:tc vMerge="1">
                  <a:txBody>
                    <a:bodyPr/>
                    <a:lstStyle/>
                    <a:p>
                      <a:endParaRPr kumimoji="1" lang="ja-JP" altLang="en-US" sz="2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800" b="1" dirty="0">
                          <a:latin typeface="+mj-lt"/>
                        </a:rPr>
                        <a:t>Iris</a:t>
                      </a:r>
                      <a:endParaRPr kumimoji="1" lang="ja-JP" altLang="en-US" sz="1800" b="1" dirty="0">
                        <a:latin typeface="+mj-lt"/>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800" b="1" dirty="0">
                          <a:latin typeface="+mj-lt"/>
                        </a:rPr>
                        <a:t>Wine</a:t>
                      </a:r>
                      <a:endParaRPr kumimoji="1" lang="ja-JP" altLang="en-US" sz="1800" b="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800" b="1" dirty="0">
                          <a:latin typeface="+mj-lt"/>
                        </a:rPr>
                        <a:t>Phoneme</a:t>
                      </a:r>
                      <a:endParaRPr kumimoji="1" lang="ja-JP" altLang="en-US" sz="1800" b="1" dirty="0">
                        <a:latin typeface="+mj-lt"/>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r>
                        <a:rPr kumimoji="1" lang="ja-JP" altLang="en-US" sz="2000" b="1" dirty="0">
                          <a:latin typeface="+mj-lt"/>
                        </a:rPr>
                        <a:t>三角形型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85800" rtl="0" eaLnBrk="1" fontAlgn="auto" latinLnBrk="0" hangingPunct="1">
                        <a:lnSpc>
                          <a:spcPct val="100000"/>
                        </a:lnSpc>
                        <a:spcBef>
                          <a:spcPts val="0"/>
                        </a:spcBef>
                        <a:spcAft>
                          <a:spcPts val="0"/>
                        </a:spcAft>
                        <a:buSzPct val="100000"/>
                        <a:buFontTx/>
                        <a:buNone/>
                      </a:pPr>
                      <a:r>
                        <a:rPr kumimoji="1" lang="en-US" altLang="ja-JP" sz="2000" b="1" dirty="0">
                          <a:latin typeface="+mj-lt"/>
                          <a:cs typeface="Times New Roman" panose="02020603050405020304" pitchFamily="18" charset="0"/>
                        </a:rPr>
                        <a:t>5.10</a:t>
                      </a:r>
                      <a:endParaRPr kumimoji="1" lang="ja-JP" altLang="en-US" sz="2000" b="1" dirty="0">
                        <a:latin typeface="+mj-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b="1" dirty="0">
                          <a:latin typeface="+mj-lt"/>
                          <a:cs typeface="Times New Roman" panose="02020603050405020304" pitchFamily="18" charset="0"/>
                        </a:rPr>
                        <a:t>5.00</a:t>
                      </a:r>
                      <a:endParaRPr kumimoji="1" lang="ja-JP" altLang="en-US" sz="2000" b="1" dirty="0">
                        <a:latin typeface="+mj-lt"/>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b="1" dirty="0">
                          <a:latin typeface="+mj-lt"/>
                          <a:cs typeface="Times New Roman" panose="02020603050405020304" pitchFamily="18" charset="0"/>
                        </a:rPr>
                        <a:t>13.50</a:t>
                      </a:r>
                      <a:endParaRPr kumimoji="1" lang="ja-JP" altLang="en-US" sz="2000" b="1" dirty="0">
                        <a:latin typeface="+mj-lt"/>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0840">
                <a:tc>
                  <a:txBody>
                    <a:bodyPr/>
                    <a:lstStyle/>
                    <a:p>
                      <a:r>
                        <a:rPr kumimoji="1" lang="ja-JP" altLang="en-US" sz="2000" b="1" dirty="0">
                          <a:latin typeface="+mj-lt"/>
                        </a:rPr>
                        <a:t>ガウシアン型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b="1" dirty="0">
                          <a:solidFill>
                            <a:srgbClr val="FF0000"/>
                          </a:solidFill>
                          <a:latin typeface="+mj-lt"/>
                          <a:cs typeface="Times New Roman" panose="02020603050405020304" pitchFamily="18" charset="0"/>
                        </a:rPr>
                        <a:t>4.03</a:t>
                      </a:r>
                      <a:endParaRPr kumimoji="1" lang="ja-JP" altLang="en-US" sz="2000" b="1" dirty="0">
                        <a:solidFill>
                          <a:srgbClr val="FF0000"/>
                        </a:solidFill>
                        <a:latin typeface="+mj-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b="1" dirty="0">
                          <a:solidFill>
                            <a:srgbClr val="FF0000"/>
                          </a:solidFill>
                          <a:latin typeface="+mj-lt"/>
                          <a:cs typeface="Times New Roman" panose="02020603050405020304" pitchFamily="18" charset="0"/>
                        </a:rPr>
                        <a:t>3.57</a:t>
                      </a:r>
                      <a:endParaRPr kumimoji="1" lang="ja-JP" altLang="en-US" sz="2000" b="1" dirty="0">
                        <a:solidFill>
                          <a:srgbClr val="FF0000"/>
                        </a:solidFill>
                        <a:latin typeface="+mj-lt"/>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b="1" dirty="0">
                          <a:solidFill>
                            <a:srgbClr val="FF0000"/>
                          </a:solidFill>
                          <a:latin typeface="+mj-lt"/>
                          <a:cs typeface="Times New Roman" panose="02020603050405020304" pitchFamily="18" charset="0"/>
                        </a:rPr>
                        <a:t>11.33</a:t>
                      </a:r>
                      <a:endParaRPr kumimoji="1" lang="ja-JP" altLang="en-US" sz="2000" b="1" dirty="0">
                        <a:solidFill>
                          <a:srgbClr val="FF0000"/>
                        </a:solidFill>
                        <a:latin typeface="+mj-lt"/>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70840">
                <a:tc>
                  <a:txBody>
                    <a:bodyPr/>
                    <a:lstStyle/>
                    <a:p>
                      <a:r>
                        <a:rPr kumimoji="1" lang="ja-JP" altLang="en-US" sz="2000" b="1" dirty="0">
                          <a:latin typeface="+mj-lt"/>
                        </a:rPr>
                        <a:t>台形型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b="1" dirty="0">
                          <a:latin typeface="+mj-lt"/>
                          <a:cs typeface="Times New Roman" panose="02020603050405020304" pitchFamily="18" charset="0"/>
                        </a:rPr>
                        <a:t>5.37</a:t>
                      </a:r>
                      <a:endParaRPr kumimoji="1" lang="ja-JP" altLang="en-US" sz="2000" b="1" dirty="0">
                        <a:latin typeface="+mj-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b="1" dirty="0">
                          <a:latin typeface="+mj-lt"/>
                          <a:cs typeface="Times New Roman" panose="02020603050405020304" pitchFamily="18" charset="0"/>
                        </a:rPr>
                        <a:t>5.90</a:t>
                      </a:r>
                      <a:endParaRPr kumimoji="1" lang="ja-JP" altLang="en-US" sz="2000" b="1" dirty="0">
                        <a:latin typeface="+mj-lt"/>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b="1" dirty="0">
                          <a:latin typeface="+mj-lt"/>
                          <a:cs typeface="Times New Roman" panose="02020603050405020304" pitchFamily="18" charset="0"/>
                        </a:rPr>
                        <a:t>16.07</a:t>
                      </a:r>
                      <a:endParaRPr kumimoji="1" lang="ja-JP" altLang="en-US" sz="2000" b="1" dirty="0">
                        <a:latin typeface="+mj-lt"/>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70840">
                <a:tc>
                  <a:txBody>
                    <a:bodyPr/>
                    <a:lstStyle/>
                    <a:p>
                      <a:r>
                        <a:rPr kumimoji="1" lang="ja-JP" altLang="en-US" sz="2000" b="1" dirty="0">
                          <a:latin typeface="+mj-lt"/>
                        </a:rPr>
                        <a:t>区間型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b="1" dirty="0">
                          <a:latin typeface="+mj-lt"/>
                          <a:cs typeface="Times New Roman" panose="02020603050405020304" pitchFamily="18" charset="0"/>
                        </a:rPr>
                        <a:t>6.33</a:t>
                      </a:r>
                      <a:endParaRPr kumimoji="1" lang="ja-JP" altLang="en-US" sz="2000" b="1" dirty="0">
                        <a:latin typeface="+mj-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b="1" dirty="0">
                          <a:latin typeface="+mj-lt"/>
                          <a:cs typeface="Times New Roman" panose="02020603050405020304" pitchFamily="18" charset="0"/>
                        </a:rPr>
                        <a:t>8.00</a:t>
                      </a:r>
                      <a:endParaRPr kumimoji="1" lang="ja-JP" altLang="en-US" sz="2000" b="1" dirty="0">
                        <a:latin typeface="+mj-lt"/>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b="1" dirty="0">
                          <a:latin typeface="+mj-lt"/>
                          <a:cs typeface="Times New Roman" panose="02020603050405020304" pitchFamily="18" charset="0"/>
                        </a:rPr>
                        <a:t>17.53</a:t>
                      </a:r>
                      <a:endParaRPr kumimoji="1" lang="ja-JP" altLang="en-US" sz="2000" b="1" dirty="0">
                        <a:latin typeface="+mj-lt"/>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718E20-F509-419D-8B9C-2FB8531BD411}"/>
              </a:ext>
            </a:extLst>
          </p:cNvPr>
          <p:cNvSpPr>
            <a:spLocks noGrp="1"/>
          </p:cNvSpPr>
          <p:nvPr>
            <p:ph type="title"/>
          </p:nvPr>
        </p:nvSpPr>
        <p:spPr/>
        <p:txBody>
          <a:bodyPr/>
          <a:lstStyle/>
          <a:p>
            <a:r>
              <a:rPr kumimoji="1" lang="ja-JP" altLang="en-US" dirty="0"/>
              <a:t>数値実験</a:t>
            </a:r>
          </a:p>
        </p:txBody>
      </p:sp>
      <p:sp>
        <p:nvSpPr>
          <p:cNvPr id="3" name="コンテンツ プレースホルダー 2">
            <a:extLst>
              <a:ext uri="{FF2B5EF4-FFF2-40B4-BE49-F238E27FC236}">
                <a16:creationId xmlns:a16="http://schemas.microsoft.com/office/drawing/2014/main" id="{668D71E5-5433-47A6-A7A5-D117E494F8CF}"/>
              </a:ext>
            </a:extLst>
          </p:cNvPr>
          <p:cNvSpPr>
            <a:spLocks noGrp="1"/>
          </p:cNvSpPr>
          <p:nvPr>
            <p:ph idx="1"/>
          </p:nvPr>
        </p:nvSpPr>
        <p:spPr/>
        <p:txBody>
          <a:bodyPr/>
          <a:lstStyle/>
          <a:p>
            <a:r>
              <a:rPr kumimoji="1" lang="ja-JP" altLang="en-US" dirty="0"/>
              <a:t>クラス境界がはっきりとしたデータセットであり，明確な差は出ていない．</a:t>
            </a:r>
          </a:p>
        </p:txBody>
      </p:sp>
      <p:sp>
        <p:nvSpPr>
          <p:cNvPr id="4" name="スライド番号プレースホルダー 3">
            <a:extLst>
              <a:ext uri="{FF2B5EF4-FFF2-40B4-BE49-F238E27FC236}">
                <a16:creationId xmlns:a16="http://schemas.microsoft.com/office/drawing/2014/main" id="{4236E3D9-D756-44B3-A473-0ED8123A971C}"/>
              </a:ext>
            </a:extLst>
          </p:cNvPr>
          <p:cNvSpPr>
            <a:spLocks noGrp="1"/>
          </p:cNvSpPr>
          <p:nvPr>
            <p:ph type="sldNum" sz="quarter" idx="12"/>
          </p:nvPr>
        </p:nvSpPr>
        <p:spPr/>
        <p:txBody>
          <a:bodyPr/>
          <a:lstStyle/>
          <a:p>
            <a:fld id="{B5C67937-D10B-4F1B-BCB2-26B69D4AE1E2}" type="slidenum">
              <a:rPr kumimoji="1" lang="ja-JP" altLang="en-US" smtClean="0"/>
              <a:pPr/>
              <a:t>22</a:t>
            </a:fld>
            <a:endParaRPr kumimoji="1" lang="ja-JP" altLang="en-US" dirty="0"/>
          </a:p>
        </p:txBody>
      </p:sp>
      <p:sp>
        <p:nvSpPr>
          <p:cNvPr id="5" name="テキスト プレースホルダー 4">
            <a:extLst>
              <a:ext uri="{FF2B5EF4-FFF2-40B4-BE49-F238E27FC236}">
                <a16:creationId xmlns:a16="http://schemas.microsoft.com/office/drawing/2014/main" id="{12DD58E3-9B32-43F7-8C44-C8D022B11664}"/>
              </a:ext>
            </a:extLst>
          </p:cNvPr>
          <p:cNvSpPr>
            <a:spLocks noGrp="1"/>
          </p:cNvSpPr>
          <p:nvPr>
            <p:ph type="body" sz="quarter" idx="13"/>
          </p:nvPr>
        </p:nvSpPr>
        <p:spPr/>
        <p:txBody>
          <a:bodyPr/>
          <a:lstStyle/>
          <a:p>
            <a:r>
              <a:rPr lang="en-US" altLang="ja-JP" dirty="0"/>
              <a:t>iris</a:t>
            </a:r>
            <a:endParaRPr lang="ja-JP" altLang="en-US" dirty="0"/>
          </a:p>
        </p:txBody>
      </p:sp>
      <p:grpSp>
        <p:nvGrpSpPr>
          <p:cNvPr id="16" name="グループ化 15">
            <a:extLst>
              <a:ext uri="{FF2B5EF4-FFF2-40B4-BE49-F238E27FC236}">
                <a16:creationId xmlns:a16="http://schemas.microsoft.com/office/drawing/2014/main" id="{056DB2D2-8DB3-4A1A-83D6-B1C92EA9092F}"/>
              </a:ext>
            </a:extLst>
          </p:cNvPr>
          <p:cNvGrpSpPr/>
          <p:nvPr/>
        </p:nvGrpSpPr>
        <p:grpSpPr>
          <a:xfrm>
            <a:off x="4780755" y="2885584"/>
            <a:ext cx="4429315" cy="3116601"/>
            <a:chOff x="4714686" y="3297539"/>
            <a:chExt cx="4429315" cy="3116601"/>
          </a:xfrm>
        </p:grpSpPr>
        <p:pic>
          <p:nvPicPr>
            <p:cNvPr id="10" name="図 9">
              <a:extLst>
                <a:ext uri="{FF2B5EF4-FFF2-40B4-BE49-F238E27FC236}">
                  <a16:creationId xmlns:a16="http://schemas.microsoft.com/office/drawing/2014/main" id="{8A698E3D-2AD5-492B-9FA8-977F97A1C71D}"/>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4863477" y="3428999"/>
              <a:ext cx="4280524" cy="2853683"/>
            </a:xfrm>
            <a:prstGeom prst="rect">
              <a:avLst/>
            </a:prstGeom>
          </p:spPr>
        </p:pic>
        <p:sp>
          <p:nvSpPr>
            <p:cNvPr id="12" name="テキスト ボックス 11">
              <a:extLst>
                <a:ext uri="{FF2B5EF4-FFF2-40B4-BE49-F238E27FC236}">
                  <a16:creationId xmlns:a16="http://schemas.microsoft.com/office/drawing/2014/main" id="{D3BF91B1-7BB1-4D68-B31E-A338CB29732D}"/>
                </a:ext>
              </a:extLst>
            </p:cNvPr>
            <p:cNvSpPr txBox="1"/>
            <p:nvPr/>
          </p:nvSpPr>
          <p:spPr>
            <a:xfrm>
              <a:off x="5412006" y="6011333"/>
              <a:ext cx="3183466" cy="400110"/>
            </a:xfrm>
            <a:prstGeom prst="rect">
              <a:avLst/>
            </a:prstGeom>
            <a:noFill/>
          </p:spPr>
          <p:txBody>
            <a:bodyPr wrap="square" rtlCol="0">
              <a:spAutoFit/>
            </a:bodyPr>
            <a:lstStyle/>
            <a:p>
              <a:pPr algn="ctr"/>
              <a:r>
                <a:rPr kumimoji="1" lang="ja-JP" altLang="en-US" sz="2000" dirty="0"/>
                <a:t>ルール数</a:t>
              </a:r>
            </a:p>
          </p:txBody>
        </p:sp>
        <p:sp>
          <p:nvSpPr>
            <p:cNvPr id="13" name="テキスト ボックス 12">
              <a:extLst>
                <a:ext uri="{FF2B5EF4-FFF2-40B4-BE49-F238E27FC236}">
                  <a16:creationId xmlns:a16="http://schemas.microsoft.com/office/drawing/2014/main" id="{F1913645-E9D2-4E5E-8DEA-CA4FCC32D20C}"/>
                </a:ext>
              </a:extLst>
            </p:cNvPr>
            <p:cNvSpPr txBox="1"/>
            <p:nvPr/>
          </p:nvSpPr>
          <p:spPr>
            <a:xfrm>
              <a:off x="4714686" y="3297539"/>
              <a:ext cx="492443" cy="3116601"/>
            </a:xfrm>
            <a:prstGeom prst="rect">
              <a:avLst/>
            </a:prstGeom>
            <a:noFill/>
          </p:spPr>
          <p:txBody>
            <a:bodyPr vert="eaVert" wrap="square" rtlCol="0">
              <a:spAutoFit/>
            </a:bodyPr>
            <a:lstStyle/>
            <a:p>
              <a:pPr algn="ctr"/>
              <a:r>
                <a:rPr kumimoji="1" lang="ja-JP" altLang="en-US" sz="2000" dirty="0"/>
                <a:t>データ語識別率</a:t>
              </a:r>
            </a:p>
          </p:txBody>
        </p:sp>
      </p:grpSp>
      <p:grpSp>
        <p:nvGrpSpPr>
          <p:cNvPr id="15" name="グループ化 14">
            <a:extLst>
              <a:ext uri="{FF2B5EF4-FFF2-40B4-BE49-F238E27FC236}">
                <a16:creationId xmlns:a16="http://schemas.microsoft.com/office/drawing/2014/main" id="{E2157A12-C324-4519-B1CA-E26C7271E35E}"/>
              </a:ext>
            </a:extLst>
          </p:cNvPr>
          <p:cNvGrpSpPr/>
          <p:nvPr/>
        </p:nvGrpSpPr>
        <p:grpSpPr>
          <a:xfrm>
            <a:off x="228600" y="2885584"/>
            <a:ext cx="4447570" cy="3116601"/>
            <a:chOff x="162530" y="3297539"/>
            <a:chExt cx="4447570" cy="3116601"/>
          </a:xfrm>
        </p:grpSpPr>
        <p:pic>
          <p:nvPicPr>
            <p:cNvPr id="9" name="図 8">
              <a:extLst>
                <a:ext uri="{FF2B5EF4-FFF2-40B4-BE49-F238E27FC236}">
                  <a16:creationId xmlns:a16="http://schemas.microsoft.com/office/drawing/2014/main" id="{9467CAE1-4F1E-48CB-BC6B-F9CBB5192FFD}"/>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29575" y="3428999"/>
              <a:ext cx="4280525" cy="2853683"/>
            </a:xfrm>
            <a:prstGeom prst="rect">
              <a:avLst/>
            </a:prstGeom>
          </p:spPr>
        </p:pic>
        <p:sp>
          <p:nvSpPr>
            <p:cNvPr id="11" name="テキスト ボックス 10">
              <a:extLst>
                <a:ext uri="{FF2B5EF4-FFF2-40B4-BE49-F238E27FC236}">
                  <a16:creationId xmlns:a16="http://schemas.microsoft.com/office/drawing/2014/main" id="{A7C9BA3F-6AE0-43B8-AC2D-FA1EB97439FB}"/>
                </a:ext>
              </a:extLst>
            </p:cNvPr>
            <p:cNvSpPr txBox="1"/>
            <p:nvPr/>
          </p:nvSpPr>
          <p:spPr>
            <a:xfrm>
              <a:off x="694267" y="6011333"/>
              <a:ext cx="3183466" cy="400110"/>
            </a:xfrm>
            <a:prstGeom prst="rect">
              <a:avLst/>
            </a:prstGeom>
            <a:noFill/>
          </p:spPr>
          <p:txBody>
            <a:bodyPr wrap="square" rtlCol="0">
              <a:spAutoFit/>
            </a:bodyPr>
            <a:lstStyle/>
            <a:p>
              <a:pPr algn="ctr"/>
              <a:r>
                <a:rPr kumimoji="1" lang="ja-JP" altLang="en-US" sz="2000" dirty="0"/>
                <a:t>ルール数</a:t>
              </a:r>
            </a:p>
          </p:txBody>
        </p:sp>
        <p:sp>
          <p:nvSpPr>
            <p:cNvPr id="14" name="テキスト ボックス 13">
              <a:extLst>
                <a:ext uri="{FF2B5EF4-FFF2-40B4-BE49-F238E27FC236}">
                  <a16:creationId xmlns:a16="http://schemas.microsoft.com/office/drawing/2014/main" id="{CA70B49E-61A6-4F17-8E55-06447B77AD05}"/>
                </a:ext>
              </a:extLst>
            </p:cNvPr>
            <p:cNvSpPr txBox="1"/>
            <p:nvPr/>
          </p:nvSpPr>
          <p:spPr>
            <a:xfrm>
              <a:off x="162530" y="3297539"/>
              <a:ext cx="492443" cy="3116601"/>
            </a:xfrm>
            <a:prstGeom prst="rect">
              <a:avLst/>
            </a:prstGeom>
            <a:noFill/>
          </p:spPr>
          <p:txBody>
            <a:bodyPr vert="eaVert" wrap="square" rtlCol="0">
              <a:spAutoFit/>
            </a:bodyPr>
            <a:lstStyle/>
            <a:p>
              <a:pPr algn="ctr"/>
              <a:r>
                <a:rPr kumimoji="1" lang="ja-JP" altLang="en-US" sz="2000" dirty="0"/>
                <a:t>データ語識別率</a:t>
              </a:r>
            </a:p>
          </p:txBody>
        </p:sp>
      </p:grpSp>
      <p:sp>
        <p:nvSpPr>
          <p:cNvPr id="17" name="テキスト ボックス 16">
            <a:extLst>
              <a:ext uri="{FF2B5EF4-FFF2-40B4-BE49-F238E27FC236}">
                <a16:creationId xmlns:a16="http://schemas.microsoft.com/office/drawing/2014/main" id="{BBD1D52E-078F-42DD-9721-F5764F6FA676}"/>
              </a:ext>
            </a:extLst>
          </p:cNvPr>
          <p:cNvSpPr txBox="1"/>
          <p:nvPr/>
        </p:nvSpPr>
        <p:spPr>
          <a:xfrm>
            <a:off x="545320" y="6029980"/>
            <a:ext cx="3981174" cy="523220"/>
          </a:xfrm>
          <a:prstGeom prst="rect">
            <a:avLst/>
          </a:prstGeom>
          <a:noFill/>
        </p:spPr>
        <p:txBody>
          <a:bodyPr wrap="square" rtlCol="0">
            <a:spAutoFit/>
          </a:bodyPr>
          <a:lstStyle/>
          <a:p>
            <a:pPr algn="ctr"/>
            <a:r>
              <a:rPr kumimoji="1" lang="ja-JP" altLang="en-US" sz="2800" dirty="0"/>
              <a:t>学習用データ</a:t>
            </a:r>
          </a:p>
        </p:txBody>
      </p:sp>
      <p:sp>
        <p:nvSpPr>
          <p:cNvPr id="18" name="テキスト ボックス 17">
            <a:extLst>
              <a:ext uri="{FF2B5EF4-FFF2-40B4-BE49-F238E27FC236}">
                <a16:creationId xmlns:a16="http://schemas.microsoft.com/office/drawing/2014/main" id="{6D64D9FF-1C2D-48D0-A39E-E0A373F0C703}"/>
              </a:ext>
            </a:extLst>
          </p:cNvPr>
          <p:cNvSpPr txBox="1"/>
          <p:nvPr/>
        </p:nvSpPr>
        <p:spPr>
          <a:xfrm>
            <a:off x="5079221" y="6023897"/>
            <a:ext cx="3981174" cy="523220"/>
          </a:xfrm>
          <a:prstGeom prst="rect">
            <a:avLst/>
          </a:prstGeom>
          <a:noFill/>
        </p:spPr>
        <p:txBody>
          <a:bodyPr wrap="square" rtlCol="0">
            <a:spAutoFit/>
          </a:bodyPr>
          <a:lstStyle/>
          <a:p>
            <a:pPr algn="ctr"/>
            <a:r>
              <a:rPr lang="ja-JP" altLang="en-US" sz="2800" dirty="0"/>
              <a:t>評価</a:t>
            </a:r>
            <a:r>
              <a:rPr kumimoji="1" lang="ja-JP" altLang="en-US" sz="2800" dirty="0"/>
              <a:t>用データ</a:t>
            </a:r>
          </a:p>
        </p:txBody>
      </p:sp>
      <p:sp>
        <p:nvSpPr>
          <p:cNvPr id="20" name="テキスト ボックス 19">
            <a:extLst>
              <a:ext uri="{FF2B5EF4-FFF2-40B4-BE49-F238E27FC236}">
                <a16:creationId xmlns:a16="http://schemas.microsoft.com/office/drawing/2014/main" id="{F0D3D64C-7EEC-465D-9182-3D7D98380CDC}"/>
              </a:ext>
            </a:extLst>
          </p:cNvPr>
          <p:cNvSpPr txBox="1"/>
          <p:nvPr/>
        </p:nvSpPr>
        <p:spPr>
          <a:xfrm>
            <a:off x="942387" y="2789311"/>
            <a:ext cx="7467565"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dist"/>
            <a:r>
              <a:rPr kumimoji="1" lang="ja-JP" altLang="en-US" sz="2000" dirty="0">
                <a:solidFill>
                  <a:srgbClr val="FF0000"/>
                </a:solidFill>
              </a:rPr>
              <a:t>●</a:t>
            </a:r>
            <a:r>
              <a:rPr kumimoji="1" lang="ja-JP" altLang="en-US" sz="2000" dirty="0"/>
              <a:t>三角形型   </a:t>
            </a:r>
            <a:r>
              <a:rPr kumimoji="1" lang="ja-JP" altLang="en-US" sz="2000" dirty="0">
                <a:solidFill>
                  <a:schemeClr val="accent2">
                    <a:lumMod val="60000"/>
                    <a:lumOff val="40000"/>
                  </a:schemeClr>
                </a:solidFill>
              </a:rPr>
              <a:t>■</a:t>
            </a:r>
            <a:r>
              <a:rPr kumimoji="1" lang="ja-JP" altLang="en-US" sz="2000" dirty="0"/>
              <a:t>ガウシアン型   </a:t>
            </a:r>
            <a:r>
              <a:rPr kumimoji="1" lang="ja-JP" altLang="en-US" sz="2000" dirty="0">
                <a:solidFill>
                  <a:srgbClr val="00B050"/>
                </a:solidFill>
              </a:rPr>
              <a:t>▲</a:t>
            </a:r>
            <a:r>
              <a:rPr kumimoji="1" lang="ja-JP" altLang="en-US" sz="2000" dirty="0"/>
              <a:t>台形型   ▼区間型</a:t>
            </a:r>
            <a:endParaRPr kumimoji="1" lang="ja-JP" altLang="en-US" sz="2000" dirty="0">
              <a:solidFill>
                <a:schemeClr val="accent2">
                  <a:lumMod val="60000"/>
                  <a:lumOff val="40000"/>
                </a:schemeClr>
              </a:solidFill>
            </a:endParaRPr>
          </a:p>
        </p:txBody>
      </p:sp>
    </p:spTree>
    <p:extLst>
      <p:ext uri="{BB962C8B-B14F-4D97-AF65-F5344CB8AC3E}">
        <p14:creationId xmlns:p14="http://schemas.microsoft.com/office/powerpoint/2010/main" val="4259181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718E20-F509-419D-8B9C-2FB8531BD411}"/>
              </a:ext>
            </a:extLst>
          </p:cNvPr>
          <p:cNvSpPr>
            <a:spLocks noGrp="1"/>
          </p:cNvSpPr>
          <p:nvPr>
            <p:ph type="title"/>
          </p:nvPr>
        </p:nvSpPr>
        <p:spPr/>
        <p:txBody>
          <a:bodyPr/>
          <a:lstStyle/>
          <a:p>
            <a:r>
              <a:rPr kumimoji="1" lang="ja-JP" altLang="en-US" dirty="0"/>
              <a:t>数値実験</a:t>
            </a:r>
          </a:p>
        </p:txBody>
      </p:sp>
      <p:sp>
        <p:nvSpPr>
          <p:cNvPr id="3" name="コンテンツ プレースホルダー 2">
            <a:extLst>
              <a:ext uri="{FF2B5EF4-FFF2-40B4-BE49-F238E27FC236}">
                <a16:creationId xmlns:a16="http://schemas.microsoft.com/office/drawing/2014/main" id="{668D71E5-5433-47A6-A7A5-D117E494F8CF}"/>
              </a:ext>
            </a:extLst>
          </p:cNvPr>
          <p:cNvSpPr>
            <a:spLocks noGrp="1"/>
          </p:cNvSpPr>
          <p:nvPr>
            <p:ph idx="1"/>
          </p:nvPr>
        </p:nvSpPr>
        <p:spPr/>
        <p:txBody>
          <a:bodyPr/>
          <a:lstStyle/>
          <a:p>
            <a:r>
              <a:rPr kumimoji="1" lang="ja-JP" altLang="en-US" dirty="0"/>
              <a:t>学習用データで良い結果を示した台形型が，</a:t>
            </a:r>
            <a:br>
              <a:rPr kumimoji="1" lang="en-US" altLang="ja-JP" dirty="0"/>
            </a:br>
            <a:r>
              <a:rPr kumimoji="1" lang="ja-JP" altLang="en-US" dirty="0"/>
              <a:t>評価用データでは良い結果を出していない．</a:t>
            </a:r>
          </a:p>
        </p:txBody>
      </p:sp>
      <p:sp>
        <p:nvSpPr>
          <p:cNvPr id="4" name="スライド番号プレースホルダー 3">
            <a:extLst>
              <a:ext uri="{FF2B5EF4-FFF2-40B4-BE49-F238E27FC236}">
                <a16:creationId xmlns:a16="http://schemas.microsoft.com/office/drawing/2014/main" id="{4236E3D9-D756-44B3-A473-0ED8123A971C}"/>
              </a:ext>
            </a:extLst>
          </p:cNvPr>
          <p:cNvSpPr>
            <a:spLocks noGrp="1"/>
          </p:cNvSpPr>
          <p:nvPr>
            <p:ph type="sldNum" sz="quarter" idx="12"/>
          </p:nvPr>
        </p:nvSpPr>
        <p:spPr/>
        <p:txBody>
          <a:bodyPr/>
          <a:lstStyle/>
          <a:p>
            <a:fld id="{B5C67937-D10B-4F1B-BCB2-26B69D4AE1E2}" type="slidenum">
              <a:rPr kumimoji="1" lang="ja-JP" altLang="en-US" smtClean="0"/>
              <a:pPr/>
              <a:t>23</a:t>
            </a:fld>
            <a:endParaRPr kumimoji="1" lang="ja-JP" altLang="en-US" dirty="0"/>
          </a:p>
        </p:txBody>
      </p:sp>
      <p:sp>
        <p:nvSpPr>
          <p:cNvPr id="5" name="テキスト プレースホルダー 4">
            <a:extLst>
              <a:ext uri="{FF2B5EF4-FFF2-40B4-BE49-F238E27FC236}">
                <a16:creationId xmlns:a16="http://schemas.microsoft.com/office/drawing/2014/main" id="{12DD58E3-9B32-43F7-8C44-C8D022B11664}"/>
              </a:ext>
            </a:extLst>
          </p:cNvPr>
          <p:cNvSpPr>
            <a:spLocks noGrp="1"/>
          </p:cNvSpPr>
          <p:nvPr>
            <p:ph type="body" sz="quarter" idx="13"/>
          </p:nvPr>
        </p:nvSpPr>
        <p:spPr/>
        <p:txBody>
          <a:bodyPr/>
          <a:lstStyle/>
          <a:p>
            <a:r>
              <a:rPr lang="en-US" altLang="ja-JP" dirty="0"/>
              <a:t>phoneme</a:t>
            </a:r>
            <a:endParaRPr lang="ja-JP" altLang="en-US" dirty="0"/>
          </a:p>
        </p:txBody>
      </p:sp>
      <p:grpSp>
        <p:nvGrpSpPr>
          <p:cNvPr id="16" name="グループ化 15">
            <a:extLst>
              <a:ext uri="{FF2B5EF4-FFF2-40B4-BE49-F238E27FC236}">
                <a16:creationId xmlns:a16="http://schemas.microsoft.com/office/drawing/2014/main" id="{056DB2D2-8DB3-4A1A-83D6-B1C92EA9092F}"/>
              </a:ext>
            </a:extLst>
          </p:cNvPr>
          <p:cNvGrpSpPr/>
          <p:nvPr/>
        </p:nvGrpSpPr>
        <p:grpSpPr>
          <a:xfrm>
            <a:off x="4780755" y="2885584"/>
            <a:ext cx="4429315" cy="3116601"/>
            <a:chOff x="4714686" y="3297539"/>
            <a:chExt cx="4429315" cy="3116601"/>
          </a:xfrm>
        </p:grpSpPr>
        <p:pic>
          <p:nvPicPr>
            <p:cNvPr id="10" name="図 9">
              <a:extLst>
                <a:ext uri="{FF2B5EF4-FFF2-40B4-BE49-F238E27FC236}">
                  <a16:creationId xmlns:a16="http://schemas.microsoft.com/office/drawing/2014/main" id="{8A698E3D-2AD5-492B-9FA8-977F97A1C71D}"/>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4863477" y="3428999"/>
              <a:ext cx="4280524" cy="2853682"/>
            </a:xfrm>
            <a:prstGeom prst="rect">
              <a:avLst/>
            </a:prstGeom>
          </p:spPr>
        </p:pic>
        <p:sp>
          <p:nvSpPr>
            <p:cNvPr id="12" name="テキスト ボックス 11">
              <a:extLst>
                <a:ext uri="{FF2B5EF4-FFF2-40B4-BE49-F238E27FC236}">
                  <a16:creationId xmlns:a16="http://schemas.microsoft.com/office/drawing/2014/main" id="{D3BF91B1-7BB1-4D68-B31E-A338CB29732D}"/>
                </a:ext>
              </a:extLst>
            </p:cNvPr>
            <p:cNvSpPr txBox="1"/>
            <p:nvPr/>
          </p:nvSpPr>
          <p:spPr>
            <a:xfrm>
              <a:off x="5412006" y="6011333"/>
              <a:ext cx="3183466" cy="400110"/>
            </a:xfrm>
            <a:prstGeom prst="rect">
              <a:avLst/>
            </a:prstGeom>
            <a:noFill/>
          </p:spPr>
          <p:txBody>
            <a:bodyPr wrap="square" rtlCol="0">
              <a:spAutoFit/>
            </a:bodyPr>
            <a:lstStyle/>
            <a:p>
              <a:pPr algn="ctr"/>
              <a:r>
                <a:rPr kumimoji="1" lang="ja-JP" altLang="en-US" sz="2000" dirty="0"/>
                <a:t>ルール数</a:t>
              </a:r>
            </a:p>
          </p:txBody>
        </p:sp>
        <p:sp>
          <p:nvSpPr>
            <p:cNvPr id="13" name="テキスト ボックス 12">
              <a:extLst>
                <a:ext uri="{FF2B5EF4-FFF2-40B4-BE49-F238E27FC236}">
                  <a16:creationId xmlns:a16="http://schemas.microsoft.com/office/drawing/2014/main" id="{F1913645-E9D2-4E5E-8DEA-CA4FCC32D20C}"/>
                </a:ext>
              </a:extLst>
            </p:cNvPr>
            <p:cNvSpPr txBox="1"/>
            <p:nvPr/>
          </p:nvSpPr>
          <p:spPr>
            <a:xfrm>
              <a:off x="4714686" y="3297539"/>
              <a:ext cx="492443" cy="3116601"/>
            </a:xfrm>
            <a:prstGeom prst="rect">
              <a:avLst/>
            </a:prstGeom>
            <a:noFill/>
          </p:spPr>
          <p:txBody>
            <a:bodyPr vert="eaVert" wrap="square" rtlCol="0">
              <a:spAutoFit/>
            </a:bodyPr>
            <a:lstStyle/>
            <a:p>
              <a:pPr algn="ctr"/>
              <a:r>
                <a:rPr kumimoji="1" lang="ja-JP" altLang="en-US" sz="2000" dirty="0"/>
                <a:t>データ語識別率</a:t>
              </a:r>
            </a:p>
          </p:txBody>
        </p:sp>
      </p:grpSp>
      <p:grpSp>
        <p:nvGrpSpPr>
          <p:cNvPr id="15" name="グループ化 14">
            <a:extLst>
              <a:ext uri="{FF2B5EF4-FFF2-40B4-BE49-F238E27FC236}">
                <a16:creationId xmlns:a16="http://schemas.microsoft.com/office/drawing/2014/main" id="{E2157A12-C324-4519-B1CA-E26C7271E35E}"/>
              </a:ext>
            </a:extLst>
          </p:cNvPr>
          <p:cNvGrpSpPr/>
          <p:nvPr/>
        </p:nvGrpSpPr>
        <p:grpSpPr>
          <a:xfrm>
            <a:off x="228600" y="2885584"/>
            <a:ext cx="4447569" cy="3116601"/>
            <a:chOff x="162530" y="3297539"/>
            <a:chExt cx="4447569" cy="3116601"/>
          </a:xfrm>
        </p:grpSpPr>
        <p:pic>
          <p:nvPicPr>
            <p:cNvPr id="9" name="図 8">
              <a:extLst>
                <a:ext uri="{FF2B5EF4-FFF2-40B4-BE49-F238E27FC236}">
                  <a16:creationId xmlns:a16="http://schemas.microsoft.com/office/drawing/2014/main" id="{9467CAE1-4F1E-48CB-BC6B-F9CBB5192FFD}"/>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329575" y="3428999"/>
              <a:ext cx="4280524" cy="2853683"/>
            </a:xfrm>
            <a:prstGeom prst="rect">
              <a:avLst/>
            </a:prstGeom>
          </p:spPr>
        </p:pic>
        <p:sp>
          <p:nvSpPr>
            <p:cNvPr id="11" name="テキスト ボックス 10">
              <a:extLst>
                <a:ext uri="{FF2B5EF4-FFF2-40B4-BE49-F238E27FC236}">
                  <a16:creationId xmlns:a16="http://schemas.microsoft.com/office/drawing/2014/main" id="{A7C9BA3F-6AE0-43B8-AC2D-FA1EB97439FB}"/>
                </a:ext>
              </a:extLst>
            </p:cNvPr>
            <p:cNvSpPr txBox="1"/>
            <p:nvPr/>
          </p:nvSpPr>
          <p:spPr>
            <a:xfrm>
              <a:off x="694267" y="6011333"/>
              <a:ext cx="3183466" cy="400110"/>
            </a:xfrm>
            <a:prstGeom prst="rect">
              <a:avLst/>
            </a:prstGeom>
            <a:noFill/>
          </p:spPr>
          <p:txBody>
            <a:bodyPr wrap="square" rtlCol="0">
              <a:spAutoFit/>
            </a:bodyPr>
            <a:lstStyle/>
            <a:p>
              <a:pPr algn="ctr"/>
              <a:r>
                <a:rPr kumimoji="1" lang="ja-JP" altLang="en-US" sz="2000" dirty="0"/>
                <a:t>ルール数</a:t>
              </a:r>
            </a:p>
          </p:txBody>
        </p:sp>
        <p:sp>
          <p:nvSpPr>
            <p:cNvPr id="14" name="テキスト ボックス 13">
              <a:extLst>
                <a:ext uri="{FF2B5EF4-FFF2-40B4-BE49-F238E27FC236}">
                  <a16:creationId xmlns:a16="http://schemas.microsoft.com/office/drawing/2014/main" id="{CA70B49E-61A6-4F17-8E55-06447B77AD05}"/>
                </a:ext>
              </a:extLst>
            </p:cNvPr>
            <p:cNvSpPr txBox="1"/>
            <p:nvPr/>
          </p:nvSpPr>
          <p:spPr>
            <a:xfrm>
              <a:off x="162530" y="3297539"/>
              <a:ext cx="492443" cy="3116601"/>
            </a:xfrm>
            <a:prstGeom prst="rect">
              <a:avLst/>
            </a:prstGeom>
            <a:noFill/>
          </p:spPr>
          <p:txBody>
            <a:bodyPr vert="eaVert" wrap="square" rtlCol="0">
              <a:spAutoFit/>
            </a:bodyPr>
            <a:lstStyle/>
            <a:p>
              <a:pPr algn="ctr"/>
              <a:r>
                <a:rPr kumimoji="1" lang="ja-JP" altLang="en-US" sz="2000" dirty="0"/>
                <a:t>データ語識別率</a:t>
              </a:r>
            </a:p>
          </p:txBody>
        </p:sp>
      </p:grpSp>
      <p:sp>
        <p:nvSpPr>
          <p:cNvPr id="17" name="テキスト ボックス 16">
            <a:extLst>
              <a:ext uri="{FF2B5EF4-FFF2-40B4-BE49-F238E27FC236}">
                <a16:creationId xmlns:a16="http://schemas.microsoft.com/office/drawing/2014/main" id="{BBD1D52E-078F-42DD-9721-F5764F6FA676}"/>
              </a:ext>
            </a:extLst>
          </p:cNvPr>
          <p:cNvSpPr txBox="1"/>
          <p:nvPr/>
        </p:nvSpPr>
        <p:spPr>
          <a:xfrm>
            <a:off x="545320" y="6029980"/>
            <a:ext cx="3981174" cy="523220"/>
          </a:xfrm>
          <a:prstGeom prst="rect">
            <a:avLst/>
          </a:prstGeom>
          <a:noFill/>
        </p:spPr>
        <p:txBody>
          <a:bodyPr wrap="square" rtlCol="0">
            <a:spAutoFit/>
          </a:bodyPr>
          <a:lstStyle/>
          <a:p>
            <a:pPr algn="ctr"/>
            <a:r>
              <a:rPr kumimoji="1" lang="ja-JP" altLang="en-US" sz="2800" dirty="0"/>
              <a:t>学習用データ</a:t>
            </a:r>
          </a:p>
        </p:txBody>
      </p:sp>
      <p:sp>
        <p:nvSpPr>
          <p:cNvPr id="18" name="テキスト ボックス 17">
            <a:extLst>
              <a:ext uri="{FF2B5EF4-FFF2-40B4-BE49-F238E27FC236}">
                <a16:creationId xmlns:a16="http://schemas.microsoft.com/office/drawing/2014/main" id="{6D64D9FF-1C2D-48D0-A39E-E0A373F0C703}"/>
              </a:ext>
            </a:extLst>
          </p:cNvPr>
          <p:cNvSpPr txBox="1"/>
          <p:nvPr/>
        </p:nvSpPr>
        <p:spPr>
          <a:xfrm>
            <a:off x="5079221" y="6023897"/>
            <a:ext cx="3981174" cy="523220"/>
          </a:xfrm>
          <a:prstGeom prst="rect">
            <a:avLst/>
          </a:prstGeom>
          <a:noFill/>
        </p:spPr>
        <p:txBody>
          <a:bodyPr wrap="square" rtlCol="0">
            <a:spAutoFit/>
          </a:bodyPr>
          <a:lstStyle/>
          <a:p>
            <a:pPr algn="ctr"/>
            <a:r>
              <a:rPr lang="ja-JP" altLang="en-US" sz="2800" dirty="0"/>
              <a:t>評価</a:t>
            </a:r>
            <a:r>
              <a:rPr kumimoji="1" lang="ja-JP" altLang="en-US" sz="2800" dirty="0"/>
              <a:t>用データ</a:t>
            </a:r>
          </a:p>
        </p:txBody>
      </p:sp>
      <p:sp>
        <p:nvSpPr>
          <p:cNvPr id="20" name="テキスト ボックス 19">
            <a:extLst>
              <a:ext uri="{FF2B5EF4-FFF2-40B4-BE49-F238E27FC236}">
                <a16:creationId xmlns:a16="http://schemas.microsoft.com/office/drawing/2014/main" id="{F0D3D64C-7EEC-465D-9182-3D7D98380CDC}"/>
              </a:ext>
            </a:extLst>
          </p:cNvPr>
          <p:cNvSpPr txBox="1"/>
          <p:nvPr/>
        </p:nvSpPr>
        <p:spPr>
          <a:xfrm>
            <a:off x="942387" y="2789311"/>
            <a:ext cx="7467565"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dist"/>
            <a:r>
              <a:rPr kumimoji="1" lang="ja-JP" altLang="en-US" sz="2000" dirty="0">
                <a:solidFill>
                  <a:srgbClr val="FF0000"/>
                </a:solidFill>
              </a:rPr>
              <a:t>●</a:t>
            </a:r>
            <a:r>
              <a:rPr kumimoji="1" lang="ja-JP" altLang="en-US" sz="2000" dirty="0"/>
              <a:t>三角形型   </a:t>
            </a:r>
            <a:r>
              <a:rPr kumimoji="1" lang="ja-JP" altLang="en-US" sz="2000" dirty="0">
                <a:solidFill>
                  <a:schemeClr val="accent2">
                    <a:lumMod val="60000"/>
                    <a:lumOff val="40000"/>
                  </a:schemeClr>
                </a:solidFill>
              </a:rPr>
              <a:t>■</a:t>
            </a:r>
            <a:r>
              <a:rPr kumimoji="1" lang="ja-JP" altLang="en-US" sz="2000" dirty="0"/>
              <a:t>ガウシアン型   </a:t>
            </a:r>
            <a:r>
              <a:rPr kumimoji="1" lang="ja-JP" altLang="en-US" sz="2000" dirty="0">
                <a:solidFill>
                  <a:srgbClr val="00B050"/>
                </a:solidFill>
              </a:rPr>
              <a:t>▲</a:t>
            </a:r>
            <a:r>
              <a:rPr kumimoji="1" lang="ja-JP" altLang="en-US" sz="2000" dirty="0"/>
              <a:t>台形型   ▼区間型</a:t>
            </a:r>
            <a:endParaRPr kumimoji="1" lang="ja-JP" altLang="en-US" sz="2000" dirty="0">
              <a:solidFill>
                <a:schemeClr val="accent2">
                  <a:lumMod val="60000"/>
                  <a:lumOff val="40000"/>
                </a:schemeClr>
              </a:solidFill>
            </a:endParaRPr>
          </a:p>
        </p:txBody>
      </p:sp>
    </p:spTree>
    <p:extLst>
      <p:ext uri="{BB962C8B-B14F-4D97-AF65-F5344CB8AC3E}">
        <p14:creationId xmlns:p14="http://schemas.microsoft.com/office/powerpoint/2010/main" val="4148438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718E20-F509-419D-8B9C-2FB8531BD411}"/>
              </a:ext>
            </a:extLst>
          </p:cNvPr>
          <p:cNvSpPr>
            <a:spLocks noGrp="1"/>
          </p:cNvSpPr>
          <p:nvPr>
            <p:ph type="title"/>
          </p:nvPr>
        </p:nvSpPr>
        <p:spPr/>
        <p:txBody>
          <a:bodyPr/>
          <a:lstStyle/>
          <a:p>
            <a:r>
              <a:rPr kumimoji="1" lang="ja-JP" altLang="en-US" dirty="0"/>
              <a:t>数値実験</a:t>
            </a:r>
          </a:p>
        </p:txBody>
      </p:sp>
      <p:sp>
        <p:nvSpPr>
          <p:cNvPr id="3" name="コンテンツ プレースホルダー 2">
            <a:extLst>
              <a:ext uri="{FF2B5EF4-FFF2-40B4-BE49-F238E27FC236}">
                <a16:creationId xmlns:a16="http://schemas.microsoft.com/office/drawing/2014/main" id="{668D71E5-5433-47A6-A7A5-D117E494F8CF}"/>
              </a:ext>
            </a:extLst>
          </p:cNvPr>
          <p:cNvSpPr>
            <a:spLocks noGrp="1"/>
          </p:cNvSpPr>
          <p:nvPr>
            <p:ph idx="1"/>
          </p:nvPr>
        </p:nvSpPr>
        <p:spPr/>
        <p:txBody>
          <a:bodyPr/>
          <a:lstStyle/>
          <a:p>
            <a:r>
              <a:rPr lang="ja-JP" altLang="en-US" dirty="0"/>
              <a:t>三角形型のルール数が少ないままで，識別</a:t>
            </a:r>
            <a:endParaRPr lang="en-US" altLang="ja-JP" dirty="0"/>
          </a:p>
          <a:p>
            <a:r>
              <a:rPr kumimoji="1" lang="ja-JP" altLang="en-US" dirty="0"/>
              <a:t>出来ている．</a:t>
            </a:r>
          </a:p>
        </p:txBody>
      </p:sp>
      <p:sp>
        <p:nvSpPr>
          <p:cNvPr id="4" name="スライド番号プレースホルダー 3">
            <a:extLst>
              <a:ext uri="{FF2B5EF4-FFF2-40B4-BE49-F238E27FC236}">
                <a16:creationId xmlns:a16="http://schemas.microsoft.com/office/drawing/2014/main" id="{4236E3D9-D756-44B3-A473-0ED8123A971C}"/>
              </a:ext>
            </a:extLst>
          </p:cNvPr>
          <p:cNvSpPr>
            <a:spLocks noGrp="1"/>
          </p:cNvSpPr>
          <p:nvPr>
            <p:ph type="sldNum" sz="quarter" idx="12"/>
          </p:nvPr>
        </p:nvSpPr>
        <p:spPr/>
        <p:txBody>
          <a:bodyPr/>
          <a:lstStyle/>
          <a:p>
            <a:fld id="{B5C67937-D10B-4F1B-BCB2-26B69D4AE1E2}" type="slidenum">
              <a:rPr kumimoji="1" lang="ja-JP" altLang="en-US" smtClean="0"/>
              <a:pPr/>
              <a:t>24</a:t>
            </a:fld>
            <a:endParaRPr kumimoji="1" lang="ja-JP" altLang="en-US" dirty="0"/>
          </a:p>
        </p:txBody>
      </p:sp>
      <p:sp>
        <p:nvSpPr>
          <p:cNvPr id="5" name="テキスト プレースホルダー 4">
            <a:extLst>
              <a:ext uri="{FF2B5EF4-FFF2-40B4-BE49-F238E27FC236}">
                <a16:creationId xmlns:a16="http://schemas.microsoft.com/office/drawing/2014/main" id="{12DD58E3-9B32-43F7-8C44-C8D022B11664}"/>
              </a:ext>
            </a:extLst>
          </p:cNvPr>
          <p:cNvSpPr>
            <a:spLocks noGrp="1"/>
          </p:cNvSpPr>
          <p:nvPr>
            <p:ph type="body" sz="quarter" idx="13"/>
          </p:nvPr>
        </p:nvSpPr>
        <p:spPr/>
        <p:txBody>
          <a:bodyPr/>
          <a:lstStyle/>
          <a:p>
            <a:r>
              <a:rPr lang="en-US" altLang="ja-JP" dirty="0"/>
              <a:t>sonar</a:t>
            </a:r>
            <a:endParaRPr lang="ja-JP" altLang="en-US" dirty="0"/>
          </a:p>
        </p:txBody>
      </p:sp>
      <p:grpSp>
        <p:nvGrpSpPr>
          <p:cNvPr id="16" name="グループ化 15">
            <a:extLst>
              <a:ext uri="{FF2B5EF4-FFF2-40B4-BE49-F238E27FC236}">
                <a16:creationId xmlns:a16="http://schemas.microsoft.com/office/drawing/2014/main" id="{056DB2D2-8DB3-4A1A-83D6-B1C92EA9092F}"/>
              </a:ext>
            </a:extLst>
          </p:cNvPr>
          <p:cNvGrpSpPr/>
          <p:nvPr/>
        </p:nvGrpSpPr>
        <p:grpSpPr>
          <a:xfrm>
            <a:off x="4780755" y="2885584"/>
            <a:ext cx="4429315" cy="3116601"/>
            <a:chOff x="4714686" y="3297539"/>
            <a:chExt cx="4429315" cy="3116601"/>
          </a:xfrm>
        </p:grpSpPr>
        <p:pic>
          <p:nvPicPr>
            <p:cNvPr id="10" name="図 9">
              <a:extLst>
                <a:ext uri="{FF2B5EF4-FFF2-40B4-BE49-F238E27FC236}">
                  <a16:creationId xmlns:a16="http://schemas.microsoft.com/office/drawing/2014/main" id="{8A698E3D-2AD5-492B-9FA8-977F97A1C71D}"/>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4863477" y="3428999"/>
              <a:ext cx="4280524" cy="2853682"/>
            </a:xfrm>
            <a:prstGeom prst="rect">
              <a:avLst/>
            </a:prstGeom>
          </p:spPr>
        </p:pic>
        <p:sp>
          <p:nvSpPr>
            <p:cNvPr id="12" name="テキスト ボックス 11">
              <a:extLst>
                <a:ext uri="{FF2B5EF4-FFF2-40B4-BE49-F238E27FC236}">
                  <a16:creationId xmlns:a16="http://schemas.microsoft.com/office/drawing/2014/main" id="{D3BF91B1-7BB1-4D68-B31E-A338CB29732D}"/>
                </a:ext>
              </a:extLst>
            </p:cNvPr>
            <p:cNvSpPr txBox="1"/>
            <p:nvPr/>
          </p:nvSpPr>
          <p:spPr>
            <a:xfrm>
              <a:off x="5412006" y="6011333"/>
              <a:ext cx="3183466" cy="400110"/>
            </a:xfrm>
            <a:prstGeom prst="rect">
              <a:avLst/>
            </a:prstGeom>
            <a:noFill/>
          </p:spPr>
          <p:txBody>
            <a:bodyPr wrap="square" rtlCol="0">
              <a:spAutoFit/>
            </a:bodyPr>
            <a:lstStyle/>
            <a:p>
              <a:pPr algn="ctr"/>
              <a:r>
                <a:rPr kumimoji="1" lang="ja-JP" altLang="en-US" sz="2000" dirty="0"/>
                <a:t>ルール数</a:t>
              </a:r>
            </a:p>
          </p:txBody>
        </p:sp>
        <p:sp>
          <p:nvSpPr>
            <p:cNvPr id="13" name="テキスト ボックス 12">
              <a:extLst>
                <a:ext uri="{FF2B5EF4-FFF2-40B4-BE49-F238E27FC236}">
                  <a16:creationId xmlns:a16="http://schemas.microsoft.com/office/drawing/2014/main" id="{F1913645-E9D2-4E5E-8DEA-CA4FCC32D20C}"/>
                </a:ext>
              </a:extLst>
            </p:cNvPr>
            <p:cNvSpPr txBox="1"/>
            <p:nvPr/>
          </p:nvSpPr>
          <p:spPr>
            <a:xfrm>
              <a:off x="4714686" y="3297539"/>
              <a:ext cx="492443" cy="3116601"/>
            </a:xfrm>
            <a:prstGeom prst="rect">
              <a:avLst/>
            </a:prstGeom>
            <a:noFill/>
          </p:spPr>
          <p:txBody>
            <a:bodyPr vert="eaVert" wrap="square" rtlCol="0">
              <a:spAutoFit/>
            </a:bodyPr>
            <a:lstStyle/>
            <a:p>
              <a:pPr algn="ctr"/>
              <a:r>
                <a:rPr kumimoji="1" lang="ja-JP" altLang="en-US" sz="2000" dirty="0"/>
                <a:t>データ語識別率</a:t>
              </a:r>
            </a:p>
          </p:txBody>
        </p:sp>
      </p:grpSp>
      <p:grpSp>
        <p:nvGrpSpPr>
          <p:cNvPr id="15" name="グループ化 14">
            <a:extLst>
              <a:ext uri="{FF2B5EF4-FFF2-40B4-BE49-F238E27FC236}">
                <a16:creationId xmlns:a16="http://schemas.microsoft.com/office/drawing/2014/main" id="{E2157A12-C324-4519-B1CA-E26C7271E35E}"/>
              </a:ext>
            </a:extLst>
          </p:cNvPr>
          <p:cNvGrpSpPr/>
          <p:nvPr/>
        </p:nvGrpSpPr>
        <p:grpSpPr>
          <a:xfrm>
            <a:off x="228600" y="2885584"/>
            <a:ext cx="4447569" cy="3116601"/>
            <a:chOff x="162530" y="3297539"/>
            <a:chExt cx="4447569" cy="3116601"/>
          </a:xfrm>
        </p:grpSpPr>
        <p:pic>
          <p:nvPicPr>
            <p:cNvPr id="9" name="図 8">
              <a:extLst>
                <a:ext uri="{FF2B5EF4-FFF2-40B4-BE49-F238E27FC236}">
                  <a16:creationId xmlns:a16="http://schemas.microsoft.com/office/drawing/2014/main" id="{9467CAE1-4F1E-48CB-BC6B-F9CBB5192FFD}"/>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329575" y="3428999"/>
              <a:ext cx="4280524" cy="2853683"/>
            </a:xfrm>
            <a:prstGeom prst="rect">
              <a:avLst/>
            </a:prstGeom>
          </p:spPr>
        </p:pic>
        <p:sp>
          <p:nvSpPr>
            <p:cNvPr id="11" name="テキスト ボックス 10">
              <a:extLst>
                <a:ext uri="{FF2B5EF4-FFF2-40B4-BE49-F238E27FC236}">
                  <a16:creationId xmlns:a16="http://schemas.microsoft.com/office/drawing/2014/main" id="{A7C9BA3F-6AE0-43B8-AC2D-FA1EB97439FB}"/>
                </a:ext>
              </a:extLst>
            </p:cNvPr>
            <p:cNvSpPr txBox="1"/>
            <p:nvPr/>
          </p:nvSpPr>
          <p:spPr>
            <a:xfrm>
              <a:off x="694267" y="6011333"/>
              <a:ext cx="3183466" cy="400110"/>
            </a:xfrm>
            <a:prstGeom prst="rect">
              <a:avLst/>
            </a:prstGeom>
            <a:noFill/>
          </p:spPr>
          <p:txBody>
            <a:bodyPr wrap="square" rtlCol="0">
              <a:spAutoFit/>
            </a:bodyPr>
            <a:lstStyle/>
            <a:p>
              <a:pPr algn="ctr"/>
              <a:r>
                <a:rPr kumimoji="1" lang="ja-JP" altLang="en-US" sz="2000" dirty="0"/>
                <a:t>ルール数</a:t>
              </a:r>
            </a:p>
          </p:txBody>
        </p:sp>
        <p:sp>
          <p:nvSpPr>
            <p:cNvPr id="14" name="テキスト ボックス 13">
              <a:extLst>
                <a:ext uri="{FF2B5EF4-FFF2-40B4-BE49-F238E27FC236}">
                  <a16:creationId xmlns:a16="http://schemas.microsoft.com/office/drawing/2014/main" id="{CA70B49E-61A6-4F17-8E55-06447B77AD05}"/>
                </a:ext>
              </a:extLst>
            </p:cNvPr>
            <p:cNvSpPr txBox="1"/>
            <p:nvPr/>
          </p:nvSpPr>
          <p:spPr>
            <a:xfrm>
              <a:off x="162530" y="3297539"/>
              <a:ext cx="492443" cy="3116601"/>
            </a:xfrm>
            <a:prstGeom prst="rect">
              <a:avLst/>
            </a:prstGeom>
            <a:noFill/>
          </p:spPr>
          <p:txBody>
            <a:bodyPr vert="eaVert" wrap="square" rtlCol="0">
              <a:spAutoFit/>
            </a:bodyPr>
            <a:lstStyle/>
            <a:p>
              <a:pPr algn="ctr"/>
              <a:r>
                <a:rPr kumimoji="1" lang="ja-JP" altLang="en-US" sz="2000" dirty="0"/>
                <a:t>データ語識別率</a:t>
              </a:r>
            </a:p>
          </p:txBody>
        </p:sp>
      </p:grpSp>
      <p:sp>
        <p:nvSpPr>
          <p:cNvPr id="17" name="テキスト ボックス 16">
            <a:extLst>
              <a:ext uri="{FF2B5EF4-FFF2-40B4-BE49-F238E27FC236}">
                <a16:creationId xmlns:a16="http://schemas.microsoft.com/office/drawing/2014/main" id="{BBD1D52E-078F-42DD-9721-F5764F6FA676}"/>
              </a:ext>
            </a:extLst>
          </p:cNvPr>
          <p:cNvSpPr txBox="1"/>
          <p:nvPr/>
        </p:nvSpPr>
        <p:spPr>
          <a:xfrm>
            <a:off x="545320" y="6029980"/>
            <a:ext cx="3981174" cy="523220"/>
          </a:xfrm>
          <a:prstGeom prst="rect">
            <a:avLst/>
          </a:prstGeom>
          <a:noFill/>
        </p:spPr>
        <p:txBody>
          <a:bodyPr wrap="square" rtlCol="0">
            <a:spAutoFit/>
          </a:bodyPr>
          <a:lstStyle/>
          <a:p>
            <a:pPr algn="ctr"/>
            <a:r>
              <a:rPr kumimoji="1" lang="ja-JP" altLang="en-US" sz="2800" dirty="0"/>
              <a:t>学習用データ</a:t>
            </a:r>
          </a:p>
        </p:txBody>
      </p:sp>
      <p:sp>
        <p:nvSpPr>
          <p:cNvPr id="18" name="テキスト ボックス 17">
            <a:extLst>
              <a:ext uri="{FF2B5EF4-FFF2-40B4-BE49-F238E27FC236}">
                <a16:creationId xmlns:a16="http://schemas.microsoft.com/office/drawing/2014/main" id="{6D64D9FF-1C2D-48D0-A39E-E0A373F0C703}"/>
              </a:ext>
            </a:extLst>
          </p:cNvPr>
          <p:cNvSpPr txBox="1"/>
          <p:nvPr/>
        </p:nvSpPr>
        <p:spPr>
          <a:xfrm>
            <a:off x="5079221" y="6023897"/>
            <a:ext cx="3981174" cy="523220"/>
          </a:xfrm>
          <a:prstGeom prst="rect">
            <a:avLst/>
          </a:prstGeom>
          <a:noFill/>
        </p:spPr>
        <p:txBody>
          <a:bodyPr wrap="square" rtlCol="0">
            <a:spAutoFit/>
          </a:bodyPr>
          <a:lstStyle/>
          <a:p>
            <a:pPr algn="ctr"/>
            <a:r>
              <a:rPr lang="ja-JP" altLang="en-US" sz="2800" dirty="0"/>
              <a:t>評価</a:t>
            </a:r>
            <a:r>
              <a:rPr kumimoji="1" lang="ja-JP" altLang="en-US" sz="2800" dirty="0"/>
              <a:t>用データ</a:t>
            </a:r>
          </a:p>
        </p:txBody>
      </p:sp>
      <p:sp>
        <p:nvSpPr>
          <p:cNvPr id="20" name="テキスト ボックス 19">
            <a:extLst>
              <a:ext uri="{FF2B5EF4-FFF2-40B4-BE49-F238E27FC236}">
                <a16:creationId xmlns:a16="http://schemas.microsoft.com/office/drawing/2014/main" id="{F0D3D64C-7EEC-465D-9182-3D7D98380CDC}"/>
              </a:ext>
            </a:extLst>
          </p:cNvPr>
          <p:cNvSpPr txBox="1"/>
          <p:nvPr/>
        </p:nvSpPr>
        <p:spPr>
          <a:xfrm>
            <a:off x="942387" y="2789311"/>
            <a:ext cx="7467565"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dist"/>
            <a:r>
              <a:rPr kumimoji="1" lang="ja-JP" altLang="en-US" sz="2000" dirty="0">
                <a:solidFill>
                  <a:srgbClr val="FF0000"/>
                </a:solidFill>
              </a:rPr>
              <a:t>●</a:t>
            </a:r>
            <a:r>
              <a:rPr kumimoji="1" lang="ja-JP" altLang="en-US" sz="2000" dirty="0"/>
              <a:t>三角形型   </a:t>
            </a:r>
            <a:r>
              <a:rPr kumimoji="1" lang="ja-JP" altLang="en-US" sz="2000" dirty="0">
                <a:solidFill>
                  <a:schemeClr val="accent2">
                    <a:lumMod val="60000"/>
                    <a:lumOff val="40000"/>
                  </a:schemeClr>
                </a:solidFill>
              </a:rPr>
              <a:t>■</a:t>
            </a:r>
            <a:r>
              <a:rPr kumimoji="1" lang="ja-JP" altLang="en-US" sz="2000" dirty="0"/>
              <a:t>ガウシアン型   </a:t>
            </a:r>
            <a:r>
              <a:rPr kumimoji="1" lang="ja-JP" altLang="en-US" sz="2000" dirty="0">
                <a:solidFill>
                  <a:srgbClr val="00B050"/>
                </a:solidFill>
              </a:rPr>
              <a:t>▲</a:t>
            </a:r>
            <a:r>
              <a:rPr kumimoji="1" lang="ja-JP" altLang="en-US" sz="2000" dirty="0"/>
              <a:t>台形型   ▼区間型</a:t>
            </a:r>
            <a:endParaRPr kumimoji="1" lang="ja-JP" altLang="en-US" sz="2000" dirty="0">
              <a:solidFill>
                <a:schemeClr val="accent2">
                  <a:lumMod val="60000"/>
                  <a:lumOff val="40000"/>
                </a:schemeClr>
              </a:solidFill>
            </a:endParaRPr>
          </a:p>
        </p:txBody>
      </p:sp>
    </p:spTree>
    <p:extLst>
      <p:ext uri="{BB962C8B-B14F-4D97-AF65-F5344CB8AC3E}">
        <p14:creationId xmlns:p14="http://schemas.microsoft.com/office/powerpoint/2010/main" val="1245886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718E20-F509-419D-8B9C-2FB8531BD411}"/>
              </a:ext>
            </a:extLst>
          </p:cNvPr>
          <p:cNvSpPr>
            <a:spLocks noGrp="1"/>
          </p:cNvSpPr>
          <p:nvPr>
            <p:ph type="title"/>
          </p:nvPr>
        </p:nvSpPr>
        <p:spPr/>
        <p:txBody>
          <a:bodyPr/>
          <a:lstStyle/>
          <a:p>
            <a:r>
              <a:rPr kumimoji="1" lang="ja-JP" altLang="en-US" dirty="0"/>
              <a:t>数値実験</a:t>
            </a:r>
          </a:p>
        </p:txBody>
      </p:sp>
      <p:sp>
        <p:nvSpPr>
          <p:cNvPr id="3" name="コンテンツ プレースホルダー 2">
            <a:extLst>
              <a:ext uri="{FF2B5EF4-FFF2-40B4-BE49-F238E27FC236}">
                <a16:creationId xmlns:a16="http://schemas.microsoft.com/office/drawing/2014/main" id="{668D71E5-5433-47A6-A7A5-D117E494F8CF}"/>
              </a:ext>
            </a:extLst>
          </p:cNvPr>
          <p:cNvSpPr>
            <a:spLocks noGrp="1"/>
          </p:cNvSpPr>
          <p:nvPr>
            <p:ph idx="1"/>
          </p:nvPr>
        </p:nvSpPr>
        <p:spPr/>
        <p:txBody>
          <a:bodyPr/>
          <a:lstStyle/>
          <a:p>
            <a:r>
              <a:rPr kumimoji="1" lang="ja-JP" altLang="en-US" dirty="0"/>
              <a:t>クラス境界がはっきりとしたデータセットであり，明確な差は出ていない．</a:t>
            </a:r>
          </a:p>
        </p:txBody>
      </p:sp>
      <p:sp>
        <p:nvSpPr>
          <p:cNvPr id="4" name="スライド番号プレースホルダー 3">
            <a:extLst>
              <a:ext uri="{FF2B5EF4-FFF2-40B4-BE49-F238E27FC236}">
                <a16:creationId xmlns:a16="http://schemas.microsoft.com/office/drawing/2014/main" id="{4236E3D9-D756-44B3-A473-0ED8123A971C}"/>
              </a:ext>
            </a:extLst>
          </p:cNvPr>
          <p:cNvSpPr>
            <a:spLocks noGrp="1"/>
          </p:cNvSpPr>
          <p:nvPr>
            <p:ph type="sldNum" sz="quarter" idx="12"/>
          </p:nvPr>
        </p:nvSpPr>
        <p:spPr/>
        <p:txBody>
          <a:bodyPr/>
          <a:lstStyle/>
          <a:p>
            <a:fld id="{B5C67937-D10B-4F1B-BCB2-26B69D4AE1E2}" type="slidenum">
              <a:rPr kumimoji="1" lang="ja-JP" altLang="en-US" smtClean="0"/>
              <a:pPr/>
              <a:t>25</a:t>
            </a:fld>
            <a:endParaRPr kumimoji="1" lang="ja-JP" altLang="en-US" dirty="0"/>
          </a:p>
        </p:txBody>
      </p:sp>
      <p:sp>
        <p:nvSpPr>
          <p:cNvPr id="5" name="テキスト プレースホルダー 4">
            <a:extLst>
              <a:ext uri="{FF2B5EF4-FFF2-40B4-BE49-F238E27FC236}">
                <a16:creationId xmlns:a16="http://schemas.microsoft.com/office/drawing/2014/main" id="{12DD58E3-9B32-43F7-8C44-C8D022B11664}"/>
              </a:ext>
            </a:extLst>
          </p:cNvPr>
          <p:cNvSpPr>
            <a:spLocks noGrp="1"/>
          </p:cNvSpPr>
          <p:nvPr>
            <p:ph type="body" sz="quarter" idx="13"/>
          </p:nvPr>
        </p:nvSpPr>
        <p:spPr/>
        <p:txBody>
          <a:bodyPr/>
          <a:lstStyle/>
          <a:p>
            <a:r>
              <a:rPr lang="en-US" altLang="ja-JP" dirty="0"/>
              <a:t>wine</a:t>
            </a:r>
            <a:endParaRPr lang="ja-JP" altLang="en-US" dirty="0"/>
          </a:p>
        </p:txBody>
      </p:sp>
      <p:grpSp>
        <p:nvGrpSpPr>
          <p:cNvPr id="16" name="グループ化 15">
            <a:extLst>
              <a:ext uri="{FF2B5EF4-FFF2-40B4-BE49-F238E27FC236}">
                <a16:creationId xmlns:a16="http://schemas.microsoft.com/office/drawing/2014/main" id="{056DB2D2-8DB3-4A1A-83D6-B1C92EA9092F}"/>
              </a:ext>
            </a:extLst>
          </p:cNvPr>
          <p:cNvGrpSpPr/>
          <p:nvPr/>
        </p:nvGrpSpPr>
        <p:grpSpPr>
          <a:xfrm>
            <a:off x="4780755" y="2885584"/>
            <a:ext cx="4429315" cy="3116601"/>
            <a:chOff x="4714686" y="3297539"/>
            <a:chExt cx="4429315" cy="3116601"/>
          </a:xfrm>
        </p:grpSpPr>
        <p:pic>
          <p:nvPicPr>
            <p:cNvPr id="10" name="図 9">
              <a:extLst>
                <a:ext uri="{FF2B5EF4-FFF2-40B4-BE49-F238E27FC236}">
                  <a16:creationId xmlns:a16="http://schemas.microsoft.com/office/drawing/2014/main" id="{8A698E3D-2AD5-492B-9FA8-977F97A1C71D}"/>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4863477" y="3428999"/>
              <a:ext cx="4280524" cy="2853682"/>
            </a:xfrm>
            <a:prstGeom prst="rect">
              <a:avLst/>
            </a:prstGeom>
          </p:spPr>
        </p:pic>
        <p:sp>
          <p:nvSpPr>
            <p:cNvPr id="12" name="テキスト ボックス 11">
              <a:extLst>
                <a:ext uri="{FF2B5EF4-FFF2-40B4-BE49-F238E27FC236}">
                  <a16:creationId xmlns:a16="http://schemas.microsoft.com/office/drawing/2014/main" id="{D3BF91B1-7BB1-4D68-B31E-A338CB29732D}"/>
                </a:ext>
              </a:extLst>
            </p:cNvPr>
            <p:cNvSpPr txBox="1"/>
            <p:nvPr/>
          </p:nvSpPr>
          <p:spPr>
            <a:xfrm>
              <a:off x="5412006" y="6011333"/>
              <a:ext cx="3183466" cy="400110"/>
            </a:xfrm>
            <a:prstGeom prst="rect">
              <a:avLst/>
            </a:prstGeom>
            <a:noFill/>
          </p:spPr>
          <p:txBody>
            <a:bodyPr wrap="square" rtlCol="0">
              <a:spAutoFit/>
            </a:bodyPr>
            <a:lstStyle/>
            <a:p>
              <a:pPr algn="ctr"/>
              <a:r>
                <a:rPr kumimoji="1" lang="ja-JP" altLang="en-US" sz="2000" dirty="0"/>
                <a:t>ルール数</a:t>
              </a:r>
            </a:p>
          </p:txBody>
        </p:sp>
        <p:sp>
          <p:nvSpPr>
            <p:cNvPr id="13" name="テキスト ボックス 12">
              <a:extLst>
                <a:ext uri="{FF2B5EF4-FFF2-40B4-BE49-F238E27FC236}">
                  <a16:creationId xmlns:a16="http://schemas.microsoft.com/office/drawing/2014/main" id="{F1913645-E9D2-4E5E-8DEA-CA4FCC32D20C}"/>
                </a:ext>
              </a:extLst>
            </p:cNvPr>
            <p:cNvSpPr txBox="1"/>
            <p:nvPr/>
          </p:nvSpPr>
          <p:spPr>
            <a:xfrm>
              <a:off x="4714686" y="3297539"/>
              <a:ext cx="492443" cy="3116601"/>
            </a:xfrm>
            <a:prstGeom prst="rect">
              <a:avLst/>
            </a:prstGeom>
            <a:noFill/>
          </p:spPr>
          <p:txBody>
            <a:bodyPr vert="eaVert" wrap="square" rtlCol="0">
              <a:spAutoFit/>
            </a:bodyPr>
            <a:lstStyle/>
            <a:p>
              <a:pPr algn="ctr"/>
              <a:r>
                <a:rPr kumimoji="1" lang="ja-JP" altLang="en-US" sz="2000" dirty="0"/>
                <a:t>データ語識別率</a:t>
              </a:r>
            </a:p>
          </p:txBody>
        </p:sp>
      </p:grpSp>
      <p:grpSp>
        <p:nvGrpSpPr>
          <p:cNvPr id="15" name="グループ化 14">
            <a:extLst>
              <a:ext uri="{FF2B5EF4-FFF2-40B4-BE49-F238E27FC236}">
                <a16:creationId xmlns:a16="http://schemas.microsoft.com/office/drawing/2014/main" id="{E2157A12-C324-4519-B1CA-E26C7271E35E}"/>
              </a:ext>
            </a:extLst>
          </p:cNvPr>
          <p:cNvGrpSpPr/>
          <p:nvPr/>
        </p:nvGrpSpPr>
        <p:grpSpPr>
          <a:xfrm>
            <a:off x="228600" y="2885584"/>
            <a:ext cx="4447569" cy="3116601"/>
            <a:chOff x="162530" y="3297539"/>
            <a:chExt cx="4447569" cy="3116601"/>
          </a:xfrm>
        </p:grpSpPr>
        <p:pic>
          <p:nvPicPr>
            <p:cNvPr id="9" name="図 8">
              <a:extLst>
                <a:ext uri="{FF2B5EF4-FFF2-40B4-BE49-F238E27FC236}">
                  <a16:creationId xmlns:a16="http://schemas.microsoft.com/office/drawing/2014/main" id="{9467CAE1-4F1E-48CB-BC6B-F9CBB5192FFD}"/>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329575" y="3428999"/>
              <a:ext cx="4280524" cy="2853683"/>
            </a:xfrm>
            <a:prstGeom prst="rect">
              <a:avLst/>
            </a:prstGeom>
          </p:spPr>
        </p:pic>
        <p:sp>
          <p:nvSpPr>
            <p:cNvPr id="11" name="テキスト ボックス 10">
              <a:extLst>
                <a:ext uri="{FF2B5EF4-FFF2-40B4-BE49-F238E27FC236}">
                  <a16:creationId xmlns:a16="http://schemas.microsoft.com/office/drawing/2014/main" id="{A7C9BA3F-6AE0-43B8-AC2D-FA1EB97439FB}"/>
                </a:ext>
              </a:extLst>
            </p:cNvPr>
            <p:cNvSpPr txBox="1"/>
            <p:nvPr/>
          </p:nvSpPr>
          <p:spPr>
            <a:xfrm>
              <a:off x="694267" y="6011333"/>
              <a:ext cx="3183466" cy="400110"/>
            </a:xfrm>
            <a:prstGeom prst="rect">
              <a:avLst/>
            </a:prstGeom>
            <a:noFill/>
          </p:spPr>
          <p:txBody>
            <a:bodyPr wrap="square" rtlCol="0">
              <a:spAutoFit/>
            </a:bodyPr>
            <a:lstStyle/>
            <a:p>
              <a:pPr algn="ctr"/>
              <a:r>
                <a:rPr kumimoji="1" lang="ja-JP" altLang="en-US" sz="2000" dirty="0"/>
                <a:t>ルール数</a:t>
              </a:r>
            </a:p>
          </p:txBody>
        </p:sp>
        <p:sp>
          <p:nvSpPr>
            <p:cNvPr id="14" name="テキスト ボックス 13">
              <a:extLst>
                <a:ext uri="{FF2B5EF4-FFF2-40B4-BE49-F238E27FC236}">
                  <a16:creationId xmlns:a16="http://schemas.microsoft.com/office/drawing/2014/main" id="{CA70B49E-61A6-4F17-8E55-06447B77AD05}"/>
                </a:ext>
              </a:extLst>
            </p:cNvPr>
            <p:cNvSpPr txBox="1"/>
            <p:nvPr/>
          </p:nvSpPr>
          <p:spPr>
            <a:xfrm>
              <a:off x="162530" y="3297539"/>
              <a:ext cx="492443" cy="3116601"/>
            </a:xfrm>
            <a:prstGeom prst="rect">
              <a:avLst/>
            </a:prstGeom>
            <a:noFill/>
          </p:spPr>
          <p:txBody>
            <a:bodyPr vert="eaVert" wrap="square" rtlCol="0">
              <a:spAutoFit/>
            </a:bodyPr>
            <a:lstStyle/>
            <a:p>
              <a:pPr algn="ctr"/>
              <a:r>
                <a:rPr kumimoji="1" lang="ja-JP" altLang="en-US" sz="2000" dirty="0"/>
                <a:t>データ語識別率</a:t>
              </a:r>
            </a:p>
          </p:txBody>
        </p:sp>
      </p:grpSp>
      <p:sp>
        <p:nvSpPr>
          <p:cNvPr id="17" name="テキスト ボックス 16">
            <a:extLst>
              <a:ext uri="{FF2B5EF4-FFF2-40B4-BE49-F238E27FC236}">
                <a16:creationId xmlns:a16="http://schemas.microsoft.com/office/drawing/2014/main" id="{BBD1D52E-078F-42DD-9721-F5764F6FA676}"/>
              </a:ext>
            </a:extLst>
          </p:cNvPr>
          <p:cNvSpPr txBox="1"/>
          <p:nvPr/>
        </p:nvSpPr>
        <p:spPr>
          <a:xfrm>
            <a:off x="545320" y="6029980"/>
            <a:ext cx="3981174" cy="523220"/>
          </a:xfrm>
          <a:prstGeom prst="rect">
            <a:avLst/>
          </a:prstGeom>
          <a:noFill/>
        </p:spPr>
        <p:txBody>
          <a:bodyPr wrap="square" rtlCol="0">
            <a:spAutoFit/>
          </a:bodyPr>
          <a:lstStyle/>
          <a:p>
            <a:pPr algn="ctr"/>
            <a:r>
              <a:rPr kumimoji="1" lang="ja-JP" altLang="en-US" sz="2800" dirty="0"/>
              <a:t>学習用データ</a:t>
            </a:r>
          </a:p>
        </p:txBody>
      </p:sp>
      <p:sp>
        <p:nvSpPr>
          <p:cNvPr id="18" name="テキスト ボックス 17">
            <a:extLst>
              <a:ext uri="{FF2B5EF4-FFF2-40B4-BE49-F238E27FC236}">
                <a16:creationId xmlns:a16="http://schemas.microsoft.com/office/drawing/2014/main" id="{6D64D9FF-1C2D-48D0-A39E-E0A373F0C703}"/>
              </a:ext>
            </a:extLst>
          </p:cNvPr>
          <p:cNvSpPr txBox="1"/>
          <p:nvPr/>
        </p:nvSpPr>
        <p:spPr>
          <a:xfrm>
            <a:off x="5079221" y="6023897"/>
            <a:ext cx="3981174" cy="523220"/>
          </a:xfrm>
          <a:prstGeom prst="rect">
            <a:avLst/>
          </a:prstGeom>
          <a:noFill/>
        </p:spPr>
        <p:txBody>
          <a:bodyPr wrap="square" rtlCol="0">
            <a:spAutoFit/>
          </a:bodyPr>
          <a:lstStyle/>
          <a:p>
            <a:pPr algn="ctr"/>
            <a:r>
              <a:rPr lang="ja-JP" altLang="en-US" sz="2800" dirty="0"/>
              <a:t>評価</a:t>
            </a:r>
            <a:r>
              <a:rPr kumimoji="1" lang="ja-JP" altLang="en-US" sz="2800" dirty="0"/>
              <a:t>用データ</a:t>
            </a:r>
          </a:p>
        </p:txBody>
      </p:sp>
      <p:sp>
        <p:nvSpPr>
          <p:cNvPr id="20" name="テキスト ボックス 19">
            <a:extLst>
              <a:ext uri="{FF2B5EF4-FFF2-40B4-BE49-F238E27FC236}">
                <a16:creationId xmlns:a16="http://schemas.microsoft.com/office/drawing/2014/main" id="{F0D3D64C-7EEC-465D-9182-3D7D98380CDC}"/>
              </a:ext>
            </a:extLst>
          </p:cNvPr>
          <p:cNvSpPr txBox="1"/>
          <p:nvPr/>
        </p:nvSpPr>
        <p:spPr>
          <a:xfrm>
            <a:off x="942387" y="2789311"/>
            <a:ext cx="7467565"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dist"/>
            <a:r>
              <a:rPr kumimoji="1" lang="ja-JP" altLang="en-US" sz="2000" dirty="0">
                <a:solidFill>
                  <a:srgbClr val="FF0000"/>
                </a:solidFill>
              </a:rPr>
              <a:t>●</a:t>
            </a:r>
            <a:r>
              <a:rPr kumimoji="1" lang="ja-JP" altLang="en-US" sz="2000" dirty="0"/>
              <a:t>三角形型   </a:t>
            </a:r>
            <a:r>
              <a:rPr kumimoji="1" lang="ja-JP" altLang="en-US" sz="2000" dirty="0">
                <a:solidFill>
                  <a:schemeClr val="accent2">
                    <a:lumMod val="60000"/>
                    <a:lumOff val="40000"/>
                  </a:schemeClr>
                </a:solidFill>
              </a:rPr>
              <a:t>■</a:t>
            </a:r>
            <a:r>
              <a:rPr kumimoji="1" lang="ja-JP" altLang="en-US" sz="2000" dirty="0"/>
              <a:t>ガウシアン型   </a:t>
            </a:r>
            <a:r>
              <a:rPr kumimoji="1" lang="ja-JP" altLang="en-US" sz="2000" dirty="0">
                <a:solidFill>
                  <a:srgbClr val="00B050"/>
                </a:solidFill>
              </a:rPr>
              <a:t>▲</a:t>
            </a:r>
            <a:r>
              <a:rPr kumimoji="1" lang="ja-JP" altLang="en-US" sz="2000" dirty="0"/>
              <a:t>台形型   ▼区間型</a:t>
            </a:r>
            <a:endParaRPr kumimoji="1" lang="ja-JP" altLang="en-US" sz="2000" dirty="0">
              <a:solidFill>
                <a:schemeClr val="accent2">
                  <a:lumMod val="60000"/>
                  <a:lumOff val="40000"/>
                </a:schemeClr>
              </a:solidFill>
            </a:endParaRPr>
          </a:p>
        </p:txBody>
      </p:sp>
    </p:spTree>
    <p:extLst>
      <p:ext uri="{BB962C8B-B14F-4D97-AF65-F5344CB8AC3E}">
        <p14:creationId xmlns:p14="http://schemas.microsoft.com/office/powerpoint/2010/main" val="20848403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718E20-F509-419D-8B9C-2FB8531BD411}"/>
              </a:ext>
            </a:extLst>
          </p:cNvPr>
          <p:cNvSpPr>
            <a:spLocks noGrp="1"/>
          </p:cNvSpPr>
          <p:nvPr>
            <p:ph type="title"/>
          </p:nvPr>
        </p:nvSpPr>
        <p:spPr/>
        <p:txBody>
          <a:bodyPr/>
          <a:lstStyle/>
          <a:p>
            <a:r>
              <a:rPr kumimoji="1" lang="ja-JP" altLang="en-US" dirty="0"/>
              <a:t>数値実験</a:t>
            </a:r>
          </a:p>
        </p:txBody>
      </p:sp>
      <p:sp>
        <p:nvSpPr>
          <p:cNvPr id="3" name="コンテンツ プレースホルダー 2">
            <a:extLst>
              <a:ext uri="{FF2B5EF4-FFF2-40B4-BE49-F238E27FC236}">
                <a16:creationId xmlns:a16="http://schemas.microsoft.com/office/drawing/2014/main" id="{668D71E5-5433-47A6-A7A5-D117E494F8CF}"/>
              </a:ext>
            </a:extLst>
          </p:cNvPr>
          <p:cNvSpPr>
            <a:spLocks noGrp="1"/>
          </p:cNvSpPr>
          <p:nvPr>
            <p:ph idx="1"/>
          </p:nvPr>
        </p:nvSpPr>
        <p:spPr/>
        <p:txBody>
          <a:bodyPr/>
          <a:lstStyle/>
          <a:p>
            <a:r>
              <a:rPr lang="ja-JP" altLang="en-US" dirty="0"/>
              <a:t>区間型が大きく性能面で劣ることが分かる．</a:t>
            </a:r>
            <a:endParaRPr kumimoji="1" lang="ja-JP" altLang="en-US" dirty="0"/>
          </a:p>
        </p:txBody>
      </p:sp>
      <p:sp>
        <p:nvSpPr>
          <p:cNvPr id="4" name="スライド番号プレースホルダー 3">
            <a:extLst>
              <a:ext uri="{FF2B5EF4-FFF2-40B4-BE49-F238E27FC236}">
                <a16:creationId xmlns:a16="http://schemas.microsoft.com/office/drawing/2014/main" id="{4236E3D9-D756-44B3-A473-0ED8123A971C}"/>
              </a:ext>
            </a:extLst>
          </p:cNvPr>
          <p:cNvSpPr>
            <a:spLocks noGrp="1"/>
          </p:cNvSpPr>
          <p:nvPr>
            <p:ph type="sldNum" sz="quarter" idx="12"/>
          </p:nvPr>
        </p:nvSpPr>
        <p:spPr/>
        <p:txBody>
          <a:bodyPr/>
          <a:lstStyle/>
          <a:p>
            <a:fld id="{B5C67937-D10B-4F1B-BCB2-26B69D4AE1E2}" type="slidenum">
              <a:rPr kumimoji="1" lang="ja-JP" altLang="en-US" smtClean="0"/>
              <a:pPr/>
              <a:t>26</a:t>
            </a:fld>
            <a:endParaRPr kumimoji="1" lang="ja-JP" altLang="en-US" dirty="0"/>
          </a:p>
        </p:txBody>
      </p:sp>
      <p:sp>
        <p:nvSpPr>
          <p:cNvPr id="5" name="テキスト プレースホルダー 4">
            <a:extLst>
              <a:ext uri="{FF2B5EF4-FFF2-40B4-BE49-F238E27FC236}">
                <a16:creationId xmlns:a16="http://schemas.microsoft.com/office/drawing/2014/main" id="{12DD58E3-9B32-43F7-8C44-C8D022B11664}"/>
              </a:ext>
            </a:extLst>
          </p:cNvPr>
          <p:cNvSpPr>
            <a:spLocks noGrp="1"/>
          </p:cNvSpPr>
          <p:nvPr>
            <p:ph type="body" sz="quarter" idx="13"/>
          </p:nvPr>
        </p:nvSpPr>
        <p:spPr/>
        <p:txBody>
          <a:bodyPr/>
          <a:lstStyle/>
          <a:p>
            <a:r>
              <a:rPr lang="en-US" altLang="ja-JP" dirty="0"/>
              <a:t>yeast</a:t>
            </a:r>
            <a:endParaRPr lang="ja-JP" altLang="en-US" dirty="0"/>
          </a:p>
        </p:txBody>
      </p:sp>
      <p:grpSp>
        <p:nvGrpSpPr>
          <p:cNvPr id="16" name="グループ化 15">
            <a:extLst>
              <a:ext uri="{FF2B5EF4-FFF2-40B4-BE49-F238E27FC236}">
                <a16:creationId xmlns:a16="http://schemas.microsoft.com/office/drawing/2014/main" id="{056DB2D2-8DB3-4A1A-83D6-B1C92EA9092F}"/>
              </a:ext>
            </a:extLst>
          </p:cNvPr>
          <p:cNvGrpSpPr/>
          <p:nvPr/>
        </p:nvGrpSpPr>
        <p:grpSpPr>
          <a:xfrm>
            <a:off x="4780755" y="2885584"/>
            <a:ext cx="4429315" cy="3116601"/>
            <a:chOff x="4714686" y="3297539"/>
            <a:chExt cx="4429315" cy="3116601"/>
          </a:xfrm>
        </p:grpSpPr>
        <p:pic>
          <p:nvPicPr>
            <p:cNvPr id="10" name="図 9">
              <a:extLst>
                <a:ext uri="{FF2B5EF4-FFF2-40B4-BE49-F238E27FC236}">
                  <a16:creationId xmlns:a16="http://schemas.microsoft.com/office/drawing/2014/main" id="{8A698E3D-2AD5-492B-9FA8-977F97A1C71D}"/>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4863477" y="3428999"/>
              <a:ext cx="4280524" cy="2853682"/>
            </a:xfrm>
            <a:prstGeom prst="rect">
              <a:avLst/>
            </a:prstGeom>
          </p:spPr>
        </p:pic>
        <p:sp>
          <p:nvSpPr>
            <p:cNvPr id="12" name="テキスト ボックス 11">
              <a:extLst>
                <a:ext uri="{FF2B5EF4-FFF2-40B4-BE49-F238E27FC236}">
                  <a16:creationId xmlns:a16="http://schemas.microsoft.com/office/drawing/2014/main" id="{D3BF91B1-7BB1-4D68-B31E-A338CB29732D}"/>
                </a:ext>
              </a:extLst>
            </p:cNvPr>
            <p:cNvSpPr txBox="1"/>
            <p:nvPr/>
          </p:nvSpPr>
          <p:spPr>
            <a:xfrm>
              <a:off x="5412006" y="6011333"/>
              <a:ext cx="3183466" cy="400110"/>
            </a:xfrm>
            <a:prstGeom prst="rect">
              <a:avLst/>
            </a:prstGeom>
            <a:noFill/>
          </p:spPr>
          <p:txBody>
            <a:bodyPr wrap="square" rtlCol="0">
              <a:spAutoFit/>
            </a:bodyPr>
            <a:lstStyle/>
            <a:p>
              <a:pPr algn="ctr"/>
              <a:r>
                <a:rPr kumimoji="1" lang="ja-JP" altLang="en-US" sz="2000" dirty="0"/>
                <a:t>ルール数</a:t>
              </a:r>
            </a:p>
          </p:txBody>
        </p:sp>
        <p:sp>
          <p:nvSpPr>
            <p:cNvPr id="13" name="テキスト ボックス 12">
              <a:extLst>
                <a:ext uri="{FF2B5EF4-FFF2-40B4-BE49-F238E27FC236}">
                  <a16:creationId xmlns:a16="http://schemas.microsoft.com/office/drawing/2014/main" id="{F1913645-E9D2-4E5E-8DEA-CA4FCC32D20C}"/>
                </a:ext>
              </a:extLst>
            </p:cNvPr>
            <p:cNvSpPr txBox="1"/>
            <p:nvPr/>
          </p:nvSpPr>
          <p:spPr>
            <a:xfrm>
              <a:off x="4714686" y="3297539"/>
              <a:ext cx="492443" cy="3116601"/>
            </a:xfrm>
            <a:prstGeom prst="rect">
              <a:avLst/>
            </a:prstGeom>
            <a:noFill/>
          </p:spPr>
          <p:txBody>
            <a:bodyPr vert="eaVert" wrap="square" rtlCol="0">
              <a:spAutoFit/>
            </a:bodyPr>
            <a:lstStyle/>
            <a:p>
              <a:pPr algn="ctr"/>
              <a:r>
                <a:rPr kumimoji="1" lang="ja-JP" altLang="en-US" sz="2000" dirty="0"/>
                <a:t>データ語識別率</a:t>
              </a:r>
            </a:p>
          </p:txBody>
        </p:sp>
      </p:grpSp>
      <p:grpSp>
        <p:nvGrpSpPr>
          <p:cNvPr id="15" name="グループ化 14">
            <a:extLst>
              <a:ext uri="{FF2B5EF4-FFF2-40B4-BE49-F238E27FC236}">
                <a16:creationId xmlns:a16="http://schemas.microsoft.com/office/drawing/2014/main" id="{E2157A12-C324-4519-B1CA-E26C7271E35E}"/>
              </a:ext>
            </a:extLst>
          </p:cNvPr>
          <p:cNvGrpSpPr/>
          <p:nvPr/>
        </p:nvGrpSpPr>
        <p:grpSpPr>
          <a:xfrm>
            <a:off x="228600" y="2885584"/>
            <a:ext cx="4447569" cy="3116601"/>
            <a:chOff x="162530" y="3297539"/>
            <a:chExt cx="4447569" cy="3116601"/>
          </a:xfrm>
        </p:grpSpPr>
        <p:pic>
          <p:nvPicPr>
            <p:cNvPr id="9" name="図 8">
              <a:extLst>
                <a:ext uri="{FF2B5EF4-FFF2-40B4-BE49-F238E27FC236}">
                  <a16:creationId xmlns:a16="http://schemas.microsoft.com/office/drawing/2014/main" id="{9467CAE1-4F1E-48CB-BC6B-F9CBB5192FFD}"/>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329575" y="3428999"/>
              <a:ext cx="4280524" cy="2853683"/>
            </a:xfrm>
            <a:prstGeom prst="rect">
              <a:avLst/>
            </a:prstGeom>
          </p:spPr>
        </p:pic>
        <p:sp>
          <p:nvSpPr>
            <p:cNvPr id="11" name="テキスト ボックス 10">
              <a:extLst>
                <a:ext uri="{FF2B5EF4-FFF2-40B4-BE49-F238E27FC236}">
                  <a16:creationId xmlns:a16="http://schemas.microsoft.com/office/drawing/2014/main" id="{A7C9BA3F-6AE0-43B8-AC2D-FA1EB97439FB}"/>
                </a:ext>
              </a:extLst>
            </p:cNvPr>
            <p:cNvSpPr txBox="1"/>
            <p:nvPr/>
          </p:nvSpPr>
          <p:spPr>
            <a:xfrm>
              <a:off x="694267" y="6011333"/>
              <a:ext cx="3183466" cy="400110"/>
            </a:xfrm>
            <a:prstGeom prst="rect">
              <a:avLst/>
            </a:prstGeom>
            <a:noFill/>
          </p:spPr>
          <p:txBody>
            <a:bodyPr wrap="square" rtlCol="0">
              <a:spAutoFit/>
            </a:bodyPr>
            <a:lstStyle/>
            <a:p>
              <a:pPr algn="ctr"/>
              <a:r>
                <a:rPr kumimoji="1" lang="ja-JP" altLang="en-US" sz="2000" dirty="0"/>
                <a:t>ルール数</a:t>
              </a:r>
            </a:p>
          </p:txBody>
        </p:sp>
        <p:sp>
          <p:nvSpPr>
            <p:cNvPr id="14" name="テキスト ボックス 13">
              <a:extLst>
                <a:ext uri="{FF2B5EF4-FFF2-40B4-BE49-F238E27FC236}">
                  <a16:creationId xmlns:a16="http://schemas.microsoft.com/office/drawing/2014/main" id="{CA70B49E-61A6-4F17-8E55-06447B77AD05}"/>
                </a:ext>
              </a:extLst>
            </p:cNvPr>
            <p:cNvSpPr txBox="1"/>
            <p:nvPr/>
          </p:nvSpPr>
          <p:spPr>
            <a:xfrm>
              <a:off x="162530" y="3297539"/>
              <a:ext cx="492443" cy="3116601"/>
            </a:xfrm>
            <a:prstGeom prst="rect">
              <a:avLst/>
            </a:prstGeom>
            <a:noFill/>
          </p:spPr>
          <p:txBody>
            <a:bodyPr vert="eaVert" wrap="square" rtlCol="0">
              <a:spAutoFit/>
            </a:bodyPr>
            <a:lstStyle/>
            <a:p>
              <a:pPr algn="ctr"/>
              <a:r>
                <a:rPr kumimoji="1" lang="ja-JP" altLang="en-US" sz="2000" dirty="0"/>
                <a:t>データ語識別率</a:t>
              </a:r>
            </a:p>
          </p:txBody>
        </p:sp>
      </p:grpSp>
      <p:sp>
        <p:nvSpPr>
          <p:cNvPr id="17" name="テキスト ボックス 16">
            <a:extLst>
              <a:ext uri="{FF2B5EF4-FFF2-40B4-BE49-F238E27FC236}">
                <a16:creationId xmlns:a16="http://schemas.microsoft.com/office/drawing/2014/main" id="{BBD1D52E-078F-42DD-9721-F5764F6FA676}"/>
              </a:ext>
            </a:extLst>
          </p:cNvPr>
          <p:cNvSpPr txBox="1"/>
          <p:nvPr/>
        </p:nvSpPr>
        <p:spPr>
          <a:xfrm>
            <a:off x="545320" y="6029980"/>
            <a:ext cx="3981174" cy="523220"/>
          </a:xfrm>
          <a:prstGeom prst="rect">
            <a:avLst/>
          </a:prstGeom>
          <a:noFill/>
        </p:spPr>
        <p:txBody>
          <a:bodyPr wrap="square" rtlCol="0">
            <a:spAutoFit/>
          </a:bodyPr>
          <a:lstStyle/>
          <a:p>
            <a:pPr algn="ctr"/>
            <a:r>
              <a:rPr kumimoji="1" lang="ja-JP" altLang="en-US" sz="2800" dirty="0"/>
              <a:t>学習用データ</a:t>
            </a:r>
          </a:p>
        </p:txBody>
      </p:sp>
      <p:sp>
        <p:nvSpPr>
          <p:cNvPr id="18" name="テキスト ボックス 17">
            <a:extLst>
              <a:ext uri="{FF2B5EF4-FFF2-40B4-BE49-F238E27FC236}">
                <a16:creationId xmlns:a16="http://schemas.microsoft.com/office/drawing/2014/main" id="{6D64D9FF-1C2D-48D0-A39E-E0A373F0C703}"/>
              </a:ext>
            </a:extLst>
          </p:cNvPr>
          <p:cNvSpPr txBox="1"/>
          <p:nvPr/>
        </p:nvSpPr>
        <p:spPr>
          <a:xfrm>
            <a:off x="5079221" y="6023897"/>
            <a:ext cx="3981174" cy="523220"/>
          </a:xfrm>
          <a:prstGeom prst="rect">
            <a:avLst/>
          </a:prstGeom>
          <a:noFill/>
        </p:spPr>
        <p:txBody>
          <a:bodyPr wrap="square" rtlCol="0">
            <a:spAutoFit/>
          </a:bodyPr>
          <a:lstStyle/>
          <a:p>
            <a:pPr algn="ctr"/>
            <a:r>
              <a:rPr lang="ja-JP" altLang="en-US" sz="2800" dirty="0"/>
              <a:t>評価</a:t>
            </a:r>
            <a:r>
              <a:rPr kumimoji="1" lang="ja-JP" altLang="en-US" sz="2800" dirty="0"/>
              <a:t>用データ</a:t>
            </a:r>
          </a:p>
        </p:txBody>
      </p:sp>
      <p:sp>
        <p:nvSpPr>
          <p:cNvPr id="20" name="テキスト ボックス 19">
            <a:extLst>
              <a:ext uri="{FF2B5EF4-FFF2-40B4-BE49-F238E27FC236}">
                <a16:creationId xmlns:a16="http://schemas.microsoft.com/office/drawing/2014/main" id="{F0D3D64C-7EEC-465D-9182-3D7D98380CDC}"/>
              </a:ext>
            </a:extLst>
          </p:cNvPr>
          <p:cNvSpPr txBox="1"/>
          <p:nvPr/>
        </p:nvSpPr>
        <p:spPr>
          <a:xfrm>
            <a:off x="942387" y="2789311"/>
            <a:ext cx="7467565"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dist"/>
            <a:r>
              <a:rPr kumimoji="1" lang="ja-JP" altLang="en-US" sz="2000" dirty="0">
                <a:solidFill>
                  <a:srgbClr val="FF0000"/>
                </a:solidFill>
              </a:rPr>
              <a:t>●</a:t>
            </a:r>
            <a:r>
              <a:rPr kumimoji="1" lang="ja-JP" altLang="en-US" sz="2000" dirty="0"/>
              <a:t>三角形型   </a:t>
            </a:r>
            <a:r>
              <a:rPr kumimoji="1" lang="ja-JP" altLang="en-US" sz="2000" dirty="0">
                <a:solidFill>
                  <a:schemeClr val="accent2">
                    <a:lumMod val="60000"/>
                    <a:lumOff val="40000"/>
                  </a:schemeClr>
                </a:solidFill>
              </a:rPr>
              <a:t>■</a:t>
            </a:r>
            <a:r>
              <a:rPr kumimoji="1" lang="ja-JP" altLang="en-US" sz="2000" dirty="0"/>
              <a:t>ガウシアン型   </a:t>
            </a:r>
            <a:r>
              <a:rPr kumimoji="1" lang="ja-JP" altLang="en-US" sz="2000" dirty="0">
                <a:solidFill>
                  <a:srgbClr val="00B050"/>
                </a:solidFill>
              </a:rPr>
              <a:t>▲</a:t>
            </a:r>
            <a:r>
              <a:rPr kumimoji="1" lang="ja-JP" altLang="en-US" sz="2000" dirty="0"/>
              <a:t>台形型   ▼区間型</a:t>
            </a:r>
            <a:endParaRPr kumimoji="1" lang="ja-JP" altLang="en-US" sz="2000" dirty="0">
              <a:solidFill>
                <a:schemeClr val="accent2">
                  <a:lumMod val="60000"/>
                  <a:lumOff val="40000"/>
                </a:schemeClr>
              </a:solidFill>
            </a:endParaRPr>
          </a:p>
        </p:txBody>
      </p:sp>
    </p:spTree>
    <p:extLst>
      <p:ext uri="{BB962C8B-B14F-4D97-AF65-F5344CB8AC3E}">
        <p14:creationId xmlns:p14="http://schemas.microsoft.com/office/powerpoint/2010/main" val="21781983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3">
            <a:clrChange>
              <a:clrFrom>
                <a:srgbClr val="FFFFFF"/>
              </a:clrFrom>
              <a:clrTo>
                <a:srgbClr val="FFFFFF">
                  <a:alpha val="0"/>
                </a:srgbClr>
              </a:clrTo>
            </a:clrChange>
          </a:blip>
          <a:srcRect/>
          <a:stretch>
            <a:fillRect/>
          </a:stretch>
        </p:blipFill>
        <p:spPr>
          <a:xfrm>
            <a:off x="318284" y="906969"/>
            <a:ext cx="4482000" cy="2988000"/>
          </a:xfrm>
          <a:prstGeom prst="rect">
            <a:avLst/>
          </a:prstGeom>
        </p:spPr>
      </p:pic>
      <p:pic>
        <p:nvPicPr>
          <p:cNvPr id="10" name="図 9"/>
          <p:cNvPicPr>
            <a:picLocks noChangeAspect="1"/>
          </p:cNvPicPr>
          <p:nvPr/>
        </p:nvPicPr>
        <p:blipFill>
          <a:blip r:embed="rId4">
            <a:clrChange>
              <a:clrFrom>
                <a:srgbClr val="FFFFFF"/>
              </a:clrFrom>
              <a:clrTo>
                <a:srgbClr val="FFFFFF">
                  <a:alpha val="0"/>
                </a:srgbClr>
              </a:clrTo>
            </a:clrChange>
          </a:blip>
          <a:srcRect/>
          <a:stretch>
            <a:fillRect/>
          </a:stretch>
        </p:blipFill>
        <p:spPr>
          <a:xfrm>
            <a:off x="318284" y="3739010"/>
            <a:ext cx="4482000" cy="2988000"/>
          </a:xfrm>
          <a:prstGeom prst="rect">
            <a:avLst/>
          </a:prstGeom>
        </p:spPr>
      </p:pic>
      <p:pic>
        <p:nvPicPr>
          <p:cNvPr id="11" name="図 10"/>
          <p:cNvPicPr>
            <a:picLocks noChangeAspect="1"/>
          </p:cNvPicPr>
          <p:nvPr/>
        </p:nvPicPr>
        <p:blipFill>
          <a:blip r:embed="rId5">
            <a:clrChange>
              <a:clrFrom>
                <a:srgbClr val="FFFFFF"/>
              </a:clrFrom>
              <a:clrTo>
                <a:srgbClr val="FFFFFF">
                  <a:alpha val="0"/>
                </a:srgbClr>
              </a:clrTo>
            </a:clrChange>
          </a:blip>
          <a:srcRect/>
          <a:stretch>
            <a:fillRect/>
          </a:stretch>
        </p:blipFill>
        <p:spPr>
          <a:xfrm>
            <a:off x="4558200" y="3764273"/>
            <a:ext cx="4482000" cy="2988000"/>
          </a:xfrm>
          <a:prstGeom prst="rect">
            <a:avLst/>
          </a:prstGeom>
        </p:spPr>
      </p:pic>
      <p:pic>
        <p:nvPicPr>
          <p:cNvPr id="12" name="図 11"/>
          <p:cNvPicPr>
            <a:picLocks noChangeAspect="1"/>
          </p:cNvPicPr>
          <p:nvPr/>
        </p:nvPicPr>
        <p:blipFill>
          <a:blip r:embed="rId6">
            <a:clrChange>
              <a:clrFrom>
                <a:srgbClr val="FFFFFF"/>
              </a:clrFrom>
              <a:clrTo>
                <a:srgbClr val="FFFFFF">
                  <a:alpha val="0"/>
                </a:srgbClr>
              </a:clrTo>
            </a:clrChange>
          </a:blip>
          <a:srcRect/>
          <a:stretch>
            <a:fillRect/>
          </a:stretch>
        </p:blipFill>
        <p:spPr>
          <a:xfrm>
            <a:off x="4558200" y="906969"/>
            <a:ext cx="4482000" cy="2988000"/>
          </a:xfrm>
          <a:prstGeom prst="rect">
            <a:avLst/>
          </a:prstGeom>
        </p:spPr>
      </p:pic>
      <p:sp>
        <p:nvSpPr>
          <p:cNvPr id="2" name="タイトル 1"/>
          <p:cNvSpPr>
            <a:spLocks noGrp="1" noEditPoints="1"/>
          </p:cNvSpPr>
          <p:nvPr>
            <p:ph type="title"/>
          </p:nvPr>
        </p:nvSpPr>
        <p:spPr/>
        <p:txBody>
          <a:bodyPr/>
          <a:lstStyle/>
          <a:p>
            <a:r>
              <a:rPr lang="ja-JP" altLang="en-US" dirty="0"/>
              <a:t>数値実験</a:t>
            </a:r>
            <a:endParaRPr kumimoji="1" lang="ja-JP" altLang="en-US" dirty="0"/>
          </a:p>
        </p:txBody>
      </p:sp>
      <p:sp>
        <p:nvSpPr>
          <p:cNvPr id="3" name="スライド番号プレースホルダー 2"/>
          <p:cNvSpPr>
            <a:spLocks noGrp="1" noEditPoints="1"/>
          </p:cNvSpPr>
          <p:nvPr>
            <p:ph type="sldNum" sz="quarter" idx="12"/>
          </p:nvPr>
        </p:nvSpPr>
        <p:spPr/>
        <p:txBody>
          <a:bodyPr/>
          <a:lstStyle/>
          <a:p>
            <a:fld id="{997D3CC7-B6A9-4C37-AD00-6075B6850248}" type="slidenum">
              <a:rPr kumimoji="1" lang="ja-JP" altLang="en-US" smtClean="0"/>
              <a:t>27</a:t>
            </a:fld>
            <a:endParaRPr kumimoji="1" lang="ja-JP" altLang="en-US"/>
          </a:p>
        </p:txBody>
      </p:sp>
      <p:sp>
        <p:nvSpPr>
          <p:cNvPr id="4" name="テキスト プレースホルダー 3"/>
          <p:cNvSpPr>
            <a:spLocks noGrp="1" noEditPoints="1"/>
          </p:cNvSpPr>
          <p:nvPr>
            <p:ph type="body" sz="quarter" idx="13"/>
          </p:nvPr>
        </p:nvSpPr>
        <p:spPr/>
        <p:txBody>
          <a:bodyPr/>
          <a:lstStyle/>
          <a:p>
            <a:r>
              <a:rPr lang="en-US" altLang="ja-JP" dirty="0"/>
              <a:t>i</a:t>
            </a:r>
            <a:r>
              <a:rPr kumimoji="1" lang="en-US" altLang="ja-JP" dirty="0"/>
              <a:t>ris </a:t>
            </a:r>
            <a:r>
              <a:rPr kumimoji="1" lang="ja-JP" altLang="en-US" dirty="0"/>
              <a:t>学習用データ誤識別率 </a:t>
            </a:r>
            <a:r>
              <a:rPr kumimoji="1" lang="en-US" altLang="ja-JP" dirty="0"/>
              <a:t>– </a:t>
            </a:r>
            <a:r>
              <a:rPr kumimoji="1" lang="ja-JP" altLang="en-US" dirty="0"/>
              <a:t>ルール数</a:t>
            </a:r>
          </a:p>
        </p:txBody>
      </p:sp>
      <p:sp>
        <p:nvSpPr>
          <p:cNvPr id="6" name="テキスト ボックス 5"/>
          <p:cNvSpPr txBox="1"/>
          <p:nvPr/>
        </p:nvSpPr>
        <p:spPr>
          <a:xfrm>
            <a:off x="2622373" y="1243022"/>
            <a:ext cx="1422184" cy="461665"/>
          </a:xfrm>
          <a:prstGeom prst="rect">
            <a:avLst/>
          </a:prstGeom>
          <a:noFill/>
        </p:spPr>
        <p:txBody>
          <a:bodyPr wrap="none" rtlCol="0">
            <a:spAutoFit/>
          </a:bodyPr>
          <a:lstStyle/>
          <a:p>
            <a:pPr algn="ctr"/>
            <a:r>
              <a:rPr kumimoji="1" lang="ja-JP" altLang="en-US" sz="2400" b="1" dirty="0">
                <a:latin typeface="+mj-lt"/>
              </a:rPr>
              <a:t>三角形型</a:t>
            </a:r>
          </a:p>
        </p:txBody>
      </p:sp>
      <p:sp>
        <p:nvSpPr>
          <p:cNvPr id="7" name="テキスト ボックス 6"/>
          <p:cNvSpPr txBox="1"/>
          <p:nvPr/>
        </p:nvSpPr>
        <p:spPr>
          <a:xfrm>
            <a:off x="6614612" y="1243021"/>
            <a:ext cx="2040943" cy="461665"/>
          </a:xfrm>
          <a:prstGeom prst="rect">
            <a:avLst/>
          </a:prstGeom>
          <a:noFill/>
        </p:spPr>
        <p:txBody>
          <a:bodyPr wrap="none" rtlCol="0">
            <a:spAutoFit/>
          </a:bodyPr>
          <a:lstStyle/>
          <a:p>
            <a:pPr algn="ctr"/>
            <a:r>
              <a:rPr kumimoji="1" lang="ja-JP" altLang="en-US" sz="2400" b="1" dirty="0">
                <a:latin typeface="+mj-lt"/>
              </a:rPr>
              <a:t>ガウシアン型</a:t>
            </a:r>
          </a:p>
        </p:txBody>
      </p:sp>
      <p:sp>
        <p:nvSpPr>
          <p:cNvPr id="8" name="テキスト ボックス 7"/>
          <p:cNvSpPr txBox="1"/>
          <p:nvPr/>
        </p:nvSpPr>
        <p:spPr>
          <a:xfrm>
            <a:off x="2777061" y="4174762"/>
            <a:ext cx="1112804" cy="461665"/>
          </a:xfrm>
          <a:prstGeom prst="rect">
            <a:avLst/>
          </a:prstGeom>
          <a:noFill/>
        </p:spPr>
        <p:txBody>
          <a:bodyPr wrap="none" rtlCol="0">
            <a:spAutoFit/>
          </a:bodyPr>
          <a:lstStyle/>
          <a:p>
            <a:pPr algn="ctr"/>
            <a:r>
              <a:rPr kumimoji="1" lang="ja-JP" altLang="en-US" sz="2400" b="1" dirty="0">
                <a:latin typeface="+mj-lt"/>
              </a:rPr>
              <a:t>台形型</a:t>
            </a:r>
          </a:p>
        </p:txBody>
      </p:sp>
      <p:sp>
        <p:nvSpPr>
          <p:cNvPr id="9" name="テキスト ボックス 8"/>
          <p:cNvSpPr txBox="1"/>
          <p:nvPr/>
        </p:nvSpPr>
        <p:spPr>
          <a:xfrm>
            <a:off x="7078680" y="4174762"/>
            <a:ext cx="1112805" cy="461665"/>
          </a:xfrm>
          <a:prstGeom prst="rect">
            <a:avLst/>
          </a:prstGeom>
          <a:noFill/>
        </p:spPr>
        <p:txBody>
          <a:bodyPr wrap="none" rtlCol="0">
            <a:spAutoFit/>
          </a:bodyPr>
          <a:lstStyle/>
          <a:p>
            <a:pPr algn="ctr"/>
            <a:r>
              <a:rPr kumimoji="1" lang="ja-JP" altLang="en-US" sz="2400" b="1" dirty="0">
                <a:latin typeface="+mj-lt"/>
              </a:rPr>
              <a:t>区間型</a:t>
            </a:r>
          </a:p>
        </p:txBody>
      </p:sp>
      <p:sp>
        <p:nvSpPr>
          <p:cNvPr id="13" name="テキスト ボックス 12"/>
          <p:cNvSpPr txBox="1"/>
          <p:nvPr/>
        </p:nvSpPr>
        <p:spPr>
          <a:xfrm rot="16200000">
            <a:off x="-998157" y="2200914"/>
            <a:ext cx="2659702" cy="400110"/>
          </a:xfrm>
          <a:prstGeom prst="rect">
            <a:avLst/>
          </a:prstGeom>
          <a:noFill/>
        </p:spPr>
        <p:txBody>
          <a:bodyPr wrap="none" rtlCol="0">
            <a:spAutoFit/>
          </a:bodyPr>
          <a:lstStyle/>
          <a:p>
            <a:pPr algn="ctr"/>
            <a:r>
              <a:rPr kumimoji="1" lang="en-US" altLang="ja-JP" sz="2000" b="1" dirty="0"/>
              <a:t>Error Rate (</a:t>
            </a:r>
            <a:r>
              <a:rPr kumimoji="1" lang="en-US" altLang="ja-JP" sz="2000" b="1" dirty="0" err="1"/>
              <a:t>Dtra</a:t>
            </a:r>
            <a:r>
              <a:rPr kumimoji="1" lang="en-US" altLang="ja-JP" sz="2000" b="1" dirty="0"/>
              <a:t>) [%]</a:t>
            </a:r>
            <a:endParaRPr kumimoji="1" lang="ja-JP" altLang="en-US" sz="2000" b="1" dirty="0"/>
          </a:p>
        </p:txBody>
      </p:sp>
      <p:sp>
        <p:nvSpPr>
          <p:cNvPr id="14" name="テキスト ボックス 13"/>
          <p:cNvSpPr txBox="1"/>
          <p:nvPr/>
        </p:nvSpPr>
        <p:spPr>
          <a:xfrm rot="16200000">
            <a:off x="-998157" y="5032955"/>
            <a:ext cx="2659702" cy="400110"/>
          </a:xfrm>
          <a:prstGeom prst="rect">
            <a:avLst/>
          </a:prstGeom>
          <a:noFill/>
        </p:spPr>
        <p:txBody>
          <a:bodyPr wrap="none" rtlCol="0">
            <a:spAutoFit/>
          </a:bodyPr>
          <a:lstStyle/>
          <a:p>
            <a:pPr algn="ctr"/>
            <a:r>
              <a:rPr kumimoji="1" lang="en-US" altLang="ja-JP" sz="2000" b="1" dirty="0"/>
              <a:t>Error Rate (</a:t>
            </a:r>
            <a:r>
              <a:rPr kumimoji="1" lang="en-US" altLang="ja-JP" sz="2000" b="1" dirty="0" err="1"/>
              <a:t>Dtra</a:t>
            </a:r>
            <a:r>
              <a:rPr kumimoji="1" lang="en-US" altLang="ja-JP" sz="2000" b="1" dirty="0"/>
              <a:t>) [%]</a:t>
            </a:r>
            <a:endParaRPr kumimoji="1" lang="ja-JP" altLang="en-US" sz="2000" b="1" dirty="0"/>
          </a:p>
        </p:txBody>
      </p:sp>
      <p:sp>
        <p:nvSpPr>
          <p:cNvPr id="15" name="テキスト ボックス 14"/>
          <p:cNvSpPr txBox="1"/>
          <p:nvPr/>
        </p:nvSpPr>
        <p:spPr>
          <a:xfrm rot="16200000">
            <a:off x="3349594" y="2200914"/>
            <a:ext cx="2659702" cy="400110"/>
          </a:xfrm>
          <a:prstGeom prst="rect">
            <a:avLst/>
          </a:prstGeom>
          <a:noFill/>
        </p:spPr>
        <p:txBody>
          <a:bodyPr wrap="none" rtlCol="0">
            <a:spAutoFit/>
          </a:bodyPr>
          <a:lstStyle/>
          <a:p>
            <a:pPr algn="ctr"/>
            <a:r>
              <a:rPr kumimoji="1" lang="en-US" altLang="ja-JP" sz="2000" b="1" dirty="0"/>
              <a:t>Error Rate (</a:t>
            </a:r>
            <a:r>
              <a:rPr kumimoji="1" lang="en-US" altLang="ja-JP" sz="2000" b="1" dirty="0" err="1"/>
              <a:t>Dtra</a:t>
            </a:r>
            <a:r>
              <a:rPr kumimoji="1" lang="en-US" altLang="ja-JP" sz="2000" b="1" dirty="0"/>
              <a:t>) [%]</a:t>
            </a:r>
            <a:endParaRPr kumimoji="1" lang="ja-JP" altLang="en-US" sz="2000" b="1" dirty="0"/>
          </a:p>
        </p:txBody>
      </p:sp>
      <p:sp>
        <p:nvSpPr>
          <p:cNvPr id="16" name="テキスト ボックス 15"/>
          <p:cNvSpPr txBox="1"/>
          <p:nvPr/>
        </p:nvSpPr>
        <p:spPr>
          <a:xfrm rot="16200000">
            <a:off x="3349594" y="4987914"/>
            <a:ext cx="2659702" cy="400110"/>
          </a:xfrm>
          <a:prstGeom prst="rect">
            <a:avLst/>
          </a:prstGeom>
          <a:noFill/>
        </p:spPr>
        <p:txBody>
          <a:bodyPr wrap="none" rtlCol="0">
            <a:spAutoFit/>
          </a:bodyPr>
          <a:lstStyle/>
          <a:p>
            <a:pPr algn="ctr"/>
            <a:r>
              <a:rPr kumimoji="1" lang="en-US" altLang="ja-JP" sz="2000" b="1" dirty="0"/>
              <a:t>Error Rate (</a:t>
            </a:r>
            <a:r>
              <a:rPr kumimoji="1" lang="en-US" altLang="ja-JP" sz="2000" b="1" dirty="0" err="1"/>
              <a:t>Dtra</a:t>
            </a:r>
            <a:r>
              <a:rPr kumimoji="1" lang="en-US" altLang="ja-JP" sz="2000" b="1" dirty="0"/>
              <a:t>) [%]</a:t>
            </a:r>
            <a:endParaRPr kumimoji="1" lang="ja-JP" altLang="en-US" sz="2000" b="1" dirty="0"/>
          </a:p>
        </p:txBody>
      </p:sp>
      <p:sp>
        <p:nvSpPr>
          <p:cNvPr id="17" name="テキスト ボックス 16"/>
          <p:cNvSpPr txBox="1"/>
          <p:nvPr/>
        </p:nvSpPr>
        <p:spPr>
          <a:xfrm>
            <a:off x="1203633" y="3648778"/>
            <a:ext cx="2704588" cy="400110"/>
          </a:xfrm>
          <a:prstGeom prst="rect">
            <a:avLst/>
          </a:prstGeom>
          <a:noFill/>
        </p:spPr>
        <p:txBody>
          <a:bodyPr wrap="none" rtlCol="0">
            <a:spAutoFit/>
          </a:bodyPr>
          <a:lstStyle/>
          <a:p>
            <a:pPr algn="ctr"/>
            <a:r>
              <a:rPr lang="en-US" altLang="ja-JP" sz="2000" b="1" dirty="0"/>
              <a:t>#Number of Rules </a:t>
            </a:r>
            <a:r>
              <a:rPr kumimoji="1" lang="en-US" altLang="ja-JP" sz="2000" b="1" dirty="0"/>
              <a:t>[-]</a:t>
            </a:r>
            <a:endParaRPr kumimoji="1" lang="ja-JP" altLang="en-US" sz="2000" b="1" dirty="0"/>
          </a:p>
        </p:txBody>
      </p:sp>
      <p:sp>
        <p:nvSpPr>
          <p:cNvPr id="18" name="テキスト ボックス 17"/>
          <p:cNvSpPr txBox="1"/>
          <p:nvPr/>
        </p:nvSpPr>
        <p:spPr>
          <a:xfrm>
            <a:off x="5450670" y="3648778"/>
            <a:ext cx="2704588" cy="400110"/>
          </a:xfrm>
          <a:prstGeom prst="rect">
            <a:avLst/>
          </a:prstGeom>
          <a:noFill/>
        </p:spPr>
        <p:txBody>
          <a:bodyPr wrap="none" rtlCol="0">
            <a:spAutoFit/>
          </a:bodyPr>
          <a:lstStyle/>
          <a:p>
            <a:pPr algn="ctr"/>
            <a:r>
              <a:rPr lang="en-US" altLang="ja-JP" sz="2000" b="1" dirty="0"/>
              <a:t>#Number of Rules </a:t>
            </a:r>
            <a:r>
              <a:rPr kumimoji="1" lang="en-US" altLang="ja-JP" sz="2000" b="1" dirty="0"/>
              <a:t>[-]</a:t>
            </a:r>
            <a:endParaRPr kumimoji="1" lang="ja-JP" altLang="en-US" sz="2000" b="1" dirty="0"/>
          </a:p>
        </p:txBody>
      </p:sp>
      <p:sp>
        <p:nvSpPr>
          <p:cNvPr id="19" name="テキスト ボックス 18"/>
          <p:cNvSpPr txBox="1"/>
          <p:nvPr/>
        </p:nvSpPr>
        <p:spPr>
          <a:xfrm>
            <a:off x="1203633" y="6491343"/>
            <a:ext cx="2704588" cy="400110"/>
          </a:xfrm>
          <a:prstGeom prst="rect">
            <a:avLst/>
          </a:prstGeom>
          <a:noFill/>
        </p:spPr>
        <p:txBody>
          <a:bodyPr wrap="none" rtlCol="0">
            <a:spAutoFit/>
          </a:bodyPr>
          <a:lstStyle/>
          <a:p>
            <a:pPr algn="ctr"/>
            <a:r>
              <a:rPr lang="en-US" altLang="ja-JP" sz="2000" b="1" dirty="0"/>
              <a:t>#Number of Rules </a:t>
            </a:r>
            <a:r>
              <a:rPr kumimoji="1" lang="en-US" altLang="ja-JP" sz="2000" b="1" dirty="0"/>
              <a:t>[-]</a:t>
            </a:r>
            <a:endParaRPr kumimoji="1" lang="ja-JP" altLang="en-US" sz="2000" b="1" dirty="0"/>
          </a:p>
        </p:txBody>
      </p:sp>
      <p:sp>
        <p:nvSpPr>
          <p:cNvPr id="20" name="テキスト ボックス 19"/>
          <p:cNvSpPr txBox="1"/>
          <p:nvPr/>
        </p:nvSpPr>
        <p:spPr>
          <a:xfrm>
            <a:off x="5450670" y="6491343"/>
            <a:ext cx="2704588" cy="400110"/>
          </a:xfrm>
          <a:prstGeom prst="rect">
            <a:avLst/>
          </a:prstGeom>
          <a:noFill/>
        </p:spPr>
        <p:txBody>
          <a:bodyPr wrap="none" rtlCol="0">
            <a:spAutoFit/>
          </a:bodyPr>
          <a:lstStyle/>
          <a:p>
            <a:pPr algn="ctr"/>
            <a:r>
              <a:rPr lang="en-US" altLang="ja-JP" sz="2000" b="1" dirty="0"/>
              <a:t>#Number of Rules </a:t>
            </a:r>
            <a:r>
              <a:rPr kumimoji="1" lang="en-US" altLang="ja-JP" sz="2000" b="1" dirty="0"/>
              <a:t>[-]</a:t>
            </a:r>
            <a:endParaRPr kumimoji="1" lang="ja-JP" altLang="en-US" sz="20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3">
            <a:clrChange>
              <a:clrFrom>
                <a:srgbClr val="FFFFFF"/>
              </a:clrFrom>
              <a:clrTo>
                <a:srgbClr val="FFFFFF">
                  <a:alpha val="0"/>
                </a:srgbClr>
              </a:clrTo>
            </a:clrChange>
          </a:blip>
          <a:srcRect/>
          <a:stretch>
            <a:fillRect/>
          </a:stretch>
        </p:blipFill>
        <p:spPr>
          <a:xfrm>
            <a:off x="318284" y="906969"/>
            <a:ext cx="4482000" cy="2987999"/>
          </a:xfrm>
          <a:prstGeom prst="rect">
            <a:avLst/>
          </a:prstGeom>
        </p:spPr>
      </p:pic>
      <p:pic>
        <p:nvPicPr>
          <p:cNvPr id="10" name="図 9"/>
          <p:cNvPicPr>
            <a:picLocks noChangeAspect="1"/>
          </p:cNvPicPr>
          <p:nvPr/>
        </p:nvPicPr>
        <p:blipFill>
          <a:blip r:embed="rId4">
            <a:clrChange>
              <a:clrFrom>
                <a:srgbClr val="FFFFFF"/>
              </a:clrFrom>
              <a:clrTo>
                <a:srgbClr val="FFFFFF">
                  <a:alpha val="0"/>
                </a:srgbClr>
              </a:clrTo>
            </a:clrChange>
          </a:blip>
          <a:srcRect/>
          <a:stretch>
            <a:fillRect/>
          </a:stretch>
        </p:blipFill>
        <p:spPr>
          <a:xfrm>
            <a:off x="318284" y="3739010"/>
            <a:ext cx="4482000" cy="2987999"/>
          </a:xfrm>
          <a:prstGeom prst="rect">
            <a:avLst/>
          </a:prstGeom>
        </p:spPr>
      </p:pic>
      <p:pic>
        <p:nvPicPr>
          <p:cNvPr id="11" name="図 10"/>
          <p:cNvPicPr>
            <a:picLocks noChangeAspect="1"/>
          </p:cNvPicPr>
          <p:nvPr/>
        </p:nvPicPr>
        <p:blipFill>
          <a:blip r:embed="rId4">
            <a:clrChange>
              <a:clrFrom>
                <a:srgbClr val="FFFFFF"/>
              </a:clrFrom>
              <a:clrTo>
                <a:srgbClr val="FFFFFF">
                  <a:alpha val="0"/>
                </a:srgbClr>
              </a:clrTo>
            </a:clrChange>
          </a:blip>
          <a:srcRect/>
          <a:stretch>
            <a:fillRect/>
          </a:stretch>
        </p:blipFill>
        <p:spPr>
          <a:xfrm>
            <a:off x="4558200" y="3764273"/>
            <a:ext cx="4482000" cy="2987999"/>
          </a:xfrm>
          <a:prstGeom prst="rect">
            <a:avLst/>
          </a:prstGeom>
        </p:spPr>
      </p:pic>
      <p:pic>
        <p:nvPicPr>
          <p:cNvPr id="12" name="図 11"/>
          <p:cNvPicPr>
            <a:picLocks noChangeAspect="1"/>
          </p:cNvPicPr>
          <p:nvPr/>
        </p:nvPicPr>
        <p:blipFill>
          <a:blip r:embed="rId3">
            <a:clrChange>
              <a:clrFrom>
                <a:srgbClr val="FFFFFF"/>
              </a:clrFrom>
              <a:clrTo>
                <a:srgbClr val="FFFFFF">
                  <a:alpha val="0"/>
                </a:srgbClr>
              </a:clrTo>
            </a:clrChange>
          </a:blip>
          <a:srcRect/>
          <a:stretch>
            <a:fillRect/>
          </a:stretch>
        </p:blipFill>
        <p:spPr>
          <a:xfrm>
            <a:off x="4558200" y="906969"/>
            <a:ext cx="4482000" cy="2987999"/>
          </a:xfrm>
          <a:prstGeom prst="rect">
            <a:avLst/>
          </a:prstGeom>
        </p:spPr>
      </p:pic>
      <p:sp>
        <p:nvSpPr>
          <p:cNvPr id="2" name="タイトル 1"/>
          <p:cNvSpPr>
            <a:spLocks noGrp="1" noEditPoints="1"/>
          </p:cNvSpPr>
          <p:nvPr>
            <p:ph type="title"/>
          </p:nvPr>
        </p:nvSpPr>
        <p:spPr/>
        <p:txBody>
          <a:bodyPr/>
          <a:lstStyle/>
          <a:p>
            <a:r>
              <a:rPr lang="ja-JP" altLang="en-US" dirty="0"/>
              <a:t>数値実験</a:t>
            </a:r>
            <a:endParaRPr kumimoji="1" lang="ja-JP" altLang="en-US" dirty="0"/>
          </a:p>
        </p:txBody>
      </p:sp>
      <p:sp>
        <p:nvSpPr>
          <p:cNvPr id="3" name="スライド番号プレースホルダー 2"/>
          <p:cNvSpPr>
            <a:spLocks noGrp="1" noEditPoints="1"/>
          </p:cNvSpPr>
          <p:nvPr>
            <p:ph type="sldNum" sz="quarter" idx="12"/>
          </p:nvPr>
        </p:nvSpPr>
        <p:spPr/>
        <p:txBody>
          <a:bodyPr/>
          <a:lstStyle/>
          <a:p>
            <a:fld id="{997D3CC7-B6A9-4C37-AD00-6075B6850248}" type="slidenum">
              <a:rPr kumimoji="1" lang="ja-JP" altLang="en-US" smtClean="0"/>
              <a:t>28</a:t>
            </a:fld>
            <a:endParaRPr kumimoji="1" lang="ja-JP" altLang="en-US"/>
          </a:p>
        </p:txBody>
      </p:sp>
      <p:sp>
        <p:nvSpPr>
          <p:cNvPr id="4" name="テキスト プレースホルダー 3"/>
          <p:cNvSpPr>
            <a:spLocks noGrp="1" noEditPoints="1"/>
          </p:cNvSpPr>
          <p:nvPr>
            <p:ph type="body" sz="quarter" idx="13"/>
          </p:nvPr>
        </p:nvSpPr>
        <p:spPr/>
        <p:txBody>
          <a:bodyPr/>
          <a:lstStyle/>
          <a:p>
            <a:r>
              <a:rPr lang="en-US" altLang="ja-JP" dirty="0"/>
              <a:t>iris </a:t>
            </a:r>
            <a:r>
              <a:rPr lang="ja-JP" altLang="en-US" dirty="0"/>
              <a:t>評価</a:t>
            </a:r>
            <a:r>
              <a:rPr kumimoji="1" lang="ja-JP" altLang="en-US" dirty="0"/>
              <a:t>用データ誤識別率 </a:t>
            </a:r>
            <a:r>
              <a:rPr kumimoji="1" lang="en-US" altLang="ja-JP" dirty="0"/>
              <a:t>– </a:t>
            </a:r>
            <a:r>
              <a:rPr kumimoji="1" lang="ja-JP" altLang="en-US" dirty="0"/>
              <a:t>ルール数</a:t>
            </a:r>
          </a:p>
        </p:txBody>
      </p:sp>
      <p:sp>
        <p:nvSpPr>
          <p:cNvPr id="6" name="テキスト ボックス 5"/>
          <p:cNvSpPr txBox="1"/>
          <p:nvPr/>
        </p:nvSpPr>
        <p:spPr>
          <a:xfrm>
            <a:off x="2622373" y="1243022"/>
            <a:ext cx="1422184" cy="461665"/>
          </a:xfrm>
          <a:prstGeom prst="rect">
            <a:avLst/>
          </a:prstGeom>
          <a:noFill/>
        </p:spPr>
        <p:txBody>
          <a:bodyPr wrap="none" rtlCol="0">
            <a:spAutoFit/>
          </a:bodyPr>
          <a:lstStyle/>
          <a:p>
            <a:pPr algn="ctr"/>
            <a:r>
              <a:rPr kumimoji="1" lang="ja-JP" altLang="en-US" sz="2400" b="1" dirty="0">
                <a:latin typeface="+mj-lt"/>
              </a:rPr>
              <a:t>三角形型</a:t>
            </a:r>
          </a:p>
        </p:txBody>
      </p:sp>
      <p:sp>
        <p:nvSpPr>
          <p:cNvPr id="7" name="テキスト ボックス 6"/>
          <p:cNvSpPr txBox="1"/>
          <p:nvPr/>
        </p:nvSpPr>
        <p:spPr>
          <a:xfrm>
            <a:off x="6614612" y="1243021"/>
            <a:ext cx="2040943" cy="461665"/>
          </a:xfrm>
          <a:prstGeom prst="rect">
            <a:avLst/>
          </a:prstGeom>
          <a:noFill/>
        </p:spPr>
        <p:txBody>
          <a:bodyPr wrap="none" rtlCol="0">
            <a:spAutoFit/>
          </a:bodyPr>
          <a:lstStyle/>
          <a:p>
            <a:pPr algn="ctr"/>
            <a:r>
              <a:rPr kumimoji="1" lang="ja-JP" altLang="en-US" sz="2400" b="1" dirty="0">
                <a:latin typeface="+mj-lt"/>
              </a:rPr>
              <a:t>ガウシアン型</a:t>
            </a:r>
          </a:p>
        </p:txBody>
      </p:sp>
      <p:sp>
        <p:nvSpPr>
          <p:cNvPr id="8" name="テキスト ボックス 7"/>
          <p:cNvSpPr txBox="1"/>
          <p:nvPr/>
        </p:nvSpPr>
        <p:spPr>
          <a:xfrm>
            <a:off x="2777061" y="4174762"/>
            <a:ext cx="1112804" cy="461665"/>
          </a:xfrm>
          <a:prstGeom prst="rect">
            <a:avLst/>
          </a:prstGeom>
          <a:noFill/>
        </p:spPr>
        <p:txBody>
          <a:bodyPr wrap="none" rtlCol="0">
            <a:spAutoFit/>
          </a:bodyPr>
          <a:lstStyle/>
          <a:p>
            <a:pPr algn="ctr"/>
            <a:r>
              <a:rPr kumimoji="1" lang="ja-JP" altLang="en-US" sz="2400" b="1" dirty="0">
                <a:latin typeface="+mj-lt"/>
              </a:rPr>
              <a:t>台形型</a:t>
            </a:r>
          </a:p>
        </p:txBody>
      </p:sp>
      <p:sp>
        <p:nvSpPr>
          <p:cNvPr id="9" name="テキスト ボックス 8"/>
          <p:cNvSpPr txBox="1"/>
          <p:nvPr/>
        </p:nvSpPr>
        <p:spPr>
          <a:xfrm>
            <a:off x="7078680" y="4174762"/>
            <a:ext cx="1112805" cy="461665"/>
          </a:xfrm>
          <a:prstGeom prst="rect">
            <a:avLst/>
          </a:prstGeom>
          <a:noFill/>
        </p:spPr>
        <p:txBody>
          <a:bodyPr wrap="none" rtlCol="0">
            <a:spAutoFit/>
          </a:bodyPr>
          <a:lstStyle/>
          <a:p>
            <a:pPr algn="ctr"/>
            <a:r>
              <a:rPr kumimoji="1" lang="ja-JP" altLang="en-US" sz="2400" b="1" dirty="0">
                <a:latin typeface="+mj-lt"/>
              </a:rPr>
              <a:t>区間型</a:t>
            </a:r>
          </a:p>
        </p:txBody>
      </p:sp>
      <p:sp>
        <p:nvSpPr>
          <p:cNvPr id="13" name="テキスト ボックス 12"/>
          <p:cNvSpPr txBox="1"/>
          <p:nvPr/>
        </p:nvSpPr>
        <p:spPr>
          <a:xfrm rot="16200000">
            <a:off x="-990943" y="2200914"/>
            <a:ext cx="2645276" cy="400110"/>
          </a:xfrm>
          <a:prstGeom prst="rect">
            <a:avLst/>
          </a:prstGeom>
          <a:noFill/>
        </p:spPr>
        <p:txBody>
          <a:bodyPr wrap="none" rtlCol="0">
            <a:spAutoFit/>
          </a:bodyPr>
          <a:lstStyle/>
          <a:p>
            <a:pPr algn="ctr"/>
            <a:r>
              <a:rPr kumimoji="1" lang="en-US" altLang="ja-JP" sz="2000" b="1" dirty="0"/>
              <a:t>Error Rate (</a:t>
            </a:r>
            <a:r>
              <a:rPr kumimoji="1" lang="en-US" altLang="ja-JP" sz="2000" b="1" dirty="0" err="1"/>
              <a:t>Dtst</a:t>
            </a:r>
            <a:r>
              <a:rPr kumimoji="1" lang="en-US" altLang="ja-JP" sz="2000" b="1" dirty="0"/>
              <a:t>) [%]</a:t>
            </a:r>
            <a:endParaRPr kumimoji="1" lang="ja-JP" altLang="en-US" sz="2000" b="1" dirty="0"/>
          </a:p>
        </p:txBody>
      </p:sp>
      <p:sp>
        <p:nvSpPr>
          <p:cNvPr id="14" name="テキスト ボックス 13"/>
          <p:cNvSpPr txBox="1"/>
          <p:nvPr/>
        </p:nvSpPr>
        <p:spPr>
          <a:xfrm rot="16200000">
            <a:off x="-990943" y="5032955"/>
            <a:ext cx="2645276" cy="400110"/>
          </a:xfrm>
          <a:prstGeom prst="rect">
            <a:avLst/>
          </a:prstGeom>
          <a:noFill/>
        </p:spPr>
        <p:txBody>
          <a:bodyPr wrap="none" rtlCol="0">
            <a:spAutoFit/>
          </a:bodyPr>
          <a:lstStyle/>
          <a:p>
            <a:pPr algn="ctr"/>
            <a:r>
              <a:rPr kumimoji="1" lang="en-US" altLang="ja-JP" sz="2000" b="1" dirty="0"/>
              <a:t>Error Rate (</a:t>
            </a:r>
            <a:r>
              <a:rPr kumimoji="1" lang="en-US" altLang="ja-JP" sz="2000" b="1" dirty="0" err="1"/>
              <a:t>Dtst</a:t>
            </a:r>
            <a:r>
              <a:rPr kumimoji="1" lang="en-US" altLang="ja-JP" sz="2000" b="1" dirty="0"/>
              <a:t>) [%]</a:t>
            </a:r>
            <a:endParaRPr kumimoji="1" lang="ja-JP" altLang="en-US" sz="2000" b="1" dirty="0"/>
          </a:p>
        </p:txBody>
      </p:sp>
      <p:sp>
        <p:nvSpPr>
          <p:cNvPr id="15" name="テキスト ボックス 14"/>
          <p:cNvSpPr txBox="1"/>
          <p:nvPr/>
        </p:nvSpPr>
        <p:spPr>
          <a:xfrm rot="16200000">
            <a:off x="3356808" y="2200914"/>
            <a:ext cx="2645276" cy="400110"/>
          </a:xfrm>
          <a:prstGeom prst="rect">
            <a:avLst/>
          </a:prstGeom>
          <a:noFill/>
        </p:spPr>
        <p:txBody>
          <a:bodyPr wrap="none" rtlCol="0">
            <a:spAutoFit/>
          </a:bodyPr>
          <a:lstStyle/>
          <a:p>
            <a:pPr algn="ctr"/>
            <a:r>
              <a:rPr kumimoji="1" lang="en-US" altLang="ja-JP" sz="2000" b="1" dirty="0"/>
              <a:t>Error Rate (</a:t>
            </a:r>
            <a:r>
              <a:rPr kumimoji="1" lang="en-US" altLang="ja-JP" sz="2000" b="1" dirty="0" err="1"/>
              <a:t>Dtst</a:t>
            </a:r>
            <a:r>
              <a:rPr kumimoji="1" lang="en-US" altLang="ja-JP" sz="2000" b="1" dirty="0"/>
              <a:t>) [%]</a:t>
            </a:r>
            <a:endParaRPr kumimoji="1" lang="ja-JP" altLang="en-US" sz="2000" b="1" dirty="0"/>
          </a:p>
        </p:txBody>
      </p:sp>
      <p:sp>
        <p:nvSpPr>
          <p:cNvPr id="16" name="テキスト ボックス 15"/>
          <p:cNvSpPr txBox="1"/>
          <p:nvPr/>
        </p:nvSpPr>
        <p:spPr>
          <a:xfrm rot="16200000">
            <a:off x="3356808" y="4987914"/>
            <a:ext cx="2645276" cy="400110"/>
          </a:xfrm>
          <a:prstGeom prst="rect">
            <a:avLst/>
          </a:prstGeom>
          <a:noFill/>
        </p:spPr>
        <p:txBody>
          <a:bodyPr wrap="none" rtlCol="0">
            <a:spAutoFit/>
          </a:bodyPr>
          <a:lstStyle/>
          <a:p>
            <a:pPr algn="ctr"/>
            <a:r>
              <a:rPr kumimoji="1" lang="en-US" altLang="ja-JP" sz="2000" b="1" dirty="0"/>
              <a:t>Error Rate (</a:t>
            </a:r>
            <a:r>
              <a:rPr kumimoji="1" lang="en-US" altLang="ja-JP" sz="2000" b="1" dirty="0" err="1"/>
              <a:t>Dtst</a:t>
            </a:r>
            <a:r>
              <a:rPr kumimoji="1" lang="en-US" altLang="ja-JP" sz="2000" b="1" dirty="0"/>
              <a:t>) [%]</a:t>
            </a:r>
            <a:endParaRPr kumimoji="1" lang="ja-JP" altLang="en-US" sz="2000" b="1" dirty="0"/>
          </a:p>
        </p:txBody>
      </p:sp>
      <p:sp>
        <p:nvSpPr>
          <p:cNvPr id="17" name="テキスト ボックス 16"/>
          <p:cNvSpPr txBox="1"/>
          <p:nvPr/>
        </p:nvSpPr>
        <p:spPr>
          <a:xfrm>
            <a:off x="1203633" y="3648778"/>
            <a:ext cx="2704588" cy="400110"/>
          </a:xfrm>
          <a:prstGeom prst="rect">
            <a:avLst/>
          </a:prstGeom>
          <a:noFill/>
        </p:spPr>
        <p:txBody>
          <a:bodyPr wrap="none" rtlCol="0">
            <a:spAutoFit/>
          </a:bodyPr>
          <a:lstStyle/>
          <a:p>
            <a:pPr algn="ctr"/>
            <a:r>
              <a:rPr lang="en-US" altLang="ja-JP" sz="2000" b="1" dirty="0"/>
              <a:t>#Number of Rules </a:t>
            </a:r>
            <a:r>
              <a:rPr kumimoji="1" lang="en-US" altLang="ja-JP" sz="2000" b="1" dirty="0"/>
              <a:t>[-]</a:t>
            </a:r>
            <a:endParaRPr kumimoji="1" lang="ja-JP" altLang="en-US" sz="2000" b="1" dirty="0"/>
          </a:p>
        </p:txBody>
      </p:sp>
      <p:sp>
        <p:nvSpPr>
          <p:cNvPr id="18" name="テキスト ボックス 17"/>
          <p:cNvSpPr txBox="1"/>
          <p:nvPr/>
        </p:nvSpPr>
        <p:spPr>
          <a:xfrm>
            <a:off x="5450670" y="3648778"/>
            <a:ext cx="2704588" cy="400110"/>
          </a:xfrm>
          <a:prstGeom prst="rect">
            <a:avLst/>
          </a:prstGeom>
          <a:noFill/>
        </p:spPr>
        <p:txBody>
          <a:bodyPr wrap="none" rtlCol="0">
            <a:spAutoFit/>
          </a:bodyPr>
          <a:lstStyle/>
          <a:p>
            <a:pPr algn="ctr"/>
            <a:r>
              <a:rPr lang="en-US" altLang="ja-JP" sz="2000" b="1" dirty="0"/>
              <a:t>#Number of Rules </a:t>
            </a:r>
            <a:r>
              <a:rPr kumimoji="1" lang="en-US" altLang="ja-JP" sz="2000" b="1" dirty="0"/>
              <a:t>[-]</a:t>
            </a:r>
            <a:endParaRPr kumimoji="1" lang="ja-JP" altLang="en-US" sz="2000" b="1" dirty="0"/>
          </a:p>
        </p:txBody>
      </p:sp>
      <p:sp>
        <p:nvSpPr>
          <p:cNvPr id="19" name="テキスト ボックス 18"/>
          <p:cNvSpPr txBox="1"/>
          <p:nvPr/>
        </p:nvSpPr>
        <p:spPr>
          <a:xfrm>
            <a:off x="1203633" y="6491343"/>
            <a:ext cx="2704588" cy="400110"/>
          </a:xfrm>
          <a:prstGeom prst="rect">
            <a:avLst/>
          </a:prstGeom>
          <a:noFill/>
        </p:spPr>
        <p:txBody>
          <a:bodyPr wrap="none" rtlCol="0">
            <a:spAutoFit/>
          </a:bodyPr>
          <a:lstStyle/>
          <a:p>
            <a:pPr algn="ctr"/>
            <a:r>
              <a:rPr lang="en-US" altLang="ja-JP" sz="2000" b="1" dirty="0"/>
              <a:t>#Number of Rules </a:t>
            </a:r>
            <a:r>
              <a:rPr kumimoji="1" lang="en-US" altLang="ja-JP" sz="2000" b="1" dirty="0"/>
              <a:t>[-]</a:t>
            </a:r>
            <a:endParaRPr kumimoji="1" lang="ja-JP" altLang="en-US" sz="2000" b="1" dirty="0"/>
          </a:p>
        </p:txBody>
      </p:sp>
      <p:sp>
        <p:nvSpPr>
          <p:cNvPr id="20" name="テキスト ボックス 19"/>
          <p:cNvSpPr txBox="1"/>
          <p:nvPr/>
        </p:nvSpPr>
        <p:spPr>
          <a:xfrm>
            <a:off x="5450670" y="6491343"/>
            <a:ext cx="2704588" cy="400110"/>
          </a:xfrm>
          <a:prstGeom prst="rect">
            <a:avLst/>
          </a:prstGeom>
          <a:noFill/>
        </p:spPr>
        <p:txBody>
          <a:bodyPr wrap="none" rtlCol="0">
            <a:spAutoFit/>
          </a:bodyPr>
          <a:lstStyle/>
          <a:p>
            <a:pPr algn="ctr"/>
            <a:r>
              <a:rPr lang="en-US" altLang="ja-JP" sz="2000" b="1" dirty="0"/>
              <a:t>#Number of Rules </a:t>
            </a:r>
            <a:r>
              <a:rPr kumimoji="1" lang="en-US" altLang="ja-JP" sz="2000" b="1" dirty="0"/>
              <a:t>[-]</a:t>
            </a:r>
            <a:endParaRPr kumimoji="1" lang="ja-JP" altLang="en-US" sz="2000"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clrChange>
              <a:clrFrom>
                <a:srgbClr val="FFFFFF"/>
              </a:clrFrom>
              <a:clrTo>
                <a:srgbClr val="FFFFFF">
                  <a:alpha val="0"/>
                </a:srgbClr>
              </a:clrTo>
            </a:clrChange>
          </a:blip>
          <a:srcRect/>
          <a:stretch>
            <a:fillRect/>
          </a:stretch>
        </p:blipFill>
        <p:spPr>
          <a:xfrm>
            <a:off x="318284" y="906969"/>
            <a:ext cx="4482000" cy="2987999"/>
          </a:xfrm>
          <a:prstGeom prst="rect">
            <a:avLst/>
          </a:prstGeom>
        </p:spPr>
      </p:pic>
      <p:pic>
        <p:nvPicPr>
          <p:cNvPr id="10" name="図 9"/>
          <p:cNvPicPr>
            <a:picLocks noChangeAspect="1"/>
          </p:cNvPicPr>
          <p:nvPr/>
        </p:nvPicPr>
        <p:blipFill>
          <a:blip r:embed="rId3">
            <a:clrChange>
              <a:clrFrom>
                <a:srgbClr val="FFFFFF"/>
              </a:clrFrom>
              <a:clrTo>
                <a:srgbClr val="FFFFFF">
                  <a:alpha val="0"/>
                </a:srgbClr>
              </a:clrTo>
            </a:clrChange>
          </a:blip>
          <a:srcRect/>
          <a:stretch>
            <a:fillRect/>
          </a:stretch>
        </p:blipFill>
        <p:spPr>
          <a:xfrm>
            <a:off x="318284" y="3739010"/>
            <a:ext cx="4482000" cy="2987999"/>
          </a:xfrm>
          <a:prstGeom prst="rect">
            <a:avLst/>
          </a:prstGeom>
        </p:spPr>
      </p:pic>
      <p:pic>
        <p:nvPicPr>
          <p:cNvPr id="11" name="図 10"/>
          <p:cNvPicPr>
            <a:picLocks noChangeAspect="1"/>
          </p:cNvPicPr>
          <p:nvPr/>
        </p:nvPicPr>
        <p:blipFill>
          <a:blip r:embed="rId4">
            <a:clrChange>
              <a:clrFrom>
                <a:srgbClr val="FFFFFF"/>
              </a:clrFrom>
              <a:clrTo>
                <a:srgbClr val="FFFFFF">
                  <a:alpha val="0"/>
                </a:srgbClr>
              </a:clrTo>
            </a:clrChange>
          </a:blip>
          <a:srcRect/>
          <a:stretch>
            <a:fillRect/>
          </a:stretch>
        </p:blipFill>
        <p:spPr>
          <a:xfrm>
            <a:off x="4558200" y="3764273"/>
            <a:ext cx="4482000" cy="2987999"/>
          </a:xfrm>
          <a:prstGeom prst="rect">
            <a:avLst/>
          </a:prstGeom>
        </p:spPr>
      </p:pic>
      <p:pic>
        <p:nvPicPr>
          <p:cNvPr id="12" name="図 11"/>
          <p:cNvPicPr>
            <a:picLocks noChangeAspect="1"/>
          </p:cNvPicPr>
          <p:nvPr/>
        </p:nvPicPr>
        <p:blipFill>
          <a:blip r:embed="rId5">
            <a:clrChange>
              <a:clrFrom>
                <a:srgbClr val="FFFFFF"/>
              </a:clrFrom>
              <a:clrTo>
                <a:srgbClr val="FFFFFF">
                  <a:alpha val="0"/>
                </a:srgbClr>
              </a:clrTo>
            </a:clrChange>
          </a:blip>
          <a:srcRect/>
          <a:stretch>
            <a:fillRect/>
          </a:stretch>
        </p:blipFill>
        <p:spPr>
          <a:xfrm>
            <a:off x="4558200" y="906969"/>
            <a:ext cx="4482000" cy="2987999"/>
          </a:xfrm>
          <a:prstGeom prst="rect">
            <a:avLst/>
          </a:prstGeom>
        </p:spPr>
      </p:pic>
      <p:sp>
        <p:nvSpPr>
          <p:cNvPr id="2" name="タイトル 1"/>
          <p:cNvSpPr>
            <a:spLocks noGrp="1" noEditPoints="1"/>
          </p:cNvSpPr>
          <p:nvPr>
            <p:ph type="title"/>
          </p:nvPr>
        </p:nvSpPr>
        <p:spPr/>
        <p:txBody>
          <a:bodyPr/>
          <a:lstStyle/>
          <a:p>
            <a:r>
              <a:rPr lang="ja-JP" altLang="en-US" dirty="0"/>
              <a:t>数値実験</a:t>
            </a:r>
            <a:endParaRPr kumimoji="1" lang="ja-JP" altLang="en-US" dirty="0"/>
          </a:p>
        </p:txBody>
      </p:sp>
      <p:sp>
        <p:nvSpPr>
          <p:cNvPr id="3" name="スライド番号プレースホルダー 2"/>
          <p:cNvSpPr>
            <a:spLocks noGrp="1" noEditPoints="1"/>
          </p:cNvSpPr>
          <p:nvPr>
            <p:ph type="sldNum" sz="quarter" idx="12"/>
          </p:nvPr>
        </p:nvSpPr>
        <p:spPr/>
        <p:txBody>
          <a:bodyPr/>
          <a:lstStyle/>
          <a:p>
            <a:fld id="{997D3CC7-B6A9-4C37-AD00-6075B6850248}" type="slidenum">
              <a:rPr kumimoji="1" lang="ja-JP" altLang="en-US" smtClean="0"/>
              <a:t>29</a:t>
            </a:fld>
            <a:endParaRPr kumimoji="1" lang="ja-JP" altLang="en-US"/>
          </a:p>
        </p:txBody>
      </p:sp>
      <p:sp>
        <p:nvSpPr>
          <p:cNvPr id="4" name="テキスト プレースホルダー 3"/>
          <p:cNvSpPr>
            <a:spLocks noGrp="1" noEditPoints="1"/>
          </p:cNvSpPr>
          <p:nvPr>
            <p:ph type="body" sz="quarter" idx="13"/>
          </p:nvPr>
        </p:nvSpPr>
        <p:spPr/>
        <p:txBody>
          <a:bodyPr/>
          <a:lstStyle/>
          <a:p>
            <a:r>
              <a:rPr lang="en-US" altLang="ja-JP" dirty="0"/>
              <a:t>w</a:t>
            </a:r>
            <a:r>
              <a:rPr kumimoji="1" lang="en-US" altLang="ja-JP" dirty="0"/>
              <a:t>ine </a:t>
            </a:r>
            <a:r>
              <a:rPr kumimoji="1" lang="ja-JP" altLang="en-US" dirty="0"/>
              <a:t>学習用データ誤識別率 </a:t>
            </a:r>
            <a:r>
              <a:rPr kumimoji="1" lang="en-US" altLang="ja-JP" dirty="0"/>
              <a:t>– </a:t>
            </a:r>
            <a:r>
              <a:rPr kumimoji="1" lang="ja-JP" altLang="en-US" dirty="0"/>
              <a:t>ルール数</a:t>
            </a:r>
          </a:p>
        </p:txBody>
      </p:sp>
      <p:sp>
        <p:nvSpPr>
          <p:cNvPr id="6" name="テキスト ボックス 5"/>
          <p:cNvSpPr txBox="1"/>
          <p:nvPr/>
        </p:nvSpPr>
        <p:spPr>
          <a:xfrm>
            <a:off x="2622373" y="1243022"/>
            <a:ext cx="1422184" cy="461665"/>
          </a:xfrm>
          <a:prstGeom prst="rect">
            <a:avLst/>
          </a:prstGeom>
          <a:noFill/>
        </p:spPr>
        <p:txBody>
          <a:bodyPr wrap="none" rtlCol="0">
            <a:spAutoFit/>
          </a:bodyPr>
          <a:lstStyle/>
          <a:p>
            <a:pPr algn="ctr"/>
            <a:r>
              <a:rPr kumimoji="1" lang="ja-JP" altLang="en-US" sz="2400" b="1" dirty="0">
                <a:latin typeface="+mj-lt"/>
              </a:rPr>
              <a:t>三角形型</a:t>
            </a:r>
          </a:p>
        </p:txBody>
      </p:sp>
      <p:sp>
        <p:nvSpPr>
          <p:cNvPr id="7" name="テキスト ボックス 6"/>
          <p:cNvSpPr txBox="1"/>
          <p:nvPr/>
        </p:nvSpPr>
        <p:spPr>
          <a:xfrm>
            <a:off x="6614612" y="1243021"/>
            <a:ext cx="2040943" cy="461665"/>
          </a:xfrm>
          <a:prstGeom prst="rect">
            <a:avLst/>
          </a:prstGeom>
          <a:noFill/>
        </p:spPr>
        <p:txBody>
          <a:bodyPr wrap="none" rtlCol="0">
            <a:spAutoFit/>
          </a:bodyPr>
          <a:lstStyle/>
          <a:p>
            <a:pPr algn="ctr"/>
            <a:r>
              <a:rPr kumimoji="1" lang="ja-JP" altLang="en-US" sz="2400" b="1" dirty="0">
                <a:latin typeface="+mj-lt"/>
              </a:rPr>
              <a:t>ガウシアン型</a:t>
            </a:r>
          </a:p>
        </p:txBody>
      </p:sp>
      <p:sp>
        <p:nvSpPr>
          <p:cNvPr id="8" name="テキスト ボックス 7"/>
          <p:cNvSpPr txBox="1"/>
          <p:nvPr/>
        </p:nvSpPr>
        <p:spPr>
          <a:xfrm>
            <a:off x="2777061" y="4174762"/>
            <a:ext cx="1112804" cy="461665"/>
          </a:xfrm>
          <a:prstGeom prst="rect">
            <a:avLst/>
          </a:prstGeom>
          <a:noFill/>
        </p:spPr>
        <p:txBody>
          <a:bodyPr wrap="none" rtlCol="0">
            <a:spAutoFit/>
          </a:bodyPr>
          <a:lstStyle/>
          <a:p>
            <a:pPr algn="ctr"/>
            <a:r>
              <a:rPr kumimoji="1" lang="ja-JP" altLang="en-US" sz="2400" b="1" dirty="0">
                <a:latin typeface="+mj-lt"/>
              </a:rPr>
              <a:t>台形型</a:t>
            </a:r>
          </a:p>
        </p:txBody>
      </p:sp>
      <p:sp>
        <p:nvSpPr>
          <p:cNvPr id="9" name="テキスト ボックス 8"/>
          <p:cNvSpPr txBox="1"/>
          <p:nvPr/>
        </p:nvSpPr>
        <p:spPr>
          <a:xfrm>
            <a:off x="7078680" y="4174762"/>
            <a:ext cx="1112805" cy="461665"/>
          </a:xfrm>
          <a:prstGeom prst="rect">
            <a:avLst/>
          </a:prstGeom>
          <a:noFill/>
        </p:spPr>
        <p:txBody>
          <a:bodyPr wrap="none" rtlCol="0">
            <a:spAutoFit/>
          </a:bodyPr>
          <a:lstStyle/>
          <a:p>
            <a:pPr algn="ctr"/>
            <a:r>
              <a:rPr kumimoji="1" lang="ja-JP" altLang="en-US" sz="2400" b="1" dirty="0">
                <a:latin typeface="+mj-lt"/>
              </a:rPr>
              <a:t>区間型</a:t>
            </a:r>
          </a:p>
        </p:txBody>
      </p:sp>
      <p:sp>
        <p:nvSpPr>
          <p:cNvPr id="13" name="テキスト ボックス 12"/>
          <p:cNvSpPr txBox="1"/>
          <p:nvPr/>
        </p:nvSpPr>
        <p:spPr>
          <a:xfrm rot="16200000">
            <a:off x="-998157" y="2200914"/>
            <a:ext cx="2659702" cy="400110"/>
          </a:xfrm>
          <a:prstGeom prst="rect">
            <a:avLst/>
          </a:prstGeom>
          <a:noFill/>
        </p:spPr>
        <p:txBody>
          <a:bodyPr wrap="none" rtlCol="0">
            <a:spAutoFit/>
          </a:bodyPr>
          <a:lstStyle/>
          <a:p>
            <a:pPr algn="ctr"/>
            <a:r>
              <a:rPr kumimoji="1" lang="en-US" altLang="ja-JP" sz="2000" b="1" dirty="0"/>
              <a:t>Error Rate (</a:t>
            </a:r>
            <a:r>
              <a:rPr kumimoji="1" lang="en-US" altLang="ja-JP" sz="2000" b="1" dirty="0" err="1"/>
              <a:t>Dtra</a:t>
            </a:r>
            <a:r>
              <a:rPr kumimoji="1" lang="en-US" altLang="ja-JP" sz="2000" b="1" dirty="0"/>
              <a:t>) [%]</a:t>
            </a:r>
            <a:endParaRPr kumimoji="1" lang="ja-JP" altLang="en-US" sz="2000" b="1" dirty="0"/>
          </a:p>
        </p:txBody>
      </p:sp>
      <p:sp>
        <p:nvSpPr>
          <p:cNvPr id="14" name="テキスト ボックス 13"/>
          <p:cNvSpPr txBox="1"/>
          <p:nvPr/>
        </p:nvSpPr>
        <p:spPr>
          <a:xfrm rot="16200000">
            <a:off x="-998157" y="5032955"/>
            <a:ext cx="2659702" cy="400110"/>
          </a:xfrm>
          <a:prstGeom prst="rect">
            <a:avLst/>
          </a:prstGeom>
          <a:noFill/>
        </p:spPr>
        <p:txBody>
          <a:bodyPr wrap="none" rtlCol="0">
            <a:spAutoFit/>
          </a:bodyPr>
          <a:lstStyle/>
          <a:p>
            <a:pPr algn="ctr"/>
            <a:r>
              <a:rPr kumimoji="1" lang="en-US" altLang="ja-JP" sz="2000" b="1" dirty="0"/>
              <a:t>Error Rate (</a:t>
            </a:r>
            <a:r>
              <a:rPr kumimoji="1" lang="en-US" altLang="ja-JP" sz="2000" b="1" dirty="0" err="1"/>
              <a:t>Dtra</a:t>
            </a:r>
            <a:r>
              <a:rPr kumimoji="1" lang="en-US" altLang="ja-JP" sz="2000" b="1" dirty="0"/>
              <a:t>) [%]</a:t>
            </a:r>
            <a:endParaRPr kumimoji="1" lang="ja-JP" altLang="en-US" sz="2000" b="1" dirty="0"/>
          </a:p>
        </p:txBody>
      </p:sp>
      <p:sp>
        <p:nvSpPr>
          <p:cNvPr id="17" name="テキスト ボックス 16"/>
          <p:cNvSpPr txBox="1"/>
          <p:nvPr/>
        </p:nvSpPr>
        <p:spPr>
          <a:xfrm>
            <a:off x="1203633" y="3648778"/>
            <a:ext cx="2704588" cy="400110"/>
          </a:xfrm>
          <a:prstGeom prst="rect">
            <a:avLst/>
          </a:prstGeom>
          <a:noFill/>
        </p:spPr>
        <p:txBody>
          <a:bodyPr wrap="none" rtlCol="0">
            <a:spAutoFit/>
          </a:bodyPr>
          <a:lstStyle/>
          <a:p>
            <a:pPr algn="ctr"/>
            <a:r>
              <a:rPr lang="en-US" altLang="ja-JP" sz="2000" b="1" dirty="0"/>
              <a:t>#Number of Rules </a:t>
            </a:r>
            <a:r>
              <a:rPr kumimoji="1" lang="en-US" altLang="ja-JP" sz="2000" b="1" dirty="0"/>
              <a:t>[-]</a:t>
            </a:r>
            <a:endParaRPr kumimoji="1" lang="ja-JP" altLang="en-US" sz="2000" b="1" dirty="0"/>
          </a:p>
        </p:txBody>
      </p:sp>
      <p:sp>
        <p:nvSpPr>
          <p:cNvPr id="18" name="テキスト ボックス 17"/>
          <p:cNvSpPr txBox="1"/>
          <p:nvPr/>
        </p:nvSpPr>
        <p:spPr>
          <a:xfrm>
            <a:off x="5450670" y="3648778"/>
            <a:ext cx="2704588" cy="400110"/>
          </a:xfrm>
          <a:prstGeom prst="rect">
            <a:avLst/>
          </a:prstGeom>
          <a:noFill/>
        </p:spPr>
        <p:txBody>
          <a:bodyPr wrap="none" rtlCol="0">
            <a:spAutoFit/>
          </a:bodyPr>
          <a:lstStyle/>
          <a:p>
            <a:pPr algn="ctr"/>
            <a:r>
              <a:rPr lang="en-US" altLang="ja-JP" sz="2000" b="1" dirty="0"/>
              <a:t>#Number of Rules </a:t>
            </a:r>
            <a:r>
              <a:rPr kumimoji="1" lang="en-US" altLang="ja-JP" sz="2000" b="1" dirty="0"/>
              <a:t>[-]</a:t>
            </a:r>
            <a:endParaRPr kumimoji="1" lang="ja-JP" altLang="en-US" sz="2000" b="1" dirty="0"/>
          </a:p>
        </p:txBody>
      </p:sp>
      <p:sp>
        <p:nvSpPr>
          <p:cNvPr id="19" name="テキスト ボックス 18"/>
          <p:cNvSpPr txBox="1"/>
          <p:nvPr/>
        </p:nvSpPr>
        <p:spPr>
          <a:xfrm>
            <a:off x="1203633" y="6491343"/>
            <a:ext cx="2704588" cy="400110"/>
          </a:xfrm>
          <a:prstGeom prst="rect">
            <a:avLst/>
          </a:prstGeom>
          <a:noFill/>
        </p:spPr>
        <p:txBody>
          <a:bodyPr wrap="none" rtlCol="0">
            <a:spAutoFit/>
          </a:bodyPr>
          <a:lstStyle/>
          <a:p>
            <a:pPr algn="ctr"/>
            <a:r>
              <a:rPr lang="en-US" altLang="ja-JP" sz="2000" b="1" dirty="0"/>
              <a:t>#Number of Rules </a:t>
            </a:r>
            <a:r>
              <a:rPr kumimoji="1" lang="en-US" altLang="ja-JP" sz="2000" b="1" dirty="0"/>
              <a:t>[-]</a:t>
            </a:r>
            <a:endParaRPr kumimoji="1" lang="ja-JP" altLang="en-US" sz="2000" b="1" dirty="0"/>
          </a:p>
        </p:txBody>
      </p:sp>
      <p:sp>
        <p:nvSpPr>
          <p:cNvPr id="20" name="テキスト ボックス 19"/>
          <p:cNvSpPr txBox="1"/>
          <p:nvPr/>
        </p:nvSpPr>
        <p:spPr>
          <a:xfrm>
            <a:off x="5450670" y="6491343"/>
            <a:ext cx="2704588" cy="400110"/>
          </a:xfrm>
          <a:prstGeom prst="rect">
            <a:avLst/>
          </a:prstGeom>
          <a:noFill/>
        </p:spPr>
        <p:txBody>
          <a:bodyPr wrap="none" rtlCol="0">
            <a:spAutoFit/>
          </a:bodyPr>
          <a:lstStyle/>
          <a:p>
            <a:pPr algn="ctr"/>
            <a:r>
              <a:rPr lang="en-US" altLang="ja-JP" sz="2000" b="1" dirty="0"/>
              <a:t>#Number of Rules </a:t>
            </a:r>
            <a:r>
              <a:rPr kumimoji="1" lang="en-US" altLang="ja-JP" sz="2000" b="1" dirty="0"/>
              <a:t>[-]</a:t>
            </a:r>
            <a:endParaRPr kumimoji="1" lang="ja-JP" altLang="en-US" sz="2000" b="1" dirty="0"/>
          </a:p>
        </p:txBody>
      </p:sp>
      <p:sp>
        <p:nvSpPr>
          <p:cNvPr id="21" name="テキスト ボックス 20"/>
          <p:cNvSpPr txBox="1"/>
          <p:nvPr/>
        </p:nvSpPr>
        <p:spPr>
          <a:xfrm rot="16200000">
            <a:off x="3349594" y="2200914"/>
            <a:ext cx="2659702" cy="400110"/>
          </a:xfrm>
          <a:prstGeom prst="rect">
            <a:avLst/>
          </a:prstGeom>
          <a:noFill/>
        </p:spPr>
        <p:txBody>
          <a:bodyPr wrap="none" rtlCol="0">
            <a:spAutoFit/>
          </a:bodyPr>
          <a:lstStyle/>
          <a:p>
            <a:pPr algn="ctr"/>
            <a:r>
              <a:rPr kumimoji="1" lang="en-US" altLang="ja-JP" sz="2000" b="1" dirty="0"/>
              <a:t>Error Rate (</a:t>
            </a:r>
            <a:r>
              <a:rPr kumimoji="1" lang="en-US" altLang="ja-JP" sz="2000" b="1" dirty="0" err="1"/>
              <a:t>Dtra</a:t>
            </a:r>
            <a:r>
              <a:rPr kumimoji="1" lang="en-US" altLang="ja-JP" sz="2000" b="1" dirty="0"/>
              <a:t>) [%]</a:t>
            </a:r>
            <a:endParaRPr kumimoji="1" lang="ja-JP" altLang="en-US" sz="2000" b="1" dirty="0"/>
          </a:p>
        </p:txBody>
      </p:sp>
      <p:sp>
        <p:nvSpPr>
          <p:cNvPr id="22" name="テキスト ボックス 21"/>
          <p:cNvSpPr txBox="1"/>
          <p:nvPr/>
        </p:nvSpPr>
        <p:spPr>
          <a:xfrm rot="16200000">
            <a:off x="3349594" y="4987914"/>
            <a:ext cx="2659702" cy="400110"/>
          </a:xfrm>
          <a:prstGeom prst="rect">
            <a:avLst/>
          </a:prstGeom>
          <a:noFill/>
        </p:spPr>
        <p:txBody>
          <a:bodyPr wrap="none" rtlCol="0">
            <a:spAutoFit/>
          </a:bodyPr>
          <a:lstStyle/>
          <a:p>
            <a:pPr algn="ctr"/>
            <a:r>
              <a:rPr kumimoji="1" lang="en-US" altLang="ja-JP" sz="2000" b="1" dirty="0"/>
              <a:t>Error Rate (</a:t>
            </a:r>
            <a:r>
              <a:rPr kumimoji="1" lang="en-US" altLang="ja-JP" sz="2000" b="1" dirty="0" err="1"/>
              <a:t>Dtra</a:t>
            </a:r>
            <a:r>
              <a:rPr kumimoji="1" lang="en-US" altLang="ja-JP" sz="2000" b="1" dirty="0"/>
              <a:t>) [%]</a:t>
            </a:r>
            <a:endParaRPr kumimoji="1" lang="ja-JP" altLang="en-US" sz="2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AC7534-D4CA-4E25-A0F7-01F3986C5A37}"/>
              </a:ext>
            </a:extLst>
          </p:cNvPr>
          <p:cNvSpPr>
            <a:spLocks noGrp="1"/>
          </p:cNvSpPr>
          <p:nvPr>
            <p:ph type="title"/>
          </p:nvPr>
        </p:nvSpPr>
        <p:spPr/>
        <p:txBody>
          <a:bodyPr/>
          <a:lstStyle/>
          <a:p>
            <a:r>
              <a:rPr kumimoji="1" lang="ja-JP" altLang="en-US" dirty="0"/>
              <a:t>ファジィ識別器</a:t>
            </a:r>
          </a:p>
        </p:txBody>
      </p:sp>
      <p:sp>
        <p:nvSpPr>
          <p:cNvPr id="3" name="コンテンツ プレースホルダー 2">
            <a:extLst>
              <a:ext uri="{FF2B5EF4-FFF2-40B4-BE49-F238E27FC236}">
                <a16:creationId xmlns:a16="http://schemas.microsoft.com/office/drawing/2014/main" id="{6B2D6A4E-9367-4488-8F51-CD2AB6DAA15A}"/>
              </a:ext>
            </a:extLst>
          </p:cNvPr>
          <p:cNvSpPr>
            <a:spLocks noGrp="1"/>
          </p:cNvSpPr>
          <p:nvPr>
            <p:ph idx="1"/>
          </p:nvPr>
        </p:nvSpPr>
        <p:spPr/>
        <p:txBody>
          <a:bodyPr/>
          <a:lstStyle/>
          <a:p>
            <a:r>
              <a:rPr kumimoji="1" lang="en-US" altLang="ja-JP" dirty="0"/>
              <a:t>2</a:t>
            </a:r>
            <a:r>
              <a:rPr kumimoji="1" lang="ja-JP" altLang="en-US" dirty="0"/>
              <a:t>次元データを例に考える</a:t>
            </a:r>
          </a:p>
        </p:txBody>
      </p:sp>
      <p:sp>
        <p:nvSpPr>
          <p:cNvPr id="4" name="スライド番号プレースホルダー 3">
            <a:extLst>
              <a:ext uri="{FF2B5EF4-FFF2-40B4-BE49-F238E27FC236}">
                <a16:creationId xmlns:a16="http://schemas.microsoft.com/office/drawing/2014/main" id="{87E68A50-75C6-49BA-88C4-B9A70DA867D7}"/>
              </a:ext>
            </a:extLst>
          </p:cNvPr>
          <p:cNvSpPr>
            <a:spLocks noGrp="1"/>
          </p:cNvSpPr>
          <p:nvPr>
            <p:ph type="sldNum" sz="quarter" idx="12"/>
          </p:nvPr>
        </p:nvSpPr>
        <p:spPr/>
        <p:txBody>
          <a:bodyPr/>
          <a:lstStyle/>
          <a:p>
            <a:fld id="{B5C67937-D10B-4F1B-BCB2-26B69D4AE1E2}" type="slidenum">
              <a:rPr kumimoji="1" lang="ja-JP" altLang="en-US" smtClean="0"/>
              <a:pPr/>
              <a:t>3</a:t>
            </a:fld>
            <a:endParaRPr kumimoji="1" lang="ja-JP" altLang="en-US" dirty="0"/>
          </a:p>
        </p:txBody>
      </p:sp>
      <p:grpSp>
        <p:nvGrpSpPr>
          <p:cNvPr id="33" name="グループ化 32">
            <a:extLst>
              <a:ext uri="{FF2B5EF4-FFF2-40B4-BE49-F238E27FC236}">
                <a16:creationId xmlns:a16="http://schemas.microsoft.com/office/drawing/2014/main" id="{B3AB4EFE-8A08-4483-85F0-752D42B68A55}"/>
              </a:ext>
            </a:extLst>
          </p:cNvPr>
          <p:cNvGrpSpPr/>
          <p:nvPr/>
        </p:nvGrpSpPr>
        <p:grpSpPr>
          <a:xfrm>
            <a:off x="1547199" y="2649405"/>
            <a:ext cx="6556513" cy="3705226"/>
            <a:chOff x="2358887" y="1476374"/>
            <a:chExt cx="6556513" cy="4036531"/>
          </a:xfrm>
        </p:grpSpPr>
        <p:cxnSp>
          <p:nvCxnSpPr>
            <p:cNvPr id="34" name="直線矢印コネクタ 33">
              <a:extLst>
                <a:ext uri="{FF2B5EF4-FFF2-40B4-BE49-F238E27FC236}">
                  <a16:creationId xmlns:a16="http://schemas.microsoft.com/office/drawing/2014/main" id="{0AB53BEB-1592-45C0-9EA3-92BA60C96988}"/>
                </a:ext>
              </a:extLst>
            </p:cNvPr>
            <p:cNvCxnSpPr>
              <a:cxnSpLocks/>
            </p:cNvCxnSpPr>
            <p:nvPr/>
          </p:nvCxnSpPr>
          <p:spPr>
            <a:xfrm flipH="1" flipV="1">
              <a:off x="2358887" y="1476374"/>
              <a:ext cx="1" cy="4036531"/>
            </a:xfrm>
            <a:prstGeom prst="straightConnector1">
              <a:avLst/>
            </a:prstGeom>
            <a:ln w="1270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E9AFC44F-2213-42EF-953B-F1BB38694011}"/>
                </a:ext>
              </a:extLst>
            </p:cNvPr>
            <p:cNvCxnSpPr>
              <a:cxnSpLocks/>
            </p:cNvCxnSpPr>
            <p:nvPr/>
          </p:nvCxnSpPr>
          <p:spPr>
            <a:xfrm>
              <a:off x="2358887" y="5512905"/>
              <a:ext cx="6556513" cy="0"/>
            </a:xfrm>
            <a:prstGeom prst="straightConnector1">
              <a:avLst/>
            </a:prstGeom>
            <a:ln w="1270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8" name="テキスト ボックス 47">
            <a:extLst>
              <a:ext uri="{FF2B5EF4-FFF2-40B4-BE49-F238E27FC236}">
                <a16:creationId xmlns:a16="http://schemas.microsoft.com/office/drawing/2014/main" id="{D55ED455-08CE-41E2-95C9-8700EE352829}"/>
              </a:ext>
            </a:extLst>
          </p:cNvPr>
          <p:cNvSpPr txBox="1"/>
          <p:nvPr/>
        </p:nvSpPr>
        <p:spPr>
          <a:xfrm>
            <a:off x="8103712" y="6148601"/>
            <a:ext cx="811688" cy="523220"/>
          </a:xfrm>
          <a:prstGeom prst="rect">
            <a:avLst/>
          </a:prstGeom>
          <a:noFill/>
        </p:spPr>
        <p:txBody>
          <a:bodyPr wrap="square" rtlCol="0">
            <a:spAutoFit/>
          </a:bodyPr>
          <a:lstStyle/>
          <a:p>
            <a:pPr algn="ctr"/>
            <a:r>
              <a:rPr kumimoji="1" lang="en-US" altLang="ja-JP" sz="2800" dirty="0"/>
              <a:t>X</a:t>
            </a:r>
            <a:r>
              <a:rPr kumimoji="1" lang="en-US" altLang="ja-JP" sz="2800" baseline="-25000" dirty="0"/>
              <a:t>1</a:t>
            </a:r>
            <a:endParaRPr kumimoji="1" lang="ja-JP" altLang="en-US" sz="2800" dirty="0"/>
          </a:p>
        </p:txBody>
      </p:sp>
      <p:sp>
        <p:nvSpPr>
          <p:cNvPr id="49" name="テキスト ボックス 48">
            <a:extLst>
              <a:ext uri="{FF2B5EF4-FFF2-40B4-BE49-F238E27FC236}">
                <a16:creationId xmlns:a16="http://schemas.microsoft.com/office/drawing/2014/main" id="{CA3912F3-F725-4E8F-9BE5-04E653767473}"/>
              </a:ext>
            </a:extLst>
          </p:cNvPr>
          <p:cNvSpPr txBox="1"/>
          <p:nvPr/>
        </p:nvSpPr>
        <p:spPr>
          <a:xfrm>
            <a:off x="1230255" y="2123308"/>
            <a:ext cx="811688" cy="523220"/>
          </a:xfrm>
          <a:prstGeom prst="rect">
            <a:avLst/>
          </a:prstGeom>
          <a:noFill/>
        </p:spPr>
        <p:txBody>
          <a:bodyPr wrap="square" rtlCol="0">
            <a:spAutoFit/>
          </a:bodyPr>
          <a:lstStyle/>
          <a:p>
            <a:pPr algn="ctr"/>
            <a:r>
              <a:rPr kumimoji="1" lang="en-US" altLang="ja-JP" sz="2800" dirty="0"/>
              <a:t>X</a:t>
            </a:r>
            <a:r>
              <a:rPr lang="en-US" altLang="ja-JP" sz="2800" baseline="-25000" dirty="0"/>
              <a:t>2</a:t>
            </a:r>
            <a:endParaRPr kumimoji="1" lang="ja-JP" altLang="en-US" sz="2800" dirty="0"/>
          </a:p>
        </p:txBody>
      </p:sp>
      <p:grpSp>
        <p:nvGrpSpPr>
          <p:cNvPr id="58" name="グループ化 57">
            <a:extLst>
              <a:ext uri="{FF2B5EF4-FFF2-40B4-BE49-F238E27FC236}">
                <a16:creationId xmlns:a16="http://schemas.microsoft.com/office/drawing/2014/main" id="{7A6D1A0E-31CB-45A7-BCC5-C72429E3DE04}"/>
              </a:ext>
            </a:extLst>
          </p:cNvPr>
          <p:cNvGrpSpPr/>
          <p:nvPr/>
        </p:nvGrpSpPr>
        <p:grpSpPr>
          <a:xfrm>
            <a:off x="1911357" y="5268350"/>
            <a:ext cx="1699879" cy="880251"/>
            <a:chOff x="2139950" y="4433871"/>
            <a:chExt cx="1699879" cy="880251"/>
          </a:xfrm>
        </p:grpSpPr>
        <p:sp>
          <p:nvSpPr>
            <p:cNvPr id="59" name="正方形/長方形 58">
              <a:extLst>
                <a:ext uri="{FF2B5EF4-FFF2-40B4-BE49-F238E27FC236}">
                  <a16:creationId xmlns:a16="http://schemas.microsoft.com/office/drawing/2014/main" id="{22860DFF-92FE-4179-A427-7EA085E051D1}"/>
                </a:ext>
              </a:extLst>
            </p:cNvPr>
            <p:cNvSpPr/>
            <p:nvPr/>
          </p:nvSpPr>
          <p:spPr>
            <a:xfrm>
              <a:off x="2139950" y="4433871"/>
              <a:ext cx="1699879" cy="880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1"/>
              <a:r>
                <a:rPr lang="en-US" altLang="ja-JP" dirty="0"/>
                <a:t>Class</a:t>
              </a:r>
              <a:r>
                <a:rPr lang="ja-JP" altLang="en-US" dirty="0"/>
                <a:t> </a:t>
              </a:r>
              <a:r>
                <a:rPr lang="en-US" altLang="ja-JP" dirty="0"/>
                <a:t>1</a:t>
              </a:r>
            </a:p>
            <a:p>
              <a:pPr lvl="1"/>
              <a:r>
                <a:rPr lang="en-US" altLang="ja-JP" dirty="0"/>
                <a:t>Class 2</a:t>
              </a:r>
            </a:p>
            <a:p>
              <a:pPr lvl="1"/>
              <a:r>
                <a:rPr lang="en-US" altLang="ja-JP" dirty="0"/>
                <a:t>Class 3</a:t>
              </a:r>
            </a:p>
          </p:txBody>
        </p:sp>
        <p:sp>
          <p:nvSpPr>
            <p:cNvPr id="60" name="楕円 59">
              <a:extLst>
                <a:ext uri="{FF2B5EF4-FFF2-40B4-BE49-F238E27FC236}">
                  <a16:creationId xmlns:a16="http://schemas.microsoft.com/office/drawing/2014/main" id="{7F868F57-CB06-4365-80DB-0A0E6A2B18AA}"/>
                </a:ext>
              </a:extLst>
            </p:cNvPr>
            <p:cNvSpPr/>
            <p:nvPr/>
          </p:nvSpPr>
          <p:spPr>
            <a:xfrm>
              <a:off x="2357597" y="4554367"/>
              <a:ext cx="145770" cy="145770"/>
            </a:xfrm>
            <a:prstGeom prst="ellipse">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79676AE4-FD10-4059-AB89-1718AB0D9A31}"/>
                </a:ext>
              </a:extLst>
            </p:cNvPr>
            <p:cNvSpPr/>
            <p:nvPr/>
          </p:nvSpPr>
          <p:spPr>
            <a:xfrm>
              <a:off x="2361114" y="4820285"/>
              <a:ext cx="159014" cy="159014"/>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二等辺三角形 61">
              <a:extLst>
                <a:ext uri="{FF2B5EF4-FFF2-40B4-BE49-F238E27FC236}">
                  <a16:creationId xmlns:a16="http://schemas.microsoft.com/office/drawing/2014/main" id="{F853A541-4844-488E-8A4E-8E9B4D14B5A7}"/>
                </a:ext>
              </a:extLst>
            </p:cNvPr>
            <p:cNvSpPr/>
            <p:nvPr/>
          </p:nvSpPr>
          <p:spPr>
            <a:xfrm>
              <a:off x="2365804" y="5073825"/>
              <a:ext cx="169093" cy="145770"/>
            </a:xfrm>
            <a:prstGeom prst="triangle">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a:extLst>
              <a:ext uri="{FF2B5EF4-FFF2-40B4-BE49-F238E27FC236}">
                <a16:creationId xmlns:a16="http://schemas.microsoft.com/office/drawing/2014/main" id="{83E1CCE2-66C0-4F55-8141-E1422B9E4873}"/>
              </a:ext>
            </a:extLst>
          </p:cNvPr>
          <p:cNvGrpSpPr/>
          <p:nvPr/>
        </p:nvGrpSpPr>
        <p:grpSpPr>
          <a:xfrm>
            <a:off x="2448347" y="3260250"/>
            <a:ext cx="4588565" cy="2244967"/>
            <a:chOff x="2448347" y="3260250"/>
            <a:chExt cx="4588565" cy="2244967"/>
          </a:xfrm>
        </p:grpSpPr>
        <p:grpSp>
          <p:nvGrpSpPr>
            <p:cNvPr id="36" name="グループ化 35">
              <a:extLst>
                <a:ext uri="{FF2B5EF4-FFF2-40B4-BE49-F238E27FC236}">
                  <a16:creationId xmlns:a16="http://schemas.microsoft.com/office/drawing/2014/main" id="{2C5AAF7C-2951-4623-91F0-6570A79E439E}"/>
                </a:ext>
              </a:extLst>
            </p:cNvPr>
            <p:cNvGrpSpPr/>
            <p:nvPr/>
          </p:nvGrpSpPr>
          <p:grpSpPr>
            <a:xfrm>
              <a:off x="2448347" y="3260250"/>
              <a:ext cx="4588565" cy="2244967"/>
              <a:chOff x="2915479" y="2187232"/>
              <a:chExt cx="4588565" cy="2244967"/>
            </a:xfrm>
          </p:grpSpPr>
          <p:sp>
            <p:nvSpPr>
              <p:cNvPr id="37" name="楕円 36">
                <a:extLst>
                  <a:ext uri="{FF2B5EF4-FFF2-40B4-BE49-F238E27FC236}">
                    <a16:creationId xmlns:a16="http://schemas.microsoft.com/office/drawing/2014/main" id="{EB4B9389-454B-4489-A43C-09BF71FF8EE5}"/>
                  </a:ext>
                </a:extLst>
              </p:cNvPr>
              <p:cNvSpPr/>
              <p:nvPr/>
            </p:nvSpPr>
            <p:spPr>
              <a:xfrm>
                <a:off x="3631096" y="2445647"/>
                <a:ext cx="145770" cy="145770"/>
              </a:xfrm>
              <a:prstGeom prst="ellipse">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0E25804F-2A56-43C9-BDF6-E39C324A229E}"/>
                  </a:ext>
                </a:extLst>
              </p:cNvPr>
              <p:cNvSpPr/>
              <p:nvPr/>
            </p:nvSpPr>
            <p:spPr>
              <a:xfrm>
                <a:off x="3319674" y="3116542"/>
                <a:ext cx="145770" cy="145770"/>
              </a:xfrm>
              <a:prstGeom prst="ellipse">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9779D5B4-0CF3-4133-8FE7-54534A965F17}"/>
                  </a:ext>
                </a:extLst>
              </p:cNvPr>
              <p:cNvSpPr/>
              <p:nvPr/>
            </p:nvSpPr>
            <p:spPr>
              <a:xfrm>
                <a:off x="2915479" y="2187232"/>
                <a:ext cx="145770" cy="145770"/>
              </a:xfrm>
              <a:prstGeom prst="ellipse">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644CDAE9-09B0-4225-ABA3-37F4E45C8465}"/>
                  </a:ext>
                </a:extLst>
              </p:cNvPr>
              <p:cNvSpPr/>
              <p:nvPr/>
            </p:nvSpPr>
            <p:spPr>
              <a:xfrm>
                <a:off x="5327375" y="3449505"/>
                <a:ext cx="159014" cy="159014"/>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4D1EA415-0CBA-40CF-B292-E527A04D2523}"/>
                  </a:ext>
                </a:extLst>
              </p:cNvPr>
              <p:cNvSpPr/>
              <p:nvPr/>
            </p:nvSpPr>
            <p:spPr>
              <a:xfrm>
                <a:off x="5791213" y="4195332"/>
                <a:ext cx="159014" cy="159014"/>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8E2E7282-52C2-4E62-B1F7-E3887C5C8F7A}"/>
                  </a:ext>
                </a:extLst>
              </p:cNvPr>
              <p:cNvSpPr/>
              <p:nvPr/>
            </p:nvSpPr>
            <p:spPr>
              <a:xfrm>
                <a:off x="5950227" y="3702943"/>
                <a:ext cx="159014" cy="159014"/>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9432A20B-BB6B-4BD3-8133-927A11188EDB}"/>
                  </a:ext>
                </a:extLst>
              </p:cNvPr>
              <p:cNvSpPr/>
              <p:nvPr/>
            </p:nvSpPr>
            <p:spPr>
              <a:xfrm>
                <a:off x="6818245" y="4273185"/>
                <a:ext cx="159014" cy="159014"/>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二等辺三角形 43">
                <a:extLst>
                  <a:ext uri="{FF2B5EF4-FFF2-40B4-BE49-F238E27FC236}">
                    <a16:creationId xmlns:a16="http://schemas.microsoft.com/office/drawing/2014/main" id="{9C4C8E98-B173-4255-8B17-273271F91A56}"/>
                  </a:ext>
                </a:extLst>
              </p:cNvPr>
              <p:cNvSpPr/>
              <p:nvPr/>
            </p:nvSpPr>
            <p:spPr>
              <a:xfrm>
                <a:off x="6013289" y="2970772"/>
                <a:ext cx="169093" cy="145770"/>
              </a:xfrm>
              <a:prstGeom prst="triangle">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二等辺三角形 44">
                <a:extLst>
                  <a:ext uri="{FF2B5EF4-FFF2-40B4-BE49-F238E27FC236}">
                    <a16:creationId xmlns:a16="http://schemas.microsoft.com/office/drawing/2014/main" id="{461981CC-3071-4E33-B588-65C035FF36BC}"/>
                  </a:ext>
                </a:extLst>
              </p:cNvPr>
              <p:cNvSpPr/>
              <p:nvPr/>
            </p:nvSpPr>
            <p:spPr>
              <a:xfrm>
                <a:off x="6733698" y="2213510"/>
                <a:ext cx="169093" cy="145770"/>
              </a:xfrm>
              <a:prstGeom prst="triangle">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二等辺三角形 45">
                <a:extLst>
                  <a:ext uri="{FF2B5EF4-FFF2-40B4-BE49-F238E27FC236}">
                    <a16:creationId xmlns:a16="http://schemas.microsoft.com/office/drawing/2014/main" id="{EA28EC6E-689B-4A64-BF6F-FB4971220998}"/>
                  </a:ext>
                </a:extLst>
              </p:cNvPr>
              <p:cNvSpPr/>
              <p:nvPr/>
            </p:nvSpPr>
            <p:spPr>
              <a:xfrm>
                <a:off x="6190347" y="2516872"/>
                <a:ext cx="169093" cy="145770"/>
              </a:xfrm>
              <a:prstGeom prst="triangle">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二等辺三角形 46">
                <a:extLst>
                  <a:ext uri="{FF2B5EF4-FFF2-40B4-BE49-F238E27FC236}">
                    <a16:creationId xmlns:a16="http://schemas.microsoft.com/office/drawing/2014/main" id="{6821BB58-CB03-4BA7-B62E-50F848173550}"/>
                  </a:ext>
                </a:extLst>
              </p:cNvPr>
              <p:cNvSpPr/>
              <p:nvPr/>
            </p:nvSpPr>
            <p:spPr>
              <a:xfrm>
                <a:off x="7334951" y="2445647"/>
                <a:ext cx="169093" cy="145770"/>
              </a:xfrm>
              <a:prstGeom prst="triangle">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3" name="楕円 62">
              <a:extLst>
                <a:ext uri="{FF2B5EF4-FFF2-40B4-BE49-F238E27FC236}">
                  <a16:creationId xmlns:a16="http://schemas.microsoft.com/office/drawing/2014/main" id="{431B73FD-8C4A-4345-A804-C81A67057ACE}"/>
                </a:ext>
              </a:extLst>
            </p:cNvPr>
            <p:cNvSpPr/>
            <p:nvPr/>
          </p:nvSpPr>
          <p:spPr>
            <a:xfrm>
              <a:off x="3893313" y="3970905"/>
              <a:ext cx="145770" cy="145770"/>
            </a:xfrm>
            <a:prstGeom prst="ellipse">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 name="正方形/長方形 4">
            <a:extLst>
              <a:ext uri="{FF2B5EF4-FFF2-40B4-BE49-F238E27FC236}">
                <a16:creationId xmlns:a16="http://schemas.microsoft.com/office/drawing/2014/main" id="{02AC301D-671B-4208-9086-1968A243DC09}"/>
              </a:ext>
            </a:extLst>
          </p:cNvPr>
          <p:cNvSpPr/>
          <p:nvPr/>
        </p:nvSpPr>
        <p:spPr>
          <a:xfrm>
            <a:off x="1547199" y="2646528"/>
            <a:ext cx="6556502" cy="370810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2993502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clrChange>
              <a:clrFrom>
                <a:srgbClr val="FFFFFF"/>
              </a:clrFrom>
              <a:clrTo>
                <a:srgbClr val="FFFFFF">
                  <a:alpha val="0"/>
                </a:srgbClr>
              </a:clrTo>
            </a:clrChange>
          </a:blip>
          <a:srcRect/>
          <a:stretch>
            <a:fillRect/>
          </a:stretch>
        </p:blipFill>
        <p:spPr>
          <a:xfrm>
            <a:off x="318285" y="906969"/>
            <a:ext cx="4481998" cy="2987999"/>
          </a:xfrm>
          <a:prstGeom prst="rect">
            <a:avLst/>
          </a:prstGeom>
        </p:spPr>
      </p:pic>
      <p:pic>
        <p:nvPicPr>
          <p:cNvPr id="10" name="図 9"/>
          <p:cNvPicPr>
            <a:picLocks noChangeAspect="1"/>
          </p:cNvPicPr>
          <p:nvPr/>
        </p:nvPicPr>
        <p:blipFill>
          <a:blip r:embed="rId3">
            <a:clrChange>
              <a:clrFrom>
                <a:srgbClr val="FFFFFF"/>
              </a:clrFrom>
              <a:clrTo>
                <a:srgbClr val="FFFFFF">
                  <a:alpha val="0"/>
                </a:srgbClr>
              </a:clrTo>
            </a:clrChange>
          </a:blip>
          <a:srcRect/>
          <a:stretch>
            <a:fillRect/>
          </a:stretch>
        </p:blipFill>
        <p:spPr>
          <a:xfrm>
            <a:off x="318285" y="3739010"/>
            <a:ext cx="4481998" cy="2987999"/>
          </a:xfrm>
          <a:prstGeom prst="rect">
            <a:avLst/>
          </a:prstGeom>
        </p:spPr>
      </p:pic>
      <p:pic>
        <p:nvPicPr>
          <p:cNvPr id="11" name="図 10"/>
          <p:cNvPicPr>
            <a:picLocks noChangeAspect="1"/>
          </p:cNvPicPr>
          <p:nvPr/>
        </p:nvPicPr>
        <p:blipFill>
          <a:blip r:embed="rId4">
            <a:clrChange>
              <a:clrFrom>
                <a:srgbClr val="FFFFFF"/>
              </a:clrFrom>
              <a:clrTo>
                <a:srgbClr val="FFFFFF">
                  <a:alpha val="0"/>
                </a:srgbClr>
              </a:clrTo>
            </a:clrChange>
          </a:blip>
          <a:srcRect/>
          <a:stretch>
            <a:fillRect/>
          </a:stretch>
        </p:blipFill>
        <p:spPr>
          <a:xfrm>
            <a:off x="4558201" y="3764273"/>
            <a:ext cx="4481998" cy="2987999"/>
          </a:xfrm>
          <a:prstGeom prst="rect">
            <a:avLst/>
          </a:prstGeom>
        </p:spPr>
      </p:pic>
      <p:pic>
        <p:nvPicPr>
          <p:cNvPr id="12" name="図 11"/>
          <p:cNvPicPr>
            <a:picLocks noChangeAspect="1"/>
          </p:cNvPicPr>
          <p:nvPr/>
        </p:nvPicPr>
        <p:blipFill>
          <a:blip r:embed="rId5">
            <a:clrChange>
              <a:clrFrom>
                <a:srgbClr val="FFFFFF"/>
              </a:clrFrom>
              <a:clrTo>
                <a:srgbClr val="FFFFFF">
                  <a:alpha val="0"/>
                </a:srgbClr>
              </a:clrTo>
            </a:clrChange>
          </a:blip>
          <a:srcRect/>
          <a:stretch>
            <a:fillRect/>
          </a:stretch>
        </p:blipFill>
        <p:spPr>
          <a:xfrm>
            <a:off x="4558201" y="906969"/>
            <a:ext cx="4481998" cy="2987999"/>
          </a:xfrm>
          <a:prstGeom prst="rect">
            <a:avLst/>
          </a:prstGeom>
        </p:spPr>
      </p:pic>
      <p:sp>
        <p:nvSpPr>
          <p:cNvPr id="2" name="タイトル 1"/>
          <p:cNvSpPr>
            <a:spLocks noGrp="1" noEditPoints="1"/>
          </p:cNvSpPr>
          <p:nvPr>
            <p:ph type="title"/>
          </p:nvPr>
        </p:nvSpPr>
        <p:spPr/>
        <p:txBody>
          <a:bodyPr/>
          <a:lstStyle/>
          <a:p>
            <a:r>
              <a:rPr kumimoji="1" lang="ja-JP" altLang="en-US" dirty="0"/>
              <a:t>数値実験</a:t>
            </a:r>
          </a:p>
        </p:txBody>
      </p:sp>
      <p:sp>
        <p:nvSpPr>
          <p:cNvPr id="3" name="スライド番号プレースホルダー 2"/>
          <p:cNvSpPr>
            <a:spLocks noGrp="1" noEditPoints="1"/>
          </p:cNvSpPr>
          <p:nvPr>
            <p:ph type="sldNum" sz="quarter" idx="12"/>
          </p:nvPr>
        </p:nvSpPr>
        <p:spPr/>
        <p:txBody>
          <a:bodyPr/>
          <a:lstStyle/>
          <a:p>
            <a:fld id="{997D3CC7-B6A9-4C37-AD00-6075B6850248}" type="slidenum">
              <a:rPr kumimoji="1" lang="ja-JP" altLang="en-US" smtClean="0"/>
              <a:t>30</a:t>
            </a:fld>
            <a:endParaRPr kumimoji="1" lang="ja-JP" altLang="en-US"/>
          </a:p>
        </p:txBody>
      </p:sp>
      <p:sp>
        <p:nvSpPr>
          <p:cNvPr id="4" name="テキスト プレースホルダー 3"/>
          <p:cNvSpPr>
            <a:spLocks noGrp="1" noEditPoints="1"/>
          </p:cNvSpPr>
          <p:nvPr>
            <p:ph type="body" sz="quarter" idx="13"/>
          </p:nvPr>
        </p:nvSpPr>
        <p:spPr/>
        <p:txBody>
          <a:bodyPr/>
          <a:lstStyle/>
          <a:p>
            <a:r>
              <a:rPr lang="en-US" altLang="ja-JP" dirty="0"/>
              <a:t>wine </a:t>
            </a:r>
            <a:r>
              <a:rPr lang="ja-JP" altLang="en-US" dirty="0"/>
              <a:t>評価</a:t>
            </a:r>
            <a:r>
              <a:rPr kumimoji="1" lang="ja-JP" altLang="en-US" dirty="0"/>
              <a:t>用データ誤識別率 </a:t>
            </a:r>
            <a:r>
              <a:rPr kumimoji="1" lang="en-US" altLang="ja-JP" dirty="0"/>
              <a:t>– </a:t>
            </a:r>
            <a:r>
              <a:rPr kumimoji="1" lang="ja-JP" altLang="en-US" dirty="0"/>
              <a:t>ルール数</a:t>
            </a:r>
          </a:p>
        </p:txBody>
      </p:sp>
      <p:sp>
        <p:nvSpPr>
          <p:cNvPr id="6" name="テキスト ボックス 5"/>
          <p:cNvSpPr txBox="1"/>
          <p:nvPr/>
        </p:nvSpPr>
        <p:spPr>
          <a:xfrm>
            <a:off x="2622373" y="1243022"/>
            <a:ext cx="1422184" cy="461665"/>
          </a:xfrm>
          <a:prstGeom prst="rect">
            <a:avLst/>
          </a:prstGeom>
          <a:noFill/>
        </p:spPr>
        <p:txBody>
          <a:bodyPr wrap="none" rtlCol="0">
            <a:spAutoFit/>
          </a:bodyPr>
          <a:lstStyle/>
          <a:p>
            <a:pPr algn="ctr"/>
            <a:r>
              <a:rPr kumimoji="1" lang="ja-JP" altLang="en-US" sz="2400" b="1" dirty="0">
                <a:latin typeface="+mj-lt"/>
              </a:rPr>
              <a:t>三角形型</a:t>
            </a:r>
          </a:p>
        </p:txBody>
      </p:sp>
      <p:sp>
        <p:nvSpPr>
          <p:cNvPr id="7" name="テキスト ボックス 6"/>
          <p:cNvSpPr txBox="1"/>
          <p:nvPr/>
        </p:nvSpPr>
        <p:spPr>
          <a:xfrm>
            <a:off x="6614612" y="1243021"/>
            <a:ext cx="2040943" cy="461665"/>
          </a:xfrm>
          <a:prstGeom prst="rect">
            <a:avLst/>
          </a:prstGeom>
          <a:noFill/>
        </p:spPr>
        <p:txBody>
          <a:bodyPr wrap="none" rtlCol="0">
            <a:spAutoFit/>
          </a:bodyPr>
          <a:lstStyle/>
          <a:p>
            <a:pPr algn="ctr"/>
            <a:r>
              <a:rPr kumimoji="1" lang="ja-JP" altLang="en-US" sz="2400" b="1" dirty="0">
                <a:latin typeface="+mj-lt"/>
              </a:rPr>
              <a:t>ガウシアン型</a:t>
            </a:r>
          </a:p>
        </p:txBody>
      </p:sp>
      <p:sp>
        <p:nvSpPr>
          <p:cNvPr id="8" name="テキスト ボックス 7"/>
          <p:cNvSpPr txBox="1"/>
          <p:nvPr/>
        </p:nvSpPr>
        <p:spPr>
          <a:xfrm>
            <a:off x="2777061" y="4174762"/>
            <a:ext cx="1112804" cy="461665"/>
          </a:xfrm>
          <a:prstGeom prst="rect">
            <a:avLst/>
          </a:prstGeom>
          <a:noFill/>
        </p:spPr>
        <p:txBody>
          <a:bodyPr wrap="none" rtlCol="0">
            <a:spAutoFit/>
          </a:bodyPr>
          <a:lstStyle/>
          <a:p>
            <a:pPr algn="ctr"/>
            <a:r>
              <a:rPr kumimoji="1" lang="ja-JP" altLang="en-US" sz="2400" b="1" dirty="0">
                <a:latin typeface="+mj-lt"/>
              </a:rPr>
              <a:t>台形型</a:t>
            </a:r>
          </a:p>
        </p:txBody>
      </p:sp>
      <p:sp>
        <p:nvSpPr>
          <p:cNvPr id="9" name="テキスト ボックス 8"/>
          <p:cNvSpPr txBox="1"/>
          <p:nvPr/>
        </p:nvSpPr>
        <p:spPr>
          <a:xfrm>
            <a:off x="7078680" y="4174762"/>
            <a:ext cx="1112805" cy="461665"/>
          </a:xfrm>
          <a:prstGeom prst="rect">
            <a:avLst/>
          </a:prstGeom>
          <a:noFill/>
        </p:spPr>
        <p:txBody>
          <a:bodyPr wrap="none" rtlCol="0">
            <a:spAutoFit/>
          </a:bodyPr>
          <a:lstStyle/>
          <a:p>
            <a:pPr algn="ctr"/>
            <a:r>
              <a:rPr kumimoji="1" lang="ja-JP" altLang="en-US" sz="2400" b="1" dirty="0">
                <a:latin typeface="+mj-lt"/>
              </a:rPr>
              <a:t>区間型</a:t>
            </a:r>
          </a:p>
        </p:txBody>
      </p:sp>
      <p:sp>
        <p:nvSpPr>
          <p:cNvPr id="17" name="テキスト ボックス 16"/>
          <p:cNvSpPr txBox="1"/>
          <p:nvPr/>
        </p:nvSpPr>
        <p:spPr>
          <a:xfrm>
            <a:off x="1203633" y="3648778"/>
            <a:ext cx="2704588" cy="400110"/>
          </a:xfrm>
          <a:prstGeom prst="rect">
            <a:avLst/>
          </a:prstGeom>
          <a:noFill/>
        </p:spPr>
        <p:txBody>
          <a:bodyPr wrap="none" rtlCol="0">
            <a:spAutoFit/>
          </a:bodyPr>
          <a:lstStyle/>
          <a:p>
            <a:pPr algn="ctr"/>
            <a:r>
              <a:rPr lang="en-US" altLang="ja-JP" sz="2000" b="1" dirty="0"/>
              <a:t>#Number of Rules </a:t>
            </a:r>
            <a:r>
              <a:rPr kumimoji="1" lang="en-US" altLang="ja-JP" sz="2000" b="1" dirty="0"/>
              <a:t>[-]</a:t>
            </a:r>
            <a:endParaRPr kumimoji="1" lang="ja-JP" altLang="en-US" sz="2000" b="1" dirty="0"/>
          </a:p>
        </p:txBody>
      </p:sp>
      <p:sp>
        <p:nvSpPr>
          <p:cNvPr id="18" name="テキスト ボックス 17"/>
          <p:cNvSpPr txBox="1"/>
          <p:nvPr/>
        </p:nvSpPr>
        <p:spPr>
          <a:xfrm>
            <a:off x="5450670" y="3648778"/>
            <a:ext cx="2704588" cy="400110"/>
          </a:xfrm>
          <a:prstGeom prst="rect">
            <a:avLst/>
          </a:prstGeom>
          <a:noFill/>
        </p:spPr>
        <p:txBody>
          <a:bodyPr wrap="none" rtlCol="0">
            <a:spAutoFit/>
          </a:bodyPr>
          <a:lstStyle/>
          <a:p>
            <a:pPr algn="ctr"/>
            <a:r>
              <a:rPr lang="en-US" altLang="ja-JP" sz="2000" b="1" dirty="0"/>
              <a:t>#Number of Rules </a:t>
            </a:r>
            <a:r>
              <a:rPr kumimoji="1" lang="en-US" altLang="ja-JP" sz="2000" b="1" dirty="0"/>
              <a:t>[-]</a:t>
            </a:r>
            <a:endParaRPr kumimoji="1" lang="ja-JP" altLang="en-US" sz="2000" b="1" dirty="0"/>
          </a:p>
        </p:txBody>
      </p:sp>
      <p:sp>
        <p:nvSpPr>
          <p:cNvPr id="19" name="テキスト ボックス 18"/>
          <p:cNvSpPr txBox="1"/>
          <p:nvPr/>
        </p:nvSpPr>
        <p:spPr>
          <a:xfrm>
            <a:off x="1203633" y="6491343"/>
            <a:ext cx="2704588" cy="400110"/>
          </a:xfrm>
          <a:prstGeom prst="rect">
            <a:avLst/>
          </a:prstGeom>
          <a:noFill/>
        </p:spPr>
        <p:txBody>
          <a:bodyPr wrap="none" rtlCol="0">
            <a:spAutoFit/>
          </a:bodyPr>
          <a:lstStyle/>
          <a:p>
            <a:pPr algn="ctr"/>
            <a:r>
              <a:rPr lang="en-US" altLang="ja-JP" sz="2000" b="1" dirty="0"/>
              <a:t>#Number of Rules </a:t>
            </a:r>
            <a:r>
              <a:rPr kumimoji="1" lang="en-US" altLang="ja-JP" sz="2000" b="1" dirty="0"/>
              <a:t>[-]</a:t>
            </a:r>
            <a:endParaRPr kumimoji="1" lang="ja-JP" altLang="en-US" sz="2000" b="1" dirty="0"/>
          </a:p>
        </p:txBody>
      </p:sp>
      <p:sp>
        <p:nvSpPr>
          <p:cNvPr id="20" name="テキスト ボックス 19"/>
          <p:cNvSpPr txBox="1"/>
          <p:nvPr/>
        </p:nvSpPr>
        <p:spPr>
          <a:xfrm>
            <a:off x="5450670" y="6491343"/>
            <a:ext cx="2704588" cy="400110"/>
          </a:xfrm>
          <a:prstGeom prst="rect">
            <a:avLst/>
          </a:prstGeom>
          <a:noFill/>
        </p:spPr>
        <p:txBody>
          <a:bodyPr wrap="none" rtlCol="0">
            <a:spAutoFit/>
          </a:bodyPr>
          <a:lstStyle/>
          <a:p>
            <a:pPr algn="ctr"/>
            <a:r>
              <a:rPr lang="en-US" altLang="ja-JP" sz="2000" b="1" dirty="0"/>
              <a:t>#Number of Rules </a:t>
            </a:r>
            <a:r>
              <a:rPr kumimoji="1" lang="en-US" altLang="ja-JP" sz="2000" b="1" dirty="0"/>
              <a:t>[-]</a:t>
            </a:r>
            <a:endParaRPr kumimoji="1" lang="ja-JP" altLang="en-US" sz="2000" b="1" dirty="0"/>
          </a:p>
        </p:txBody>
      </p:sp>
      <p:sp>
        <p:nvSpPr>
          <p:cNvPr id="23" name="テキスト ボックス 22"/>
          <p:cNvSpPr txBox="1"/>
          <p:nvPr/>
        </p:nvSpPr>
        <p:spPr>
          <a:xfrm rot="16200000">
            <a:off x="-990943" y="2200914"/>
            <a:ext cx="2645276" cy="400110"/>
          </a:xfrm>
          <a:prstGeom prst="rect">
            <a:avLst/>
          </a:prstGeom>
          <a:noFill/>
        </p:spPr>
        <p:txBody>
          <a:bodyPr wrap="none" rtlCol="0">
            <a:spAutoFit/>
          </a:bodyPr>
          <a:lstStyle/>
          <a:p>
            <a:pPr algn="ctr"/>
            <a:r>
              <a:rPr kumimoji="1" lang="en-US" altLang="ja-JP" sz="2000" b="1" dirty="0"/>
              <a:t>Error Rate (</a:t>
            </a:r>
            <a:r>
              <a:rPr kumimoji="1" lang="en-US" altLang="ja-JP" sz="2000" b="1" dirty="0" err="1"/>
              <a:t>Dtst</a:t>
            </a:r>
            <a:r>
              <a:rPr kumimoji="1" lang="en-US" altLang="ja-JP" sz="2000" b="1" dirty="0"/>
              <a:t>) [%]</a:t>
            </a:r>
            <a:endParaRPr kumimoji="1" lang="ja-JP" altLang="en-US" sz="2000" b="1" dirty="0"/>
          </a:p>
        </p:txBody>
      </p:sp>
      <p:sp>
        <p:nvSpPr>
          <p:cNvPr id="24" name="テキスト ボックス 23"/>
          <p:cNvSpPr txBox="1"/>
          <p:nvPr/>
        </p:nvSpPr>
        <p:spPr>
          <a:xfrm rot="16200000">
            <a:off x="-990943" y="5032955"/>
            <a:ext cx="2645276" cy="400110"/>
          </a:xfrm>
          <a:prstGeom prst="rect">
            <a:avLst/>
          </a:prstGeom>
          <a:noFill/>
        </p:spPr>
        <p:txBody>
          <a:bodyPr wrap="none" rtlCol="0">
            <a:spAutoFit/>
          </a:bodyPr>
          <a:lstStyle/>
          <a:p>
            <a:pPr algn="ctr"/>
            <a:r>
              <a:rPr kumimoji="1" lang="en-US" altLang="ja-JP" sz="2000" b="1" dirty="0"/>
              <a:t>Error Rate (</a:t>
            </a:r>
            <a:r>
              <a:rPr kumimoji="1" lang="en-US" altLang="ja-JP" sz="2000" b="1" dirty="0" err="1"/>
              <a:t>Dtst</a:t>
            </a:r>
            <a:r>
              <a:rPr kumimoji="1" lang="en-US" altLang="ja-JP" sz="2000" b="1" dirty="0"/>
              <a:t>) [%]</a:t>
            </a:r>
            <a:endParaRPr kumimoji="1" lang="ja-JP" altLang="en-US" sz="2000" b="1" dirty="0"/>
          </a:p>
        </p:txBody>
      </p:sp>
      <p:sp>
        <p:nvSpPr>
          <p:cNvPr id="25" name="テキスト ボックス 24"/>
          <p:cNvSpPr txBox="1"/>
          <p:nvPr/>
        </p:nvSpPr>
        <p:spPr>
          <a:xfrm rot="16200000">
            <a:off x="3356808" y="2200914"/>
            <a:ext cx="2645276" cy="400110"/>
          </a:xfrm>
          <a:prstGeom prst="rect">
            <a:avLst/>
          </a:prstGeom>
          <a:noFill/>
        </p:spPr>
        <p:txBody>
          <a:bodyPr wrap="none" rtlCol="0">
            <a:spAutoFit/>
          </a:bodyPr>
          <a:lstStyle/>
          <a:p>
            <a:pPr algn="ctr"/>
            <a:r>
              <a:rPr kumimoji="1" lang="en-US" altLang="ja-JP" sz="2000" b="1" dirty="0"/>
              <a:t>Error Rate (</a:t>
            </a:r>
            <a:r>
              <a:rPr kumimoji="1" lang="en-US" altLang="ja-JP" sz="2000" b="1" dirty="0" err="1"/>
              <a:t>Dtst</a:t>
            </a:r>
            <a:r>
              <a:rPr kumimoji="1" lang="en-US" altLang="ja-JP" sz="2000" b="1" dirty="0"/>
              <a:t>) [%]</a:t>
            </a:r>
            <a:endParaRPr kumimoji="1" lang="ja-JP" altLang="en-US" sz="2000" b="1" dirty="0"/>
          </a:p>
        </p:txBody>
      </p:sp>
      <p:sp>
        <p:nvSpPr>
          <p:cNvPr id="26" name="テキスト ボックス 25"/>
          <p:cNvSpPr txBox="1"/>
          <p:nvPr/>
        </p:nvSpPr>
        <p:spPr>
          <a:xfrm rot="16200000">
            <a:off x="3356808" y="4987914"/>
            <a:ext cx="2645276" cy="400110"/>
          </a:xfrm>
          <a:prstGeom prst="rect">
            <a:avLst/>
          </a:prstGeom>
          <a:noFill/>
        </p:spPr>
        <p:txBody>
          <a:bodyPr wrap="none" rtlCol="0">
            <a:spAutoFit/>
          </a:bodyPr>
          <a:lstStyle/>
          <a:p>
            <a:pPr algn="ctr"/>
            <a:r>
              <a:rPr kumimoji="1" lang="en-US" altLang="ja-JP" sz="2000" b="1" dirty="0"/>
              <a:t>Error Rate (</a:t>
            </a:r>
            <a:r>
              <a:rPr kumimoji="1" lang="en-US" altLang="ja-JP" sz="2000" b="1" dirty="0" err="1"/>
              <a:t>Dtst</a:t>
            </a:r>
            <a:r>
              <a:rPr kumimoji="1" lang="en-US" altLang="ja-JP" sz="2000" b="1" dirty="0"/>
              <a:t>) [%]</a:t>
            </a:r>
            <a:endParaRPr kumimoji="1" lang="ja-JP" altLang="en-US" sz="2000"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clrChange>
              <a:clrFrom>
                <a:srgbClr val="FFFFFF"/>
              </a:clrFrom>
              <a:clrTo>
                <a:srgbClr val="FFFFFF">
                  <a:alpha val="0"/>
                </a:srgbClr>
              </a:clrTo>
            </a:clrChange>
          </a:blip>
          <a:srcRect/>
          <a:stretch>
            <a:fillRect/>
          </a:stretch>
        </p:blipFill>
        <p:spPr>
          <a:xfrm>
            <a:off x="318285" y="906969"/>
            <a:ext cx="4481998" cy="2987999"/>
          </a:xfrm>
          <a:prstGeom prst="rect">
            <a:avLst/>
          </a:prstGeom>
        </p:spPr>
      </p:pic>
      <p:pic>
        <p:nvPicPr>
          <p:cNvPr id="10" name="図 9"/>
          <p:cNvPicPr>
            <a:picLocks noChangeAspect="1"/>
          </p:cNvPicPr>
          <p:nvPr/>
        </p:nvPicPr>
        <p:blipFill>
          <a:blip r:embed="rId3">
            <a:clrChange>
              <a:clrFrom>
                <a:srgbClr val="FFFFFF"/>
              </a:clrFrom>
              <a:clrTo>
                <a:srgbClr val="FFFFFF">
                  <a:alpha val="0"/>
                </a:srgbClr>
              </a:clrTo>
            </a:clrChange>
          </a:blip>
          <a:srcRect/>
          <a:stretch>
            <a:fillRect/>
          </a:stretch>
        </p:blipFill>
        <p:spPr>
          <a:xfrm>
            <a:off x="318285" y="3739010"/>
            <a:ext cx="4481998" cy="2987999"/>
          </a:xfrm>
          <a:prstGeom prst="rect">
            <a:avLst/>
          </a:prstGeom>
        </p:spPr>
      </p:pic>
      <p:pic>
        <p:nvPicPr>
          <p:cNvPr id="11" name="図 10"/>
          <p:cNvPicPr>
            <a:picLocks noChangeAspect="1"/>
          </p:cNvPicPr>
          <p:nvPr/>
        </p:nvPicPr>
        <p:blipFill>
          <a:blip r:embed="rId4">
            <a:clrChange>
              <a:clrFrom>
                <a:srgbClr val="FFFFFF"/>
              </a:clrFrom>
              <a:clrTo>
                <a:srgbClr val="FFFFFF">
                  <a:alpha val="0"/>
                </a:srgbClr>
              </a:clrTo>
            </a:clrChange>
          </a:blip>
          <a:srcRect/>
          <a:stretch>
            <a:fillRect/>
          </a:stretch>
        </p:blipFill>
        <p:spPr>
          <a:xfrm>
            <a:off x="4558201" y="3764273"/>
            <a:ext cx="4481998" cy="2987999"/>
          </a:xfrm>
          <a:prstGeom prst="rect">
            <a:avLst/>
          </a:prstGeom>
        </p:spPr>
      </p:pic>
      <p:pic>
        <p:nvPicPr>
          <p:cNvPr id="12" name="図 11"/>
          <p:cNvPicPr>
            <a:picLocks noChangeAspect="1"/>
          </p:cNvPicPr>
          <p:nvPr/>
        </p:nvPicPr>
        <p:blipFill>
          <a:blip r:embed="rId5">
            <a:clrChange>
              <a:clrFrom>
                <a:srgbClr val="FFFFFF"/>
              </a:clrFrom>
              <a:clrTo>
                <a:srgbClr val="FFFFFF">
                  <a:alpha val="0"/>
                </a:srgbClr>
              </a:clrTo>
            </a:clrChange>
          </a:blip>
          <a:srcRect/>
          <a:stretch>
            <a:fillRect/>
          </a:stretch>
        </p:blipFill>
        <p:spPr>
          <a:xfrm>
            <a:off x="4558201" y="906969"/>
            <a:ext cx="4481998" cy="2987999"/>
          </a:xfrm>
          <a:prstGeom prst="rect">
            <a:avLst/>
          </a:prstGeom>
        </p:spPr>
      </p:pic>
      <p:sp>
        <p:nvSpPr>
          <p:cNvPr id="2" name="タイトル 1"/>
          <p:cNvSpPr>
            <a:spLocks noGrp="1" noEditPoints="1"/>
          </p:cNvSpPr>
          <p:nvPr>
            <p:ph type="title"/>
          </p:nvPr>
        </p:nvSpPr>
        <p:spPr/>
        <p:txBody>
          <a:bodyPr/>
          <a:lstStyle/>
          <a:p>
            <a:r>
              <a:rPr lang="ja-JP" altLang="en-US" dirty="0"/>
              <a:t>数値実験</a:t>
            </a:r>
            <a:endParaRPr kumimoji="1" lang="ja-JP" altLang="en-US" dirty="0"/>
          </a:p>
        </p:txBody>
      </p:sp>
      <p:sp>
        <p:nvSpPr>
          <p:cNvPr id="3" name="スライド番号プレースホルダー 2"/>
          <p:cNvSpPr>
            <a:spLocks noGrp="1" noEditPoints="1"/>
          </p:cNvSpPr>
          <p:nvPr>
            <p:ph type="sldNum" sz="quarter" idx="12"/>
          </p:nvPr>
        </p:nvSpPr>
        <p:spPr/>
        <p:txBody>
          <a:bodyPr/>
          <a:lstStyle/>
          <a:p>
            <a:fld id="{997D3CC7-B6A9-4C37-AD00-6075B6850248}" type="slidenum">
              <a:rPr kumimoji="1" lang="ja-JP" altLang="en-US" smtClean="0"/>
              <a:t>31</a:t>
            </a:fld>
            <a:endParaRPr kumimoji="1" lang="ja-JP" altLang="en-US"/>
          </a:p>
        </p:txBody>
      </p:sp>
      <p:sp>
        <p:nvSpPr>
          <p:cNvPr id="4" name="テキスト プレースホルダー 3"/>
          <p:cNvSpPr>
            <a:spLocks noGrp="1" noEditPoints="1"/>
          </p:cNvSpPr>
          <p:nvPr>
            <p:ph type="body" sz="quarter" idx="13"/>
          </p:nvPr>
        </p:nvSpPr>
        <p:spPr/>
        <p:txBody>
          <a:bodyPr/>
          <a:lstStyle/>
          <a:p>
            <a:r>
              <a:rPr lang="en-US" altLang="ja-JP" dirty="0"/>
              <a:t>p</a:t>
            </a:r>
            <a:r>
              <a:rPr kumimoji="1" lang="en-US" altLang="ja-JP" dirty="0"/>
              <a:t>honeme </a:t>
            </a:r>
            <a:r>
              <a:rPr kumimoji="1" lang="ja-JP" altLang="en-US" dirty="0"/>
              <a:t>学習用データ誤識別率 </a:t>
            </a:r>
            <a:r>
              <a:rPr kumimoji="1" lang="en-US" altLang="ja-JP" dirty="0"/>
              <a:t>– </a:t>
            </a:r>
            <a:r>
              <a:rPr kumimoji="1" lang="ja-JP" altLang="en-US" dirty="0"/>
              <a:t>ルール数</a:t>
            </a:r>
          </a:p>
        </p:txBody>
      </p:sp>
      <p:sp>
        <p:nvSpPr>
          <p:cNvPr id="6" name="テキスト ボックス 5"/>
          <p:cNvSpPr txBox="1"/>
          <p:nvPr/>
        </p:nvSpPr>
        <p:spPr>
          <a:xfrm>
            <a:off x="2622373" y="1243022"/>
            <a:ext cx="1422184" cy="461665"/>
          </a:xfrm>
          <a:prstGeom prst="rect">
            <a:avLst/>
          </a:prstGeom>
          <a:noFill/>
        </p:spPr>
        <p:txBody>
          <a:bodyPr wrap="none" rtlCol="0">
            <a:spAutoFit/>
          </a:bodyPr>
          <a:lstStyle/>
          <a:p>
            <a:pPr algn="ctr"/>
            <a:r>
              <a:rPr kumimoji="1" lang="ja-JP" altLang="en-US" sz="2400" b="1" dirty="0">
                <a:latin typeface="+mj-lt"/>
              </a:rPr>
              <a:t>三角形型</a:t>
            </a:r>
          </a:p>
        </p:txBody>
      </p:sp>
      <p:sp>
        <p:nvSpPr>
          <p:cNvPr id="7" name="テキスト ボックス 6"/>
          <p:cNvSpPr txBox="1"/>
          <p:nvPr/>
        </p:nvSpPr>
        <p:spPr>
          <a:xfrm>
            <a:off x="6614612" y="1243021"/>
            <a:ext cx="2040943" cy="461665"/>
          </a:xfrm>
          <a:prstGeom prst="rect">
            <a:avLst/>
          </a:prstGeom>
          <a:noFill/>
        </p:spPr>
        <p:txBody>
          <a:bodyPr wrap="none" rtlCol="0">
            <a:spAutoFit/>
          </a:bodyPr>
          <a:lstStyle/>
          <a:p>
            <a:pPr algn="ctr"/>
            <a:r>
              <a:rPr kumimoji="1" lang="ja-JP" altLang="en-US" sz="2400" b="1" dirty="0">
                <a:latin typeface="+mj-lt"/>
              </a:rPr>
              <a:t>ガウシアン型</a:t>
            </a:r>
          </a:p>
        </p:txBody>
      </p:sp>
      <p:sp>
        <p:nvSpPr>
          <p:cNvPr id="8" name="テキスト ボックス 7"/>
          <p:cNvSpPr txBox="1"/>
          <p:nvPr/>
        </p:nvSpPr>
        <p:spPr>
          <a:xfrm>
            <a:off x="2777061" y="4174762"/>
            <a:ext cx="1112804" cy="461665"/>
          </a:xfrm>
          <a:prstGeom prst="rect">
            <a:avLst/>
          </a:prstGeom>
          <a:noFill/>
        </p:spPr>
        <p:txBody>
          <a:bodyPr wrap="none" rtlCol="0">
            <a:spAutoFit/>
          </a:bodyPr>
          <a:lstStyle/>
          <a:p>
            <a:pPr algn="ctr"/>
            <a:r>
              <a:rPr kumimoji="1" lang="ja-JP" altLang="en-US" sz="2400" b="1" dirty="0">
                <a:latin typeface="+mj-lt"/>
              </a:rPr>
              <a:t>台形型</a:t>
            </a:r>
          </a:p>
        </p:txBody>
      </p:sp>
      <p:sp>
        <p:nvSpPr>
          <p:cNvPr id="9" name="テキスト ボックス 8"/>
          <p:cNvSpPr txBox="1"/>
          <p:nvPr/>
        </p:nvSpPr>
        <p:spPr>
          <a:xfrm>
            <a:off x="7078680" y="4174762"/>
            <a:ext cx="1112805" cy="461665"/>
          </a:xfrm>
          <a:prstGeom prst="rect">
            <a:avLst/>
          </a:prstGeom>
          <a:noFill/>
        </p:spPr>
        <p:txBody>
          <a:bodyPr wrap="none" rtlCol="0">
            <a:spAutoFit/>
          </a:bodyPr>
          <a:lstStyle/>
          <a:p>
            <a:pPr algn="ctr"/>
            <a:r>
              <a:rPr kumimoji="1" lang="ja-JP" altLang="en-US" sz="2400" b="1" dirty="0">
                <a:latin typeface="+mj-lt"/>
              </a:rPr>
              <a:t>区間型</a:t>
            </a:r>
          </a:p>
        </p:txBody>
      </p:sp>
      <p:sp>
        <p:nvSpPr>
          <p:cNvPr id="13" name="テキスト ボックス 12"/>
          <p:cNvSpPr txBox="1"/>
          <p:nvPr/>
        </p:nvSpPr>
        <p:spPr>
          <a:xfrm rot="16200000">
            <a:off x="-998157" y="2200914"/>
            <a:ext cx="2659702" cy="400110"/>
          </a:xfrm>
          <a:prstGeom prst="rect">
            <a:avLst/>
          </a:prstGeom>
          <a:noFill/>
        </p:spPr>
        <p:txBody>
          <a:bodyPr wrap="none" rtlCol="0">
            <a:spAutoFit/>
          </a:bodyPr>
          <a:lstStyle/>
          <a:p>
            <a:pPr algn="ctr"/>
            <a:r>
              <a:rPr kumimoji="1" lang="en-US" altLang="ja-JP" sz="2000" b="1" dirty="0"/>
              <a:t>Error Rate (</a:t>
            </a:r>
            <a:r>
              <a:rPr kumimoji="1" lang="en-US" altLang="ja-JP" sz="2000" b="1" dirty="0" err="1"/>
              <a:t>Dtra</a:t>
            </a:r>
            <a:r>
              <a:rPr kumimoji="1" lang="en-US" altLang="ja-JP" sz="2000" b="1" dirty="0"/>
              <a:t>) [%]</a:t>
            </a:r>
            <a:endParaRPr kumimoji="1" lang="ja-JP" altLang="en-US" sz="2000" b="1" dirty="0"/>
          </a:p>
        </p:txBody>
      </p:sp>
      <p:sp>
        <p:nvSpPr>
          <p:cNvPr id="14" name="テキスト ボックス 13"/>
          <p:cNvSpPr txBox="1"/>
          <p:nvPr/>
        </p:nvSpPr>
        <p:spPr>
          <a:xfrm rot="16200000">
            <a:off x="-998157" y="5032955"/>
            <a:ext cx="2659702" cy="400110"/>
          </a:xfrm>
          <a:prstGeom prst="rect">
            <a:avLst/>
          </a:prstGeom>
          <a:noFill/>
        </p:spPr>
        <p:txBody>
          <a:bodyPr wrap="none" rtlCol="0">
            <a:spAutoFit/>
          </a:bodyPr>
          <a:lstStyle/>
          <a:p>
            <a:pPr algn="ctr"/>
            <a:r>
              <a:rPr kumimoji="1" lang="en-US" altLang="ja-JP" sz="2000" b="1" dirty="0"/>
              <a:t>Error Rate (</a:t>
            </a:r>
            <a:r>
              <a:rPr kumimoji="1" lang="en-US" altLang="ja-JP" sz="2000" b="1" dirty="0" err="1"/>
              <a:t>Dtra</a:t>
            </a:r>
            <a:r>
              <a:rPr kumimoji="1" lang="en-US" altLang="ja-JP" sz="2000" b="1" dirty="0"/>
              <a:t>) [%]</a:t>
            </a:r>
            <a:endParaRPr kumimoji="1" lang="ja-JP" altLang="en-US" sz="2000" b="1" dirty="0"/>
          </a:p>
        </p:txBody>
      </p:sp>
      <p:sp>
        <p:nvSpPr>
          <p:cNvPr id="17" name="テキスト ボックス 16"/>
          <p:cNvSpPr txBox="1"/>
          <p:nvPr/>
        </p:nvSpPr>
        <p:spPr>
          <a:xfrm>
            <a:off x="1203633" y="3648778"/>
            <a:ext cx="2704588" cy="400110"/>
          </a:xfrm>
          <a:prstGeom prst="rect">
            <a:avLst/>
          </a:prstGeom>
          <a:noFill/>
        </p:spPr>
        <p:txBody>
          <a:bodyPr wrap="none" rtlCol="0">
            <a:spAutoFit/>
          </a:bodyPr>
          <a:lstStyle/>
          <a:p>
            <a:pPr algn="ctr"/>
            <a:r>
              <a:rPr lang="en-US" altLang="ja-JP" sz="2000" b="1" dirty="0"/>
              <a:t>#Number of Rules </a:t>
            </a:r>
            <a:r>
              <a:rPr kumimoji="1" lang="en-US" altLang="ja-JP" sz="2000" b="1" dirty="0"/>
              <a:t>[-]</a:t>
            </a:r>
            <a:endParaRPr kumimoji="1" lang="ja-JP" altLang="en-US" sz="2000" b="1" dirty="0"/>
          </a:p>
        </p:txBody>
      </p:sp>
      <p:sp>
        <p:nvSpPr>
          <p:cNvPr id="18" name="テキスト ボックス 17"/>
          <p:cNvSpPr txBox="1"/>
          <p:nvPr/>
        </p:nvSpPr>
        <p:spPr>
          <a:xfrm>
            <a:off x="5450670" y="3648778"/>
            <a:ext cx="2704588" cy="400110"/>
          </a:xfrm>
          <a:prstGeom prst="rect">
            <a:avLst/>
          </a:prstGeom>
          <a:noFill/>
        </p:spPr>
        <p:txBody>
          <a:bodyPr wrap="none" rtlCol="0">
            <a:spAutoFit/>
          </a:bodyPr>
          <a:lstStyle/>
          <a:p>
            <a:pPr algn="ctr"/>
            <a:r>
              <a:rPr lang="en-US" altLang="ja-JP" sz="2000" b="1" dirty="0"/>
              <a:t>#Number of Rules </a:t>
            </a:r>
            <a:r>
              <a:rPr kumimoji="1" lang="en-US" altLang="ja-JP" sz="2000" b="1" dirty="0"/>
              <a:t>[-]</a:t>
            </a:r>
            <a:endParaRPr kumimoji="1" lang="ja-JP" altLang="en-US" sz="2000" b="1" dirty="0"/>
          </a:p>
        </p:txBody>
      </p:sp>
      <p:sp>
        <p:nvSpPr>
          <p:cNvPr id="19" name="テキスト ボックス 18"/>
          <p:cNvSpPr txBox="1"/>
          <p:nvPr/>
        </p:nvSpPr>
        <p:spPr>
          <a:xfrm>
            <a:off x="1203633" y="6491343"/>
            <a:ext cx="2704588" cy="400110"/>
          </a:xfrm>
          <a:prstGeom prst="rect">
            <a:avLst/>
          </a:prstGeom>
          <a:noFill/>
        </p:spPr>
        <p:txBody>
          <a:bodyPr wrap="none" rtlCol="0">
            <a:spAutoFit/>
          </a:bodyPr>
          <a:lstStyle/>
          <a:p>
            <a:pPr algn="ctr"/>
            <a:r>
              <a:rPr lang="en-US" altLang="ja-JP" sz="2000" b="1" dirty="0"/>
              <a:t>#Number of Rules </a:t>
            </a:r>
            <a:r>
              <a:rPr kumimoji="1" lang="en-US" altLang="ja-JP" sz="2000" b="1" dirty="0"/>
              <a:t>[-]</a:t>
            </a:r>
            <a:endParaRPr kumimoji="1" lang="ja-JP" altLang="en-US" sz="2000" b="1" dirty="0"/>
          </a:p>
        </p:txBody>
      </p:sp>
      <p:sp>
        <p:nvSpPr>
          <p:cNvPr id="20" name="テキスト ボックス 19"/>
          <p:cNvSpPr txBox="1"/>
          <p:nvPr/>
        </p:nvSpPr>
        <p:spPr>
          <a:xfrm>
            <a:off x="5450670" y="6491343"/>
            <a:ext cx="2704588" cy="400110"/>
          </a:xfrm>
          <a:prstGeom prst="rect">
            <a:avLst/>
          </a:prstGeom>
          <a:noFill/>
        </p:spPr>
        <p:txBody>
          <a:bodyPr wrap="none" rtlCol="0">
            <a:spAutoFit/>
          </a:bodyPr>
          <a:lstStyle/>
          <a:p>
            <a:pPr algn="ctr"/>
            <a:r>
              <a:rPr lang="en-US" altLang="ja-JP" sz="2000" b="1" dirty="0"/>
              <a:t>#Number of Rules </a:t>
            </a:r>
            <a:r>
              <a:rPr kumimoji="1" lang="en-US" altLang="ja-JP" sz="2000" b="1" dirty="0"/>
              <a:t>[-]</a:t>
            </a:r>
            <a:endParaRPr kumimoji="1" lang="ja-JP" altLang="en-US" sz="2000" b="1" dirty="0"/>
          </a:p>
        </p:txBody>
      </p:sp>
      <p:sp>
        <p:nvSpPr>
          <p:cNvPr id="21" name="テキスト ボックス 20"/>
          <p:cNvSpPr txBox="1"/>
          <p:nvPr/>
        </p:nvSpPr>
        <p:spPr>
          <a:xfrm rot="16200000">
            <a:off x="3349594" y="2200914"/>
            <a:ext cx="2659702" cy="400110"/>
          </a:xfrm>
          <a:prstGeom prst="rect">
            <a:avLst/>
          </a:prstGeom>
          <a:noFill/>
        </p:spPr>
        <p:txBody>
          <a:bodyPr wrap="none" rtlCol="0">
            <a:spAutoFit/>
          </a:bodyPr>
          <a:lstStyle/>
          <a:p>
            <a:pPr algn="ctr"/>
            <a:r>
              <a:rPr kumimoji="1" lang="en-US" altLang="ja-JP" sz="2000" b="1" dirty="0"/>
              <a:t>Error Rate (</a:t>
            </a:r>
            <a:r>
              <a:rPr kumimoji="1" lang="en-US" altLang="ja-JP" sz="2000" b="1" dirty="0" err="1"/>
              <a:t>Dtra</a:t>
            </a:r>
            <a:r>
              <a:rPr kumimoji="1" lang="en-US" altLang="ja-JP" sz="2000" b="1" dirty="0"/>
              <a:t>) [%]</a:t>
            </a:r>
            <a:endParaRPr kumimoji="1" lang="ja-JP" altLang="en-US" sz="2000" b="1" dirty="0"/>
          </a:p>
        </p:txBody>
      </p:sp>
      <p:sp>
        <p:nvSpPr>
          <p:cNvPr id="22" name="テキスト ボックス 21"/>
          <p:cNvSpPr txBox="1"/>
          <p:nvPr/>
        </p:nvSpPr>
        <p:spPr>
          <a:xfrm rot="16200000">
            <a:off x="3349594" y="4987914"/>
            <a:ext cx="2659702" cy="400110"/>
          </a:xfrm>
          <a:prstGeom prst="rect">
            <a:avLst/>
          </a:prstGeom>
          <a:noFill/>
        </p:spPr>
        <p:txBody>
          <a:bodyPr wrap="none" rtlCol="0">
            <a:spAutoFit/>
          </a:bodyPr>
          <a:lstStyle/>
          <a:p>
            <a:pPr algn="ctr"/>
            <a:r>
              <a:rPr kumimoji="1" lang="en-US" altLang="ja-JP" sz="2000" b="1" dirty="0"/>
              <a:t>Error Rate (</a:t>
            </a:r>
            <a:r>
              <a:rPr kumimoji="1" lang="en-US" altLang="ja-JP" sz="2000" b="1" dirty="0" err="1"/>
              <a:t>Dtra</a:t>
            </a:r>
            <a:r>
              <a:rPr kumimoji="1" lang="en-US" altLang="ja-JP" sz="2000" b="1" dirty="0"/>
              <a:t>) [%]</a:t>
            </a:r>
            <a:endParaRPr kumimoji="1" lang="ja-JP" altLang="en-US" sz="20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clrChange>
              <a:clrFrom>
                <a:srgbClr val="FFFFFF"/>
              </a:clrFrom>
              <a:clrTo>
                <a:srgbClr val="FFFFFF">
                  <a:alpha val="0"/>
                </a:srgbClr>
              </a:clrTo>
            </a:clrChange>
          </a:blip>
          <a:srcRect/>
          <a:stretch>
            <a:fillRect/>
          </a:stretch>
        </p:blipFill>
        <p:spPr>
          <a:xfrm>
            <a:off x="318285" y="906969"/>
            <a:ext cx="4481998" cy="2987998"/>
          </a:xfrm>
          <a:prstGeom prst="rect">
            <a:avLst/>
          </a:prstGeom>
        </p:spPr>
      </p:pic>
      <p:pic>
        <p:nvPicPr>
          <p:cNvPr id="10" name="図 9"/>
          <p:cNvPicPr>
            <a:picLocks noChangeAspect="1"/>
          </p:cNvPicPr>
          <p:nvPr/>
        </p:nvPicPr>
        <p:blipFill>
          <a:blip r:embed="rId3">
            <a:clrChange>
              <a:clrFrom>
                <a:srgbClr val="FFFFFF"/>
              </a:clrFrom>
              <a:clrTo>
                <a:srgbClr val="FFFFFF">
                  <a:alpha val="0"/>
                </a:srgbClr>
              </a:clrTo>
            </a:clrChange>
          </a:blip>
          <a:srcRect/>
          <a:stretch>
            <a:fillRect/>
          </a:stretch>
        </p:blipFill>
        <p:spPr>
          <a:xfrm>
            <a:off x="318285" y="3739010"/>
            <a:ext cx="4481998" cy="2987998"/>
          </a:xfrm>
          <a:prstGeom prst="rect">
            <a:avLst/>
          </a:prstGeom>
        </p:spPr>
      </p:pic>
      <p:pic>
        <p:nvPicPr>
          <p:cNvPr id="11" name="図 10"/>
          <p:cNvPicPr>
            <a:picLocks noChangeAspect="1"/>
          </p:cNvPicPr>
          <p:nvPr/>
        </p:nvPicPr>
        <p:blipFill>
          <a:blip r:embed="rId4">
            <a:clrChange>
              <a:clrFrom>
                <a:srgbClr val="FFFFFF"/>
              </a:clrFrom>
              <a:clrTo>
                <a:srgbClr val="FFFFFF">
                  <a:alpha val="0"/>
                </a:srgbClr>
              </a:clrTo>
            </a:clrChange>
          </a:blip>
          <a:srcRect/>
          <a:stretch>
            <a:fillRect/>
          </a:stretch>
        </p:blipFill>
        <p:spPr>
          <a:xfrm>
            <a:off x="4558201" y="3764273"/>
            <a:ext cx="4481998" cy="2987998"/>
          </a:xfrm>
          <a:prstGeom prst="rect">
            <a:avLst/>
          </a:prstGeom>
        </p:spPr>
      </p:pic>
      <p:pic>
        <p:nvPicPr>
          <p:cNvPr id="12" name="図 11"/>
          <p:cNvPicPr>
            <a:picLocks noChangeAspect="1"/>
          </p:cNvPicPr>
          <p:nvPr/>
        </p:nvPicPr>
        <p:blipFill>
          <a:blip r:embed="rId5">
            <a:clrChange>
              <a:clrFrom>
                <a:srgbClr val="FFFFFF"/>
              </a:clrFrom>
              <a:clrTo>
                <a:srgbClr val="FFFFFF">
                  <a:alpha val="0"/>
                </a:srgbClr>
              </a:clrTo>
            </a:clrChange>
          </a:blip>
          <a:srcRect/>
          <a:stretch>
            <a:fillRect/>
          </a:stretch>
        </p:blipFill>
        <p:spPr>
          <a:xfrm>
            <a:off x="4558201" y="906969"/>
            <a:ext cx="4481998" cy="2987998"/>
          </a:xfrm>
          <a:prstGeom prst="rect">
            <a:avLst/>
          </a:prstGeom>
        </p:spPr>
      </p:pic>
      <p:sp>
        <p:nvSpPr>
          <p:cNvPr id="2" name="タイトル 1"/>
          <p:cNvSpPr>
            <a:spLocks noGrp="1" noEditPoints="1"/>
          </p:cNvSpPr>
          <p:nvPr>
            <p:ph type="title"/>
          </p:nvPr>
        </p:nvSpPr>
        <p:spPr/>
        <p:txBody>
          <a:bodyPr/>
          <a:lstStyle/>
          <a:p>
            <a:r>
              <a:rPr lang="ja-JP" altLang="en-US" dirty="0"/>
              <a:t>数値実験</a:t>
            </a:r>
            <a:endParaRPr kumimoji="1" lang="ja-JP" altLang="en-US" dirty="0"/>
          </a:p>
        </p:txBody>
      </p:sp>
      <p:sp>
        <p:nvSpPr>
          <p:cNvPr id="3" name="スライド番号プレースホルダー 2"/>
          <p:cNvSpPr>
            <a:spLocks noGrp="1" noEditPoints="1"/>
          </p:cNvSpPr>
          <p:nvPr>
            <p:ph type="sldNum" sz="quarter" idx="12"/>
          </p:nvPr>
        </p:nvSpPr>
        <p:spPr/>
        <p:txBody>
          <a:bodyPr/>
          <a:lstStyle/>
          <a:p>
            <a:fld id="{997D3CC7-B6A9-4C37-AD00-6075B6850248}" type="slidenum">
              <a:rPr kumimoji="1" lang="ja-JP" altLang="en-US" smtClean="0"/>
              <a:t>32</a:t>
            </a:fld>
            <a:endParaRPr kumimoji="1" lang="ja-JP" altLang="en-US"/>
          </a:p>
        </p:txBody>
      </p:sp>
      <p:sp>
        <p:nvSpPr>
          <p:cNvPr id="4" name="テキスト プレースホルダー 3"/>
          <p:cNvSpPr>
            <a:spLocks noGrp="1" noEditPoints="1"/>
          </p:cNvSpPr>
          <p:nvPr>
            <p:ph type="body" sz="quarter" idx="13"/>
          </p:nvPr>
        </p:nvSpPr>
        <p:spPr/>
        <p:txBody>
          <a:bodyPr/>
          <a:lstStyle/>
          <a:p>
            <a:r>
              <a:rPr lang="en-US" altLang="ja-JP" dirty="0"/>
              <a:t>phoneme </a:t>
            </a:r>
            <a:r>
              <a:rPr lang="ja-JP" altLang="en-US" dirty="0"/>
              <a:t>評価</a:t>
            </a:r>
            <a:r>
              <a:rPr kumimoji="1" lang="ja-JP" altLang="en-US" dirty="0"/>
              <a:t>用データ誤識別率 </a:t>
            </a:r>
            <a:r>
              <a:rPr kumimoji="1" lang="en-US" altLang="ja-JP" dirty="0"/>
              <a:t>– </a:t>
            </a:r>
            <a:r>
              <a:rPr kumimoji="1" lang="ja-JP" altLang="en-US" dirty="0"/>
              <a:t>ルール数</a:t>
            </a:r>
          </a:p>
        </p:txBody>
      </p:sp>
      <p:sp>
        <p:nvSpPr>
          <p:cNvPr id="6" name="テキスト ボックス 5"/>
          <p:cNvSpPr txBox="1"/>
          <p:nvPr/>
        </p:nvSpPr>
        <p:spPr>
          <a:xfrm>
            <a:off x="2622373" y="1243022"/>
            <a:ext cx="1422184" cy="461665"/>
          </a:xfrm>
          <a:prstGeom prst="rect">
            <a:avLst/>
          </a:prstGeom>
          <a:noFill/>
        </p:spPr>
        <p:txBody>
          <a:bodyPr wrap="none" rtlCol="0">
            <a:spAutoFit/>
          </a:bodyPr>
          <a:lstStyle/>
          <a:p>
            <a:pPr algn="ctr"/>
            <a:r>
              <a:rPr kumimoji="1" lang="ja-JP" altLang="en-US" sz="2400" b="1" dirty="0">
                <a:latin typeface="+mj-lt"/>
              </a:rPr>
              <a:t>三角形型</a:t>
            </a:r>
          </a:p>
        </p:txBody>
      </p:sp>
      <p:sp>
        <p:nvSpPr>
          <p:cNvPr id="7" name="テキスト ボックス 6"/>
          <p:cNvSpPr txBox="1"/>
          <p:nvPr/>
        </p:nvSpPr>
        <p:spPr>
          <a:xfrm>
            <a:off x="6614612" y="1243021"/>
            <a:ext cx="2040943" cy="461665"/>
          </a:xfrm>
          <a:prstGeom prst="rect">
            <a:avLst/>
          </a:prstGeom>
          <a:noFill/>
        </p:spPr>
        <p:txBody>
          <a:bodyPr wrap="none" rtlCol="0">
            <a:spAutoFit/>
          </a:bodyPr>
          <a:lstStyle/>
          <a:p>
            <a:pPr algn="ctr"/>
            <a:r>
              <a:rPr kumimoji="1" lang="ja-JP" altLang="en-US" sz="2400" b="1" dirty="0">
                <a:latin typeface="+mj-lt"/>
              </a:rPr>
              <a:t>ガウシアン型</a:t>
            </a:r>
          </a:p>
        </p:txBody>
      </p:sp>
      <p:sp>
        <p:nvSpPr>
          <p:cNvPr id="8" name="テキスト ボックス 7"/>
          <p:cNvSpPr txBox="1"/>
          <p:nvPr/>
        </p:nvSpPr>
        <p:spPr>
          <a:xfrm>
            <a:off x="2777061" y="4174762"/>
            <a:ext cx="1112804" cy="461665"/>
          </a:xfrm>
          <a:prstGeom prst="rect">
            <a:avLst/>
          </a:prstGeom>
          <a:noFill/>
        </p:spPr>
        <p:txBody>
          <a:bodyPr wrap="none" rtlCol="0">
            <a:spAutoFit/>
          </a:bodyPr>
          <a:lstStyle/>
          <a:p>
            <a:pPr algn="ctr"/>
            <a:r>
              <a:rPr kumimoji="1" lang="ja-JP" altLang="en-US" sz="2400" b="1" dirty="0">
                <a:latin typeface="+mj-lt"/>
              </a:rPr>
              <a:t>台形型</a:t>
            </a:r>
          </a:p>
        </p:txBody>
      </p:sp>
      <p:sp>
        <p:nvSpPr>
          <p:cNvPr id="9" name="テキスト ボックス 8"/>
          <p:cNvSpPr txBox="1"/>
          <p:nvPr/>
        </p:nvSpPr>
        <p:spPr>
          <a:xfrm>
            <a:off x="7078680" y="4174762"/>
            <a:ext cx="1112805" cy="461665"/>
          </a:xfrm>
          <a:prstGeom prst="rect">
            <a:avLst/>
          </a:prstGeom>
          <a:noFill/>
        </p:spPr>
        <p:txBody>
          <a:bodyPr wrap="none" rtlCol="0">
            <a:spAutoFit/>
          </a:bodyPr>
          <a:lstStyle/>
          <a:p>
            <a:pPr algn="ctr"/>
            <a:r>
              <a:rPr kumimoji="1" lang="ja-JP" altLang="en-US" sz="2400" b="1" dirty="0">
                <a:latin typeface="+mj-lt"/>
              </a:rPr>
              <a:t>区間型</a:t>
            </a:r>
          </a:p>
        </p:txBody>
      </p:sp>
      <p:sp>
        <p:nvSpPr>
          <p:cNvPr id="17" name="テキスト ボックス 16"/>
          <p:cNvSpPr txBox="1"/>
          <p:nvPr/>
        </p:nvSpPr>
        <p:spPr>
          <a:xfrm>
            <a:off x="1203633" y="3648778"/>
            <a:ext cx="2704588" cy="400110"/>
          </a:xfrm>
          <a:prstGeom prst="rect">
            <a:avLst/>
          </a:prstGeom>
          <a:noFill/>
        </p:spPr>
        <p:txBody>
          <a:bodyPr wrap="none" rtlCol="0">
            <a:spAutoFit/>
          </a:bodyPr>
          <a:lstStyle/>
          <a:p>
            <a:pPr algn="ctr"/>
            <a:r>
              <a:rPr lang="en-US" altLang="ja-JP" sz="2000" b="1" dirty="0"/>
              <a:t>#Number of Rules </a:t>
            </a:r>
            <a:r>
              <a:rPr kumimoji="1" lang="en-US" altLang="ja-JP" sz="2000" b="1" dirty="0"/>
              <a:t>[-]</a:t>
            </a:r>
            <a:endParaRPr kumimoji="1" lang="ja-JP" altLang="en-US" sz="2000" b="1" dirty="0"/>
          </a:p>
        </p:txBody>
      </p:sp>
      <p:sp>
        <p:nvSpPr>
          <p:cNvPr id="18" name="テキスト ボックス 17"/>
          <p:cNvSpPr txBox="1"/>
          <p:nvPr/>
        </p:nvSpPr>
        <p:spPr>
          <a:xfrm>
            <a:off x="5450670" y="3648778"/>
            <a:ext cx="2704588" cy="400110"/>
          </a:xfrm>
          <a:prstGeom prst="rect">
            <a:avLst/>
          </a:prstGeom>
          <a:noFill/>
        </p:spPr>
        <p:txBody>
          <a:bodyPr wrap="none" rtlCol="0">
            <a:spAutoFit/>
          </a:bodyPr>
          <a:lstStyle/>
          <a:p>
            <a:pPr algn="ctr"/>
            <a:r>
              <a:rPr lang="en-US" altLang="ja-JP" sz="2000" b="1" dirty="0"/>
              <a:t>#Number of Rules </a:t>
            </a:r>
            <a:r>
              <a:rPr kumimoji="1" lang="en-US" altLang="ja-JP" sz="2000" b="1" dirty="0"/>
              <a:t>[-]</a:t>
            </a:r>
            <a:endParaRPr kumimoji="1" lang="ja-JP" altLang="en-US" sz="2000" b="1" dirty="0"/>
          </a:p>
        </p:txBody>
      </p:sp>
      <p:sp>
        <p:nvSpPr>
          <p:cNvPr id="19" name="テキスト ボックス 18"/>
          <p:cNvSpPr txBox="1"/>
          <p:nvPr/>
        </p:nvSpPr>
        <p:spPr>
          <a:xfrm>
            <a:off x="1203633" y="6491343"/>
            <a:ext cx="2704588" cy="400110"/>
          </a:xfrm>
          <a:prstGeom prst="rect">
            <a:avLst/>
          </a:prstGeom>
          <a:noFill/>
        </p:spPr>
        <p:txBody>
          <a:bodyPr wrap="none" rtlCol="0">
            <a:spAutoFit/>
          </a:bodyPr>
          <a:lstStyle/>
          <a:p>
            <a:pPr algn="ctr"/>
            <a:r>
              <a:rPr lang="en-US" altLang="ja-JP" sz="2000" b="1" dirty="0"/>
              <a:t>#Number of Rules </a:t>
            </a:r>
            <a:r>
              <a:rPr kumimoji="1" lang="en-US" altLang="ja-JP" sz="2000" b="1" dirty="0"/>
              <a:t>[-]</a:t>
            </a:r>
            <a:endParaRPr kumimoji="1" lang="ja-JP" altLang="en-US" sz="2000" b="1" dirty="0"/>
          </a:p>
        </p:txBody>
      </p:sp>
      <p:sp>
        <p:nvSpPr>
          <p:cNvPr id="20" name="テキスト ボックス 19"/>
          <p:cNvSpPr txBox="1"/>
          <p:nvPr/>
        </p:nvSpPr>
        <p:spPr>
          <a:xfrm>
            <a:off x="5450670" y="6491343"/>
            <a:ext cx="2704588" cy="400110"/>
          </a:xfrm>
          <a:prstGeom prst="rect">
            <a:avLst/>
          </a:prstGeom>
          <a:noFill/>
        </p:spPr>
        <p:txBody>
          <a:bodyPr wrap="none" rtlCol="0">
            <a:spAutoFit/>
          </a:bodyPr>
          <a:lstStyle/>
          <a:p>
            <a:pPr algn="ctr"/>
            <a:r>
              <a:rPr lang="en-US" altLang="ja-JP" sz="2000" b="1" dirty="0"/>
              <a:t>#Number of Rules </a:t>
            </a:r>
            <a:r>
              <a:rPr kumimoji="1" lang="en-US" altLang="ja-JP" sz="2000" b="1" dirty="0"/>
              <a:t>[-]</a:t>
            </a:r>
            <a:endParaRPr kumimoji="1" lang="ja-JP" altLang="en-US" sz="2000" b="1" dirty="0"/>
          </a:p>
        </p:txBody>
      </p:sp>
      <p:sp>
        <p:nvSpPr>
          <p:cNvPr id="23" name="テキスト ボックス 22"/>
          <p:cNvSpPr txBox="1"/>
          <p:nvPr/>
        </p:nvSpPr>
        <p:spPr>
          <a:xfrm rot="16200000">
            <a:off x="-990943" y="2200914"/>
            <a:ext cx="2645276" cy="400110"/>
          </a:xfrm>
          <a:prstGeom prst="rect">
            <a:avLst/>
          </a:prstGeom>
          <a:noFill/>
        </p:spPr>
        <p:txBody>
          <a:bodyPr wrap="none" rtlCol="0">
            <a:spAutoFit/>
          </a:bodyPr>
          <a:lstStyle/>
          <a:p>
            <a:pPr algn="ctr"/>
            <a:r>
              <a:rPr kumimoji="1" lang="en-US" altLang="ja-JP" sz="2000" b="1" dirty="0"/>
              <a:t>Error Rate (</a:t>
            </a:r>
            <a:r>
              <a:rPr kumimoji="1" lang="en-US" altLang="ja-JP" sz="2000" b="1" dirty="0" err="1"/>
              <a:t>Dtst</a:t>
            </a:r>
            <a:r>
              <a:rPr kumimoji="1" lang="en-US" altLang="ja-JP" sz="2000" b="1" dirty="0"/>
              <a:t>) [%]</a:t>
            </a:r>
            <a:endParaRPr kumimoji="1" lang="ja-JP" altLang="en-US" sz="2000" b="1" dirty="0"/>
          </a:p>
        </p:txBody>
      </p:sp>
      <p:sp>
        <p:nvSpPr>
          <p:cNvPr id="24" name="テキスト ボックス 23"/>
          <p:cNvSpPr txBox="1"/>
          <p:nvPr/>
        </p:nvSpPr>
        <p:spPr>
          <a:xfrm rot="16200000">
            <a:off x="-990943" y="5032955"/>
            <a:ext cx="2645276" cy="400110"/>
          </a:xfrm>
          <a:prstGeom prst="rect">
            <a:avLst/>
          </a:prstGeom>
          <a:noFill/>
        </p:spPr>
        <p:txBody>
          <a:bodyPr wrap="none" rtlCol="0">
            <a:spAutoFit/>
          </a:bodyPr>
          <a:lstStyle/>
          <a:p>
            <a:pPr algn="ctr"/>
            <a:r>
              <a:rPr kumimoji="1" lang="en-US" altLang="ja-JP" sz="2000" b="1" dirty="0"/>
              <a:t>Error Rate (</a:t>
            </a:r>
            <a:r>
              <a:rPr kumimoji="1" lang="en-US" altLang="ja-JP" sz="2000" b="1" dirty="0" err="1"/>
              <a:t>Dtst</a:t>
            </a:r>
            <a:r>
              <a:rPr kumimoji="1" lang="en-US" altLang="ja-JP" sz="2000" b="1" dirty="0"/>
              <a:t>) [%]</a:t>
            </a:r>
            <a:endParaRPr kumimoji="1" lang="ja-JP" altLang="en-US" sz="2000" b="1" dirty="0"/>
          </a:p>
        </p:txBody>
      </p:sp>
      <p:sp>
        <p:nvSpPr>
          <p:cNvPr id="25" name="テキスト ボックス 24"/>
          <p:cNvSpPr txBox="1"/>
          <p:nvPr/>
        </p:nvSpPr>
        <p:spPr>
          <a:xfrm rot="16200000">
            <a:off x="3356808" y="2200914"/>
            <a:ext cx="2645276" cy="400110"/>
          </a:xfrm>
          <a:prstGeom prst="rect">
            <a:avLst/>
          </a:prstGeom>
          <a:noFill/>
        </p:spPr>
        <p:txBody>
          <a:bodyPr wrap="none" rtlCol="0">
            <a:spAutoFit/>
          </a:bodyPr>
          <a:lstStyle/>
          <a:p>
            <a:pPr algn="ctr"/>
            <a:r>
              <a:rPr kumimoji="1" lang="en-US" altLang="ja-JP" sz="2000" b="1" dirty="0"/>
              <a:t>Error Rate (</a:t>
            </a:r>
            <a:r>
              <a:rPr kumimoji="1" lang="en-US" altLang="ja-JP" sz="2000" b="1" dirty="0" err="1"/>
              <a:t>Dtst</a:t>
            </a:r>
            <a:r>
              <a:rPr kumimoji="1" lang="en-US" altLang="ja-JP" sz="2000" b="1" dirty="0"/>
              <a:t>) [%]</a:t>
            </a:r>
            <a:endParaRPr kumimoji="1" lang="ja-JP" altLang="en-US" sz="2000" b="1" dirty="0"/>
          </a:p>
        </p:txBody>
      </p:sp>
      <p:sp>
        <p:nvSpPr>
          <p:cNvPr id="26" name="テキスト ボックス 25"/>
          <p:cNvSpPr txBox="1"/>
          <p:nvPr/>
        </p:nvSpPr>
        <p:spPr>
          <a:xfrm rot="16200000">
            <a:off x="3356808" y="4987914"/>
            <a:ext cx="2645276" cy="400110"/>
          </a:xfrm>
          <a:prstGeom prst="rect">
            <a:avLst/>
          </a:prstGeom>
          <a:noFill/>
        </p:spPr>
        <p:txBody>
          <a:bodyPr wrap="none" rtlCol="0">
            <a:spAutoFit/>
          </a:bodyPr>
          <a:lstStyle/>
          <a:p>
            <a:pPr algn="ctr"/>
            <a:r>
              <a:rPr kumimoji="1" lang="en-US" altLang="ja-JP" sz="2000" b="1" dirty="0"/>
              <a:t>Error Rate (</a:t>
            </a:r>
            <a:r>
              <a:rPr kumimoji="1" lang="en-US" altLang="ja-JP" sz="2000" b="1" dirty="0" err="1"/>
              <a:t>Dtst</a:t>
            </a:r>
            <a:r>
              <a:rPr kumimoji="1" lang="en-US" altLang="ja-JP" sz="2000" b="1" dirty="0"/>
              <a:t>) [%]</a:t>
            </a:r>
            <a:endParaRPr kumimoji="1" lang="ja-JP" altLang="en-US" sz="2000"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D33F73-5E1B-4A7C-85D2-4CB54F2A5D53}"/>
              </a:ext>
            </a:extLst>
          </p:cNvPr>
          <p:cNvSpPr>
            <a:spLocks noGrp="1"/>
          </p:cNvSpPr>
          <p:nvPr>
            <p:ph type="title"/>
          </p:nvPr>
        </p:nvSpPr>
        <p:spPr/>
        <p:txBody>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711B5502-F693-4068-978D-546A39AEE031}"/>
              </a:ext>
            </a:extLst>
          </p:cNvPr>
          <p:cNvSpPr>
            <a:spLocks noGrp="1"/>
          </p:cNvSpPr>
          <p:nvPr>
            <p:ph idx="1"/>
          </p:nvPr>
        </p:nvSpPr>
        <p:spPr/>
        <p:txBody>
          <a:bodyPr/>
          <a:lstStyle/>
          <a:p>
            <a:r>
              <a:rPr kumimoji="1" lang="ja-JP" altLang="en-US" dirty="0"/>
              <a:t>？？？</a:t>
            </a:r>
          </a:p>
        </p:txBody>
      </p:sp>
      <p:sp>
        <p:nvSpPr>
          <p:cNvPr id="4" name="スライド番号プレースホルダー 3">
            <a:extLst>
              <a:ext uri="{FF2B5EF4-FFF2-40B4-BE49-F238E27FC236}">
                <a16:creationId xmlns:a16="http://schemas.microsoft.com/office/drawing/2014/main" id="{0A1C95EE-BB95-4A67-B32E-A3B4EB0E147D}"/>
              </a:ext>
            </a:extLst>
          </p:cNvPr>
          <p:cNvSpPr>
            <a:spLocks noGrp="1"/>
          </p:cNvSpPr>
          <p:nvPr>
            <p:ph type="sldNum" sz="quarter" idx="12"/>
          </p:nvPr>
        </p:nvSpPr>
        <p:spPr/>
        <p:txBody>
          <a:bodyPr/>
          <a:lstStyle/>
          <a:p>
            <a:fld id="{B5C67937-D10B-4F1B-BCB2-26B69D4AE1E2}" type="slidenum">
              <a:rPr kumimoji="1" lang="ja-JP" altLang="en-US" smtClean="0"/>
              <a:pPr/>
              <a:t>33</a:t>
            </a:fld>
            <a:endParaRPr kumimoji="1" lang="ja-JP" altLang="en-US" dirty="0"/>
          </a:p>
        </p:txBody>
      </p:sp>
    </p:spTree>
    <p:extLst>
      <p:ext uri="{BB962C8B-B14F-4D97-AF65-F5344CB8AC3E}">
        <p14:creationId xmlns:p14="http://schemas.microsoft.com/office/powerpoint/2010/main" val="19853440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8485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AC7534-D4CA-4E25-A0F7-01F3986C5A37}"/>
              </a:ext>
            </a:extLst>
          </p:cNvPr>
          <p:cNvSpPr>
            <a:spLocks noGrp="1"/>
          </p:cNvSpPr>
          <p:nvPr>
            <p:ph type="title"/>
          </p:nvPr>
        </p:nvSpPr>
        <p:spPr/>
        <p:txBody>
          <a:bodyPr/>
          <a:lstStyle/>
          <a:p>
            <a:r>
              <a:rPr kumimoji="1" lang="ja-JP" altLang="en-US" dirty="0"/>
              <a:t>ファジィ識別器</a:t>
            </a:r>
          </a:p>
        </p:txBody>
      </p:sp>
      <p:sp>
        <p:nvSpPr>
          <p:cNvPr id="3" name="コンテンツ プレースホルダー 2">
            <a:extLst>
              <a:ext uri="{FF2B5EF4-FFF2-40B4-BE49-F238E27FC236}">
                <a16:creationId xmlns:a16="http://schemas.microsoft.com/office/drawing/2014/main" id="{6B2D6A4E-9367-4488-8F51-CD2AB6DAA15A}"/>
              </a:ext>
            </a:extLst>
          </p:cNvPr>
          <p:cNvSpPr>
            <a:spLocks noGrp="1"/>
          </p:cNvSpPr>
          <p:nvPr>
            <p:ph idx="1"/>
          </p:nvPr>
        </p:nvSpPr>
        <p:spPr/>
        <p:txBody>
          <a:bodyPr/>
          <a:lstStyle/>
          <a:p>
            <a:r>
              <a:rPr kumimoji="1" lang="ja-JP" altLang="en-US" dirty="0"/>
              <a:t>各属性値が帰属する条件部集合からクラスを推測する．</a:t>
            </a:r>
          </a:p>
        </p:txBody>
      </p:sp>
      <p:sp>
        <p:nvSpPr>
          <p:cNvPr id="4" name="スライド番号プレースホルダー 3">
            <a:extLst>
              <a:ext uri="{FF2B5EF4-FFF2-40B4-BE49-F238E27FC236}">
                <a16:creationId xmlns:a16="http://schemas.microsoft.com/office/drawing/2014/main" id="{87E68A50-75C6-49BA-88C4-B9A70DA867D7}"/>
              </a:ext>
            </a:extLst>
          </p:cNvPr>
          <p:cNvSpPr>
            <a:spLocks noGrp="1"/>
          </p:cNvSpPr>
          <p:nvPr>
            <p:ph type="sldNum" sz="quarter" idx="12"/>
          </p:nvPr>
        </p:nvSpPr>
        <p:spPr/>
        <p:txBody>
          <a:bodyPr/>
          <a:lstStyle/>
          <a:p>
            <a:fld id="{B5C67937-D10B-4F1B-BCB2-26B69D4AE1E2}" type="slidenum">
              <a:rPr kumimoji="1" lang="ja-JP" altLang="en-US" smtClean="0"/>
              <a:pPr/>
              <a:t>4</a:t>
            </a:fld>
            <a:endParaRPr kumimoji="1" lang="ja-JP" altLang="en-US" dirty="0"/>
          </a:p>
        </p:txBody>
      </p:sp>
      <p:graphicFrame>
        <p:nvGraphicFramePr>
          <p:cNvPr id="32" name="表 5">
            <a:extLst>
              <a:ext uri="{FF2B5EF4-FFF2-40B4-BE49-F238E27FC236}">
                <a16:creationId xmlns:a16="http://schemas.microsoft.com/office/drawing/2014/main" id="{29C57C7A-56AE-41F4-8D59-27A7E4158677}"/>
              </a:ext>
            </a:extLst>
          </p:cNvPr>
          <p:cNvGraphicFramePr>
            <a:graphicFrameLocks/>
          </p:cNvGraphicFramePr>
          <p:nvPr>
            <p:extLst>
              <p:ext uri="{D42A27DB-BD31-4B8C-83A1-F6EECF244321}">
                <p14:modId xmlns:p14="http://schemas.microsoft.com/office/powerpoint/2010/main" val="3886725879"/>
              </p:ext>
            </p:extLst>
          </p:nvPr>
        </p:nvGraphicFramePr>
        <p:xfrm>
          <a:off x="1547200" y="2794000"/>
          <a:ext cx="6556512" cy="3560631"/>
        </p:xfrm>
        <a:graphic>
          <a:graphicData uri="http://schemas.openxmlformats.org/drawingml/2006/table">
            <a:tbl>
              <a:tblPr firstRow="1" bandRow="1">
                <a:tableStyleId>{5C22544A-7EE6-4342-B048-85BDC9FD1C3A}</a:tableStyleId>
              </a:tblPr>
              <a:tblGrid>
                <a:gridCol w="2185504">
                  <a:extLst>
                    <a:ext uri="{9D8B030D-6E8A-4147-A177-3AD203B41FA5}">
                      <a16:colId xmlns:a16="http://schemas.microsoft.com/office/drawing/2014/main" val="2176024062"/>
                    </a:ext>
                  </a:extLst>
                </a:gridCol>
                <a:gridCol w="2185504">
                  <a:extLst>
                    <a:ext uri="{9D8B030D-6E8A-4147-A177-3AD203B41FA5}">
                      <a16:colId xmlns:a16="http://schemas.microsoft.com/office/drawing/2014/main" val="66635644"/>
                    </a:ext>
                  </a:extLst>
                </a:gridCol>
                <a:gridCol w="2185504">
                  <a:extLst>
                    <a:ext uri="{9D8B030D-6E8A-4147-A177-3AD203B41FA5}">
                      <a16:colId xmlns:a16="http://schemas.microsoft.com/office/drawing/2014/main" val="2146896382"/>
                    </a:ext>
                  </a:extLst>
                </a:gridCol>
              </a:tblGrid>
              <a:tr h="1186877">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63422356"/>
                  </a:ext>
                </a:extLst>
              </a:tr>
              <a:tr h="1186877">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25403242"/>
                  </a:ext>
                </a:extLst>
              </a:tr>
              <a:tr h="1186877">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3375391"/>
                  </a:ext>
                </a:extLst>
              </a:tr>
            </a:tbl>
          </a:graphicData>
        </a:graphic>
      </p:graphicFrame>
      <p:grpSp>
        <p:nvGrpSpPr>
          <p:cNvPr id="33" name="グループ化 32">
            <a:extLst>
              <a:ext uri="{FF2B5EF4-FFF2-40B4-BE49-F238E27FC236}">
                <a16:creationId xmlns:a16="http://schemas.microsoft.com/office/drawing/2014/main" id="{B3AB4EFE-8A08-4483-85F0-752D42B68A55}"/>
              </a:ext>
            </a:extLst>
          </p:cNvPr>
          <p:cNvGrpSpPr/>
          <p:nvPr/>
        </p:nvGrpSpPr>
        <p:grpSpPr>
          <a:xfrm>
            <a:off x="1547199" y="2793999"/>
            <a:ext cx="6556513" cy="3560631"/>
            <a:chOff x="2358887" y="1476374"/>
            <a:chExt cx="6556513" cy="4036531"/>
          </a:xfrm>
        </p:grpSpPr>
        <p:cxnSp>
          <p:nvCxnSpPr>
            <p:cNvPr id="34" name="直線矢印コネクタ 33">
              <a:extLst>
                <a:ext uri="{FF2B5EF4-FFF2-40B4-BE49-F238E27FC236}">
                  <a16:creationId xmlns:a16="http://schemas.microsoft.com/office/drawing/2014/main" id="{0AB53BEB-1592-45C0-9EA3-92BA60C96988}"/>
                </a:ext>
              </a:extLst>
            </p:cNvPr>
            <p:cNvCxnSpPr>
              <a:cxnSpLocks/>
            </p:cNvCxnSpPr>
            <p:nvPr/>
          </p:nvCxnSpPr>
          <p:spPr>
            <a:xfrm flipH="1" flipV="1">
              <a:off x="2358887" y="1476374"/>
              <a:ext cx="1" cy="4036531"/>
            </a:xfrm>
            <a:prstGeom prst="straightConnector1">
              <a:avLst/>
            </a:prstGeom>
            <a:ln w="1270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E9AFC44F-2213-42EF-953B-F1BB38694011}"/>
                </a:ext>
              </a:extLst>
            </p:cNvPr>
            <p:cNvCxnSpPr>
              <a:cxnSpLocks/>
            </p:cNvCxnSpPr>
            <p:nvPr/>
          </p:nvCxnSpPr>
          <p:spPr>
            <a:xfrm>
              <a:off x="2358887" y="5512905"/>
              <a:ext cx="6556513" cy="0"/>
            </a:xfrm>
            <a:prstGeom prst="straightConnector1">
              <a:avLst/>
            </a:prstGeom>
            <a:ln w="1270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8" name="テキスト ボックス 47">
            <a:extLst>
              <a:ext uri="{FF2B5EF4-FFF2-40B4-BE49-F238E27FC236}">
                <a16:creationId xmlns:a16="http://schemas.microsoft.com/office/drawing/2014/main" id="{D55ED455-08CE-41E2-95C9-8700EE352829}"/>
              </a:ext>
            </a:extLst>
          </p:cNvPr>
          <p:cNvSpPr txBox="1"/>
          <p:nvPr/>
        </p:nvSpPr>
        <p:spPr>
          <a:xfrm>
            <a:off x="8103712" y="6148601"/>
            <a:ext cx="811688" cy="523220"/>
          </a:xfrm>
          <a:prstGeom prst="rect">
            <a:avLst/>
          </a:prstGeom>
          <a:noFill/>
        </p:spPr>
        <p:txBody>
          <a:bodyPr wrap="square" rtlCol="0">
            <a:spAutoFit/>
          </a:bodyPr>
          <a:lstStyle/>
          <a:p>
            <a:pPr algn="ctr"/>
            <a:r>
              <a:rPr kumimoji="1" lang="en-US" altLang="ja-JP" sz="2800" dirty="0"/>
              <a:t>X</a:t>
            </a:r>
            <a:r>
              <a:rPr kumimoji="1" lang="en-US" altLang="ja-JP" sz="2800" baseline="-25000" dirty="0"/>
              <a:t>1</a:t>
            </a:r>
            <a:endParaRPr kumimoji="1" lang="ja-JP" altLang="en-US" sz="2800" dirty="0"/>
          </a:p>
        </p:txBody>
      </p:sp>
      <p:sp>
        <p:nvSpPr>
          <p:cNvPr id="49" name="テキスト ボックス 48">
            <a:extLst>
              <a:ext uri="{FF2B5EF4-FFF2-40B4-BE49-F238E27FC236}">
                <a16:creationId xmlns:a16="http://schemas.microsoft.com/office/drawing/2014/main" id="{CA3912F3-F725-4E8F-9BE5-04E653767473}"/>
              </a:ext>
            </a:extLst>
          </p:cNvPr>
          <p:cNvSpPr txBox="1"/>
          <p:nvPr/>
        </p:nvSpPr>
        <p:spPr>
          <a:xfrm>
            <a:off x="1176423" y="2299835"/>
            <a:ext cx="811688" cy="523220"/>
          </a:xfrm>
          <a:prstGeom prst="rect">
            <a:avLst/>
          </a:prstGeom>
          <a:noFill/>
        </p:spPr>
        <p:txBody>
          <a:bodyPr wrap="square" rtlCol="0">
            <a:spAutoFit/>
          </a:bodyPr>
          <a:lstStyle/>
          <a:p>
            <a:pPr algn="ctr"/>
            <a:r>
              <a:rPr kumimoji="1" lang="en-US" altLang="ja-JP" sz="2800" dirty="0"/>
              <a:t>X</a:t>
            </a:r>
            <a:r>
              <a:rPr lang="en-US" altLang="ja-JP" sz="2800" baseline="-25000" dirty="0"/>
              <a:t>2</a:t>
            </a:r>
            <a:endParaRPr kumimoji="1" lang="ja-JP" altLang="en-US" sz="2800" dirty="0"/>
          </a:p>
        </p:txBody>
      </p:sp>
      <p:grpSp>
        <p:nvGrpSpPr>
          <p:cNvPr id="50" name="グループ化 49">
            <a:extLst>
              <a:ext uri="{FF2B5EF4-FFF2-40B4-BE49-F238E27FC236}">
                <a16:creationId xmlns:a16="http://schemas.microsoft.com/office/drawing/2014/main" id="{FB6DBAEA-A5FC-4A91-BAED-903CD396D3DD}"/>
              </a:ext>
            </a:extLst>
          </p:cNvPr>
          <p:cNvGrpSpPr/>
          <p:nvPr/>
        </p:nvGrpSpPr>
        <p:grpSpPr>
          <a:xfrm>
            <a:off x="1508751" y="6414349"/>
            <a:ext cx="6528979" cy="443651"/>
            <a:chOff x="1737344" y="5561854"/>
            <a:chExt cx="6528979" cy="461667"/>
          </a:xfrm>
        </p:grpSpPr>
        <p:sp>
          <p:nvSpPr>
            <p:cNvPr id="51" name="テキスト ボックス 50">
              <a:extLst>
                <a:ext uri="{FF2B5EF4-FFF2-40B4-BE49-F238E27FC236}">
                  <a16:creationId xmlns:a16="http://schemas.microsoft.com/office/drawing/2014/main" id="{AED6E7C7-8610-46CA-B843-CEDA7E979ABC}"/>
                </a:ext>
              </a:extLst>
            </p:cNvPr>
            <p:cNvSpPr txBox="1"/>
            <p:nvPr/>
          </p:nvSpPr>
          <p:spPr>
            <a:xfrm>
              <a:off x="1737344" y="5561856"/>
              <a:ext cx="2170731" cy="461665"/>
            </a:xfrm>
            <a:prstGeom prst="rect">
              <a:avLst/>
            </a:prstGeom>
            <a:noFill/>
          </p:spPr>
          <p:txBody>
            <a:bodyPr wrap="square" rtlCol="0">
              <a:spAutoFit/>
            </a:bodyPr>
            <a:lstStyle/>
            <a:p>
              <a:pPr algn="ctr"/>
              <a:r>
                <a:rPr lang="ja-JP" altLang="en-US" sz="2400" dirty="0"/>
                <a:t>集合</a:t>
              </a:r>
              <a:r>
                <a:rPr kumimoji="1" lang="en-US" altLang="ja-JP" sz="2400" dirty="0"/>
                <a:t> 1</a:t>
              </a:r>
              <a:endParaRPr kumimoji="1" lang="ja-JP" altLang="en-US" sz="2400" dirty="0"/>
            </a:p>
          </p:txBody>
        </p:sp>
        <p:sp>
          <p:nvSpPr>
            <p:cNvPr id="52" name="テキスト ボックス 51">
              <a:extLst>
                <a:ext uri="{FF2B5EF4-FFF2-40B4-BE49-F238E27FC236}">
                  <a16:creationId xmlns:a16="http://schemas.microsoft.com/office/drawing/2014/main" id="{D0AD4106-80B2-4012-B116-CC014A4BE5D5}"/>
                </a:ext>
              </a:extLst>
            </p:cNvPr>
            <p:cNvSpPr txBox="1"/>
            <p:nvPr/>
          </p:nvSpPr>
          <p:spPr>
            <a:xfrm>
              <a:off x="3968683" y="5561856"/>
              <a:ext cx="2170731" cy="461665"/>
            </a:xfrm>
            <a:prstGeom prst="rect">
              <a:avLst/>
            </a:prstGeom>
            <a:noFill/>
          </p:spPr>
          <p:txBody>
            <a:bodyPr wrap="square" rtlCol="0">
              <a:spAutoFit/>
            </a:bodyPr>
            <a:lstStyle/>
            <a:p>
              <a:pPr algn="ctr"/>
              <a:r>
                <a:rPr kumimoji="1" lang="ja-JP" altLang="en-US" sz="2400" dirty="0"/>
                <a:t>集合</a:t>
              </a:r>
              <a:r>
                <a:rPr kumimoji="1" lang="en-US" altLang="ja-JP" sz="2400" dirty="0"/>
                <a:t> 2</a:t>
              </a:r>
              <a:endParaRPr kumimoji="1" lang="ja-JP" altLang="en-US" sz="2400" dirty="0"/>
            </a:p>
          </p:txBody>
        </p:sp>
        <p:sp>
          <p:nvSpPr>
            <p:cNvPr id="53" name="テキスト ボックス 52">
              <a:extLst>
                <a:ext uri="{FF2B5EF4-FFF2-40B4-BE49-F238E27FC236}">
                  <a16:creationId xmlns:a16="http://schemas.microsoft.com/office/drawing/2014/main" id="{EBB290C2-0235-41B9-946E-9A1B4F300F07}"/>
                </a:ext>
              </a:extLst>
            </p:cNvPr>
            <p:cNvSpPr txBox="1"/>
            <p:nvPr/>
          </p:nvSpPr>
          <p:spPr>
            <a:xfrm>
              <a:off x="6095592" y="5561854"/>
              <a:ext cx="2170731" cy="461665"/>
            </a:xfrm>
            <a:prstGeom prst="rect">
              <a:avLst/>
            </a:prstGeom>
            <a:noFill/>
          </p:spPr>
          <p:txBody>
            <a:bodyPr wrap="square" rtlCol="0">
              <a:spAutoFit/>
            </a:bodyPr>
            <a:lstStyle/>
            <a:p>
              <a:pPr algn="ctr"/>
              <a:r>
                <a:rPr kumimoji="1" lang="ja-JP" altLang="en-US" sz="2400" dirty="0"/>
                <a:t>集合</a:t>
              </a:r>
              <a:r>
                <a:rPr kumimoji="1" lang="en-US" altLang="ja-JP" sz="2400" dirty="0"/>
                <a:t> 3</a:t>
              </a:r>
              <a:endParaRPr kumimoji="1" lang="ja-JP" altLang="en-US" sz="2400" dirty="0"/>
            </a:p>
          </p:txBody>
        </p:sp>
      </p:grpSp>
      <p:grpSp>
        <p:nvGrpSpPr>
          <p:cNvPr id="54" name="グループ化 53">
            <a:extLst>
              <a:ext uri="{FF2B5EF4-FFF2-40B4-BE49-F238E27FC236}">
                <a16:creationId xmlns:a16="http://schemas.microsoft.com/office/drawing/2014/main" id="{43BF2767-9BBA-49F8-AB21-82F77021B921}"/>
              </a:ext>
            </a:extLst>
          </p:cNvPr>
          <p:cNvGrpSpPr/>
          <p:nvPr/>
        </p:nvGrpSpPr>
        <p:grpSpPr>
          <a:xfrm>
            <a:off x="864354" y="2823256"/>
            <a:ext cx="554001" cy="3531373"/>
            <a:chOff x="1018299" y="1845371"/>
            <a:chExt cx="554001" cy="3674780"/>
          </a:xfrm>
        </p:grpSpPr>
        <p:sp>
          <p:nvSpPr>
            <p:cNvPr id="55" name="テキスト ボックス 54">
              <a:extLst>
                <a:ext uri="{FF2B5EF4-FFF2-40B4-BE49-F238E27FC236}">
                  <a16:creationId xmlns:a16="http://schemas.microsoft.com/office/drawing/2014/main" id="{9866F9D3-0767-4297-AABA-3E1328DC244E}"/>
                </a:ext>
              </a:extLst>
            </p:cNvPr>
            <p:cNvSpPr txBox="1"/>
            <p:nvPr/>
          </p:nvSpPr>
          <p:spPr>
            <a:xfrm>
              <a:off x="1018302" y="1845371"/>
              <a:ext cx="553998" cy="1160800"/>
            </a:xfrm>
            <a:prstGeom prst="rect">
              <a:avLst/>
            </a:prstGeom>
            <a:noFill/>
          </p:spPr>
          <p:txBody>
            <a:bodyPr vert="eaVert" wrap="square" rtlCol="0">
              <a:spAutoFit/>
            </a:bodyPr>
            <a:lstStyle/>
            <a:p>
              <a:pPr algn="ctr"/>
              <a:r>
                <a:rPr kumimoji="1" lang="ja-JP" altLang="en-US" sz="2400" dirty="0"/>
                <a:t>集合</a:t>
              </a:r>
              <a:r>
                <a:rPr kumimoji="1" lang="en-US" altLang="ja-JP" sz="2400" dirty="0"/>
                <a:t> A</a:t>
              </a:r>
              <a:endParaRPr kumimoji="1" lang="ja-JP" altLang="en-US" sz="2400" dirty="0"/>
            </a:p>
          </p:txBody>
        </p:sp>
        <p:sp>
          <p:nvSpPr>
            <p:cNvPr id="56" name="テキスト ボックス 55">
              <a:extLst>
                <a:ext uri="{FF2B5EF4-FFF2-40B4-BE49-F238E27FC236}">
                  <a16:creationId xmlns:a16="http://schemas.microsoft.com/office/drawing/2014/main" id="{C80C75D2-1A91-4DCF-BE05-DAB6905B70B7}"/>
                </a:ext>
              </a:extLst>
            </p:cNvPr>
            <p:cNvSpPr txBox="1"/>
            <p:nvPr/>
          </p:nvSpPr>
          <p:spPr>
            <a:xfrm>
              <a:off x="1018300" y="3092195"/>
              <a:ext cx="553998" cy="1160800"/>
            </a:xfrm>
            <a:prstGeom prst="rect">
              <a:avLst/>
            </a:prstGeom>
            <a:noFill/>
          </p:spPr>
          <p:txBody>
            <a:bodyPr vert="eaVert" wrap="square" rtlCol="0">
              <a:spAutoFit/>
            </a:bodyPr>
            <a:lstStyle/>
            <a:p>
              <a:pPr algn="ctr"/>
              <a:r>
                <a:rPr kumimoji="1" lang="ja-JP" altLang="en-US" sz="2400" dirty="0"/>
                <a:t>集合</a:t>
              </a:r>
              <a:r>
                <a:rPr kumimoji="1" lang="en-US" altLang="ja-JP" sz="2400" dirty="0"/>
                <a:t> B</a:t>
              </a:r>
              <a:endParaRPr kumimoji="1" lang="ja-JP" altLang="en-US" sz="2400" dirty="0"/>
            </a:p>
          </p:txBody>
        </p:sp>
        <p:sp>
          <p:nvSpPr>
            <p:cNvPr id="57" name="テキスト ボックス 56">
              <a:extLst>
                <a:ext uri="{FF2B5EF4-FFF2-40B4-BE49-F238E27FC236}">
                  <a16:creationId xmlns:a16="http://schemas.microsoft.com/office/drawing/2014/main" id="{C3573616-AA4F-475F-BA0D-2B9F5B1B641B}"/>
                </a:ext>
              </a:extLst>
            </p:cNvPr>
            <p:cNvSpPr txBox="1"/>
            <p:nvPr/>
          </p:nvSpPr>
          <p:spPr>
            <a:xfrm>
              <a:off x="1018299" y="4359351"/>
              <a:ext cx="553998" cy="1160800"/>
            </a:xfrm>
            <a:prstGeom prst="rect">
              <a:avLst/>
            </a:prstGeom>
            <a:noFill/>
          </p:spPr>
          <p:txBody>
            <a:bodyPr vert="eaVert" wrap="square" rtlCol="0">
              <a:spAutoFit/>
            </a:bodyPr>
            <a:lstStyle/>
            <a:p>
              <a:pPr algn="ctr"/>
              <a:r>
                <a:rPr kumimoji="1" lang="ja-JP" altLang="en-US" sz="2400" dirty="0"/>
                <a:t>集合</a:t>
              </a:r>
              <a:r>
                <a:rPr kumimoji="1" lang="en-US" altLang="ja-JP" sz="2400" dirty="0"/>
                <a:t> C</a:t>
              </a:r>
              <a:endParaRPr kumimoji="1" lang="ja-JP" altLang="en-US" sz="2400" dirty="0"/>
            </a:p>
          </p:txBody>
        </p:sp>
      </p:grpSp>
      <p:grpSp>
        <p:nvGrpSpPr>
          <p:cNvPr id="58" name="グループ化 57">
            <a:extLst>
              <a:ext uri="{FF2B5EF4-FFF2-40B4-BE49-F238E27FC236}">
                <a16:creationId xmlns:a16="http://schemas.microsoft.com/office/drawing/2014/main" id="{7A6D1A0E-31CB-45A7-BCC5-C72429E3DE04}"/>
              </a:ext>
            </a:extLst>
          </p:cNvPr>
          <p:cNvGrpSpPr/>
          <p:nvPr/>
        </p:nvGrpSpPr>
        <p:grpSpPr>
          <a:xfrm>
            <a:off x="1911357" y="5302701"/>
            <a:ext cx="1699879" cy="845900"/>
            <a:chOff x="2139950" y="4433871"/>
            <a:chExt cx="1699879" cy="880251"/>
          </a:xfrm>
        </p:grpSpPr>
        <p:sp>
          <p:nvSpPr>
            <p:cNvPr id="59" name="正方形/長方形 58">
              <a:extLst>
                <a:ext uri="{FF2B5EF4-FFF2-40B4-BE49-F238E27FC236}">
                  <a16:creationId xmlns:a16="http://schemas.microsoft.com/office/drawing/2014/main" id="{22860DFF-92FE-4179-A427-7EA085E051D1}"/>
                </a:ext>
              </a:extLst>
            </p:cNvPr>
            <p:cNvSpPr/>
            <p:nvPr/>
          </p:nvSpPr>
          <p:spPr>
            <a:xfrm>
              <a:off x="2139950" y="4433871"/>
              <a:ext cx="1699879" cy="880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1"/>
              <a:r>
                <a:rPr lang="en-US" altLang="ja-JP" dirty="0"/>
                <a:t>Class</a:t>
              </a:r>
              <a:r>
                <a:rPr lang="ja-JP" altLang="en-US" dirty="0"/>
                <a:t> </a:t>
              </a:r>
              <a:r>
                <a:rPr lang="en-US" altLang="ja-JP" dirty="0"/>
                <a:t>1</a:t>
              </a:r>
            </a:p>
            <a:p>
              <a:pPr lvl="1"/>
              <a:r>
                <a:rPr lang="en-US" altLang="ja-JP" dirty="0"/>
                <a:t>Class 2</a:t>
              </a:r>
            </a:p>
            <a:p>
              <a:pPr lvl="1"/>
              <a:r>
                <a:rPr lang="en-US" altLang="ja-JP" dirty="0"/>
                <a:t>Class 3</a:t>
              </a:r>
            </a:p>
          </p:txBody>
        </p:sp>
        <p:sp>
          <p:nvSpPr>
            <p:cNvPr id="60" name="楕円 59">
              <a:extLst>
                <a:ext uri="{FF2B5EF4-FFF2-40B4-BE49-F238E27FC236}">
                  <a16:creationId xmlns:a16="http://schemas.microsoft.com/office/drawing/2014/main" id="{7F868F57-CB06-4365-80DB-0A0E6A2B18AA}"/>
                </a:ext>
              </a:extLst>
            </p:cNvPr>
            <p:cNvSpPr/>
            <p:nvPr/>
          </p:nvSpPr>
          <p:spPr>
            <a:xfrm>
              <a:off x="2357597" y="4554367"/>
              <a:ext cx="145770" cy="145770"/>
            </a:xfrm>
            <a:prstGeom prst="ellipse">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79676AE4-FD10-4059-AB89-1718AB0D9A31}"/>
                </a:ext>
              </a:extLst>
            </p:cNvPr>
            <p:cNvSpPr/>
            <p:nvPr/>
          </p:nvSpPr>
          <p:spPr>
            <a:xfrm>
              <a:off x="2361114" y="4820285"/>
              <a:ext cx="159014" cy="159014"/>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二等辺三角形 61">
              <a:extLst>
                <a:ext uri="{FF2B5EF4-FFF2-40B4-BE49-F238E27FC236}">
                  <a16:creationId xmlns:a16="http://schemas.microsoft.com/office/drawing/2014/main" id="{F853A541-4844-488E-8A4E-8E9B4D14B5A7}"/>
                </a:ext>
              </a:extLst>
            </p:cNvPr>
            <p:cNvSpPr/>
            <p:nvPr/>
          </p:nvSpPr>
          <p:spPr>
            <a:xfrm>
              <a:off x="2365804" y="5073825"/>
              <a:ext cx="169093" cy="145770"/>
            </a:xfrm>
            <a:prstGeom prst="triangle">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a:extLst>
              <a:ext uri="{FF2B5EF4-FFF2-40B4-BE49-F238E27FC236}">
                <a16:creationId xmlns:a16="http://schemas.microsoft.com/office/drawing/2014/main" id="{83E1CCE2-66C0-4F55-8141-E1422B9E4873}"/>
              </a:ext>
            </a:extLst>
          </p:cNvPr>
          <p:cNvGrpSpPr/>
          <p:nvPr/>
        </p:nvGrpSpPr>
        <p:grpSpPr>
          <a:xfrm>
            <a:off x="2448347" y="3347859"/>
            <a:ext cx="4588565" cy="2157358"/>
            <a:chOff x="2448347" y="3260250"/>
            <a:chExt cx="4588565" cy="2244967"/>
          </a:xfrm>
        </p:grpSpPr>
        <p:grpSp>
          <p:nvGrpSpPr>
            <p:cNvPr id="36" name="グループ化 35">
              <a:extLst>
                <a:ext uri="{FF2B5EF4-FFF2-40B4-BE49-F238E27FC236}">
                  <a16:creationId xmlns:a16="http://schemas.microsoft.com/office/drawing/2014/main" id="{2C5AAF7C-2951-4623-91F0-6570A79E439E}"/>
                </a:ext>
              </a:extLst>
            </p:cNvPr>
            <p:cNvGrpSpPr/>
            <p:nvPr/>
          </p:nvGrpSpPr>
          <p:grpSpPr>
            <a:xfrm>
              <a:off x="2448347" y="3260250"/>
              <a:ext cx="4588565" cy="2244967"/>
              <a:chOff x="2915479" y="2187232"/>
              <a:chExt cx="4588565" cy="2244967"/>
            </a:xfrm>
          </p:grpSpPr>
          <p:sp>
            <p:nvSpPr>
              <p:cNvPr id="37" name="楕円 36">
                <a:extLst>
                  <a:ext uri="{FF2B5EF4-FFF2-40B4-BE49-F238E27FC236}">
                    <a16:creationId xmlns:a16="http://schemas.microsoft.com/office/drawing/2014/main" id="{EB4B9389-454B-4489-A43C-09BF71FF8EE5}"/>
                  </a:ext>
                </a:extLst>
              </p:cNvPr>
              <p:cNvSpPr/>
              <p:nvPr/>
            </p:nvSpPr>
            <p:spPr>
              <a:xfrm>
                <a:off x="3631096" y="2445647"/>
                <a:ext cx="145770" cy="145770"/>
              </a:xfrm>
              <a:prstGeom prst="ellipse">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0E25804F-2A56-43C9-BDF6-E39C324A229E}"/>
                  </a:ext>
                </a:extLst>
              </p:cNvPr>
              <p:cNvSpPr/>
              <p:nvPr/>
            </p:nvSpPr>
            <p:spPr>
              <a:xfrm>
                <a:off x="3319674" y="3116542"/>
                <a:ext cx="145770" cy="145770"/>
              </a:xfrm>
              <a:prstGeom prst="ellipse">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9779D5B4-0CF3-4133-8FE7-54534A965F17}"/>
                  </a:ext>
                </a:extLst>
              </p:cNvPr>
              <p:cNvSpPr/>
              <p:nvPr/>
            </p:nvSpPr>
            <p:spPr>
              <a:xfrm>
                <a:off x="2915479" y="2187232"/>
                <a:ext cx="145770" cy="145770"/>
              </a:xfrm>
              <a:prstGeom prst="ellipse">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644CDAE9-09B0-4225-ABA3-37F4E45C8465}"/>
                  </a:ext>
                </a:extLst>
              </p:cNvPr>
              <p:cNvSpPr/>
              <p:nvPr/>
            </p:nvSpPr>
            <p:spPr>
              <a:xfrm>
                <a:off x="5327375" y="3449505"/>
                <a:ext cx="159014" cy="159014"/>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4D1EA415-0CBA-40CF-B292-E527A04D2523}"/>
                  </a:ext>
                </a:extLst>
              </p:cNvPr>
              <p:cNvSpPr/>
              <p:nvPr/>
            </p:nvSpPr>
            <p:spPr>
              <a:xfrm>
                <a:off x="5791213" y="4195332"/>
                <a:ext cx="159014" cy="159014"/>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8E2E7282-52C2-4E62-B1F7-E3887C5C8F7A}"/>
                  </a:ext>
                </a:extLst>
              </p:cNvPr>
              <p:cNvSpPr/>
              <p:nvPr/>
            </p:nvSpPr>
            <p:spPr>
              <a:xfrm>
                <a:off x="5950227" y="3702943"/>
                <a:ext cx="159014" cy="159014"/>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9432A20B-BB6B-4BD3-8133-927A11188EDB}"/>
                  </a:ext>
                </a:extLst>
              </p:cNvPr>
              <p:cNvSpPr/>
              <p:nvPr/>
            </p:nvSpPr>
            <p:spPr>
              <a:xfrm>
                <a:off x="6818245" y="4273185"/>
                <a:ext cx="159014" cy="159014"/>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二等辺三角形 43">
                <a:extLst>
                  <a:ext uri="{FF2B5EF4-FFF2-40B4-BE49-F238E27FC236}">
                    <a16:creationId xmlns:a16="http://schemas.microsoft.com/office/drawing/2014/main" id="{9C4C8E98-B173-4255-8B17-273271F91A56}"/>
                  </a:ext>
                </a:extLst>
              </p:cNvPr>
              <p:cNvSpPr/>
              <p:nvPr/>
            </p:nvSpPr>
            <p:spPr>
              <a:xfrm>
                <a:off x="6013289" y="2970772"/>
                <a:ext cx="169093" cy="145770"/>
              </a:xfrm>
              <a:prstGeom prst="triangle">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二等辺三角形 44">
                <a:extLst>
                  <a:ext uri="{FF2B5EF4-FFF2-40B4-BE49-F238E27FC236}">
                    <a16:creationId xmlns:a16="http://schemas.microsoft.com/office/drawing/2014/main" id="{461981CC-3071-4E33-B588-65C035FF36BC}"/>
                  </a:ext>
                </a:extLst>
              </p:cNvPr>
              <p:cNvSpPr/>
              <p:nvPr/>
            </p:nvSpPr>
            <p:spPr>
              <a:xfrm>
                <a:off x="6733698" y="2213510"/>
                <a:ext cx="169093" cy="145770"/>
              </a:xfrm>
              <a:prstGeom prst="triangle">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二等辺三角形 45">
                <a:extLst>
                  <a:ext uri="{FF2B5EF4-FFF2-40B4-BE49-F238E27FC236}">
                    <a16:creationId xmlns:a16="http://schemas.microsoft.com/office/drawing/2014/main" id="{EA28EC6E-689B-4A64-BF6F-FB4971220998}"/>
                  </a:ext>
                </a:extLst>
              </p:cNvPr>
              <p:cNvSpPr/>
              <p:nvPr/>
            </p:nvSpPr>
            <p:spPr>
              <a:xfrm>
                <a:off x="6190347" y="2516872"/>
                <a:ext cx="169093" cy="145770"/>
              </a:xfrm>
              <a:prstGeom prst="triangle">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二等辺三角形 46">
                <a:extLst>
                  <a:ext uri="{FF2B5EF4-FFF2-40B4-BE49-F238E27FC236}">
                    <a16:creationId xmlns:a16="http://schemas.microsoft.com/office/drawing/2014/main" id="{6821BB58-CB03-4BA7-B62E-50F848173550}"/>
                  </a:ext>
                </a:extLst>
              </p:cNvPr>
              <p:cNvSpPr/>
              <p:nvPr/>
            </p:nvSpPr>
            <p:spPr>
              <a:xfrm>
                <a:off x="7334951" y="2445647"/>
                <a:ext cx="169093" cy="145770"/>
              </a:xfrm>
              <a:prstGeom prst="triangle">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3" name="楕円 62">
              <a:extLst>
                <a:ext uri="{FF2B5EF4-FFF2-40B4-BE49-F238E27FC236}">
                  <a16:creationId xmlns:a16="http://schemas.microsoft.com/office/drawing/2014/main" id="{431B73FD-8C4A-4345-A804-C81A67057ACE}"/>
                </a:ext>
              </a:extLst>
            </p:cNvPr>
            <p:cNvSpPr/>
            <p:nvPr/>
          </p:nvSpPr>
          <p:spPr>
            <a:xfrm>
              <a:off x="3893313" y="3970905"/>
              <a:ext cx="145770" cy="145770"/>
            </a:xfrm>
            <a:prstGeom prst="ellipse">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234493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8CB413-7B9C-4761-BA99-B15B3BB030A4}"/>
              </a:ext>
            </a:extLst>
          </p:cNvPr>
          <p:cNvSpPr>
            <a:spLocks noGrp="1"/>
          </p:cNvSpPr>
          <p:nvPr>
            <p:ph type="title"/>
          </p:nvPr>
        </p:nvSpPr>
        <p:spPr/>
        <p:txBody>
          <a:bodyPr/>
          <a:lstStyle/>
          <a:p>
            <a:r>
              <a:rPr kumimoji="1" lang="ja-JP" altLang="en-US" dirty="0"/>
              <a:t>ファジィ識別器</a:t>
            </a:r>
          </a:p>
        </p:txBody>
      </p:sp>
      <p:sp>
        <p:nvSpPr>
          <p:cNvPr id="3" name="コンテンツ プレースホルダー 2">
            <a:extLst>
              <a:ext uri="{FF2B5EF4-FFF2-40B4-BE49-F238E27FC236}">
                <a16:creationId xmlns:a16="http://schemas.microsoft.com/office/drawing/2014/main" id="{13C05CC2-9ABA-4918-A69F-58E0A0F80775}"/>
              </a:ext>
            </a:extLst>
          </p:cNvPr>
          <p:cNvSpPr>
            <a:spLocks noGrp="1"/>
          </p:cNvSpPr>
          <p:nvPr>
            <p:ph idx="1"/>
          </p:nvPr>
        </p:nvSpPr>
        <p:spPr/>
        <p:txBody>
          <a:bodyPr/>
          <a:lstStyle/>
          <a:p>
            <a:r>
              <a:rPr lang="ja-JP" altLang="en-US" dirty="0"/>
              <a:t>適応させる条件部集合への帰属度を表現する関数．</a:t>
            </a:r>
            <a:endParaRPr lang="en-US" altLang="ja-JP" dirty="0"/>
          </a:p>
        </p:txBody>
      </p:sp>
      <p:sp>
        <p:nvSpPr>
          <p:cNvPr id="4" name="スライド番号プレースホルダー 3">
            <a:extLst>
              <a:ext uri="{FF2B5EF4-FFF2-40B4-BE49-F238E27FC236}">
                <a16:creationId xmlns:a16="http://schemas.microsoft.com/office/drawing/2014/main" id="{693AED2A-B32F-425E-A063-04AA57427642}"/>
              </a:ext>
            </a:extLst>
          </p:cNvPr>
          <p:cNvSpPr>
            <a:spLocks noGrp="1"/>
          </p:cNvSpPr>
          <p:nvPr>
            <p:ph type="sldNum" sz="quarter" idx="12"/>
          </p:nvPr>
        </p:nvSpPr>
        <p:spPr/>
        <p:txBody>
          <a:bodyPr/>
          <a:lstStyle/>
          <a:p>
            <a:fld id="{B5C67937-D10B-4F1B-BCB2-26B69D4AE1E2}" type="slidenum">
              <a:rPr kumimoji="1" lang="ja-JP" altLang="en-US" smtClean="0"/>
              <a:pPr/>
              <a:t>5</a:t>
            </a:fld>
            <a:endParaRPr kumimoji="1" lang="ja-JP" altLang="en-US" dirty="0"/>
          </a:p>
        </p:txBody>
      </p:sp>
      <p:sp>
        <p:nvSpPr>
          <p:cNvPr id="5" name="テキスト プレースホルダー 4">
            <a:extLst>
              <a:ext uri="{FF2B5EF4-FFF2-40B4-BE49-F238E27FC236}">
                <a16:creationId xmlns:a16="http://schemas.microsoft.com/office/drawing/2014/main" id="{AEF8FF34-6B81-4061-9A88-545C8974A1A7}"/>
              </a:ext>
            </a:extLst>
          </p:cNvPr>
          <p:cNvSpPr>
            <a:spLocks noGrp="1"/>
          </p:cNvSpPr>
          <p:nvPr>
            <p:ph type="body" sz="quarter" idx="13"/>
          </p:nvPr>
        </p:nvSpPr>
        <p:spPr/>
        <p:txBody>
          <a:bodyPr/>
          <a:lstStyle/>
          <a:p>
            <a:r>
              <a:rPr lang="ja-JP" altLang="en-US" dirty="0"/>
              <a:t>メンバーシップ関数</a:t>
            </a:r>
            <a:endParaRPr kumimoji="1" lang="ja-JP" altLang="en-US" dirty="0"/>
          </a:p>
        </p:txBody>
      </p:sp>
      <p:grpSp>
        <p:nvGrpSpPr>
          <p:cNvPr id="7" name="グループ化 6">
            <a:extLst>
              <a:ext uri="{FF2B5EF4-FFF2-40B4-BE49-F238E27FC236}">
                <a16:creationId xmlns:a16="http://schemas.microsoft.com/office/drawing/2014/main" id="{C07F99BB-3FF8-441C-AA8F-0FF232DEC395}"/>
              </a:ext>
            </a:extLst>
          </p:cNvPr>
          <p:cNvGrpSpPr/>
          <p:nvPr/>
        </p:nvGrpSpPr>
        <p:grpSpPr>
          <a:xfrm>
            <a:off x="1538620" y="3485949"/>
            <a:ext cx="6309980" cy="3126561"/>
            <a:chOff x="2358887" y="1476374"/>
            <a:chExt cx="6556513" cy="4036531"/>
          </a:xfrm>
        </p:grpSpPr>
        <p:cxnSp>
          <p:nvCxnSpPr>
            <p:cNvPr id="8" name="直線矢印コネクタ 7">
              <a:extLst>
                <a:ext uri="{FF2B5EF4-FFF2-40B4-BE49-F238E27FC236}">
                  <a16:creationId xmlns:a16="http://schemas.microsoft.com/office/drawing/2014/main" id="{AF2DF71D-2CAB-41F3-BDD2-173EE80B1F46}"/>
                </a:ext>
              </a:extLst>
            </p:cNvPr>
            <p:cNvCxnSpPr>
              <a:cxnSpLocks/>
            </p:cNvCxnSpPr>
            <p:nvPr/>
          </p:nvCxnSpPr>
          <p:spPr>
            <a:xfrm flipH="1" flipV="1">
              <a:off x="2358887" y="1476374"/>
              <a:ext cx="1" cy="4036531"/>
            </a:xfrm>
            <a:prstGeom prst="straightConnector1">
              <a:avLst/>
            </a:prstGeom>
            <a:ln w="1270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021B5366-9170-46FA-BAE5-96773B019FF6}"/>
                </a:ext>
              </a:extLst>
            </p:cNvPr>
            <p:cNvCxnSpPr>
              <a:cxnSpLocks/>
            </p:cNvCxnSpPr>
            <p:nvPr/>
          </p:nvCxnSpPr>
          <p:spPr>
            <a:xfrm>
              <a:off x="2358887" y="5512905"/>
              <a:ext cx="6556513" cy="0"/>
            </a:xfrm>
            <a:prstGeom prst="straightConnector1">
              <a:avLst/>
            </a:prstGeom>
            <a:ln w="1270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テキスト ボックス 38">
            <a:extLst>
              <a:ext uri="{FF2B5EF4-FFF2-40B4-BE49-F238E27FC236}">
                <a16:creationId xmlns:a16="http://schemas.microsoft.com/office/drawing/2014/main" id="{88551B57-D747-4AF6-A5BB-AA67B4E3CFE0}"/>
              </a:ext>
            </a:extLst>
          </p:cNvPr>
          <p:cNvSpPr txBox="1"/>
          <p:nvPr/>
        </p:nvSpPr>
        <p:spPr>
          <a:xfrm>
            <a:off x="531087" y="2996908"/>
            <a:ext cx="2015066" cy="522615"/>
          </a:xfrm>
          <a:prstGeom prst="rect">
            <a:avLst/>
          </a:prstGeom>
          <a:noFill/>
        </p:spPr>
        <p:txBody>
          <a:bodyPr wrap="square" rtlCol="0">
            <a:spAutoFit/>
          </a:bodyPr>
          <a:lstStyle/>
          <a:p>
            <a:pPr algn="ctr"/>
            <a:r>
              <a:rPr kumimoji="1" lang="ja-JP" altLang="en-US" sz="2800" dirty="0"/>
              <a:t>帰属値</a:t>
            </a:r>
          </a:p>
        </p:txBody>
      </p:sp>
      <p:sp>
        <p:nvSpPr>
          <p:cNvPr id="40" name="テキスト ボックス 39">
            <a:extLst>
              <a:ext uri="{FF2B5EF4-FFF2-40B4-BE49-F238E27FC236}">
                <a16:creationId xmlns:a16="http://schemas.microsoft.com/office/drawing/2014/main" id="{313662EE-D051-4E83-B899-7DCBC3662EEE}"/>
              </a:ext>
            </a:extLst>
          </p:cNvPr>
          <p:cNvSpPr txBox="1"/>
          <p:nvPr/>
        </p:nvSpPr>
        <p:spPr>
          <a:xfrm>
            <a:off x="7287267" y="6350900"/>
            <a:ext cx="2319863" cy="523220"/>
          </a:xfrm>
          <a:prstGeom prst="rect">
            <a:avLst/>
          </a:prstGeom>
          <a:noFill/>
        </p:spPr>
        <p:txBody>
          <a:bodyPr wrap="square" rtlCol="0">
            <a:spAutoFit/>
          </a:bodyPr>
          <a:lstStyle/>
          <a:p>
            <a:pPr algn="ctr"/>
            <a:r>
              <a:rPr kumimoji="1" lang="ja-JP" altLang="en-US" sz="2800" dirty="0"/>
              <a:t>属性値</a:t>
            </a:r>
            <a:endParaRPr kumimoji="1" lang="en-US" altLang="ja-JP" sz="2800" dirty="0"/>
          </a:p>
        </p:txBody>
      </p:sp>
      <p:pic>
        <p:nvPicPr>
          <p:cNvPr id="44" name="図 43">
            <a:extLst>
              <a:ext uri="{FF2B5EF4-FFF2-40B4-BE49-F238E27FC236}">
                <a16:creationId xmlns:a16="http://schemas.microsoft.com/office/drawing/2014/main" id="{A590553E-A463-4A48-812F-2FE70328FA33}"/>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1" b="20044"/>
          <a:stretch/>
        </p:blipFill>
        <p:spPr>
          <a:xfrm>
            <a:off x="790575" y="3060761"/>
            <a:ext cx="7639049" cy="3551749"/>
          </a:xfrm>
          <a:prstGeom prst="rect">
            <a:avLst/>
          </a:prstGeom>
        </p:spPr>
      </p:pic>
      <p:cxnSp>
        <p:nvCxnSpPr>
          <p:cNvPr id="52" name="直線コネクタ 51">
            <a:extLst>
              <a:ext uri="{FF2B5EF4-FFF2-40B4-BE49-F238E27FC236}">
                <a16:creationId xmlns:a16="http://schemas.microsoft.com/office/drawing/2014/main" id="{BE146D96-0A76-4029-A66F-1BC306696DBD}"/>
              </a:ext>
            </a:extLst>
          </p:cNvPr>
          <p:cNvCxnSpPr>
            <a:cxnSpLocks/>
          </p:cNvCxnSpPr>
          <p:nvPr/>
        </p:nvCxnSpPr>
        <p:spPr>
          <a:xfrm>
            <a:off x="1538620" y="4654867"/>
            <a:ext cx="2036710" cy="0"/>
          </a:xfrm>
          <a:prstGeom prst="line">
            <a:avLst/>
          </a:prstGeom>
          <a:ln w="6350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DBA23324-136F-49CC-8634-BF26919D2835}"/>
              </a:ext>
            </a:extLst>
          </p:cNvPr>
          <p:cNvCxnSpPr>
            <a:cxnSpLocks/>
          </p:cNvCxnSpPr>
          <p:nvPr/>
        </p:nvCxnSpPr>
        <p:spPr>
          <a:xfrm>
            <a:off x="3570318" y="4654867"/>
            <a:ext cx="0" cy="1957643"/>
          </a:xfrm>
          <a:prstGeom prst="line">
            <a:avLst/>
          </a:prstGeom>
          <a:ln w="6350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46" name="楕円 45">
            <a:extLst>
              <a:ext uri="{FF2B5EF4-FFF2-40B4-BE49-F238E27FC236}">
                <a16:creationId xmlns:a16="http://schemas.microsoft.com/office/drawing/2014/main" id="{EAF53E6B-36BF-4500-A7BA-C2CCCDBA773F}"/>
              </a:ext>
            </a:extLst>
          </p:cNvPr>
          <p:cNvSpPr/>
          <p:nvPr/>
        </p:nvSpPr>
        <p:spPr>
          <a:xfrm flipH="1" flipV="1">
            <a:off x="3475068" y="4559616"/>
            <a:ext cx="190500" cy="190500"/>
          </a:xfrm>
          <a:prstGeom prst="ellipse">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741398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noEditPoints="1"/>
          </p:cNvSpPr>
          <p:nvPr>
            <p:ph type="title"/>
          </p:nvPr>
        </p:nvSpPr>
        <p:spPr/>
        <p:txBody>
          <a:bodyPr/>
          <a:lstStyle/>
          <a:p>
            <a:r>
              <a:rPr lang="ja-JP" altLang="en-US" dirty="0"/>
              <a:t>メンバシップ関数</a:t>
            </a:r>
            <a:endParaRPr kumimoji="1" lang="ja-JP" altLang="en-US" dirty="0"/>
          </a:p>
        </p:txBody>
      </p:sp>
      <p:sp>
        <p:nvSpPr>
          <p:cNvPr id="3" name="コンテンツ プレースホルダー 2"/>
          <p:cNvSpPr>
            <a:spLocks noGrp="1" noEditPoints="1"/>
          </p:cNvSpPr>
          <p:nvPr>
            <p:ph idx="1"/>
          </p:nvPr>
        </p:nvSpPr>
        <p:spPr/>
        <p:txBody>
          <a:bodyPr/>
          <a:lstStyle/>
          <a:p>
            <a:r>
              <a:rPr kumimoji="1" lang="ja-JP" altLang="en-US" sz="3200" dirty="0"/>
              <a:t>区間で分割した形．ファジィではない．</a:t>
            </a:r>
          </a:p>
        </p:txBody>
      </p:sp>
      <p:sp>
        <p:nvSpPr>
          <p:cNvPr id="4" name="スライド番号プレースホルダー 3"/>
          <p:cNvSpPr>
            <a:spLocks noGrp="1" noEditPoints="1"/>
          </p:cNvSpPr>
          <p:nvPr>
            <p:ph type="sldNum" sz="quarter" idx="12"/>
          </p:nvPr>
        </p:nvSpPr>
        <p:spPr/>
        <p:txBody>
          <a:bodyPr/>
          <a:lstStyle/>
          <a:p>
            <a:fld id="{997D3CC7-B6A9-4C37-AD00-6075B6850248}" type="slidenum">
              <a:rPr kumimoji="1" lang="ja-JP" altLang="en-US" smtClean="0"/>
              <a:t>6</a:t>
            </a:fld>
            <a:endParaRPr kumimoji="1" lang="ja-JP" altLang="en-US"/>
          </a:p>
        </p:txBody>
      </p:sp>
      <p:sp>
        <p:nvSpPr>
          <p:cNvPr id="5" name="テキスト プレースホルダー 4"/>
          <p:cNvSpPr>
            <a:spLocks noGrp="1" noEditPoints="1"/>
          </p:cNvSpPr>
          <p:nvPr>
            <p:ph type="body" sz="quarter" idx="13"/>
          </p:nvPr>
        </p:nvSpPr>
        <p:spPr/>
        <p:txBody>
          <a:bodyPr/>
          <a:lstStyle/>
          <a:p>
            <a:r>
              <a:rPr lang="ja-JP" altLang="en-US" dirty="0">
                <a:latin typeface="+mj-lt"/>
              </a:rPr>
              <a:t>均等区間型メンバーシップ関数</a:t>
            </a:r>
            <a:endParaRPr kumimoji="1" lang="ja-JP" altLang="en-US" dirty="0">
              <a:latin typeface="+mj-lt"/>
            </a:endParaRPr>
          </a:p>
        </p:txBody>
      </p:sp>
      <p:pic>
        <p:nvPicPr>
          <p:cNvPr id="6" name="図 5"/>
          <p:cNvPicPr>
            <a:picLocks/>
          </p:cNvPicPr>
          <p:nvPr/>
        </p:nvPicPr>
        <p:blipFill>
          <a:blip r:embed="rId3"/>
          <a:srcRect/>
          <a:stretch>
            <a:fillRect/>
          </a:stretch>
        </p:blipFill>
        <p:spPr>
          <a:xfrm>
            <a:off x="76200" y="2538000"/>
            <a:ext cx="9000000" cy="4320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AC7534-D4CA-4E25-A0F7-01F3986C5A37}"/>
              </a:ext>
            </a:extLst>
          </p:cNvPr>
          <p:cNvSpPr>
            <a:spLocks noGrp="1"/>
          </p:cNvSpPr>
          <p:nvPr>
            <p:ph type="title"/>
          </p:nvPr>
        </p:nvSpPr>
        <p:spPr/>
        <p:txBody>
          <a:bodyPr/>
          <a:lstStyle/>
          <a:p>
            <a:r>
              <a:rPr kumimoji="1" lang="ja-JP" altLang="en-US" dirty="0"/>
              <a:t>ファジィ識別器</a:t>
            </a:r>
          </a:p>
        </p:txBody>
      </p:sp>
      <p:sp>
        <p:nvSpPr>
          <p:cNvPr id="3" name="コンテンツ プレースホルダー 2">
            <a:extLst>
              <a:ext uri="{FF2B5EF4-FFF2-40B4-BE49-F238E27FC236}">
                <a16:creationId xmlns:a16="http://schemas.microsoft.com/office/drawing/2014/main" id="{6B2D6A4E-9367-4488-8F51-CD2AB6DAA15A}"/>
              </a:ext>
            </a:extLst>
          </p:cNvPr>
          <p:cNvSpPr>
            <a:spLocks noGrp="1"/>
          </p:cNvSpPr>
          <p:nvPr>
            <p:ph idx="1"/>
          </p:nvPr>
        </p:nvSpPr>
        <p:spPr/>
        <p:txBody>
          <a:bodyPr/>
          <a:lstStyle/>
          <a:p>
            <a:r>
              <a:rPr kumimoji="1" lang="ja-JP" altLang="en-US" dirty="0"/>
              <a:t>区間型メンバーシップ関数で識別する場合．</a:t>
            </a:r>
          </a:p>
        </p:txBody>
      </p:sp>
      <p:sp>
        <p:nvSpPr>
          <p:cNvPr id="4" name="スライド番号プレースホルダー 3">
            <a:extLst>
              <a:ext uri="{FF2B5EF4-FFF2-40B4-BE49-F238E27FC236}">
                <a16:creationId xmlns:a16="http://schemas.microsoft.com/office/drawing/2014/main" id="{87E68A50-75C6-49BA-88C4-B9A70DA867D7}"/>
              </a:ext>
            </a:extLst>
          </p:cNvPr>
          <p:cNvSpPr>
            <a:spLocks noGrp="1"/>
          </p:cNvSpPr>
          <p:nvPr>
            <p:ph type="sldNum" sz="quarter" idx="12"/>
          </p:nvPr>
        </p:nvSpPr>
        <p:spPr/>
        <p:txBody>
          <a:bodyPr/>
          <a:lstStyle/>
          <a:p>
            <a:fld id="{B5C67937-D10B-4F1B-BCB2-26B69D4AE1E2}" type="slidenum">
              <a:rPr kumimoji="1" lang="ja-JP" altLang="en-US" smtClean="0"/>
              <a:pPr/>
              <a:t>7</a:t>
            </a:fld>
            <a:endParaRPr kumimoji="1" lang="ja-JP" altLang="en-US" dirty="0"/>
          </a:p>
        </p:txBody>
      </p:sp>
      <p:graphicFrame>
        <p:nvGraphicFramePr>
          <p:cNvPr id="32" name="表 5">
            <a:extLst>
              <a:ext uri="{FF2B5EF4-FFF2-40B4-BE49-F238E27FC236}">
                <a16:creationId xmlns:a16="http://schemas.microsoft.com/office/drawing/2014/main" id="{29C57C7A-56AE-41F4-8D59-27A7E4158677}"/>
              </a:ext>
            </a:extLst>
          </p:cNvPr>
          <p:cNvGraphicFramePr>
            <a:graphicFrameLocks/>
          </p:cNvGraphicFramePr>
          <p:nvPr>
            <p:extLst>
              <p:ext uri="{D42A27DB-BD31-4B8C-83A1-F6EECF244321}">
                <p14:modId xmlns:p14="http://schemas.microsoft.com/office/powerpoint/2010/main" val="2132973863"/>
              </p:ext>
            </p:extLst>
          </p:nvPr>
        </p:nvGraphicFramePr>
        <p:xfrm>
          <a:off x="1547200" y="2649405"/>
          <a:ext cx="6556512" cy="3705225"/>
        </p:xfrm>
        <a:graphic>
          <a:graphicData uri="http://schemas.openxmlformats.org/drawingml/2006/table">
            <a:tbl>
              <a:tblPr firstRow="1" bandRow="1">
                <a:tableStyleId>{5C22544A-7EE6-4342-B048-85BDC9FD1C3A}</a:tableStyleId>
              </a:tblPr>
              <a:tblGrid>
                <a:gridCol w="2185504">
                  <a:extLst>
                    <a:ext uri="{9D8B030D-6E8A-4147-A177-3AD203B41FA5}">
                      <a16:colId xmlns:a16="http://schemas.microsoft.com/office/drawing/2014/main" val="2176024062"/>
                    </a:ext>
                  </a:extLst>
                </a:gridCol>
                <a:gridCol w="2185504">
                  <a:extLst>
                    <a:ext uri="{9D8B030D-6E8A-4147-A177-3AD203B41FA5}">
                      <a16:colId xmlns:a16="http://schemas.microsoft.com/office/drawing/2014/main" val="66635644"/>
                    </a:ext>
                  </a:extLst>
                </a:gridCol>
                <a:gridCol w="2185504">
                  <a:extLst>
                    <a:ext uri="{9D8B030D-6E8A-4147-A177-3AD203B41FA5}">
                      <a16:colId xmlns:a16="http://schemas.microsoft.com/office/drawing/2014/main" val="2146896382"/>
                    </a:ext>
                  </a:extLst>
                </a:gridCol>
              </a:tblGrid>
              <a:tr h="1235075">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63422356"/>
                  </a:ext>
                </a:extLst>
              </a:tr>
              <a:tr h="1235075">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25403242"/>
                  </a:ext>
                </a:extLst>
              </a:tr>
              <a:tr h="1235075">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3375391"/>
                  </a:ext>
                </a:extLst>
              </a:tr>
            </a:tbl>
          </a:graphicData>
        </a:graphic>
      </p:graphicFrame>
      <p:grpSp>
        <p:nvGrpSpPr>
          <p:cNvPr id="33" name="グループ化 32">
            <a:extLst>
              <a:ext uri="{FF2B5EF4-FFF2-40B4-BE49-F238E27FC236}">
                <a16:creationId xmlns:a16="http://schemas.microsoft.com/office/drawing/2014/main" id="{B3AB4EFE-8A08-4483-85F0-752D42B68A55}"/>
              </a:ext>
            </a:extLst>
          </p:cNvPr>
          <p:cNvGrpSpPr/>
          <p:nvPr/>
        </p:nvGrpSpPr>
        <p:grpSpPr>
          <a:xfrm>
            <a:off x="1547199" y="2649405"/>
            <a:ext cx="6556513" cy="3705226"/>
            <a:chOff x="2358887" y="1476374"/>
            <a:chExt cx="6556513" cy="4036531"/>
          </a:xfrm>
        </p:grpSpPr>
        <p:cxnSp>
          <p:nvCxnSpPr>
            <p:cNvPr id="34" name="直線矢印コネクタ 33">
              <a:extLst>
                <a:ext uri="{FF2B5EF4-FFF2-40B4-BE49-F238E27FC236}">
                  <a16:creationId xmlns:a16="http://schemas.microsoft.com/office/drawing/2014/main" id="{0AB53BEB-1592-45C0-9EA3-92BA60C96988}"/>
                </a:ext>
              </a:extLst>
            </p:cNvPr>
            <p:cNvCxnSpPr>
              <a:cxnSpLocks/>
            </p:cNvCxnSpPr>
            <p:nvPr/>
          </p:nvCxnSpPr>
          <p:spPr>
            <a:xfrm flipH="1" flipV="1">
              <a:off x="2358887" y="1476374"/>
              <a:ext cx="1" cy="4036531"/>
            </a:xfrm>
            <a:prstGeom prst="straightConnector1">
              <a:avLst/>
            </a:prstGeom>
            <a:ln w="1270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E9AFC44F-2213-42EF-953B-F1BB38694011}"/>
                </a:ext>
              </a:extLst>
            </p:cNvPr>
            <p:cNvCxnSpPr>
              <a:cxnSpLocks/>
            </p:cNvCxnSpPr>
            <p:nvPr/>
          </p:nvCxnSpPr>
          <p:spPr>
            <a:xfrm>
              <a:off x="2358887" y="5512905"/>
              <a:ext cx="6556513" cy="0"/>
            </a:xfrm>
            <a:prstGeom prst="straightConnector1">
              <a:avLst/>
            </a:prstGeom>
            <a:ln w="1270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8" name="テキスト ボックス 47">
            <a:extLst>
              <a:ext uri="{FF2B5EF4-FFF2-40B4-BE49-F238E27FC236}">
                <a16:creationId xmlns:a16="http://schemas.microsoft.com/office/drawing/2014/main" id="{D55ED455-08CE-41E2-95C9-8700EE352829}"/>
              </a:ext>
            </a:extLst>
          </p:cNvPr>
          <p:cNvSpPr txBox="1"/>
          <p:nvPr/>
        </p:nvSpPr>
        <p:spPr>
          <a:xfrm>
            <a:off x="8103712" y="6148601"/>
            <a:ext cx="811688" cy="523220"/>
          </a:xfrm>
          <a:prstGeom prst="rect">
            <a:avLst/>
          </a:prstGeom>
          <a:noFill/>
        </p:spPr>
        <p:txBody>
          <a:bodyPr wrap="square" rtlCol="0">
            <a:spAutoFit/>
          </a:bodyPr>
          <a:lstStyle/>
          <a:p>
            <a:pPr algn="ctr"/>
            <a:r>
              <a:rPr kumimoji="1" lang="en-US" altLang="ja-JP" sz="2800" dirty="0"/>
              <a:t>X</a:t>
            </a:r>
            <a:r>
              <a:rPr kumimoji="1" lang="en-US" altLang="ja-JP" sz="2800" baseline="-25000" dirty="0"/>
              <a:t>1</a:t>
            </a:r>
            <a:endParaRPr kumimoji="1" lang="ja-JP" altLang="en-US" sz="2800" dirty="0"/>
          </a:p>
        </p:txBody>
      </p:sp>
      <p:sp>
        <p:nvSpPr>
          <p:cNvPr id="49" name="テキスト ボックス 48">
            <a:extLst>
              <a:ext uri="{FF2B5EF4-FFF2-40B4-BE49-F238E27FC236}">
                <a16:creationId xmlns:a16="http://schemas.microsoft.com/office/drawing/2014/main" id="{CA3912F3-F725-4E8F-9BE5-04E653767473}"/>
              </a:ext>
            </a:extLst>
          </p:cNvPr>
          <p:cNvSpPr txBox="1"/>
          <p:nvPr/>
        </p:nvSpPr>
        <p:spPr>
          <a:xfrm>
            <a:off x="1230255" y="2123308"/>
            <a:ext cx="811688" cy="523220"/>
          </a:xfrm>
          <a:prstGeom prst="rect">
            <a:avLst/>
          </a:prstGeom>
          <a:noFill/>
        </p:spPr>
        <p:txBody>
          <a:bodyPr wrap="square" rtlCol="0">
            <a:spAutoFit/>
          </a:bodyPr>
          <a:lstStyle/>
          <a:p>
            <a:pPr algn="ctr"/>
            <a:r>
              <a:rPr kumimoji="1" lang="en-US" altLang="ja-JP" sz="2800" dirty="0"/>
              <a:t>X</a:t>
            </a:r>
            <a:r>
              <a:rPr lang="en-US" altLang="ja-JP" sz="2800" baseline="-25000" dirty="0"/>
              <a:t>2</a:t>
            </a:r>
            <a:endParaRPr kumimoji="1" lang="ja-JP" altLang="en-US" sz="2800" dirty="0"/>
          </a:p>
        </p:txBody>
      </p:sp>
      <p:grpSp>
        <p:nvGrpSpPr>
          <p:cNvPr id="50" name="グループ化 49">
            <a:extLst>
              <a:ext uri="{FF2B5EF4-FFF2-40B4-BE49-F238E27FC236}">
                <a16:creationId xmlns:a16="http://schemas.microsoft.com/office/drawing/2014/main" id="{FB6DBAEA-A5FC-4A91-BAED-903CD396D3DD}"/>
              </a:ext>
            </a:extLst>
          </p:cNvPr>
          <p:cNvGrpSpPr/>
          <p:nvPr/>
        </p:nvGrpSpPr>
        <p:grpSpPr>
          <a:xfrm>
            <a:off x="1508751" y="6396333"/>
            <a:ext cx="6528979" cy="461667"/>
            <a:chOff x="1737344" y="5561854"/>
            <a:chExt cx="6528979" cy="461667"/>
          </a:xfrm>
        </p:grpSpPr>
        <p:sp>
          <p:nvSpPr>
            <p:cNvPr id="51" name="テキスト ボックス 50">
              <a:extLst>
                <a:ext uri="{FF2B5EF4-FFF2-40B4-BE49-F238E27FC236}">
                  <a16:creationId xmlns:a16="http://schemas.microsoft.com/office/drawing/2014/main" id="{AED6E7C7-8610-46CA-B843-CEDA7E979ABC}"/>
                </a:ext>
              </a:extLst>
            </p:cNvPr>
            <p:cNvSpPr txBox="1"/>
            <p:nvPr/>
          </p:nvSpPr>
          <p:spPr>
            <a:xfrm>
              <a:off x="1737344" y="5561856"/>
              <a:ext cx="2170731" cy="461665"/>
            </a:xfrm>
            <a:prstGeom prst="rect">
              <a:avLst/>
            </a:prstGeom>
            <a:noFill/>
          </p:spPr>
          <p:txBody>
            <a:bodyPr wrap="square" rtlCol="0">
              <a:spAutoFit/>
            </a:bodyPr>
            <a:lstStyle/>
            <a:p>
              <a:pPr algn="ctr"/>
              <a:r>
                <a:rPr lang="ja-JP" altLang="en-US" sz="2400" dirty="0"/>
                <a:t>集合</a:t>
              </a:r>
              <a:r>
                <a:rPr kumimoji="1" lang="en-US" altLang="ja-JP" sz="2400" dirty="0"/>
                <a:t> 1</a:t>
              </a:r>
              <a:endParaRPr kumimoji="1" lang="ja-JP" altLang="en-US" sz="2400" dirty="0"/>
            </a:p>
          </p:txBody>
        </p:sp>
        <p:sp>
          <p:nvSpPr>
            <p:cNvPr id="52" name="テキスト ボックス 51">
              <a:extLst>
                <a:ext uri="{FF2B5EF4-FFF2-40B4-BE49-F238E27FC236}">
                  <a16:creationId xmlns:a16="http://schemas.microsoft.com/office/drawing/2014/main" id="{D0AD4106-80B2-4012-B116-CC014A4BE5D5}"/>
                </a:ext>
              </a:extLst>
            </p:cNvPr>
            <p:cNvSpPr txBox="1"/>
            <p:nvPr/>
          </p:nvSpPr>
          <p:spPr>
            <a:xfrm>
              <a:off x="3968683" y="5561856"/>
              <a:ext cx="2170731" cy="461665"/>
            </a:xfrm>
            <a:prstGeom prst="rect">
              <a:avLst/>
            </a:prstGeom>
            <a:noFill/>
          </p:spPr>
          <p:txBody>
            <a:bodyPr wrap="square" rtlCol="0">
              <a:spAutoFit/>
            </a:bodyPr>
            <a:lstStyle/>
            <a:p>
              <a:pPr algn="ctr"/>
              <a:r>
                <a:rPr kumimoji="1" lang="ja-JP" altLang="en-US" sz="2400" dirty="0"/>
                <a:t>集合</a:t>
              </a:r>
              <a:r>
                <a:rPr kumimoji="1" lang="en-US" altLang="ja-JP" sz="2400" dirty="0"/>
                <a:t> 2</a:t>
              </a:r>
              <a:endParaRPr kumimoji="1" lang="ja-JP" altLang="en-US" sz="2400" dirty="0"/>
            </a:p>
          </p:txBody>
        </p:sp>
        <p:sp>
          <p:nvSpPr>
            <p:cNvPr id="53" name="テキスト ボックス 52">
              <a:extLst>
                <a:ext uri="{FF2B5EF4-FFF2-40B4-BE49-F238E27FC236}">
                  <a16:creationId xmlns:a16="http://schemas.microsoft.com/office/drawing/2014/main" id="{EBB290C2-0235-41B9-946E-9A1B4F300F07}"/>
                </a:ext>
              </a:extLst>
            </p:cNvPr>
            <p:cNvSpPr txBox="1"/>
            <p:nvPr/>
          </p:nvSpPr>
          <p:spPr>
            <a:xfrm>
              <a:off x="6095592" y="5561854"/>
              <a:ext cx="2170731" cy="461665"/>
            </a:xfrm>
            <a:prstGeom prst="rect">
              <a:avLst/>
            </a:prstGeom>
            <a:noFill/>
          </p:spPr>
          <p:txBody>
            <a:bodyPr wrap="square" rtlCol="0">
              <a:spAutoFit/>
            </a:bodyPr>
            <a:lstStyle/>
            <a:p>
              <a:pPr algn="ctr"/>
              <a:r>
                <a:rPr kumimoji="1" lang="ja-JP" altLang="en-US" sz="2400" dirty="0"/>
                <a:t>集合</a:t>
              </a:r>
              <a:r>
                <a:rPr kumimoji="1" lang="en-US" altLang="ja-JP" sz="2400" dirty="0"/>
                <a:t> 3</a:t>
              </a:r>
              <a:endParaRPr kumimoji="1" lang="ja-JP" altLang="en-US" sz="2400" dirty="0"/>
            </a:p>
          </p:txBody>
        </p:sp>
      </p:grpSp>
      <p:grpSp>
        <p:nvGrpSpPr>
          <p:cNvPr id="54" name="グループ化 53">
            <a:extLst>
              <a:ext uri="{FF2B5EF4-FFF2-40B4-BE49-F238E27FC236}">
                <a16:creationId xmlns:a16="http://schemas.microsoft.com/office/drawing/2014/main" id="{43BF2767-9BBA-49F8-AB21-82F77021B921}"/>
              </a:ext>
            </a:extLst>
          </p:cNvPr>
          <p:cNvGrpSpPr/>
          <p:nvPr/>
        </p:nvGrpSpPr>
        <p:grpSpPr>
          <a:xfrm>
            <a:off x="864354" y="2679850"/>
            <a:ext cx="554001" cy="3674780"/>
            <a:chOff x="1018299" y="1845371"/>
            <a:chExt cx="554001" cy="3674780"/>
          </a:xfrm>
        </p:grpSpPr>
        <p:sp>
          <p:nvSpPr>
            <p:cNvPr id="55" name="テキスト ボックス 54">
              <a:extLst>
                <a:ext uri="{FF2B5EF4-FFF2-40B4-BE49-F238E27FC236}">
                  <a16:creationId xmlns:a16="http://schemas.microsoft.com/office/drawing/2014/main" id="{9866F9D3-0767-4297-AABA-3E1328DC244E}"/>
                </a:ext>
              </a:extLst>
            </p:cNvPr>
            <p:cNvSpPr txBox="1"/>
            <p:nvPr/>
          </p:nvSpPr>
          <p:spPr>
            <a:xfrm>
              <a:off x="1018302" y="1845371"/>
              <a:ext cx="553998" cy="1160800"/>
            </a:xfrm>
            <a:prstGeom prst="rect">
              <a:avLst/>
            </a:prstGeom>
            <a:noFill/>
          </p:spPr>
          <p:txBody>
            <a:bodyPr vert="eaVert" wrap="square" rtlCol="0">
              <a:spAutoFit/>
            </a:bodyPr>
            <a:lstStyle/>
            <a:p>
              <a:pPr algn="ctr"/>
              <a:r>
                <a:rPr kumimoji="1" lang="ja-JP" altLang="en-US" sz="2400" dirty="0"/>
                <a:t>集合</a:t>
              </a:r>
              <a:r>
                <a:rPr kumimoji="1" lang="en-US" altLang="ja-JP" sz="2400" dirty="0"/>
                <a:t> A</a:t>
              </a:r>
              <a:endParaRPr kumimoji="1" lang="ja-JP" altLang="en-US" sz="2400" dirty="0"/>
            </a:p>
          </p:txBody>
        </p:sp>
        <p:sp>
          <p:nvSpPr>
            <p:cNvPr id="56" name="テキスト ボックス 55">
              <a:extLst>
                <a:ext uri="{FF2B5EF4-FFF2-40B4-BE49-F238E27FC236}">
                  <a16:creationId xmlns:a16="http://schemas.microsoft.com/office/drawing/2014/main" id="{C80C75D2-1A91-4DCF-BE05-DAB6905B70B7}"/>
                </a:ext>
              </a:extLst>
            </p:cNvPr>
            <p:cNvSpPr txBox="1"/>
            <p:nvPr/>
          </p:nvSpPr>
          <p:spPr>
            <a:xfrm>
              <a:off x="1018300" y="3092195"/>
              <a:ext cx="553998" cy="1160800"/>
            </a:xfrm>
            <a:prstGeom prst="rect">
              <a:avLst/>
            </a:prstGeom>
            <a:noFill/>
          </p:spPr>
          <p:txBody>
            <a:bodyPr vert="eaVert" wrap="square" rtlCol="0">
              <a:spAutoFit/>
            </a:bodyPr>
            <a:lstStyle/>
            <a:p>
              <a:pPr algn="ctr"/>
              <a:r>
                <a:rPr kumimoji="1" lang="ja-JP" altLang="en-US" sz="2400" dirty="0"/>
                <a:t>集合</a:t>
              </a:r>
              <a:r>
                <a:rPr kumimoji="1" lang="en-US" altLang="ja-JP" sz="2400" dirty="0"/>
                <a:t> B</a:t>
              </a:r>
              <a:endParaRPr kumimoji="1" lang="ja-JP" altLang="en-US" sz="2400" dirty="0"/>
            </a:p>
          </p:txBody>
        </p:sp>
        <p:sp>
          <p:nvSpPr>
            <p:cNvPr id="57" name="テキスト ボックス 56">
              <a:extLst>
                <a:ext uri="{FF2B5EF4-FFF2-40B4-BE49-F238E27FC236}">
                  <a16:creationId xmlns:a16="http://schemas.microsoft.com/office/drawing/2014/main" id="{C3573616-AA4F-475F-BA0D-2B9F5B1B641B}"/>
                </a:ext>
              </a:extLst>
            </p:cNvPr>
            <p:cNvSpPr txBox="1"/>
            <p:nvPr/>
          </p:nvSpPr>
          <p:spPr>
            <a:xfrm>
              <a:off x="1018299" y="4359351"/>
              <a:ext cx="553998" cy="1160800"/>
            </a:xfrm>
            <a:prstGeom prst="rect">
              <a:avLst/>
            </a:prstGeom>
            <a:noFill/>
          </p:spPr>
          <p:txBody>
            <a:bodyPr vert="eaVert" wrap="square" rtlCol="0">
              <a:spAutoFit/>
            </a:bodyPr>
            <a:lstStyle/>
            <a:p>
              <a:pPr algn="ctr"/>
              <a:r>
                <a:rPr kumimoji="1" lang="ja-JP" altLang="en-US" sz="2400" dirty="0"/>
                <a:t>集合</a:t>
              </a:r>
              <a:r>
                <a:rPr kumimoji="1" lang="en-US" altLang="ja-JP" sz="2400" dirty="0"/>
                <a:t> C</a:t>
              </a:r>
              <a:endParaRPr kumimoji="1" lang="ja-JP" altLang="en-US" sz="2400" dirty="0"/>
            </a:p>
          </p:txBody>
        </p:sp>
      </p:grpSp>
      <p:grpSp>
        <p:nvGrpSpPr>
          <p:cNvPr id="58" name="グループ化 57">
            <a:extLst>
              <a:ext uri="{FF2B5EF4-FFF2-40B4-BE49-F238E27FC236}">
                <a16:creationId xmlns:a16="http://schemas.microsoft.com/office/drawing/2014/main" id="{7A6D1A0E-31CB-45A7-BCC5-C72429E3DE04}"/>
              </a:ext>
            </a:extLst>
          </p:cNvPr>
          <p:cNvGrpSpPr/>
          <p:nvPr/>
        </p:nvGrpSpPr>
        <p:grpSpPr>
          <a:xfrm>
            <a:off x="1911357" y="5268350"/>
            <a:ext cx="1699879" cy="880251"/>
            <a:chOff x="2139950" y="4433871"/>
            <a:chExt cx="1699879" cy="880251"/>
          </a:xfrm>
        </p:grpSpPr>
        <p:sp>
          <p:nvSpPr>
            <p:cNvPr id="59" name="正方形/長方形 58">
              <a:extLst>
                <a:ext uri="{FF2B5EF4-FFF2-40B4-BE49-F238E27FC236}">
                  <a16:creationId xmlns:a16="http://schemas.microsoft.com/office/drawing/2014/main" id="{22860DFF-92FE-4179-A427-7EA085E051D1}"/>
                </a:ext>
              </a:extLst>
            </p:cNvPr>
            <p:cNvSpPr/>
            <p:nvPr/>
          </p:nvSpPr>
          <p:spPr>
            <a:xfrm>
              <a:off x="2139950" y="4433871"/>
              <a:ext cx="1699879" cy="880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1"/>
              <a:r>
                <a:rPr lang="en-US" altLang="ja-JP" dirty="0"/>
                <a:t>Class</a:t>
              </a:r>
              <a:r>
                <a:rPr lang="ja-JP" altLang="en-US" dirty="0"/>
                <a:t> </a:t>
              </a:r>
              <a:r>
                <a:rPr lang="en-US" altLang="ja-JP" dirty="0"/>
                <a:t>1</a:t>
              </a:r>
            </a:p>
            <a:p>
              <a:pPr lvl="1"/>
              <a:r>
                <a:rPr lang="en-US" altLang="ja-JP" dirty="0"/>
                <a:t>Class 2</a:t>
              </a:r>
            </a:p>
            <a:p>
              <a:pPr lvl="1"/>
              <a:r>
                <a:rPr lang="en-US" altLang="ja-JP" dirty="0"/>
                <a:t>Class 3</a:t>
              </a:r>
            </a:p>
          </p:txBody>
        </p:sp>
        <p:sp>
          <p:nvSpPr>
            <p:cNvPr id="60" name="楕円 59">
              <a:extLst>
                <a:ext uri="{FF2B5EF4-FFF2-40B4-BE49-F238E27FC236}">
                  <a16:creationId xmlns:a16="http://schemas.microsoft.com/office/drawing/2014/main" id="{7F868F57-CB06-4365-80DB-0A0E6A2B18AA}"/>
                </a:ext>
              </a:extLst>
            </p:cNvPr>
            <p:cNvSpPr/>
            <p:nvPr/>
          </p:nvSpPr>
          <p:spPr>
            <a:xfrm>
              <a:off x="2357597" y="4554367"/>
              <a:ext cx="145770" cy="145770"/>
            </a:xfrm>
            <a:prstGeom prst="ellipse">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79676AE4-FD10-4059-AB89-1718AB0D9A31}"/>
                </a:ext>
              </a:extLst>
            </p:cNvPr>
            <p:cNvSpPr/>
            <p:nvPr/>
          </p:nvSpPr>
          <p:spPr>
            <a:xfrm>
              <a:off x="2361114" y="4820285"/>
              <a:ext cx="159014" cy="159014"/>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二等辺三角形 61">
              <a:extLst>
                <a:ext uri="{FF2B5EF4-FFF2-40B4-BE49-F238E27FC236}">
                  <a16:creationId xmlns:a16="http://schemas.microsoft.com/office/drawing/2014/main" id="{F853A541-4844-488E-8A4E-8E9B4D14B5A7}"/>
                </a:ext>
              </a:extLst>
            </p:cNvPr>
            <p:cNvSpPr/>
            <p:nvPr/>
          </p:nvSpPr>
          <p:spPr>
            <a:xfrm>
              <a:off x="2365804" y="5073825"/>
              <a:ext cx="169093" cy="145770"/>
            </a:xfrm>
            <a:prstGeom prst="triangle">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a:extLst>
              <a:ext uri="{FF2B5EF4-FFF2-40B4-BE49-F238E27FC236}">
                <a16:creationId xmlns:a16="http://schemas.microsoft.com/office/drawing/2014/main" id="{83E1CCE2-66C0-4F55-8141-E1422B9E4873}"/>
              </a:ext>
            </a:extLst>
          </p:cNvPr>
          <p:cNvGrpSpPr/>
          <p:nvPr/>
        </p:nvGrpSpPr>
        <p:grpSpPr>
          <a:xfrm>
            <a:off x="2448347" y="3260250"/>
            <a:ext cx="4588565" cy="2244967"/>
            <a:chOff x="2448347" y="3260250"/>
            <a:chExt cx="4588565" cy="2244967"/>
          </a:xfrm>
        </p:grpSpPr>
        <p:grpSp>
          <p:nvGrpSpPr>
            <p:cNvPr id="36" name="グループ化 35">
              <a:extLst>
                <a:ext uri="{FF2B5EF4-FFF2-40B4-BE49-F238E27FC236}">
                  <a16:creationId xmlns:a16="http://schemas.microsoft.com/office/drawing/2014/main" id="{2C5AAF7C-2951-4623-91F0-6570A79E439E}"/>
                </a:ext>
              </a:extLst>
            </p:cNvPr>
            <p:cNvGrpSpPr/>
            <p:nvPr/>
          </p:nvGrpSpPr>
          <p:grpSpPr>
            <a:xfrm>
              <a:off x="2448347" y="3260250"/>
              <a:ext cx="4588565" cy="2244967"/>
              <a:chOff x="2915479" y="2187232"/>
              <a:chExt cx="4588565" cy="2244967"/>
            </a:xfrm>
          </p:grpSpPr>
          <p:sp>
            <p:nvSpPr>
              <p:cNvPr id="37" name="楕円 36">
                <a:extLst>
                  <a:ext uri="{FF2B5EF4-FFF2-40B4-BE49-F238E27FC236}">
                    <a16:creationId xmlns:a16="http://schemas.microsoft.com/office/drawing/2014/main" id="{EB4B9389-454B-4489-A43C-09BF71FF8EE5}"/>
                  </a:ext>
                </a:extLst>
              </p:cNvPr>
              <p:cNvSpPr/>
              <p:nvPr/>
            </p:nvSpPr>
            <p:spPr>
              <a:xfrm>
                <a:off x="3631096" y="2445647"/>
                <a:ext cx="145770" cy="145770"/>
              </a:xfrm>
              <a:prstGeom prst="ellipse">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0E25804F-2A56-43C9-BDF6-E39C324A229E}"/>
                  </a:ext>
                </a:extLst>
              </p:cNvPr>
              <p:cNvSpPr/>
              <p:nvPr/>
            </p:nvSpPr>
            <p:spPr>
              <a:xfrm>
                <a:off x="3319674" y="3116542"/>
                <a:ext cx="145770" cy="145770"/>
              </a:xfrm>
              <a:prstGeom prst="ellipse">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9779D5B4-0CF3-4133-8FE7-54534A965F17}"/>
                  </a:ext>
                </a:extLst>
              </p:cNvPr>
              <p:cNvSpPr/>
              <p:nvPr/>
            </p:nvSpPr>
            <p:spPr>
              <a:xfrm>
                <a:off x="2915479" y="2187232"/>
                <a:ext cx="145770" cy="145770"/>
              </a:xfrm>
              <a:prstGeom prst="ellipse">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644CDAE9-09B0-4225-ABA3-37F4E45C8465}"/>
                  </a:ext>
                </a:extLst>
              </p:cNvPr>
              <p:cNvSpPr/>
              <p:nvPr/>
            </p:nvSpPr>
            <p:spPr>
              <a:xfrm>
                <a:off x="5327375" y="3449505"/>
                <a:ext cx="159014" cy="159014"/>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4D1EA415-0CBA-40CF-B292-E527A04D2523}"/>
                  </a:ext>
                </a:extLst>
              </p:cNvPr>
              <p:cNvSpPr/>
              <p:nvPr/>
            </p:nvSpPr>
            <p:spPr>
              <a:xfrm>
                <a:off x="5791213" y="4195332"/>
                <a:ext cx="159014" cy="159014"/>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8E2E7282-52C2-4E62-B1F7-E3887C5C8F7A}"/>
                  </a:ext>
                </a:extLst>
              </p:cNvPr>
              <p:cNvSpPr/>
              <p:nvPr/>
            </p:nvSpPr>
            <p:spPr>
              <a:xfrm>
                <a:off x="5950227" y="3702943"/>
                <a:ext cx="159014" cy="159014"/>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9432A20B-BB6B-4BD3-8133-927A11188EDB}"/>
                  </a:ext>
                </a:extLst>
              </p:cNvPr>
              <p:cNvSpPr/>
              <p:nvPr/>
            </p:nvSpPr>
            <p:spPr>
              <a:xfrm>
                <a:off x="6818245" y="4273185"/>
                <a:ext cx="159014" cy="159014"/>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二等辺三角形 43">
                <a:extLst>
                  <a:ext uri="{FF2B5EF4-FFF2-40B4-BE49-F238E27FC236}">
                    <a16:creationId xmlns:a16="http://schemas.microsoft.com/office/drawing/2014/main" id="{9C4C8E98-B173-4255-8B17-273271F91A56}"/>
                  </a:ext>
                </a:extLst>
              </p:cNvPr>
              <p:cNvSpPr/>
              <p:nvPr/>
            </p:nvSpPr>
            <p:spPr>
              <a:xfrm>
                <a:off x="6013289" y="2970772"/>
                <a:ext cx="169093" cy="145770"/>
              </a:xfrm>
              <a:prstGeom prst="triangle">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二等辺三角形 44">
                <a:extLst>
                  <a:ext uri="{FF2B5EF4-FFF2-40B4-BE49-F238E27FC236}">
                    <a16:creationId xmlns:a16="http://schemas.microsoft.com/office/drawing/2014/main" id="{461981CC-3071-4E33-B588-65C035FF36BC}"/>
                  </a:ext>
                </a:extLst>
              </p:cNvPr>
              <p:cNvSpPr/>
              <p:nvPr/>
            </p:nvSpPr>
            <p:spPr>
              <a:xfrm>
                <a:off x="6733698" y="2213510"/>
                <a:ext cx="169093" cy="145770"/>
              </a:xfrm>
              <a:prstGeom prst="triangle">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二等辺三角形 45">
                <a:extLst>
                  <a:ext uri="{FF2B5EF4-FFF2-40B4-BE49-F238E27FC236}">
                    <a16:creationId xmlns:a16="http://schemas.microsoft.com/office/drawing/2014/main" id="{EA28EC6E-689B-4A64-BF6F-FB4971220998}"/>
                  </a:ext>
                </a:extLst>
              </p:cNvPr>
              <p:cNvSpPr/>
              <p:nvPr/>
            </p:nvSpPr>
            <p:spPr>
              <a:xfrm>
                <a:off x="6190347" y="2516872"/>
                <a:ext cx="169093" cy="145770"/>
              </a:xfrm>
              <a:prstGeom prst="triangle">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二等辺三角形 46">
                <a:extLst>
                  <a:ext uri="{FF2B5EF4-FFF2-40B4-BE49-F238E27FC236}">
                    <a16:creationId xmlns:a16="http://schemas.microsoft.com/office/drawing/2014/main" id="{6821BB58-CB03-4BA7-B62E-50F848173550}"/>
                  </a:ext>
                </a:extLst>
              </p:cNvPr>
              <p:cNvSpPr/>
              <p:nvPr/>
            </p:nvSpPr>
            <p:spPr>
              <a:xfrm>
                <a:off x="7334951" y="2445647"/>
                <a:ext cx="169093" cy="145770"/>
              </a:xfrm>
              <a:prstGeom prst="triangle">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3" name="楕円 62">
              <a:extLst>
                <a:ext uri="{FF2B5EF4-FFF2-40B4-BE49-F238E27FC236}">
                  <a16:creationId xmlns:a16="http://schemas.microsoft.com/office/drawing/2014/main" id="{431B73FD-8C4A-4345-A804-C81A67057ACE}"/>
                </a:ext>
              </a:extLst>
            </p:cNvPr>
            <p:cNvSpPr/>
            <p:nvPr/>
          </p:nvSpPr>
          <p:spPr>
            <a:xfrm>
              <a:off x="3893313" y="3970905"/>
              <a:ext cx="145770" cy="145770"/>
            </a:xfrm>
            <a:prstGeom prst="ellipse">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018574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53CCBE-36FF-446B-B5F8-CC921CA419F1}"/>
              </a:ext>
            </a:extLst>
          </p:cNvPr>
          <p:cNvSpPr>
            <a:spLocks noGrp="1"/>
          </p:cNvSpPr>
          <p:nvPr>
            <p:ph type="title"/>
          </p:nvPr>
        </p:nvSpPr>
        <p:spPr/>
        <p:txBody>
          <a:bodyPr/>
          <a:lstStyle/>
          <a:p>
            <a:r>
              <a:rPr kumimoji="1" lang="ja-JP" altLang="en-US" dirty="0"/>
              <a:t>ファジィ識別器</a:t>
            </a:r>
          </a:p>
        </p:txBody>
      </p:sp>
      <p:sp>
        <p:nvSpPr>
          <p:cNvPr id="4" name="スライド番号プレースホルダー 3">
            <a:extLst>
              <a:ext uri="{FF2B5EF4-FFF2-40B4-BE49-F238E27FC236}">
                <a16:creationId xmlns:a16="http://schemas.microsoft.com/office/drawing/2014/main" id="{C9B7AC2A-280B-4FDF-82FC-B5C5965FE6A7}"/>
              </a:ext>
            </a:extLst>
          </p:cNvPr>
          <p:cNvSpPr>
            <a:spLocks noGrp="1"/>
          </p:cNvSpPr>
          <p:nvPr>
            <p:ph type="sldNum" sz="quarter" idx="12"/>
          </p:nvPr>
        </p:nvSpPr>
        <p:spPr/>
        <p:txBody>
          <a:bodyPr/>
          <a:lstStyle/>
          <a:p>
            <a:fld id="{B5C67937-D10B-4F1B-BCB2-26B69D4AE1E2}" type="slidenum">
              <a:rPr kumimoji="1" lang="ja-JP" altLang="en-US" smtClean="0"/>
              <a:pPr/>
              <a:t>8</a:t>
            </a:fld>
            <a:endParaRPr kumimoji="1" lang="ja-JP" altLang="en-US" dirty="0"/>
          </a:p>
        </p:txBody>
      </p:sp>
      <p:sp>
        <p:nvSpPr>
          <p:cNvPr id="65" name="コンテンツ プレースホルダー 64">
            <a:extLst>
              <a:ext uri="{FF2B5EF4-FFF2-40B4-BE49-F238E27FC236}">
                <a16:creationId xmlns:a16="http://schemas.microsoft.com/office/drawing/2014/main" id="{B059F8BD-0380-4690-97F6-139D925FA66B}"/>
              </a:ext>
            </a:extLst>
          </p:cNvPr>
          <p:cNvSpPr>
            <a:spLocks noGrp="1"/>
          </p:cNvSpPr>
          <p:nvPr>
            <p:ph idx="1"/>
          </p:nvPr>
        </p:nvSpPr>
        <p:spPr/>
        <p:txBody>
          <a:bodyPr/>
          <a:lstStyle/>
          <a:p>
            <a:r>
              <a:rPr lang="ja-JP" altLang="en-US" dirty="0"/>
              <a:t>入力データが持つ属性値に対して，当てはまる集合をもとにクラスを推測する．</a:t>
            </a:r>
            <a:endParaRPr lang="en-US" altLang="ja-JP" dirty="0"/>
          </a:p>
          <a:p>
            <a:endParaRPr lang="en-US" altLang="ja-JP" dirty="0"/>
          </a:p>
          <a:p>
            <a:r>
              <a:rPr lang="ja-JP" altLang="en-US" dirty="0"/>
              <a:t>識別器で生成されたルールの例</a:t>
            </a:r>
            <a:endParaRPr lang="en-US" altLang="ja-JP" dirty="0"/>
          </a:p>
          <a:p>
            <a:pPr marL="457200" indent="-457200">
              <a:buFont typeface="Arial" panose="020B0604020202020204" pitchFamily="34" charset="0"/>
              <a:buChar char="•"/>
            </a:pPr>
            <a:r>
              <a:rPr lang="en-US" altLang="ja-JP" dirty="0"/>
              <a:t>X</a:t>
            </a:r>
            <a:r>
              <a:rPr lang="en-US" altLang="ja-JP" baseline="-25000" dirty="0"/>
              <a:t>1</a:t>
            </a:r>
            <a:r>
              <a:rPr lang="ja-JP" altLang="en-US" dirty="0"/>
              <a:t>が集合</a:t>
            </a:r>
            <a:r>
              <a:rPr lang="en-US" altLang="ja-JP" dirty="0"/>
              <a:t> 1</a:t>
            </a:r>
            <a:r>
              <a:rPr lang="ja-JP" altLang="en-US" dirty="0"/>
              <a:t> </a:t>
            </a:r>
            <a:r>
              <a:rPr lang="en-US" altLang="ja-JP" dirty="0"/>
              <a:t>:</a:t>
            </a:r>
            <a:r>
              <a:rPr lang="ja-JP" altLang="en-US" dirty="0"/>
              <a:t> </a:t>
            </a:r>
            <a:r>
              <a:rPr lang="en-US" altLang="ja-JP" dirty="0"/>
              <a:t>Class 1</a:t>
            </a:r>
          </a:p>
          <a:p>
            <a:pPr marL="457200" indent="-457200">
              <a:buFont typeface="Arial" panose="020B0604020202020204" pitchFamily="34" charset="0"/>
              <a:buChar char="•"/>
            </a:pPr>
            <a:r>
              <a:rPr lang="en-US" altLang="ja-JP" dirty="0"/>
              <a:t>X</a:t>
            </a:r>
            <a:r>
              <a:rPr lang="en-US" altLang="ja-JP" baseline="-25000" dirty="0"/>
              <a:t>1</a:t>
            </a:r>
            <a:r>
              <a:rPr lang="ja-JP" altLang="en-US" dirty="0"/>
              <a:t>が集合</a:t>
            </a:r>
            <a:r>
              <a:rPr lang="en-US" altLang="ja-JP" dirty="0"/>
              <a:t> 2 and</a:t>
            </a:r>
            <a:r>
              <a:rPr lang="ja-JP" altLang="en-US" dirty="0"/>
              <a:t> </a:t>
            </a:r>
            <a:r>
              <a:rPr lang="en-US" altLang="ja-JP" dirty="0"/>
              <a:t>X</a:t>
            </a:r>
            <a:r>
              <a:rPr lang="en-US" altLang="ja-JP" baseline="-25000" dirty="0"/>
              <a:t>2</a:t>
            </a:r>
            <a:r>
              <a:rPr lang="ja-JP" altLang="en-US" dirty="0"/>
              <a:t>が集合</a:t>
            </a:r>
            <a:r>
              <a:rPr lang="en-US" altLang="ja-JP" dirty="0"/>
              <a:t> B :</a:t>
            </a:r>
            <a:r>
              <a:rPr lang="ja-JP" altLang="en-US" dirty="0"/>
              <a:t> </a:t>
            </a:r>
            <a:r>
              <a:rPr lang="en-US" altLang="ja-JP" dirty="0"/>
              <a:t>Class 2</a:t>
            </a:r>
          </a:p>
          <a:p>
            <a:pPr marL="457200" indent="-457200">
              <a:buFont typeface="Arial" panose="020B0604020202020204" pitchFamily="34" charset="0"/>
              <a:buChar char="•"/>
            </a:pPr>
            <a:r>
              <a:rPr lang="en-US" altLang="ja-JP" dirty="0"/>
              <a:t>X</a:t>
            </a:r>
            <a:r>
              <a:rPr lang="en-US" altLang="ja-JP" baseline="-25000" dirty="0"/>
              <a:t>1</a:t>
            </a:r>
            <a:r>
              <a:rPr lang="ja-JP" altLang="en-US" dirty="0"/>
              <a:t>が集合</a:t>
            </a:r>
            <a:r>
              <a:rPr lang="en-US" altLang="ja-JP" dirty="0"/>
              <a:t> 3 and X</a:t>
            </a:r>
            <a:r>
              <a:rPr lang="en-US" altLang="ja-JP" baseline="-25000" dirty="0"/>
              <a:t>2</a:t>
            </a:r>
            <a:r>
              <a:rPr lang="ja-JP" altLang="en-US" dirty="0"/>
              <a:t>が集合</a:t>
            </a:r>
            <a:r>
              <a:rPr lang="en-US" altLang="ja-JP" dirty="0"/>
              <a:t> A :</a:t>
            </a:r>
            <a:r>
              <a:rPr lang="ja-JP" altLang="en-US" dirty="0"/>
              <a:t> </a:t>
            </a:r>
            <a:r>
              <a:rPr lang="en-US" altLang="ja-JP" dirty="0"/>
              <a:t>Class 3</a:t>
            </a:r>
          </a:p>
          <a:p>
            <a:endParaRPr lang="ja-JP" altLang="en-US" dirty="0"/>
          </a:p>
        </p:txBody>
      </p:sp>
    </p:spTree>
    <p:extLst>
      <p:ext uri="{BB962C8B-B14F-4D97-AF65-F5344CB8AC3E}">
        <p14:creationId xmlns:p14="http://schemas.microsoft.com/office/powerpoint/2010/main" val="3458576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157CB9-4FB1-4070-A2EF-EE8E3F80E9C1}"/>
              </a:ext>
            </a:extLst>
          </p:cNvPr>
          <p:cNvSpPr>
            <a:spLocks noGrp="1"/>
          </p:cNvSpPr>
          <p:nvPr>
            <p:ph type="title"/>
          </p:nvPr>
        </p:nvSpPr>
        <p:spPr/>
        <p:txBody>
          <a:bodyPr/>
          <a:lstStyle/>
          <a:p>
            <a:r>
              <a:rPr lang="ja-JP" altLang="en-US" dirty="0"/>
              <a:t>ファジィ識別器</a:t>
            </a:r>
            <a:endParaRPr kumimoji="1" lang="ja-JP" altLang="en-US" dirty="0"/>
          </a:p>
        </p:txBody>
      </p:sp>
      <p:sp>
        <p:nvSpPr>
          <p:cNvPr id="3" name="コンテンツ プレースホルダー 2">
            <a:extLst>
              <a:ext uri="{FF2B5EF4-FFF2-40B4-BE49-F238E27FC236}">
                <a16:creationId xmlns:a16="http://schemas.microsoft.com/office/drawing/2014/main" id="{33970DF2-4F56-4F77-A850-A366039A92D6}"/>
              </a:ext>
            </a:extLst>
          </p:cNvPr>
          <p:cNvSpPr>
            <a:spLocks noGrp="1"/>
          </p:cNvSpPr>
          <p:nvPr>
            <p:ph idx="1"/>
          </p:nvPr>
        </p:nvSpPr>
        <p:spPr/>
        <p:txBody>
          <a:bodyPr/>
          <a:lstStyle/>
          <a:p>
            <a:r>
              <a:rPr lang="ja-JP" altLang="en-US" dirty="0"/>
              <a:t>うまく識別できない部分が出てくる．</a:t>
            </a:r>
            <a:endParaRPr lang="en-US" altLang="ja-JP" dirty="0"/>
          </a:p>
          <a:p>
            <a:r>
              <a:rPr lang="ja-JP" altLang="en-US" dirty="0"/>
              <a:t>ルール例</a:t>
            </a:r>
            <a:r>
              <a:rPr lang="en-US" altLang="ja-JP" dirty="0"/>
              <a:t>:X</a:t>
            </a:r>
            <a:r>
              <a:rPr lang="en-US" altLang="ja-JP" baseline="-25000" dirty="0"/>
              <a:t>1</a:t>
            </a:r>
            <a:r>
              <a:rPr lang="ja-JP" altLang="en-US" dirty="0"/>
              <a:t>が集合</a:t>
            </a:r>
            <a:r>
              <a:rPr lang="en-US" altLang="ja-JP" dirty="0"/>
              <a:t> 2 and</a:t>
            </a:r>
            <a:r>
              <a:rPr lang="ja-JP" altLang="en-US" dirty="0"/>
              <a:t> </a:t>
            </a:r>
            <a:r>
              <a:rPr lang="en-US" altLang="ja-JP" dirty="0"/>
              <a:t>X</a:t>
            </a:r>
            <a:r>
              <a:rPr lang="en-US" altLang="ja-JP" baseline="-25000" dirty="0"/>
              <a:t>2</a:t>
            </a:r>
            <a:r>
              <a:rPr lang="ja-JP" altLang="en-US" dirty="0"/>
              <a:t>が集合</a:t>
            </a:r>
            <a:r>
              <a:rPr lang="en-US" altLang="ja-JP" dirty="0"/>
              <a:t> B :</a:t>
            </a:r>
            <a:r>
              <a:rPr lang="ja-JP" altLang="en-US" dirty="0"/>
              <a:t> </a:t>
            </a:r>
            <a:r>
              <a:rPr lang="en-US" altLang="ja-JP" dirty="0"/>
              <a:t>Class 2</a:t>
            </a:r>
          </a:p>
          <a:p>
            <a:endParaRPr kumimoji="1" lang="ja-JP" altLang="en-US" dirty="0"/>
          </a:p>
        </p:txBody>
      </p:sp>
      <p:sp>
        <p:nvSpPr>
          <p:cNvPr id="4" name="スライド番号プレースホルダー 3">
            <a:extLst>
              <a:ext uri="{FF2B5EF4-FFF2-40B4-BE49-F238E27FC236}">
                <a16:creationId xmlns:a16="http://schemas.microsoft.com/office/drawing/2014/main" id="{B2CB94AB-8BCC-483D-9FDF-FE061B9ED7BD}"/>
              </a:ext>
            </a:extLst>
          </p:cNvPr>
          <p:cNvSpPr>
            <a:spLocks noGrp="1"/>
          </p:cNvSpPr>
          <p:nvPr>
            <p:ph type="sldNum" sz="quarter" idx="12"/>
          </p:nvPr>
        </p:nvSpPr>
        <p:spPr/>
        <p:txBody>
          <a:bodyPr/>
          <a:lstStyle/>
          <a:p>
            <a:fld id="{B5C67937-D10B-4F1B-BCB2-26B69D4AE1E2}" type="slidenum">
              <a:rPr kumimoji="1" lang="ja-JP" altLang="en-US" smtClean="0"/>
              <a:pPr/>
              <a:t>9</a:t>
            </a:fld>
            <a:endParaRPr kumimoji="1" lang="ja-JP" altLang="en-US" dirty="0"/>
          </a:p>
        </p:txBody>
      </p:sp>
      <p:sp>
        <p:nvSpPr>
          <p:cNvPr id="9" name="テキスト ボックス 8">
            <a:extLst>
              <a:ext uri="{FF2B5EF4-FFF2-40B4-BE49-F238E27FC236}">
                <a16:creationId xmlns:a16="http://schemas.microsoft.com/office/drawing/2014/main" id="{D2BBBD13-D423-4E9F-B381-87C34DA1E1D7}"/>
              </a:ext>
            </a:extLst>
          </p:cNvPr>
          <p:cNvSpPr txBox="1"/>
          <p:nvPr/>
        </p:nvSpPr>
        <p:spPr>
          <a:xfrm>
            <a:off x="7848600" y="6150518"/>
            <a:ext cx="811688" cy="523220"/>
          </a:xfrm>
          <a:prstGeom prst="rect">
            <a:avLst/>
          </a:prstGeom>
          <a:noFill/>
        </p:spPr>
        <p:txBody>
          <a:bodyPr wrap="square" rtlCol="0">
            <a:spAutoFit/>
          </a:bodyPr>
          <a:lstStyle/>
          <a:p>
            <a:pPr algn="ctr"/>
            <a:r>
              <a:rPr kumimoji="1" lang="en-US" altLang="ja-JP" sz="2800" dirty="0"/>
              <a:t>X</a:t>
            </a:r>
            <a:r>
              <a:rPr kumimoji="1" lang="en-US" altLang="ja-JP" sz="2800" baseline="-25000" dirty="0"/>
              <a:t>1</a:t>
            </a:r>
            <a:endParaRPr kumimoji="1" lang="ja-JP" altLang="en-US" sz="2800" dirty="0"/>
          </a:p>
        </p:txBody>
      </p:sp>
      <p:sp>
        <p:nvSpPr>
          <p:cNvPr id="10" name="テキスト ボックス 9">
            <a:extLst>
              <a:ext uri="{FF2B5EF4-FFF2-40B4-BE49-F238E27FC236}">
                <a16:creationId xmlns:a16="http://schemas.microsoft.com/office/drawing/2014/main" id="{02DA2A84-5D71-496E-9541-316B92DACE93}"/>
              </a:ext>
            </a:extLst>
          </p:cNvPr>
          <p:cNvSpPr txBox="1"/>
          <p:nvPr/>
        </p:nvSpPr>
        <p:spPr>
          <a:xfrm>
            <a:off x="1334303" y="2551928"/>
            <a:ext cx="811688" cy="523220"/>
          </a:xfrm>
          <a:prstGeom prst="rect">
            <a:avLst/>
          </a:prstGeom>
          <a:noFill/>
        </p:spPr>
        <p:txBody>
          <a:bodyPr wrap="square" rtlCol="0">
            <a:spAutoFit/>
          </a:bodyPr>
          <a:lstStyle/>
          <a:p>
            <a:pPr algn="ctr"/>
            <a:r>
              <a:rPr kumimoji="1" lang="en-US" altLang="ja-JP" sz="2800" dirty="0"/>
              <a:t>X</a:t>
            </a:r>
            <a:r>
              <a:rPr lang="en-US" altLang="ja-JP" sz="2800" baseline="-25000" dirty="0"/>
              <a:t>2</a:t>
            </a:r>
            <a:endParaRPr kumimoji="1" lang="ja-JP" altLang="en-US" sz="2800" dirty="0"/>
          </a:p>
        </p:txBody>
      </p:sp>
      <p:grpSp>
        <p:nvGrpSpPr>
          <p:cNvPr id="59" name="グループ化 58">
            <a:extLst>
              <a:ext uri="{FF2B5EF4-FFF2-40B4-BE49-F238E27FC236}">
                <a16:creationId xmlns:a16="http://schemas.microsoft.com/office/drawing/2014/main" id="{7ED2FBFA-30D4-4FE5-B7D4-9D8ECD3C76AD}"/>
              </a:ext>
            </a:extLst>
          </p:cNvPr>
          <p:cNvGrpSpPr/>
          <p:nvPr/>
        </p:nvGrpSpPr>
        <p:grpSpPr>
          <a:xfrm>
            <a:off x="1027528" y="2963333"/>
            <a:ext cx="6998653" cy="3894667"/>
            <a:chOff x="847269" y="2851897"/>
            <a:chExt cx="7371260" cy="3988237"/>
          </a:xfrm>
        </p:grpSpPr>
        <p:grpSp>
          <p:nvGrpSpPr>
            <p:cNvPr id="58" name="グループ化 57">
              <a:extLst>
                <a:ext uri="{FF2B5EF4-FFF2-40B4-BE49-F238E27FC236}">
                  <a16:creationId xmlns:a16="http://schemas.microsoft.com/office/drawing/2014/main" id="{BB6CBA11-7B73-403E-AEF6-1342C8590510}"/>
                </a:ext>
              </a:extLst>
            </p:cNvPr>
            <p:cNvGrpSpPr/>
            <p:nvPr/>
          </p:nvGrpSpPr>
          <p:grpSpPr>
            <a:xfrm>
              <a:off x="847269" y="2851897"/>
              <a:ext cx="7371260" cy="3988237"/>
              <a:chOff x="845771" y="2851897"/>
              <a:chExt cx="8017454" cy="3988237"/>
            </a:xfrm>
          </p:grpSpPr>
          <p:grpSp>
            <p:nvGrpSpPr>
              <p:cNvPr id="40" name="グループ化 39">
                <a:extLst>
                  <a:ext uri="{FF2B5EF4-FFF2-40B4-BE49-F238E27FC236}">
                    <a16:creationId xmlns:a16="http://schemas.microsoft.com/office/drawing/2014/main" id="{3CE666C3-48B1-49D5-815C-897234A7D468}"/>
                  </a:ext>
                </a:extLst>
              </p:cNvPr>
              <p:cNvGrpSpPr/>
              <p:nvPr/>
            </p:nvGrpSpPr>
            <p:grpSpPr>
              <a:xfrm>
                <a:off x="845771" y="2851897"/>
                <a:ext cx="8017454" cy="3988237"/>
                <a:chOff x="845771" y="2851897"/>
                <a:chExt cx="8017454" cy="3988237"/>
              </a:xfrm>
            </p:grpSpPr>
            <p:grpSp>
              <p:nvGrpSpPr>
                <p:cNvPr id="11" name="グループ化 10">
                  <a:extLst>
                    <a:ext uri="{FF2B5EF4-FFF2-40B4-BE49-F238E27FC236}">
                      <a16:creationId xmlns:a16="http://schemas.microsoft.com/office/drawing/2014/main" id="{983F92C6-F903-4AC6-9DB5-F2A045E37207}"/>
                    </a:ext>
                  </a:extLst>
                </p:cNvPr>
                <p:cNvGrpSpPr/>
                <p:nvPr/>
              </p:nvGrpSpPr>
              <p:grpSpPr>
                <a:xfrm>
                  <a:off x="1675931" y="6359872"/>
                  <a:ext cx="7013421" cy="480262"/>
                  <a:chOff x="1904524" y="5525393"/>
                  <a:chExt cx="7013421" cy="480262"/>
                </a:xfrm>
              </p:grpSpPr>
              <p:sp>
                <p:nvSpPr>
                  <p:cNvPr id="12" name="テキスト ボックス 11">
                    <a:extLst>
                      <a:ext uri="{FF2B5EF4-FFF2-40B4-BE49-F238E27FC236}">
                        <a16:creationId xmlns:a16="http://schemas.microsoft.com/office/drawing/2014/main" id="{0E118FAF-58A5-4395-9E99-2FF87CD04697}"/>
                      </a:ext>
                    </a:extLst>
                  </p:cNvPr>
                  <p:cNvSpPr txBox="1"/>
                  <p:nvPr/>
                </p:nvSpPr>
                <p:spPr>
                  <a:xfrm>
                    <a:off x="1904524" y="5543990"/>
                    <a:ext cx="2170731" cy="461665"/>
                  </a:xfrm>
                  <a:prstGeom prst="rect">
                    <a:avLst/>
                  </a:prstGeom>
                  <a:noFill/>
                </p:spPr>
                <p:txBody>
                  <a:bodyPr wrap="square" rtlCol="0">
                    <a:spAutoFit/>
                  </a:bodyPr>
                  <a:lstStyle/>
                  <a:p>
                    <a:pPr algn="ctr"/>
                    <a:r>
                      <a:rPr kumimoji="1" lang="ja-JP" altLang="en-US" sz="2400" dirty="0"/>
                      <a:t>集合</a:t>
                    </a:r>
                    <a:r>
                      <a:rPr kumimoji="1" lang="en-US" altLang="ja-JP" sz="2400" dirty="0"/>
                      <a:t> 1</a:t>
                    </a:r>
                    <a:endParaRPr kumimoji="1" lang="ja-JP" altLang="en-US" sz="2400" dirty="0"/>
                  </a:p>
                </p:txBody>
              </p:sp>
              <p:sp>
                <p:nvSpPr>
                  <p:cNvPr id="13" name="テキスト ボックス 12">
                    <a:extLst>
                      <a:ext uri="{FF2B5EF4-FFF2-40B4-BE49-F238E27FC236}">
                        <a16:creationId xmlns:a16="http://schemas.microsoft.com/office/drawing/2014/main" id="{88C58CD6-E882-42BB-8CBB-FD0778BAFE33}"/>
                      </a:ext>
                    </a:extLst>
                  </p:cNvPr>
                  <p:cNvSpPr txBox="1"/>
                  <p:nvPr/>
                </p:nvSpPr>
                <p:spPr>
                  <a:xfrm>
                    <a:off x="4440243" y="5525393"/>
                    <a:ext cx="2170731" cy="461665"/>
                  </a:xfrm>
                  <a:prstGeom prst="rect">
                    <a:avLst/>
                  </a:prstGeom>
                  <a:noFill/>
                </p:spPr>
                <p:txBody>
                  <a:bodyPr wrap="square" rtlCol="0">
                    <a:spAutoFit/>
                  </a:bodyPr>
                  <a:lstStyle/>
                  <a:p>
                    <a:pPr algn="ctr"/>
                    <a:r>
                      <a:rPr kumimoji="1" lang="ja-JP" altLang="en-US" sz="2400" dirty="0"/>
                      <a:t>集合</a:t>
                    </a:r>
                    <a:r>
                      <a:rPr kumimoji="1" lang="en-US" altLang="ja-JP" sz="2400" dirty="0"/>
                      <a:t> 2</a:t>
                    </a:r>
                    <a:endParaRPr kumimoji="1" lang="ja-JP" altLang="en-US" sz="2400" dirty="0"/>
                  </a:p>
                </p:txBody>
              </p:sp>
              <p:sp>
                <p:nvSpPr>
                  <p:cNvPr id="14" name="テキスト ボックス 13">
                    <a:extLst>
                      <a:ext uri="{FF2B5EF4-FFF2-40B4-BE49-F238E27FC236}">
                        <a16:creationId xmlns:a16="http://schemas.microsoft.com/office/drawing/2014/main" id="{183030DE-1EDD-4CB9-B695-FB0FD3EC3FE5}"/>
                      </a:ext>
                    </a:extLst>
                  </p:cNvPr>
                  <p:cNvSpPr txBox="1"/>
                  <p:nvPr/>
                </p:nvSpPr>
                <p:spPr>
                  <a:xfrm>
                    <a:off x="6747214" y="5539263"/>
                    <a:ext cx="2170731" cy="461665"/>
                  </a:xfrm>
                  <a:prstGeom prst="rect">
                    <a:avLst/>
                  </a:prstGeom>
                  <a:noFill/>
                </p:spPr>
                <p:txBody>
                  <a:bodyPr wrap="square" rtlCol="0">
                    <a:spAutoFit/>
                  </a:bodyPr>
                  <a:lstStyle/>
                  <a:p>
                    <a:pPr algn="ctr"/>
                    <a:r>
                      <a:rPr kumimoji="1" lang="ja-JP" altLang="en-US" sz="2400" dirty="0"/>
                      <a:t>集合</a:t>
                    </a:r>
                    <a:r>
                      <a:rPr kumimoji="1" lang="en-US" altLang="ja-JP" sz="2400" dirty="0"/>
                      <a:t> 3</a:t>
                    </a:r>
                    <a:endParaRPr kumimoji="1" lang="ja-JP" altLang="en-US" sz="2400" dirty="0"/>
                  </a:p>
                </p:txBody>
              </p:sp>
            </p:grpSp>
            <p:grpSp>
              <p:nvGrpSpPr>
                <p:cNvPr id="39" name="グループ化 38">
                  <a:extLst>
                    <a:ext uri="{FF2B5EF4-FFF2-40B4-BE49-F238E27FC236}">
                      <a16:creationId xmlns:a16="http://schemas.microsoft.com/office/drawing/2014/main" id="{27FE2298-9D91-44C4-8215-8FCAB8FFCCE7}"/>
                    </a:ext>
                  </a:extLst>
                </p:cNvPr>
                <p:cNvGrpSpPr/>
                <p:nvPr/>
              </p:nvGrpSpPr>
              <p:grpSpPr>
                <a:xfrm>
                  <a:off x="845771" y="2851897"/>
                  <a:ext cx="8017454" cy="3555568"/>
                  <a:chOff x="845771" y="2851897"/>
                  <a:chExt cx="8017454" cy="3555568"/>
                </a:xfrm>
              </p:grpSpPr>
              <p:graphicFrame>
                <p:nvGraphicFramePr>
                  <p:cNvPr id="5" name="表 5">
                    <a:extLst>
                      <a:ext uri="{FF2B5EF4-FFF2-40B4-BE49-F238E27FC236}">
                        <a16:creationId xmlns:a16="http://schemas.microsoft.com/office/drawing/2014/main" id="{59172A24-48C2-4F8C-AA60-F69C4275BC07}"/>
                      </a:ext>
                    </a:extLst>
                  </p:cNvPr>
                  <p:cNvGraphicFramePr>
                    <a:graphicFrameLocks/>
                  </p:cNvGraphicFramePr>
                  <p:nvPr>
                    <p:extLst>
                      <p:ext uri="{D42A27DB-BD31-4B8C-83A1-F6EECF244321}">
                        <p14:modId xmlns:p14="http://schemas.microsoft.com/office/powerpoint/2010/main" val="4169291909"/>
                      </p:ext>
                    </p:extLst>
                  </p:nvPr>
                </p:nvGraphicFramePr>
                <p:xfrm>
                  <a:off x="1604024" y="2943377"/>
                  <a:ext cx="7259201" cy="3411256"/>
                </p:xfrm>
                <a:graphic>
                  <a:graphicData uri="http://schemas.openxmlformats.org/drawingml/2006/table">
                    <a:tbl>
                      <a:tblPr firstRow="1" bandRow="1">
                        <a:tableStyleId>{5C22544A-7EE6-4342-B048-85BDC9FD1C3A}</a:tableStyleId>
                      </a:tblPr>
                      <a:tblGrid>
                        <a:gridCol w="2112251">
                          <a:extLst>
                            <a:ext uri="{9D8B030D-6E8A-4147-A177-3AD203B41FA5}">
                              <a16:colId xmlns:a16="http://schemas.microsoft.com/office/drawing/2014/main" val="2176024062"/>
                            </a:ext>
                          </a:extLst>
                        </a:gridCol>
                        <a:gridCol w="2112251">
                          <a:extLst>
                            <a:ext uri="{9D8B030D-6E8A-4147-A177-3AD203B41FA5}">
                              <a16:colId xmlns:a16="http://schemas.microsoft.com/office/drawing/2014/main" val="66635644"/>
                            </a:ext>
                          </a:extLst>
                        </a:gridCol>
                        <a:gridCol w="2112251">
                          <a:extLst>
                            <a:ext uri="{9D8B030D-6E8A-4147-A177-3AD203B41FA5}">
                              <a16:colId xmlns:a16="http://schemas.microsoft.com/office/drawing/2014/main" val="2146896382"/>
                            </a:ext>
                          </a:extLst>
                        </a:gridCol>
                      </a:tblGrid>
                      <a:tr h="1126545">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chemeClr val="accent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63422356"/>
                          </a:ext>
                        </a:extLst>
                      </a:tr>
                      <a:tr h="1102339">
                        <a:tc>
                          <a:txBody>
                            <a:bodyPr/>
                            <a:lstStyle/>
                            <a:p>
                              <a:endParaRPr kumimoji="1" lang="ja-JP" altLang="en-US" dirty="0"/>
                            </a:p>
                          </a:txBody>
                          <a:tcPr>
                            <a:lnL w="12700" cap="flat" cmpd="sng" algn="ctr">
                              <a:solidFill>
                                <a:schemeClr val="tx1"/>
                              </a:solidFill>
                              <a:prstDash val="solid"/>
                              <a:round/>
                              <a:headEnd type="none" w="med" len="med"/>
                              <a:tailEnd type="none" w="med" len="med"/>
                            </a:lnL>
                            <a:lnR w="76200" cap="flat" cmpd="sng" algn="ctr">
                              <a:solidFill>
                                <a:schemeClr val="accent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76200" cap="flat" cmpd="sng" algn="ctr">
                              <a:solidFill>
                                <a:schemeClr val="accent1"/>
                              </a:solidFill>
                              <a:prstDash val="solid"/>
                              <a:round/>
                              <a:headEnd type="none" w="med" len="med"/>
                              <a:tailEnd type="none" w="med" len="med"/>
                            </a:lnL>
                            <a:lnR w="76200" cap="flat" cmpd="sng" algn="ctr">
                              <a:solidFill>
                                <a:schemeClr val="accent1"/>
                              </a:solidFill>
                              <a:prstDash val="solid"/>
                              <a:round/>
                              <a:headEnd type="none" w="med" len="med"/>
                              <a:tailEnd type="none" w="med" len="med"/>
                            </a:lnR>
                            <a:lnT w="76200" cap="flat" cmpd="sng" algn="ctr">
                              <a:solidFill>
                                <a:schemeClr val="accent1"/>
                              </a:solidFill>
                              <a:prstDash val="solid"/>
                              <a:round/>
                              <a:headEnd type="none" w="med" len="med"/>
                              <a:tailEnd type="none" w="med" len="med"/>
                            </a:lnT>
                            <a:lnB w="76200" cap="flat" cmpd="sng" algn="ctr">
                              <a:solidFill>
                                <a:schemeClr val="accent1"/>
                              </a:solidFill>
                              <a:prstDash val="solid"/>
                              <a:round/>
                              <a:headEnd type="none" w="med" len="med"/>
                              <a:tailEnd type="none" w="med" len="med"/>
                            </a:lnB>
                            <a:solidFill>
                              <a:schemeClr val="bg2">
                                <a:lumMod val="20000"/>
                                <a:lumOff val="80000"/>
                              </a:schemeClr>
                            </a:solidFill>
                          </a:tcPr>
                        </a:tc>
                        <a:tc>
                          <a:txBody>
                            <a:bodyPr/>
                            <a:lstStyle/>
                            <a:p>
                              <a:endParaRPr kumimoji="1" lang="ja-JP" altLang="en-US" dirty="0"/>
                            </a:p>
                          </a:txBody>
                          <a:tcPr>
                            <a:lnL w="76200"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25403242"/>
                          </a:ext>
                        </a:extLst>
                      </a:tr>
                      <a:tr h="1102339">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accent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3375391"/>
                          </a:ext>
                        </a:extLst>
                      </a:tr>
                    </a:tbl>
                  </a:graphicData>
                </a:graphic>
              </p:graphicFrame>
              <p:grpSp>
                <p:nvGrpSpPr>
                  <p:cNvPr id="15" name="グループ化 14">
                    <a:extLst>
                      <a:ext uri="{FF2B5EF4-FFF2-40B4-BE49-F238E27FC236}">
                        <a16:creationId xmlns:a16="http://schemas.microsoft.com/office/drawing/2014/main" id="{52C73CD0-3504-4779-825A-C1D41094B3CE}"/>
                      </a:ext>
                    </a:extLst>
                  </p:cNvPr>
                  <p:cNvGrpSpPr/>
                  <p:nvPr/>
                </p:nvGrpSpPr>
                <p:grpSpPr>
                  <a:xfrm>
                    <a:off x="845771" y="2851897"/>
                    <a:ext cx="556467" cy="3555568"/>
                    <a:chOff x="999716" y="2017418"/>
                    <a:chExt cx="556467" cy="3555568"/>
                  </a:xfrm>
                </p:grpSpPr>
                <p:sp>
                  <p:nvSpPr>
                    <p:cNvPr id="16" name="テキスト ボックス 15">
                      <a:extLst>
                        <a:ext uri="{FF2B5EF4-FFF2-40B4-BE49-F238E27FC236}">
                          <a16:creationId xmlns:a16="http://schemas.microsoft.com/office/drawing/2014/main" id="{16E8176D-F23D-4036-8211-F096216CD920}"/>
                        </a:ext>
                      </a:extLst>
                    </p:cNvPr>
                    <p:cNvSpPr txBox="1"/>
                    <p:nvPr/>
                  </p:nvSpPr>
                  <p:spPr>
                    <a:xfrm>
                      <a:off x="1002185" y="2017418"/>
                      <a:ext cx="553998" cy="1160800"/>
                    </a:xfrm>
                    <a:prstGeom prst="rect">
                      <a:avLst/>
                    </a:prstGeom>
                    <a:noFill/>
                  </p:spPr>
                  <p:txBody>
                    <a:bodyPr vert="eaVert" wrap="square" rtlCol="0">
                      <a:spAutoFit/>
                    </a:bodyPr>
                    <a:lstStyle/>
                    <a:p>
                      <a:pPr algn="ctr"/>
                      <a:r>
                        <a:rPr kumimoji="1" lang="ja-JP" altLang="en-US" sz="2400" dirty="0"/>
                        <a:t>集合</a:t>
                      </a:r>
                      <a:r>
                        <a:rPr kumimoji="1" lang="en-US" altLang="ja-JP" sz="2400" dirty="0"/>
                        <a:t> A</a:t>
                      </a:r>
                      <a:endParaRPr kumimoji="1" lang="ja-JP" altLang="en-US" sz="2400" dirty="0"/>
                    </a:p>
                  </p:txBody>
                </p:sp>
                <p:sp>
                  <p:nvSpPr>
                    <p:cNvPr id="17" name="テキスト ボックス 16">
                      <a:extLst>
                        <a:ext uri="{FF2B5EF4-FFF2-40B4-BE49-F238E27FC236}">
                          <a16:creationId xmlns:a16="http://schemas.microsoft.com/office/drawing/2014/main" id="{63F089B9-42F8-4330-93D6-5F05068BF517}"/>
                        </a:ext>
                      </a:extLst>
                    </p:cNvPr>
                    <p:cNvSpPr txBox="1"/>
                    <p:nvPr/>
                  </p:nvSpPr>
                  <p:spPr>
                    <a:xfrm>
                      <a:off x="999716" y="3234126"/>
                      <a:ext cx="553998" cy="1160800"/>
                    </a:xfrm>
                    <a:prstGeom prst="rect">
                      <a:avLst/>
                    </a:prstGeom>
                    <a:noFill/>
                  </p:spPr>
                  <p:txBody>
                    <a:bodyPr vert="eaVert" wrap="square" rtlCol="0">
                      <a:spAutoFit/>
                    </a:bodyPr>
                    <a:lstStyle/>
                    <a:p>
                      <a:pPr algn="ctr"/>
                      <a:r>
                        <a:rPr kumimoji="1" lang="ja-JP" altLang="en-US" sz="2400" dirty="0"/>
                        <a:t>集合</a:t>
                      </a:r>
                      <a:r>
                        <a:rPr kumimoji="1" lang="en-US" altLang="ja-JP" sz="2400" dirty="0"/>
                        <a:t> B</a:t>
                      </a:r>
                      <a:endParaRPr kumimoji="1" lang="ja-JP" altLang="en-US" sz="2400" dirty="0"/>
                    </a:p>
                  </p:txBody>
                </p:sp>
                <p:sp>
                  <p:nvSpPr>
                    <p:cNvPr id="18" name="テキスト ボックス 17">
                      <a:extLst>
                        <a:ext uri="{FF2B5EF4-FFF2-40B4-BE49-F238E27FC236}">
                          <a16:creationId xmlns:a16="http://schemas.microsoft.com/office/drawing/2014/main" id="{EC8EE77C-DAF0-44F5-9276-A39C72F8206C}"/>
                        </a:ext>
                      </a:extLst>
                    </p:cNvPr>
                    <p:cNvSpPr txBox="1"/>
                    <p:nvPr/>
                  </p:nvSpPr>
                  <p:spPr>
                    <a:xfrm>
                      <a:off x="999716" y="4412186"/>
                      <a:ext cx="553998" cy="1160800"/>
                    </a:xfrm>
                    <a:prstGeom prst="rect">
                      <a:avLst/>
                    </a:prstGeom>
                    <a:noFill/>
                  </p:spPr>
                  <p:txBody>
                    <a:bodyPr vert="eaVert" wrap="square" rtlCol="0">
                      <a:spAutoFit/>
                    </a:bodyPr>
                    <a:lstStyle/>
                    <a:p>
                      <a:pPr algn="ctr"/>
                      <a:r>
                        <a:rPr kumimoji="1" lang="ja-JP" altLang="en-US" sz="2400" dirty="0"/>
                        <a:t>集合</a:t>
                      </a:r>
                      <a:r>
                        <a:rPr kumimoji="1" lang="en-US" altLang="ja-JP" sz="2400" dirty="0"/>
                        <a:t> C</a:t>
                      </a:r>
                      <a:endParaRPr kumimoji="1" lang="ja-JP" altLang="en-US" sz="2400" dirty="0"/>
                    </a:p>
                  </p:txBody>
                </p:sp>
              </p:grpSp>
            </p:grpSp>
          </p:grpSp>
          <p:grpSp>
            <p:nvGrpSpPr>
              <p:cNvPr id="19" name="グループ化 18">
                <a:extLst>
                  <a:ext uri="{FF2B5EF4-FFF2-40B4-BE49-F238E27FC236}">
                    <a16:creationId xmlns:a16="http://schemas.microsoft.com/office/drawing/2014/main" id="{832140DF-F559-47CC-B793-085E54A46301}"/>
                  </a:ext>
                </a:extLst>
              </p:cNvPr>
              <p:cNvGrpSpPr/>
              <p:nvPr/>
            </p:nvGrpSpPr>
            <p:grpSpPr>
              <a:xfrm>
                <a:off x="1911357" y="5251725"/>
                <a:ext cx="1699879" cy="880251"/>
                <a:chOff x="2139950" y="4433871"/>
                <a:chExt cx="1699879" cy="880251"/>
              </a:xfrm>
            </p:grpSpPr>
            <p:sp>
              <p:nvSpPr>
                <p:cNvPr id="20" name="正方形/長方形 19">
                  <a:extLst>
                    <a:ext uri="{FF2B5EF4-FFF2-40B4-BE49-F238E27FC236}">
                      <a16:creationId xmlns:a16="http://schemas.microsoft.com/office/drawing/2014/main" id="{B9263831-3B81-4198-8408-7A86C0AFA6E1}"/>
                    </a:ext>
                  </a:extLst>
                </p:cNvPr>
                <p:cNvSpPr/>
                <p:nvPr/>
              </p:nvSpPr>
              <p:spPr>
                <a:xfrm>
                  <a:off x="2139950" y="4433871"/>
                  <a:ext cx="1699879" cy="880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1"/>
                  <a:r>
                    <a:rPr lang="en-US" altLang="ja-JP" dirty="0"/>
                    <a:t>Class</a:t>
                  </a:r>
                  <a:r>
                    <a:rPr lang="ja-JP" altLang="en-US" dirty="0"/>
                    <a:t> </a:t>
                  </a:r>
                  <a:r>
                    <a:rPr lang="en-US" altLang="ja-JP" dirty="0"/>
                    <a:t>1</a:t>
                  </a:r>
                </a:p>
                <a:p>
                  <a:pPr lvl="1"/>
                  <a:r>
                    <a:rPr lang="en-US" altLang="ja-JP" dirty="0"/>
                    <a:t>Class 2</a:t>
                  </a:r>
                </a:p>
                <a:p>
                  <a:pPr lvl="1"/>
                  <a:r>
                    <a:rPr lang="en-US" altLang="ja-JP" dirty="0"/>
                    <a:t>Class 3</a:t>
                  </a:r>
                </a:p>
              </p:txBody>
            </p:sp>
            <p:sp>
              <p:nvSpPr>
                <p:cNvPr id="21" name="楕円 20">
                  <a:extLst>
                    <a:ext uri="{FF2B5EF4-FFF2-40B4-BE49-F238E27FC236}">
                      <a16:creationId xmlns:a16="http://schemas.microsoft.com/office/drawing/2014/main" id="{6A78CD92-FC73-432F-90F9-4FAE713242C6}"/>
                    </a:ext>
                  </a:extLst>
                </p:cNvPr>
                <p:cNvSpPr/>
                <p:nvPr/>
              </p:nvSpPr>
              <p:spPr>
                <a:xfrm>
                  <a:off x="2357597" y="4554367"/>
                  <a:ext cx="145770" cy="145770"/>
                </a:xfrm>
                <a:prstGeom prst="ellipse">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5FF310AF-9F7A-44C6-A788-CAC4EA56B142}"/>
                    </a:ext>
                  </a:extLst>
                </p:cNvPr>
                <p:cNvSpPr/>
                <p:nvPr/>
              </p:nvSpPr>
              <p:spPr>
                <a:xfrm>
                  <a:off x="2361114" y="4820285"/>
                  <a:ext cx="159014" cy="159014"/>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a:extLst>
                    <a:ext uri="{FF2B5EF4-FFF2-40B4-BE49-F238E27FC236}">
                      <a16:creationId xmlns:a16="http://schemas.microsoft.com/office/drawing/2014/main" id="{FD890C92-9916-4B88-9253-4E5E5D367304}"/>
                    </a:ext>
                  </a:extLst>
                </p:cNvPr>
                <p:cNvSpPr/>
                <p:nvPr/>
              </p:nvSpPr>
              <p:spPr>
                <a:xfrm>
                  <a:off x="2365804" y="5073825"/>
                  <a:ext cx="169093" cy="145770"/>
                </a:xfrm>
                <a:prstGeom prst="triangle">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38" name="グループ化 37">
              <a:extLst>
                <a:ext uri="{FF2B5EF4-FFF2-40B4-BE49-F238E27FC236}">
                  <a16:creationId xmlns:a16="http://schemas.microsoft.com/office/drawing/2014/main" id="{EF8992FF-B0EE-44D8-A2FD-3ED6E8909D84}"/>
                </a:ext>
              </a:extLst>
            </p:cNvPr>
            <p:cNvGrpSpPr/>
            <p:nvPr/>
          </p:nvGrpSpPr>
          <p:grpSpPr>
            <a:xfrm>
              <a:off x="1547199" y="2943377"/>
              <a:ext cx="6671329" cy="3411256"/>
              <a:chOff x="1547199" y="2943377"/>
              <a:chExt cx="6671329" cy="3411256"/>
            </a:xfrm>
          </p:grpSpPr>
          <p:grpSp>
            <p:nvGrpSpPr>
              <p:cNvPr id="6" name="グループ化 5">
                <a:extLst>
                  <a:ext uri="{FF2B5EF4-FFF2-40B4-BE49-F238E27FC236}">
                    <a16:creationId xmlns:a16="http://schemas.microsoft.com/office/drawing/2014/main" id="{60CDE56C-43D8-406B-9ECA-976CDE206EB6}"/>
                  </a:ext>
                </a:extLst>
              </p:cNvPr>
              <p:cNvGrpSpPr/>
              <p:nvPr/>
            </p:nvGrpSpPr>
            <p:grpSpPr>
              <a:xfrm>
                <a:off x="1547199" y="2943377"/>
                <a:ext cx="6671329" cy="3411256"/>
                <a:chOff x="2358887" y="1796631"/>
                <a:chExt cx="6671329" cy="3716275"/>
              </a:xfrm>
            </p:grpSpPr>
            <p:cxnSp>
              <p:nvCxnSpPr>
                <p:cNvPr id="7" name="直線矢印コネクタ 6">
                  <a:extLst>
                    <a:ext uri="{FF2B5EF4-FFF2-40B4-BE49-F238E27FC236}">
                      <a16:creationId xmlns:a16="http://schemas.microsoft.com/office/drawing/2014/main" id="{31B3ADCD-2495-45C6-AE15-90DF265EAEDA}"/>
                    </a:ext>
                  </a:extLst>
                </p:cNvPr>
                <p:cNvCxnSpPr>
                  <a:cxnSpLocks/>
                </p:cNvCxnSpPr>
                <p:nvPr/>
              </p:nvCxnSpPr>
              <p:spPr>
                <a:xfrm flipH="1" flipV="1">
                  <a:off x="2358888" y="1796631"/>
                  <a:ext cx="1" cy="3716275"/>
                </a:xfrm>
                <a:prstGeom prst="straightConnector1">
                  <a:avLst/>
                </a:prstGeom>
                <a:ln w="1270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1A6211AE-040A-4F0B-9401-1E2A5AC2E9F0}"/>
                    </a:ext>
                  </a:extLst>
                </p:cNvPr>
                <p:cNvCxnSpPr>
                  <a:cxnSpLocks/>
                </p:cNvCxnSpPr>
                <p:nvPr/>
              </p:nvCxnSpPr>
              <p:spPr>
                <a:xfrm>
                  <a:off x="2358887" y="5512905"/>
                  <a:ext cx="6671329" cy="0"/>
                </a:xfrm>
                <a:prstGeom prst="straightConnector1">
                  <a:avLst/>
                </a:prstGeom>
                <a:ln w="1270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グループ化 23">
                <a:extLst>
                  <a:ext uri="{FF2B5EF4-FFF2-40B4-BE49-F238E27FC236}">
                    <a16:creationId xmlns:a16="http://schemas.microsoft.com/office/drawing/2014/main" id="{F4EB2ACC-49EC-4315-AFF2-704E9639C904}"/>
                  </a:ext>
                </a:extLst>
              </p:cNvPr>
              <p:cNvGrpSpPr/>
              <p:nvPr/>
            </p:nvGrpSpPr>
            <p:grpSpPr>
              <a:xfrm>
                <a:off x="2459055" y="3286528"/>
                <a:ext cx="4577857" cy="2228560"/>
                <a:chOff x="2459055" y="3286528"/>
                <a:chExt cx="4577857" cy="2228560"/>
              </a:xfrm>
            </p:grpSpPr>
            <p:grpSp>
              <p:nvGrpSpPr>
                <p:cNvPr id="25" name="グループ化 24">
                  <a:extLst>
                    <a:ext uri="{FF2B5EF4-FFF2-40B4-BE49-F238E27FC236}">
                      <a16:creationId xmlns:a16="http://schemas.microsoft.com/office/drawing/2014/main" id="{09A00464-C93C-4833-83F5-9D146839F5C2}"/>
                    </a:ext>
                  </a:extLst>
                </p:cNvPr>
                <p:cNvGrpSpPr/>
                <p:nvPr/>
              </p:nvGrpSpPr>
              <p:grpSpPr>
                <a:xfrm>
                  <a:off x="2459055" y="3286528"/>
                  <a:ext cx="4577857" cy="2228560"/>
                  <a:chOff x="2926187" y="2213510"/>
                  <a:chExt cx="4577857" cy="2228560"/>
                </a:xfrm>
              </p:grpSpPr>
              <p:sp>
                <p:nvSpPr>
                  <p:cNvPr id="27" name="楕円 26">
                    <a:extLst>
                      <a:ext uri="{FF2B5EF4-FFF2-40B4-BE49-F238E27FC236}">
                        <a16:creationId xmlns:a16="http://schemas.microsoft.com/office/drawing/2014/main" id="{F046819D-E1CC-4CFC-B08F-2526F2841A27}"/>
                      </a:ext>
                    </a:extLst>
                  </p:cNvPr>
                  <p:cNvSpPr/>
                  <p:nvPr/>
                </p:nvSpPr>
                <p:spPr>
                  <a:xfrm>
                    <a:off x="3679724" y="2655008"/>
                    <a:ext cx="145770" cy="145770"/>
                  </a:xfrm>
                  <a:prstGeom prst="ellipse">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069E22DA-DEE8-4BCF-921C-34D4AE15B8E5}"/>
                      </a:ext>
                    </a:extLst>
                  </p:cNvPr>
                  <p:cNvSpPr/>
                  <p:nvPr/>
                </p:nvSpPr>
                <p:spPr>
                  <a:xfrm>
                    <a:off x="3334498" y="3343972"/>
                    <a:ext cx="145770" cy="145770"/>
                  </a:xfrm>
                  <a:prstGeom prst="ellipse">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F747A105-048C-4745-A53A-805D8F73637E}"/>
                      </a:ext>
                    </a:extLst>
                  </p:cNvPr>
                  <p:cNvSpPr/>
                  <p:nvPr/>
                </p:nvSpPr>
                <p:spPr>
                  <a:xfrm>
                    <a:off x="2926187" y="2302630"/>
                    <a:ext cx="145770" cy="145770"/>
                  </a:xfrm>
                  <a:prstGeom prst="ellipse">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0B19FE11-2108-4553-B01B-1A56D9DA5168}"/>
                      </a:ext>
                    </a:extLst>
                  </p:cNvPr>
                  <p:cNvSpPr/>
                  <p:nvPr/>
                </p:nvSpPr>
                <p:spPr>
                  <a:xfrm>
                    <a:off x="5327375" y="3449505"/>
                    <a:ext cx="159014" cy="159014"/>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1764968F-05EA-4A24-91BB-CDB784F4AE9C}"/>
                      </a:ext>
                    </a:extLst>
                  </p:cNvPr>
                  <p:cNvSpPr/>
                  <p:nvPr/>
                </p:nvSpPr>
                <p:spPr>
                  <a:xfrm>
                    <a:off x="5950227" y="4283056"/>
                    <a:ext cx="159014" cy="159014"/>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47E90B46-57FF-4EF9-BCC8-B7552DDC13BC}"/>
                      </a:ext>
                    </a:extLst>
                  </p:cNvPr>
                  <p:cNvSpPr/>
                  <p:nvPr/>
                </p:nvSpPr>
                <p:spPr>
                  <a:xfrm>
                    <a:off x="5950227" y="3702943"/>
                    <a:ext cx="159014" cy="159014"/>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15689BFF-D4F8-4434-879A-5CCCE06DA248}"/>
                      </a:ext>
                    </a:extLst>
                  </p:cNvPr>
                  <p:cNvSpPr/>
                  <p:nvPr/>
                </p:nvSpPr>
                <p:spPr>
                  <a:xfrm>
                    <a:off x="6818245" y="4273185"/>
                    <a:ext cx="159014" cy="159014"/>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二等辺三角形 33">
                    <a:extLst>
                      <a:ext uri="{FF2B5EF4-FFF2-40B4-BE49-F238E27FC236}">
                        <a16:creationId xmlns:a16="http://schemas.microsoft.com/office/drawing/2014/main" id="{6060A6A2-C493-455F-A973-D702D487B0B4}"/>
                      </a:ext>
                    </a:extLst>
                  </p:cNvPr>
                  <p:cNvSpPr/>
                  <p:nvPr/>
                </p:nvSpPr>
                <p:spPr>
                  <a:xfrm>
                    <a:off x="5979235" y="3132466"/>
                    <a:ext cx="169093" cy="145770"/>
                  </a:xfrm>
                  <a:prstGeom prst="triangle">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二等辺三角形 34">
                    <a:extLst>
                      <a:ext uri="{FF2B5EF4-FFF2-40B4-BE49-F238E27FC236}">
                        <a16:creationId xmlns:a16="http://schemas.microsoft.com/office/drawing/2014/main" id="{1F236C67-2F25-4982-BD73-3FE55D97E9F2}"/>
                      </a:ext>
                    </a:extLst>
                  </p:cNvPr>
                  <p:cNvSpPr/>
                  <p:nvPr/>
                </p:nvSpPr>
                <p:spPr>
                  <a:xfrm>
                    <a:off x="6733698" y="2213510"/>
                    <a:ext cx="169093" cy="145770"/>
                  </a:xfrm>
                  <a:prstGeom prst="triangle">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二等辺三角形 35">
                    <a:extLst>
                      <a:ext uri="{FF2B5EF4-FFF2-40B4-BE49-F238E27FC236}">
                        <a16:creationId xmlns:a16="http://schemas.microsoft.com/office/drawing/2014/main" id="{9D8E537A-FF43-45E2-B766-750B158829C1}"/>
                      </a:ext>
                    </a:extLst>
                  </p:cNvPr>
                  <p:cNvSpPr/>
                  <p:nvPr/>
                </p:nvSpPr>
                <p:spPr>
                  <a:xfrm>
                    <a:off x="6190347" y="2516872"/>
                    <a:ext cx="169093" cy="145770"/>
                  </a:xfrm>
                  <a:prstGeom prst="triangle">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二等辺三角形 36">
                    <a:extLst>
                      <a:ext uri="{FF2B5EF4-FFF2-40B4-BE49-F238E27FC236}">
                        <a16:creationId xmlns:a16="http://schemas.microsoft.com/office/drawing/2014/main" id="{06CF903D-15C3-408F-9DE7-620D0A91D3A3}"/>
                      </a:ext>
                    </a:extLst>
                  </p:cNvPr>
                  <p:cNvSpPr/>
                  <p:nvPr/>
                </p:nvSpPr>
                <p:spPr>
                  <a:xfrm>
                    <a:off x="7334951" y="2445647"/>
                    <a:ext cx="169093" cy="145770"/>
                  </a:xfrm>
                  <a:prstGeom prst="triangle">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6" name="楕円 25">
                  <a:extLst>
                    <a:ext uri="{FF2B5EF4-FFF2-40B4-BE49-F238E27FC236}">
                      <a16:creationId xmlns:a16="http://schemas.microsoft.com/office/drawing/2014/main" id="{6D60D928-3BE5-4DD3-9E78-CB06269B6BE8}"/>
                    </a:ext>
                  </a:extLst>
                </p:cNvPr>
                <p:cNvSpPr/>
                <p:nvPr/>
              </p:nvSpPr>
              <p:spPr>
                <a:xfrm>
                  <a:off x="3998825" y="4189560"/>
                  <a:ext cx="145770" cy="145770"/>
                </a:xfrm>
                <a:prstGeom prst="ellipse">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Tree>
    <p:extLst>
      <p:ext uri="{BB962C8B-B14F-4D97-AF65-F5344CB8AC3E}">
        <p14:creationId xmlns:p14="http://schemas.microsoft.com/office/powerpoint/2010/main" val="3396933825"/>
      </p:ext>
    </p:extLst>
  </p:cSld>
  <p:clrMapOvr>
    <a:masterClrMapping/>
  </p:clrMapOvr>
</p:sld>
</file>

<file path=ppt/theme/theme1.xml><?xml version="1.0" encoding="utf-8"?>
<a:theme xmlns:a="http://schemas.openxmlformats.org/drawingml/2006/main" name="Theme_Lab">
  <a:themeElements>
    <a:clrScheme name="ユーザー定義 1">
      <a:dk1>
        <a:srgbClr val="000000"/>
      </a:dk1>
      <a:lt1>
        <a:srgbClr val="FFFAF5"/>
      </a:lt1>
      <a:dk2>
        <a:srgbClr val="000000"/>
      </a:dk2>
      <a:lt2>
        <a:srgbClr val="808080"/>
      </a:lt2>
      <a:accent1>
        <a:srgbClr val="FF1D38"/>
      </a:accent1>
      <a:accent2>
        <a:srgbClr val="333399"/>
      </a:accent2>
      <a:accent3>
        <a:srgbClr val="34ADFD"/>
      </a:accent3>
      <a:accent4>
        <a:srgbClr val="FFFF00"/>
      </a:accent4>
      <a:accent5>
        <a:srgbClr val="00B050"/>
      </a:accent5>
      <a:accent6>
        <a:srgbClr val="F93DD5"/>
      </a:accent6>
      <a:hlink>
        <a:srgbClr val="009999"/>
      </a:hlink>
      <a:folHlink>
        <a:srgbClr val="99CC00"/>
      </a:folHlink>
    </a:clrScheme>
    <a:fontScheme name="ユーザー定義 1">
      <a:majorFont>
        <a:latin typeface="Arial"/>
        <a:ea typeface="ＭＳ Ｐゴシック"/>
        <a:cs typeface=""/>
      </a:majorFont>
      <a:minorFont>
        <a:latin typeface="Arial"/>
        <a:ea typeface="ＭＳ P 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ctr">
          <a:defRPr kumimoji="1" sz="2800" dirty="0" smtClean="0"/>
        </a:defPPr>
      </a:lstStyle>
    </a:txDef>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_Lab" id="{240EDE69-6004-490A-8851-241177012245}" vid="{3655978B-9A6C-48D2-A3CA-A8F52A96FD45}"/>
    </a:ext>
  </a:extLst>
</a:theme>
</file>

<file path=ppt/theme/theme2.xml><?xml version="1.0" encoding="utf-8"?>
<a:theme xmlns:a="http://schemas.openxmlformats.org/drawingml/2006/main" name="8g">
  <a:themeElements>
    <a:clrScheme name="8G">
      <a:dk1>
        <a:srgbClr val="000000"/>
      </a:dk1>
      <a:lt1>
        <a:srgbClr val="FFFFFF"/>
      </a:lt1>
      <a:dk2>
        <a:srgbClr val="000000"/>
      </a:dk2>
      <a:lt2>
        <a:srgbClr val="808080"/>
      </a:lt2>
      <a:accent1>
        <a:srgbClr val="FF1D38"/>
      </a:accent1>
      <a:accent2>
        <a:srgbClr val="333399"/>
      </a:accent2>
      <a:accent3>
        <a:srgbClr val="34ADFD"/>
      </a:accent3>
      <a:accent4>
        <a:srgbClr val="FFFF00"/>
      </a:accent4>
      <a:accent5>
        <a:srgbClr val="00B050"/>
      </a:accent5>
      <a:accent6>
        <a:srgbClr val="F93DD5"/>
      </a:accent6>
      <a:hlink>
        <a:srgbClr val="009999"/>
      </a:hlink>
      <a:folHlink>
        <a:srgbClr val="99CC00"/>
      </a:folHlink>
    </a:clrScheme>
    <a:fontScheme name="ユーザー定義 4">
      <a:majorFont>
        <a:latin typeface="Arial"/>
        <a:ea typeface="ＭＳ Ｐゴシック"/>
        <a:cs typeface=""/>
      </a:majorFont>
      <a:minorFont>
        <a:latin typeface="Arial"/>
        <a:ea typeface="ＭＳ P 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ctr">
          <a:defRPr kumimoji="1" sz="2800" dirty="0" smtClean="0"/>
        </a:defPPr>
      </a:lstStyle>
    </a:txDef>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8g" id="{46DF5A43-2816-4A0C-8C8F-B7A00603F42F}" vid="{24AC82D7-19A5-45B4-9417-B59F2B9C65A3}"/>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Theme_lab</Template>
  <TotalTime>3782</TotalTime>
  <Words>2097</Words>
  <Application>Microsoft Office PowerPoint</Application>
  <PresentationFormat>画面に合わせる (4:3)</PresentationFormat>
  <Paragraphs>408</Paragraphs>
  <Slides>34</Slides>
  <Notes>19</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34</vt:i4>
      </vt:variant>
    </vt:vector>
  </HeadingPairs>
  <TitlesOfParts>
    <vt:vector size="43" baseType="lpstr">
      <vt:lpstr>ＭＳ Ｐゴシック</vt:lpstr>
      <vt:lpstr>游ゴシック</vt:lpstr>
      <vt:lpstr>Arial</vt:lpstr>
      <vt:lpstr>Calibri</vt:lpstr>
      <vt:lpstr>Cambria Math</vt:lpstr>
      <vt:lpstr>Times New Roman</vt:lpstr>
      <vt:lpstr>Wingdings</vt:lpstr>
      <vt:lpstr>Theme_Lab</vt:lpstr>
      <vt:lpstr>8g</vt:lpstr>
      <vt:lpstr>PowerPoint プレゼンテーション</vt:lpstr>
      <vt:lpstr>識別問題の研究動向</vt:lpstr>
      <vt:lpstr>ファジィ識別器</vt:lpstr>
      <vt:lpstr>ファジィ識別器</vt:lpstr>
      <vt:lpstr>ファジィ識別器</vt:lpstr>
      <vt:lpstr>メンバシップ関数</vt:lpstr>
      <vt:lpstr>ファジィ識別器</vt:lpstr>
      <vt:lpstr>ファジィ識別器</vt:lpstr>
      <vt:lpstr>ファジィ識別器</vt:lpstr>
      <vt:lpstr>ファジィ識別器</vt:lpstr>
      <vt:lpstr>ファジィ識別器</vt:lpstr>
      <vt:lpstr>ファジィ識別器の利点</vt:lpstr>
      <vt:lpstr>メンバシップ関数</vt:lpstr>
      <vt:lpstr>メンバシップ関数</vt:lpstr>
      <vt:lpstr>メンバシップ関数</vt:lpstr>
      <vt:lpstr>メンバシップ関数</vt:lpstr>
      <vt:lpstr>ファジィ if-then ルール</vt:lpstr>
      <vt:lpstr>ファジィ if-then ルール</vt:lpstr>
      <vt:lpstr>実験内容</vt:lpstr>
      <vt:lpstr>数値実験</vt:lpstr>
      <vt:lpstr>数値実験</vt:lpstr>
      <vt:lpstr>数値実験</vt:lpstr>
      <vt:lpstr>数値実験</vt:lpstr>
      <vt:lpstr>数値実験</vt:lpstr>
      <vt:lpstr>数値実験</vt:lpstr>
      <vt:lpstr>数値実験</vt:lpstr>
      <vt:lpstr>数値実験</vt:lpstr>
      <vt:lpstr>数値実験</vt:lpstr>
      <vt:lpstr>数値実験</vt:lpstr>
      <vt:lpstr>数値実験</vt:lpstr>
      <vt:lpstr>数値実験</vt:lpstr>
      <vt:lpstr>数値実験</vt:lpstr>
      <vt:lpstr>考察</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瓜田 俊貴</dc:creator>
  <cp:lastModifiedBy>弘毅 瀧川</cp:lastModifiedBy>
  <cp:revision>51</cp:revision>
  <dcterms:created xsi:type="dcterms:W3CDTF">2019-07-02T20:42:27Z</dcterms:created>
  <dcterms:modified xsi:type="dcterms:W3CDTF">2020-01-21T01:41:39Z</dcterms:modified>
</cp:coreProperties>
</file>