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3D259B4-3AE4-D74D-82CC-B924AE3D33C4}">
          <p14:sldIdLst>
            <p14:sldId id="264"/>
          </p14:sldIdLst>
        </p14:section>
        <p14:section name="機能型" id="{A0219EC6-A6C9-CE46-8BCB-725141896519}">
          <p14:sldIdLst>
            <p14:sldId id="256"/>
            <p14:sldId id="257"/>
          </p14:sldIdLst>
        </p14:section>
        <p14:section name="認証系" id="{90690624-1CC9-724D-9872-3400BBB57006}">
          <p14:sldIdLst>
            <p14:sldId id="258"/>
            <p14:sldId id="260"/>
            <p14:sldId id="261"/>
            <p14:sldId id="259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7"/>
    <p:restoredTop sz="94687"/>
  </p:normalViewPr>
  <p:slideViewPr>
    <p:cSldViewPr snapToGrid="0" snapToObjects="1">
      <p:cViewPr varScale="1">
        <p:scale>
          <a:sx n="168" d="100"/>
          <a:sy n="168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F4E-2B03-EB4D-B2DE-D93EB13D3C0D}" type="datetime1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70EA-21AB-0D42-9A8C-7964351E1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8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77C0-BB03-3542-AC31-789C63EAC65D}" type="datetime1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70EA-21AB-0D42-9A8C-7964351E1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2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9F49-2854-B345-AEA7-9AFA562387A2}" type="datetime1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70EA-21AB-0D42-9A8C-7964351E1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1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9496-C38D-214C-A2CE-AD9FF763F02F}" type="datetime1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70EA-21AB-0D42-9A8C-7964351E1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77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1D3-8AFA-9240-9D25-AC3676B08149}" type="datetime1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70EA-21AB-0D42-9A8C-7964351E1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74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9BB-8A8D-9545-8893-C3B4CA4C6EAB}" type="datetime1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70EA-21AB-0D42-9A8C-7964351E1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57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B756-30F9-F143-9854-F6217AE856AA}" type="datetime1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70EA-21AB-0D42-9A8C-7964351E1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13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B7C-7808-034D-8B51-1928E5C8EFDF}" type="datetime1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70EA-21AB-0D42-9A8C-7964351E1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04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7AFB-1628-194C-B738-AA0897B5563D}" type="datetime1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70EA-21AB-0D42-9A8C-7964351E1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27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5D7F-BAD9-D746-A9AD-9260A04FA539}" type="datetime1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70EA-21AB-0D42-9A8C-7964351E1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44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8996-E802-D542-BB34-834B71C115C6}" type="datetime1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70EA-21AB-0D42-9A8C-7964351E1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30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E103-72FB-C344-9B25-6DDA94F2324B}" type="datetime1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70EA-21AB-0D42-9A8C-7964351E1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44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6pypl6mzl.execute-api.ap-northeast-1.amazonaws.com/dev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g.asial.co.jp/2018/09/21/3%E9%80%A3%E4%BC%91%E3%81%ABCognito_vue/aws-amplify%E3%82%92%E4%BD%BF%E3%81%A3%E3%81%A6%E6%89%8B%E8%BB%BD%E3%81%AB%E8%AA%8D%E8%A8%BC%E6%A9%9F%E8%83%BD%E3%82%92%E3%83%8F%E3%83%B3%E3%82%BA%E3%82%AA%E3%83%B3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55768-E906-F14A-AAFC-44725AE4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F7FF6E-9B7D-964C-873B-13EEE2BF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58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401CD1-84CA-D043-925D-5E249FD38A1D}"/>
              </a:ext>
            </a:extLst>
          </p:cNvPr>
          <p:cNvSpPr txBox="1"/>
          <p:nvPr/>
        </p:nvSpPr>
        <p:spPr>
          <a:xfrm>
            <a:off x="289932" y="1405052"/>
            <a:ext cx="498831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" altLang="ja-JP" dirty="0" err="1"/>
              <a:t>npm</a:t>
            </a:r>
            <a:r>
              <a:rPr kumimoji="1" lang="en" altLang="ja-JP" dirty="0"/>
              <a:t> install -g </a:t>
            </a:r>
            <a:r>
              <a:rPr kumimoji="1" lang="en" altLang="ja-JP" dirty="0" err="1"/>
              <a:t>vue</a:t>
            </a:r>
            <a:r>
              <a:rPr kumimoji="1" lang="en" altLang="ja-JP" dirty="0"/>
              <a:t>-cli</a:t>
            </a:r>
          </a:p>
          <a:p>
            <a:r>
              <a:rPr kumimoji="1" lang="en" altLang="ja-JP" dirty="0" err="1"/>
              <a:t>vue</a:t>
            </a:r>
            <a:r>
              <a:rPr kumimoji="1" lang="en" altLang="ja-JP" dirty="0"/>
              <a:t> </a:t>
            </a:r>
            <a:r>
              <a:rPr kumimoji="1" lang="en" altLang="ja-JP" dirty="0" err="1"/>
              <a:t>init</a:t>
            </a:r>
            <a:r>
              <a:rPr kumimoji="1" lang="en" altLang="ja-JP" dirty="0"/>
              <a:t> webpack </a:t>
            </a:r>
            <a:r>
              <a:rPr kumimoji="1" lang="en" altLang="ja-JP" dirty="0" err="1"/>
              <a:t>cognito</a:t>
            </a:r>
            <a:r>
              <a:rPr kumimoji="1" lang="en" altLang="ja-JP" dirty="0"/>
              <a:t>-tutorial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89C9D7-AB69-1847-A77C-75352D2BDCC5}"/>
              </a:ext>
            </a:extLst>
          </p:cNvPr>
          <p:cNvSpPr txBox="1"/>
          <p:nvPr/>
        </p:nvSpPr>
        <p:spPr>
          <a:xfrm>
            <a:off x="424070" y="2955235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package.json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6EE6F0-5A12-F54D-9EE0-AA2B53031B85}"/>
              </a:ext>
            </a:extLst>
          </p:cNvPr>
          <p:cNvSpPr txBox="1"/>
          <p:nvPr/>
        </p:nvSpPr>
        <p:spPr>
          <a:xfrm>
            <a:off x="424070" y="3324567"/>
            <a:ext cx="152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en-US" altLang="ja-JP"/>
              <a:t>ws-exports</a:t>
            </a:r>
            <a:r>
              <a:rPr kumimoji="1" lang="en-US" altLang="ja-JP" dirty="0" err="1"/>
              <a:t>.js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A36A36-2E68-2249-9F84-EFC84F6BC6BF}"/>
              </a:ext>
            </a:extLst>
          </p:cNvPr>
          <p:cNvSpPr txBox="1"/>
          <p:nvPr/>
        </p:nvSpPr>
        <p:spPr>
          <a:xfrm>
            <a:off x="424070" y="3693899"/>
            <a:ext cx="16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Helloworld.vue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02CFE5-1EE8-3847-AFDF-A5A6D82B8264}"/>
              </a:ext>
            </a:extLst>
          </p:cNvPr>
          <p:cNvSpPr txBox="1"/>
          <p:nvPr/>
        </p:nvSpPr>
        <p:spPr>
          <a:xfrm>
            <a:off x="422503" y="4063231"/>
            <a:ext cx="14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route/index.js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68F24-1E7E-7541-A80B-72B63AD9442C}"/>
              </a:ext>
            </a:extLst>
          </p:cNvPr>
          <p:cNvSpPr txBox="1"/>
          <p:nvPr/>
        </p:nvSpPr>
        <p:spPr>
          <a:xfrm>
            <a:off x="422503" y="4432563"/>
            <a:ext cx="367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/>
              <a:t>src/components/ApiGatewayTest.vue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573331-E0CF-6243-AF2E-5D7B6EBB8BA6}"/>
              </a:ext>
            </a:extLst>
          </p:cNvPr>
          <p:cNvSpPr txBox="1"/>
          <p:nvPr/>
        </p:nvSpPr>
        <p:spPr>
          <a:xfrm>
            <a:off x="1944936" y="3396565"/>
            <a:ext cx="46679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新規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E4BD6B-3223-9745-9623-977174DB2B25}"/>
              </a:ext>
            </a:extLst>
          </p:cNvPr>
          <p:cNvSpPr txBox="1"/>
          <p:nvPr/>
        </p:nvSpPr>
        <p:spPr>
          <a:xfrm>
            <a:off x="4087037" y="4486424"/>
            <a:ext cx="46679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新規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31232F-7D93-F947-94B3-348DBBEC009B}"/>
              </a:ext>
            </a:extLst>
          </p:cNvPr>
          <p:cNvSpPr txBox="1"/>
          <p:nvPr/>
        </p:nvSpPr>
        <p:spPr>
          <a:xfrm>
            <a:off x="415711" y="4801895"/>
            <a:ext cx="179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/>
              <a:t>src/libs/api/api.js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D1EC4D-BA34-C24E-B298-7990F2996715}"/>
              </a:ext>
            </a:extLst>
          </p:cNvPr>
          <p:cNvSpPr txBox="1"/>
          <p:nvPr/>
        </p:nvSpPr>
        <p:spPr>
          <a:xfrm>
            <a:off x="2283071" y="4855756"/>
            <a:ext cx="46679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新規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CD3B17-DDEA-C84D-80BE-28994872E388}"/>
              </a:ext>
            </a:extLst>
          </p:cNvPr>
          <p:cNvSpPr txBox="1"/>
          <p:nvPr/>
        </p:nvSpPr>
        <p:spPr>
          <a:xfrm>
            <a:off x="415711" y="5391617"/>
            <a:ext cx="662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u="sng">
                <a:hlinkClick r:id="rId2"/>
              </a:rPr>
              <a:t>https://e6pypl6mzl.execute-api.ap-northeast-1.amazonaws.com/dev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87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84615A3-A66B-564A-A146-64A79A1B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8348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7FBF76-0B6B-DC48-887E-DBD1261EA818}"/>
              </a:ext>
            </a:extLst>
          </p:cNvPr>
          <p:cNvSpPr/>
          <p:nvPr/>
        </p:nvSpPr>
        <p:spPr>
          <a:xfrm>
            <a:off x="614723" y="3296450"/>
            <a:ext cx="1196769" cy="9297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ADA522-3319-9E4F-9C86-2979A62D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395" y="4612236"/>
            <a:ext cx="5705605" cy="22457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8E94F4-0D5E-6B44-847B-A930E51E773A}"/>
              </a:ext>
            </a:extLst>
          </p:cNvPr>
          <p:cNvSpPr/>
          <p:nvPr/>
        </p:nvSpPr>
        <p:spPr>
          <a:xfrm>
            <a:off x="3369501" y="6347012"/>
            <a:ext cx="2311052" cy="3227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C6122A4-4F7C-1C47-B418-9E33D16B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65" y="2758408"/>
            <a:ext cx="1600494" cy="146781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3EFA05-0128-F24C-A67F-6B396973E7A4}"/>
              </a:ext>
            </a:extLst>
          </p:cNvPr>
          <p:cNvSpPr txBox="1"/>
          <p:nvPr/>
        </p:nvSpPr>
        <p:spPr>
          <a:xfrm>
            <a:off x="6984313" y="110680"/>
            <a:ext cx="1697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err="1"/>
              <a:t>Serverless.yml</a:t>
            </a:r>
            <a:r>
              <a:rPr kumimoji="1" lang="ja-JP" altLang="en-US" sz="800"/>
              <a:t>の公式説明はココ↓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2759A4-20D3-9741-B1AE-8BC895E63567}"/>
              </a:ext>
            </a:extLst>
          </p:cNvPr>
          <p:cNvSpPr txBox="1"/>
          <p:nvPr/>
        </p:nvSpPr>
        <p:spPr>
          <a:xfrm>
            <a:off x="5135664" y="283372"/>
            <a:ext cx="3446777" cy="110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kumimoji="1" lang="en-US" altLang="ja-JP" sz="800" dirty="0"/>
              <a:t>https://</a:t>
            </a:r>
            <a:r>
              <a:rPr kumimoji="1" lang="en-US" altLang="ja-JP" sz="800" dirty="0" err="1"/>
              <a:t>serverless.com</a:t>
            </a:r>
            <a:r>
              <a:rPr kumimoji="1" lang="en-US" altLang="ja-JP" sz="800" dirty="0"/>
              <a:t>/framework/docs/providers/</a:t>
            </a:r>
            <a:r>
              <a:rPr kumimoji="1" lang="en-US" altLang="ja-JP" sz="800" dirty="0" err="1"/>
              <a:t>aws</a:t>
            </a:r>
            <a:r>
              <a:rPr kumimoji="1" lang="en-US" altLang="ja-JP" sz="800" dirty="0"/>
              <a:t>/guide/</a:t>
            </a:r>
            <a:r>
              <a:rPr kumimoji="1" lang="en-US" altLang="ja-JP" sz="800" dirty="0" err="1"/>
              <a:t>serverless.yml</a:t>
            </a:r>
            <a:r>
              <a:rPr kumimoji="1" lang="en-US" altLang="ja-JP" sz="800" dirty="0"/>
              <a:t>/</a:t>
            </a:r>
            <a:endParaRPr kumimoji="1" lang="ja-JP" altLang="en-US" sz="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C59F38-F177-6541-B3DE-2E4ECBA085C2}"/>
              </a:ext>
            </a:extLst>
          </p:cNvPr>
          <p:cNvSpPr txBox="1"/>
          <p:nvPr/>
        </p:nvSpPr>
        <p:spPr>
          <a:xfrm>
            <a:off x="2210223" y="2570149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/>
              <a:t>型の説明↓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7BB9005-FEEA-2B43-9417-065B98106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395" y="4037436"/>
            <a:ext cx="3925261" cy="377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C12EF1-2210-EB40-AAFD-BD7288AFB328}"/>
              </a:ext>
            </a:extLst>
          </p:cNvPr>
          <p:cNvSpPr txBox="1"/>
          <p:nvPr/>
        </p:nvSpPr>
        <p:spPr>
          <a:xfrm>
            <a:off x="3916385" y="3835585"/>
            <a:ext cx="2622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/>
              <a:t>テーブル名合ってないとこういうエラー出る↓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187E01-6E72-304F-8B92-339BBF88FC3A}"/>
              </a:ext>
            </a:extLst>
          </p:cNvPr>
          <p:cNvSpPr/>
          <p:nvPr/>
        </p:nvSpPr>
        <p:spPr>
          <a:xfrm>
            <a:off x="614723" y="4553211"/>
            <a:ext cx="2667096" cy="16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BE4A40F6-683F-9B4D-B1FC-DF89E4523E21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281819" y="4226219"/>
            <a:ext cx="720576" cy="408411"/>
          </a:xfrm>
          <a:prstGeom prst="bentConnector3">
            <a:avLst>
              <a:gd name="adj1" fmla="val 1262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47545A35-8CA8-6346-B9E9-19C058C0C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840" y="2401851"/>
            <a:ext cx="2448816" cy="11326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EED3104-15BA-994A-8319-D66CEEDE27E0}"/>
              </a:ext>
            </a:extLst>
          </p:cNvPr>
          <p:cNvSpPr/>
          <p:nvPr/>
        </p:nvSpPr>
        <p:spPr>
          <a:xfrm>
            <a:off x="614723" y="3052193"/>
            <a:ext cx="1088817" cy="129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98AB50-376B-2844-996E-82413BAAF793}"/>
              </a:ext>
            </a:extLst>
          </p:cNvPr>
          <p:cNvSpPr txBox="1"/>
          <p:nvPr/>
        </p:nvSpPr>
        <p:spPr>
          <a:xfrm>
            <a:off x="1765179" y="2322121"/>
            <a:ext cx="16642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err="1">
                <a:solidFill>
                  <a:schemeClr val="bg1"/>
                </a:solidFill>
                <a:highlight>
                  <a:srgbClr val="000000"/>
                </a:highlight>
              </a:rPr>
              <a:t>sls</a:t>
            </a:r>
            <a:r>
              <a:rPr kumimoji="1" lang="en-US" altLang="ja-JP" sz="800" dirty="0">
                <a:solidFill>
                  <a:schemeClr val="bg1"/>
                </a:solidFill>
                <a:highlight>
                  <a:srgbClr val="000000"/>
                </a:highlight>
              </a:rPr>
              <a:t> remove</a:t>
            </a:r>
            <a:r>
              <a:rPr kumimoji="1" lang="ja-JP" altLang="en-US" sz="800"/>
              <a:t>してもテーブルが残る</a:t>
            </a:r>
          </a:p>
        </p:txBody>
      </p:sp>
      <p:cxnSp>
        <p:nvCxnSpPr>
          <p:cNvPr id="22" name="曲線コネクタ 21">
            <a:extLst>
              <a:ext uri="{FF2B5EF4-FFF2-40B4-BE49-F238E27FC236}">
                <a16:creationId xmlns:a16="http://schemas.microsoft.com/office/drawing/2014/main" id="{EFA8793F-A673-E044-9E3D-F5BE43B8F6E7}"/>
              </a:ext>
            </a:extLst>
          </p:cNvPr>
          <p:cNvCxnSpPr>
            <a:stCxn id="19" idx="0"/>
            <a:endCxn id="20" idx="1"/>
          </p:cNvCxnSpPr>
          <p:nvPr/>
        </p:nvCxnSpPr>
        <p:spPr>
          <a:xfrm rot="5400000" flipH="1" flipV="1">
            <a:off x="1150980" y="2437995"/>
            <a:ext cx="622350" cy="606047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E5B0C02-6545-2543-8F8E-0339ACAB072B}"/>
              </a:ext>
            </a:extLst>
          </p:cNvPr>
          <p:cNvSpPr txBox="1"/>
          <p:nvPr/>
        </p:nvSpPr>
        <p:spPr>
          <a:xfrm>
            <a:off x="1739822" y="366478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/>
              <a:t>不要？</a:t>
            </a:r>
          </a:p>
        </p:txBody>
      </p:sp>
    </p:spTree>
    <p:extLst>
      <p:ext uri="{BB962C8B-B14F-4D97-AF65-F5344CB8AC3E}">
        <p14:creationId xmlns:p14="http://schemas.microsoft.com/office/powerpoint/2010/main" val="101675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EEC04A7-C427-8149-A273-2010E2AF88FB}"/>
              </a:ext>
            </a:extLst>
          </p:cNvPr>
          <p:cNvSpPr/>
          <p:nvPr/>
        </p:nvSpPr>
        <p:spPr>
          <a:xfrm>
            <a:off x="2809559" y="3569918"/>
            <a:ext cx="4430485" cy="3012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4F50E0-356F-B64A-BE89-42ACC06DFD65}"/>
              </a:ext>
            </a:extLst>
          </p:cNvPr>
          <p:cNvSpPr txBox="1"/>
          <p:nvPr/>
        </p:nvSpPr>
        <p:spPr>
          <a:xfrm>
            <a:off x="884860" y="678555"/>
            <a:ext cx="449162" cy="24622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table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BF0CDF-67F3-384A-9D43-D9A8206B88BB}"/>
              </a:ext>
            </a:extLst>
          </p:cNvPr>
          <p:cNvSpPr txBox="1"/>
          <p:nvPr/>
        </p:nvSpPr>
        <p:spPr>
          <a:xfrm>
            <a:off x="884860" y="2461427"/>
            <a:ext cx="647934" cy="24622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attribute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E2B1DC1-E323-5141-869C-BB947D43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11" y="666537"/>
            <a:ext cx="5705605" cy="22457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8BD68E-BBFB-3241-80C1-AF2A10C70D30}"/>
              </a:ext>
            </a:extLst>
          </p:cNvPr>
          <p:cNvSpPr/>
          <p:nvPr/>
        </p:nvSpPr>
        <p:spPr>
          <a:xfrm>
            <a:off x="2311052" y="720247"/>
            <a:ext cx="858032" cy="16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916015-BFA7-A04F-9E0C-0C54999C3B07}"/>
              </a:ext>
            </a:extLst>
          </p:cNvPr>
          <p:cNvSpPr/>
          <p:nvPr/>
        </p:nvSpPr>
        <p:spPr>
          <a:xfrm>
            <a:off x="2311052" y="2707710"/>
            <a:ext cx="5599134" cy="16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2273C7-1513-AF46-BA3B-8E98F6E6915C}"/>
              </a:ext>
            </a:extLst>
          </p:cNvPr>
          <p:cNvSpPr txBox="1"/>
          <p:nvPr/>
        </p:nvSpPr>
        <p:spPr>
          <a:xfrm>
            <a:off x="884860" y="2789189"/>
            <a:ext cx="445956" cy="246221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item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14022C1-D8E7-8444-B879-A57E15B0FD30}"/>
              </a:ext>
            </a:extLst>
          </p:cNvPr>
          <p:cNvSpPr/>
          <p:nvPr/>
        </p:nvSpPr>
        <p:spPr>
          <a:xfrm>
            <a:off x="2311052" y="2503119"/>
            <a:ext cx="5599134" cy="16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1C081D00-2F80-9343-8B70-7A9E1DCA14D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330816" y="2803744"/>
            <a:ext cx="980236" cy="10855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DDB8ADC-0562-3543-A7AB-18EA5AC3A603}"/>
              </a:ext>
            </a:extLst>
          </p:cNvPr>
          <p:cNvCxnSpPr>
            <a:stCxn id="4" idx="3"/>
          </p:cNvCxnSpPr>
          <p:nvPr/>
        </p:nvCxnSpPr>
        <p:spPr>
          <a:xfrm flipV="1">
            <a:off x="1334022" y="801665"/>
            <a:ext cx="97703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ABDA78A-0BA3-9545-9A79-1A09032DF87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532794" y="2584538"/>
            <a:ext cx="77825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577BD8C1-4842-CE47-A52A-B97713E27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63" y="3657137"/>
            <a:ext cx="4246149" cy="2838651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5A9C976-5139-0D4E-87D4-4DB26E4D0756}"/>
              </a:ext>
            </a:extLst>
          </p:cNvPr>
          <p:cNvSpPr txBox="1"/>
          <p:nvPr/>
        </p:nvSpPr>
        <p:spPr>
          <a:xfrm>
            <a:off x="884860" y="4953061"/>
            <a:ext cx="554960" cy="24622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Item</a:t>
            </a:r>
            <a:r>
              <a:rPr kumimoji="1" lang="ja-JP" altLang="en-US" sz="1000">
                <a:solidFill>
                  <a:schemeClr val="bg1"/>
                </a:solidFill>
              </a:rPr>
              <a:t>例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C2D803E-44DF-1C41-94E1-A685F1BE8FD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439820" y="5076172"/>
            <a:ext cx="136973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68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F440FE-D6D9-6648-A3FC-043AB048969D}"/>
              </a:ext>
            </a:extLst>
          </p:cNvPr>
          <p:cNvSpPr txBox="1"/>
          <p:nvPr/>
        </p:nvSpPr>
        <p:spPr>
          <a:xfrm>
            <a:off x="330451" y="389298"/>
            <a:ext cx="848309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" altLang="ja-JP" sz="700" dirty="0"/>
              <a:t>https://</a:t>
            </a:r>
            <a:r>
              <a:rPr kumimoji="1" lang="en" altLang="ja-JP" sz="700" dirty="0" err="1"/>
              <a:t>blog.asial.co.jp</a:t>
            </a:r>
            <a:r>
              <a:rPr kumimoji="1" lang="en" altLang="ja-JP" sz="700" dirty="0"/>
              <a:t>/2018/09/21/3%E9%80%A3%E4%BC%91%E3%81%ABCognito_vue/aws-amplify%E3%82%92%E4%BD%BF%E3%81%A3%E3%81%A6%E6%89%8B%E8%BB%BD%E3%81%AB%E8%AA%8D%E8%A8%BC%E6%A9%9F%E8%83%BD%E3%82%92%E3%83%8F%E3%83%B3%E3%82%BA%E3%82%AA%E3%83%B3</a:t>
            </a:r>
            <a:endParaRPr kumimoji="1" lang="ja-JP" altLang="en-US" sz="7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43B673-1C02-BE47-AEE9-F2CD68E3D356}"/>
              </a:ext>
            </a:extLst>
          </p:cNvPr>
          <p:cNvSpPr txBox="1"/>
          <p:nvPr/>
        </p:nvSpPr>
        <p:spPr>
          <a:xfrm>
            <a:off x="330451" y="112299"/>
            <a:ext cx="4943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ja-JP" altLang="en-US" sz="1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連休に</a:t>
            </a:r>
            <a:r>
              <a:rPr lang="en-US" altLang="ja-JP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Cognito vue/aws-amplify</a:t>
            </a:r>
            <a:r>
              <a:rPr lang="ja-JP" altLang="en-US" sz="1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を使って手軽に認証機能をハンズオン</a:t>
            </a:r>
            <a:endParaRPr lang="ja-JP" altLang="en-US" sz="1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1CC020-F278-7941-9110-6D2598DA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5" y="840071"/>
            <a:ext cx="5166779" cy="471001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985DE3-3BB6-7B40-8BC5-80A4540C4EC4}"/>
              </a:ext>
            </a:extLst>
          </p:cNvPr>
          <p:cNvSpPr txBox="1"/>
          <p:nvPr/>
        </p:nvSpPr>
        <p:spPr>
          <a:xfrm>
            <a:off x="2951429" y="2127875"/>
            <a:ext cx="119629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 Pools:</a:t>
            </a:r>
            <a:r>
              <a:rPr kumimoji="1" lang="ja-JP" altLang="en-US" sz="1200"/>
              <a:t>認証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E6B969-B31A-8F48-8764-76DF76DC6428}"/>
              </a:ext>
            </a:extLst>
          </p:cNvPr>
          <p:cNvSpPr txBox="1"/>
          <p:nvPr/>
        </p:nvSpPr>
        <p:spPr>
          <a:xfrm>
            <a:off x="2951429" y="2475731"/>
            <a:ext cx="178581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Federated Identities:</a:t>
            </a:r>
            <a:r>
              <a:rPr kumimoji="1" lang="ja-JP" altLang="en-US" sz="1200"/>
              <a:t>認可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67D0C7-BF19-AE40-BB8F-3AF46C13D3D6}"/>
              </a:ext>
            </a:extLst>
          </p:cNvPr>
          <p:cNvSpPr txBox="1"/>
          <p:nvPr/>
        </p:nvSpPr>
        <p:spPr>
          <a:xfrm>
            <a:off x="1727703" y="3823189"/>
            <a:ext cx="110799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オーソライザ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F4AA52-5C79-2D40-B323-875538075B8C}"/>
              </a:ext>
            </a:extLst>
          </p:cNvPr>
          <p:cNvSpPr txBox="1"/>
          <p:nvPr/>
        </p:nvSpPr>
        <p:spPr>
          <a:xfrm>
            <a:off x="769811" y="4425318"/>
            <a:ext cx="2032503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Token</a:t>
            </a:r>
            <a:r>
              <a:rPr kumimoji="1" lang="ja-JP" altLang="en-US" sz="1000"/>
              <a:t>を</a:t>
            </a:r>
            <a:r>
              <a:rPr kumimoji="1" lang="en-US" altLang="ja-JP" sz="1000" dirty="0" err="1"/>
              <a:t>AuthorizationHeader</a:t>
            </a:r>
            <a:r>
              <a:rPr kumimoji="1" lang="ja-JP" altLang="en-US" sz="1000"/>
              <a:t>にセットして</a:t>
            </a:r>
            <a:r>
              <a:rPr kumimoji="1" lang="en-US" altLang="ja-JP" sz="1000" dirty="0"/>
              <a:t>API</a:t>
            </a:r>
            <a:r>
              <a:rPr kumimoji="1" lang="ja-JP" altLang="en-US" sz="1000"/>
              <a:t>にアクセスするとレスが返るようになっている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3F9191-3B2F-1E47-95AC-3300127BF8A9}"/>
              </a:ext>
            </a:extLst>
          </p:cNvPr>
          <p:cNvSpPr txBox="1"/>
          <p:nvPr/>
        </p:nvSpPr>
        <p:spPr>
          <a:xfrm>
            <a:off x="2411148" y="42127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>
                    <a:lumMod val="95000"/>
                  </a:schemeClr>
                </a:solidFill>
              </a:rPr>
              <a:t>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776452-0F30-1642-97A0-BADB3A816639}"/>
              </a:ext>
            </a:extLst>
          </p:cNvPr>
          <p:cNvSpPr txBox="1"/>
          <p:nvPr/>
        </p:nvSpPr>
        <p:spPr>
          <a:xfrm>
            <a:off x="3844334" y="3195078"/>
            <a:ext cx="361682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aws-amplify:Cognito</a:t>
            </a:r>
            <a:r>
              <a:rPr kumimoji="1" lang="ja-JP" altLang="en-US" sz="1200"/>
              <a:t>を簡単に利用できるライブラリ</a:t>
            </a:r>
          </a:p>
        </p:txBody>
      </p:sp>
    </p:spTree>
    <p:extLst>
      <p:ext uri="{BB962C8B-B14F-4D97-AF65-F5344CB8AC3E}">
        <p14:creationId xmlns:p14="http://schemas.microsoft.com/office/powerpoint/2010/main" val="371511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0B11B-00CA-514F-9616-C5F260A0291E}"/>
              </a:ext>
            </a:extLst>
          </p:cNvPr>
          <p:cNvSpPr/>
          <p:nvPr/>
        </p:nvSpPr>
        <p:spPr>
          <a:xfrm>
            <a:off x="334978" y="534154"/>
            <a:ext cx="3494638" cy="178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99D91B-A418-034E-8BB3-CA4DF5CC36EB}"/>
              </a:ext>
            </a:extLst>
          </p:cNvPr>
          <p:cNvSpPr txBox="1"/>
          <p:nvPr/>
        </p:nvSpPr>
        <p:spPr>
          <a:xfrm>
            <a:off x="416459" y="371192"/>
            <a:ext cx="10823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ユーザープール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5C35D0-487B-5C41-AEE2-3CC486B75C25}"/>
              </a:ext>
            </a:extLst>
          </p:cNvPr>
          <p:cNvSpPr txBox="1"/>
          <p:nvPr/>
        </p:nvSpPr>
        <p:spPr>
          <a:xfrm>
            <a:off x="1040607" y="1506347"/>
            <a:ext cx="220958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" altLang="ja-JP" sz="1000" dirty="0"/>
              <a:t>Tutorial(7pji25gih5n75ir50h3ph5a421)</a:t>
            </a:r>
            <a:endParaRPr kumimoji="1" lang="ja-JP" altLang="en-US" sz="10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3384BDF-5D45-044F-AE8B-BFD0A0AF0D6A}"/>
              </a:ext>
            </a:extLst>
          </p:cNvPr>
          <p:cNvSpPr/>
          <p:nvPr/>
        </p:nvSpPr>
        <p:spPr>
          <a:xfrm>
            <a:off x="568861" y="887468"/>
            <a:ext cx="3097792" cy="1303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A2BE85-16F4-9F41-B5BD-DDFD0E5645DB}"/>
              </a:ext>
            </a:extLst>
          </p:cNvPr>
          <p:cNvSpPr/>
          <p:nvPr/>
        </p:nvSpPr>
        <p:spPr>
          <a:xfrm>
            <a:off x="921946" y="1256800"/>
            <a:ext cx="2604519" cy="77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48AAC9-BC12-4C4E-9706-0CEF0EF2C03E}"/>
              </a:ext>
            </a:extLst>
          </p:cNvPr>
          <p:cNvSpPr txBox="1"/>
          <p:nvPr/>
        </p:nvSpPr>
        <p:spPr>
          <a:xfrm>
            <a:off x="740873" y="704312"/>
            <a:ext cx="3322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tutorial</a:t>
            </a:r>
            <a:r>
              <a:rPr kumimoji="1" lang="en" altLang="ja-JP" sz="1000"/>
              <a:t> (</a:t>
            </a:r>
            <a:r>
              <a:rPr kumimoji="1" lang="en" altLang="ja-JP" sz="1000">
                <a:solidFill>
                  <a:schemeClr val="dk1"/>
                </a:solidFill>
              </a:rPr>
              <a:t>ap-northeast-1_X6BzBBoUo</a:t>
            </a:r>
            <a:r>
              <a:rPr kumimoji="1" lang="en" altLang="ja-JP" sz="1000"/>
              <a:t>)</a:t>
            </a:r>
            <a:endParaRPr kumimoji="1" lang="ja-JP" altLang="en-US" sz="10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F554F-8F23-964E-A87A-D262AB95420C}"/>
              </a:ext>
            </a:extLst>
          </p:cNvPr>
          <p:cNvSpPr txBox="1"/>
          <p:nvPr/>
        </p:nvSpPr>
        <p:spPr>
          <a:xfrm>
            <a:off x="1085873" y="1109856"/>
            <a:ext cx="133882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アプリクライアント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6ABAB70-712C-5649-A43E-1C336BC8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21" y="1506346"/>
            <a:ext cx="5971179" cy="535165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40840F0-9A0A-8548-A73E-99CE84A27B27}"/>
              </a:ext>
            </a:extLst>
          </p:cNvPr>
          <p:cNvSpPr/>
          <p:nvPr/>
        </p:nvSpPr>
        <p:spPr>
          <a:xfrm>
            <a:off x="4644426" y="5576934"/>
            <a:ext cx="878186" cy="2897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831483-6254-4B48-83B3-08D843AF0766}"/>
              </a:ext>
            </a:extLst>
          </p:cNvPr>
          <p:cNvSpPr txBox="1"/>
          <p:nvPr/>
        </p:nvSpPr>
        <p:spPr>
          <a:xfrm>
            <a:off x="2688877" y="5795830"/>
            <a:ext cx="2565126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/>
              <a:t>認証コードを通さず直接</a:t>
            </a:r>
            <a:r>
              <a:rPr kumimoji="1" lang="en-US" altLang="ja-JP" sz="800" dirty="0" err="1"/>
              <a:t>AccessToken</a:t>
            </a:r>
            <a:r>
              <a:rPr kumimoji="1" lang="ja-JP" altLang="en-US" sz="800"/>
              <a:t>を取得する方式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55B94C-8D88-0445-93B2-FFF7E43E0B19}"/>
              </a:ext>
            </a:extLst>
          </p:cNvPr>
          <p:cNvSpPr txBox="1"/>
          <p:nvPr/>
        </p:nvSpPr>
        <p:spPr>
          <a:xfrm>
            <a:off x="184130" y="1919149"/>
            <a:ext cx="2432321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/>
              <a:t>アプリクライアント：ユーザーのサインアップとサインイン用の組み込みウェブページを使用するアプリ</a:t>
            </a:r>
            <a:endParaRPr kumimoji="1" lang="ja-JP" altLang="en-US" sz="10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44504E9-A14D-4743-A27E-42D94A40C284}"/>
              </a:ext>
            </a:extLst>
          </p:cNvPr>
          <p:cNvSpPr/>
          <p:nvPr/>
        </p:nvSpPr>
        <p:spPr>
          <a:xfrm>
            <a:off x="416459" y="3203789"/>
            <a:ext cx="2611663" cy="178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9A334C-9153-E842-AB97-B3F511C13C6B}"/>
              </a:ext>
            </a:extLst>
          </p:cNvPr>
          <p:cNvSpPr txBox="1"/>
          <p:nvPr/>
        </p:nvSpPr>
        <p:spPr>
          <a:xfrm>
            <a:off x="497940" y="3040827"/>
            <a:ext cx="223651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フェデレーテッドアイデンティティ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880C7A-C90E-4C49-9766-513A30D8BBBB}"/>
              </a:ext>
            </a:extLst>
          </p:cNvPr>
          <p:cNvSpPr txBox="1"/>
          <p:nvPr/>
        </p:nvSpPr>
        <p:spPr>
          <a:xfrm>
            <a:off x="568861" y="3902870"/>
            <a:ext cx="2216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400" dirty="0"/>
              <a:t>ap-northeast-1_X6BzBBoUo</a:t>
            </a:r>
          </a:p>
        </p:txBody>
      </p:sp>
    </p:spTree>
    <p:extLst>
      <p:ext uri="{BB962C8B-B14F-4D97-AF65-F5344CB8AC3E}">
        <p14:creationId xmlns:p14="http://schemas.microsoft.com/office/powerpoint/2010/main" val="219143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8639A2-9EEF-914C-A3D8-D0C75BBFE976}"/>
              </a:ext>
            </a:extLst>
          </p:cNvPr>
          <p:cNvSpPr txBox="1"/>
          <p:nvPr/>
        </p:nvSpPr>
        <p:spPr>
          <a:xfrm>
            <a:off x="432805" y="145401"/>
            <a:ext cx="8024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ja-JP" sz="800" dirty="0"/>
              <a:t>https://test-tutorial.auth.ap-northeast-1.amazoncognito.com/oauth2/</a:t>
            </a:r>
            <a:r>
              <a:rPr kumimoji="1" lang="en" altLang="ja-JP" sz="800" dirty="0" err="1"/>
              <a:t>authorize?response_type</a:t>
            </a:r>
            <a:r>
              <a:rPr kumimoji="1" lang="en" altLang="ja-JP" sz="800" dirty="0"/>
              <a:t>=</a:t>
            </a:r>
            <a:r>
              <a:rPr kumimoji="1" lang="en" altLang="ja-JP" sz="800" dirty="0" err="1"/>
              <a:t>token&amp;client_id</a:t>
            </a:r>
            <a:r>
              <a:rPr kumimoji="1" lang="en" altLang="ja-JP" sz="800" dirty="0"/>
              <a:t>=7pji25gih5n75ir50h3ph5a421&amp;redirect_uri=http://localhost:9999/</a:t>
            </a:r>
            <a:r>
              <a:rPr kumimoji="1" lang="en" altLang="ja-JP" sz="800" dirty="0" err="1"/>
              <a:t>test.php</a:t>
            </a:r>
            <a:endParaRPr kumimoji="1" lang="ja-JP" altLang="en-US" sz="8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049A65C-1C2A-E548-A8FF-3A07E65E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5" y="1581690"/>
            <a:ext cx="2841133" cy="303467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B09000-1354-344C-A9BF-BEBC208EA84E}"/>
              </a:ext>
            </a:extLst>
          </p:cNvPr>
          <p:cNvSpPr txBox="1"/>
          <p:nvPr/>
        </p:nvSpPr>
        <p:spPr>
          <a:xfrm>
            <a:off x="1457608" y="2727586"/>
            <a:ext cx="570990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/>
              <a:t>hirobel</a:t>
            </a:r>
            <a:endParaRPr kumimoji="1" lang="ja-JP" altLang="en-US" sz="105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C47B46E-5EE9-644E-BE89-22343086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047" y="1446984"/>
            <a:ext cx="4632164" cy="10142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41C9A7F-846D-2143-B6B7-1930D384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047" y="507429"/>
            <a:ext cx="4687367" cy="85734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5833ED-641D-A145-9430-2F4BFCD380CE}"/>
              </a:ext>
            </a:extLst>
          </p:cNvPr>
          <p:cNvSpPr txBox="1"/>
          <p:nvPr/>
        </p:nvSpPr>
        <p:spPr>
          <a:xfrm>
            <a:off x="1457607" y="3181762"/>
            <a:ext cx="2754961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H1robe[h1robe[</a:t>
            </a:r>
            <a:endParaRPr kumimoji="1" lang="ja-JP" altLang="en-US" sz="1050"/>
          </a:p>
          <a:p>
            <a:r>
              <a:rPr kumimoji="1" lang="en-US" altLang="ja-JP" sz="1050" dirty="0"/>
              <a:t> -&gt; h1robe[</a:t>
            </a:r>
            <a:r>
              <a:rPr kumimoji="1" lang="en-US" altLang="ja-JP" sz="1050"/>
              <a:t>H1robe[</a:t>
            </a:r>
          </a:p>
          <a:p>
            <a:r>
              <a:rPr kumimoji="1" lang="en-US" altLang="ja-JP" sz="1050"/>
              <a:t>(</a:t>
            </a:r>
            <a:r>
              <a:rPr kumimoji="1" lang="ja-JP" altLang="en-US" sz="1050"/>
              <a:t>初回ログイン時に変更</a:t>
            </a:r>
            <a:r>
              <a:rPr kumimoji="1" lang="en-US" altLang="ja-JP" sz="1050" dirty="0"/>
              <a:t>)</a:t>
            </a:r>
            <a:endParaRPr kumimoji="1" lang="ja-JP" altLang="en-US" sz="105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3684711-1F32-C34A-A455-FDC0ACBB60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595"/>
          <a:stretch/>
        </p:blipFill>
        <p:spPr>
          <a:xfrm>
            <a:off x="432805" y="5070537"/>
            <a:ext cx="2830617" cy="66096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C570C3-7898-BD48-9AEE-E208A0A8689C}"/>
              </a:ext>
            </a:extLst>
          </p:cNvPr>
          <p:cNvSpPr txBox="1"/>
          <p:nvPr/>
        </p:nvSpPr>
        <p:spPr>
          <a:xfrm>
            <a:off x="3399718" y="3911832"/>
            <a:ext cx="5667470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" altLang="ja-JP" sz="800" dirty="0"/>
              <a:t>http://localhost:9999/</a:t>
            </a:r>
            <a:r>
              <a:rPr kumimoji="1" lang="en" altLang="ja-JP" sz="800" dirty="0" err="1"/>
              <a:t>test.php#</a:t>
            </a:r>
            <a:r>
              <a:rPr kumimoji="1" lang="en" altLang="ja-JP" sz="800" dirty="0" err="1">
                <a:highlight>
                  <a:srgbClr val="FFFF00"/>
                </a:highlight>
              </a:rPr>
              <a:t>id_token</a:t>
            </a:r>
            <a:r>
              <a:rPr kumimoji="1" lang="en" altLang="ja-JP" sz="800" dirty="0"/>
              <a:t>=</a:t>
            </a:r>
            <a:r>
              <a:rPr kumimoji="1" lang="en" altLang="ja-JP" sz="800" dirty="0">
                <a:highlight>
                  <a:srgbClr val="C0C0C0"/>
                </a:highlight>
              </a:rPr>
              <a:t>eyJraWQiOiJhSFNlVEo5RXZnb3FuZENRV0lqXC9XTVFWWDNsTCszZTV2YmF0UGZqTGxWMD0iLCJhbGciOiJSUzI1NiJ9.eyJhdF9oYXNoIjoiU0lSRV9NMFotWFlGenJsWFBQcXZZdyIsInN1YiI6ImUzNWQyMmQ0LTU2ZWEtNGNmYS04MzE0LTViNzRlMjFjZTczZiIsImF1ZCI6IjdwamkyNWdpaDVuNzVpcjUwaDNwaDVhNDIxIiwiZW1haWxfdmVyaWZpZWQiOnRydWUsImV2ZW50X2lkIjoiYzhiMmM5NWUtMmZlZi0xMWU5LThlNjQtMmI3MzdjMTcxMWZlIiwidG9rZW5fdXNlIjoiaWQiLCJhdXRoX3RpbWUiOjE1NTAxMDQyNTIsImlzcyI6Imh0dHBzOlwvXC9jb2duaXRvLWlkcC5hcC1ub3J0aGVhc3QtMS5hbWF6b25hd3MuY29tXC9hcC1ub3J0aGVhc3QtMV9YNkJ6QkJvVW8iLCJjb2duaXRvOnVzZXJuYW1lIjoiaGlyb2JlbCIsImV4cCI6MTU1MDEwNzg1MiwiaWF0IjoxNTUwMTA0MjUyLCJlbWFpbCI6ImhrYXRvLmJlbEBnbWFpbC5jb20ifQ.SowTpR7kbZk6_Q_4kUzhapc27y4S-hGQZVZYJqGmcBVScFusgk2I5sJD8vvyuu2I7h_CFTI__S85qZd-wE0weWPJOxiEE2nml6dXoQvOVfCIIyWQoyPpl8kD7S-IWIsVotfocZ3_uhWOE31M7vnrfx9YUjBhKlkoKxbk1yxwCvYcHZUEO_Mz3c4bJ0s0cyCzlicQukimqNkbxB5X0gBshlA3W4syFqwuluViBwgtrM4NBmLA-JR8j13KfjCrAKltuudU8YKrciFA5whLDBLmLOvR8NQXr9HAPjKkmWY-zWi_EFtuG88Rfx8AAZh1UzR0mezaBT4X3jc_Qw9pb6tr7A</a:t>
            </a:r>
            <a:r>
              <a:rPr kumimoji="1" lang="en" altLang="ja-JP" sz="800" dirty="0"/>
              <a:t>&amp;</a:t>
            </a:r>
            <a:r>
              <a:rPr kumimoji="1" lang="en" altLang="ja-JP" sz="800" dirty="0">
                <a:solidFill>
                  <a:schemeClr val="bg1"/>
                </a:solidFill>
                <a:highlight>
                  <a:srgbClr val="FF0000"/>
                </a:highlight>
              </a:rPr>
              <a:t>access_token=</a:t>
            </a:r>
            <a:r>
              <a:rPr kumimoji="1" lang="en" altLang="ja-JP" sz="800" dirty="0"/>
              <a:t>eyJraWQiOiJFYTlHaklLNXFOVE1YMlJ0VVwvamVpb1FjM3dHamFHdnJPTW50VXhNbVhVaz0iLCJhbGciOiJSUzI1NiJ9.eyJzdWIiOiJlMzVkMjJkNC01NmVhLTRjZmEtODMxNC01Yjc0ZTIxY2U3M2YiLCJldmVudF9pZCI6ImM4YjJjOTVlLTJmZWYtMTFlOS04ZTY0LTJiNzM3YzE3MTFmZSIsInRva2VuX3VzZSI6ImFjY2VzcyIsInNjb3BlIjoiYXdzLmNvZ25pdG8uc2lnbmluLnVzZXIuYWRtaW4gcGhvbmUgb3BlbmlkIHByb2ZpbGUgZW1haWwiLCJhdXRoX3RpbWUiOjE1NTAxMDQyNTIsImlzcyI6Imh0dHBzOlwvXC9jb2duaXRvLWlkcC5hcC1ub3J0aGVhc3QtMS5hbWF6b25hd3MuY29tXC9hcC1ub3J0aGVhc3QtMV9YNkJ6QkJvVW8iLCJleHAiOjE1NTAxMDc4NTIsImlhdCI6MTU1MDEwNDI1MiwidmVyc2lvbiI6MiwianRpIjoiN2VjYmNkYmItYWJjNC00MTA4LTg1YTktYTUxM2M0NmIxNjMxIiwiY2xpZW50X2lkIjoiN3BqaTI1Z2loNW43NWlyNTBoM3BoNWE0MjEiLCJ1c2VybmFtZSI6Imhpcm9iZWwifQ.FXg9u4h_D4cDJ8mo5vCuwqE2x0KXzLDT2t81065DuUulDLGV0n-_ZS_zUkayqGJqc8kuJC2IJu6hB6MQqsX5dBfRPMlZm1hyaeRdwZDq-G8bDbvd7RvWyWpyOcXYYVHVC8hDRIuyBEot-IC-S5RnzaP4hzjWwp_5fWBXJcNrf_gXPxaEU1Z00k65KZ7cIvPmC58wI9w1z4GSPdKc94NdG1B9nMv6EO69txFSo31N1w2a94Dq-T4IKnyu6H9NgBj_wLNnrUoqf8oTRazQ0r9Nz2e3ANK-stldiDiIeEZVMghRGYdsr1nQOrFtZW9ZUVGjl4_gvf_FL2Ee2GbRd13fSA&amp;expires_in=3600&amp;token_type=Bearer</a:t>
            </a:r>
            <a:endParaRPr kumimoji="1" lang="ja-JP" altLang="en-US" sz="80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F19421C-0987-A442-8138-0A79FB269019}"/>
              </a:ext>
            </a:extLst>
          </p:cNvPr>
          <p:cNvCxnSpPr/>
          <p:nvPr/>
        </p:nvCxnSpPr>
        <p:spPr>
          <a:xfrm>
            <a:off x="829559" y="425221"/>
            <a:ext cx="0" cy="10840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1E0A1BD-01D8-BB41-894E-F2789B1E8DB7}"/>
              </a:ext>
            </a:extLst>
          </p:cNvPr>
          <p:cNvCxnSpPr>
            <a:cxnSpLocks/>
          </p:cNvCxnSpPr>
          <p:nvPr/>
        </p:nvCxnSpPr>
        <p:spPr>
          <a:xfrm>
            <a:off x="821704" y="4647454"/>
            <a:ext cx="0" cy="3298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24A9EE3-4526-6F47-A46B-3B6E765712CD}"/>
              </a:ext>
            </a:extLst>
          </p:cNvPr>
          <p:cNvSpPr txBox="1"/>
          <p:nvPr/>
        </p:nvSpPr>
        <p:spPr>
          <a:xfrm>
            <a:off x="2717062" y="5467852"/>
            <a:ext cx="6721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>
                <a:solidFill>
                  <a:schemeClr val="accent2"/>
                </a:solidFill>
              </a:rPr>
              <a:t>・・・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4801972-F70F-4643-A399-587710424515}"/>
              </a:ext>
            </a:extLst>
          </p:cNvPr>
          <p:cNvSpPr/>
          <p:nvPr/>
        </p:nvSpPr>
        <p:spPr>
          <a:xfrm>
            <a:off x="1348712" y="5373542"/>
            <a:ext cx="1405486" cy="3312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F7DF61C0-6E1B-D947-87AF-6B6B123A72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658" b="6686"/>
          <a:stretch/>
        </p:blipFill>
        <p:spPr>
          <a:xfrm>
            <a:off x="6364451" y="2543477"/>
            <a:ext cx="2492760" cy="1159945"/>
          </a:xfrm>
          <a:prstGeom prst="rect">
            <a:avLst/>
          </a:prstGeom>
        </p:spPr>
      </p:pic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8894B99-0AAA-8F40-AB52-C8C80553185D}"/>
              </a:ext>
            </a:extLst>
          </p:cNvPr>
          <p:cNvCxnSpPr/>
          <p:nvPr/>
        </p:nvCxnSpPr>
        <p:spPr>
          <a:xfrm>
            <a:off x="3478491" y="3099025"/>
            <a:ext cx="2754962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8C664F3-671E-134A-AC16-8E335B0316E7}"/>
              </a:ext>
            </a:extLst>
          </p:cNvPr>
          <p:cNvSpPr txBox="1"/>
          <p:nvPr/>
        </p:nvSpPr>
        <p:spPr>
          <a:xfrm>
            <a:off x="6155569" y="3367450"/>
            <a:ext cx="27568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Cognito</a:t>
            </a:r>
            <a:r>
              <a:rPr kumimoji="1" lang="ja-JP" altLang="en-US"/>
              <a:t>のユーザ編集画面</a:t>
            </a:r>
          </a:p>
        </p:txBody>
      </p:sp>
    </p:spTree>
    <p:extLst>
      <p:ext uri="{BB962C8B-B14F-4D97-AF65-F5344CB8AC3E}">
        <p14:creationId xmlns:p14="http://schemas.microsoft.com/office/powerpoint/2010/main" val="375435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8029CFE-F570-394D-8A36-3B0CA7E59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37489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349411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17347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4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アプリクライアント</a:t>
                      </a:r>
                      <a:r>
                        <a:rPr kumimoji="1" lang="en-US" altLang="ja-JP" dirty="0"/>
                        <a:t>ID(tutorial)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7pji25gih5n75ir50h3ph5a421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ユーザープール</a:t>
                      </a:r>
                      <a:r>
                        <a:rPr kumimoji="1" lang="en-US" altLang="ja-JP" dirty="0"/>
                        <a:t>ID(tutorial)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ap-northeast-1_X6BzBBoUo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4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3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72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04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563E76-0F33-534D-942A-54114705E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" t="8889" b="52195"/>
          <a:stretch/>
        </p:blipFill>
        <p:spPr>
          <a:xfrm>
            <a:off x="111513" y="237893"/>
            <a:ext cx="6222198" cy="28770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B8742C4-367D-2D4A-B229-0429F1FC5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91" t="12466" r="4883" b="55989"/>
          <a:stretch/>
        </p:blipFill>
        <p:spPr>
          <a:xfrm>
            <a:off x="2612092" y="3323065"/>
            <a:ext cx="3273168" cy="20933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F6D723-83D7-864A-B0A1-6DCA9404D1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66" r="59532" b="75285"/>
          <a:stretch/>
        </p:blipFill>
        <p:spPr>
          <a:xfrm>
            <a:off x="111513" y="3323065"/>
            <a:ext cx="2367175" cy="8400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26CC316-2BF6-6D46-A874-D641B2B2CD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448" t="13116" r="4247" b="54553"/>
          <a:stretch/>
        </p:blipFill>
        <p:spPr>
          <a:xfrm>
            <a:off x="4436258" y="4163123"/>
            <a:ext cx="3164811" cy="20933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540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146003-D60F-6841-8600-146B824DC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6" r="55592" b="68454"/>
          <a:stretch/>
        </p:blipFill>
        <p:spPr>
          <a:xfrm>
            <a:off x="81775" y="364271"/>
            <a:ext cx="2597634" cy="16280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4655CE2-C8A0-5941-84CD-0E8F8FEAC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39" t="21572" r="42120" b="53496"/>
          <a:stretch/>
        </p:blipFill>
        <p:spPr>
          <a:xfrm>
            <a:off x="2081561" y="1315835"/>
            <a:ext cx="2014654" cy="17098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98B4AB9-57C0-FD47-B736-80FE47019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91" r="4883" b="53929"/>
          <a:stretch/>
        </p:blipFill>
        <p:spPr>
          <a:xfrm>
            <a:off x="81775" y="3140921"/>
            <a:ext cx="5563858" cy="22822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483FEBA-FFB1-3F4A-876D-51174AE4DF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86" t="16740" r="41707" b="56249"/>
          <a:stretch/>
        </p:blipFill>
        <p:spPr>
          <a:xfrm>
            <a:off x="3947531" y="3653880"/>
            <a:ext cx="2780371" cy="16194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3845B3EA-1BBB-F542-ABC5-72801BE406C0}"/>
              </a:ext>
            </a:extLst>
          </p:cNvPr>
          <p:cNvCxnSpPr>
            <a:cxnSpLocks/>
            <a:stCxn id="13" idx="2"/>
            <a:endCxn id="5" idx="1"/>
          </p:cNvCxnSpPr>
          <p:nvPr/>
        </p:nvCxnSpPr>
        <p:spPr>
          <a:xfrm rot="16200000" flipH="1">
            <a:off x="1575500" y="1664702"/>
            <a:ext cx="899528" cy="112593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0942C84-E6C6-1142-B823-116D9F796738}"/>
              </a:ext>
            </a:extLst>
          </p:cNvPr>
          <p:cNvSpPr/>
          <p:nvPr/>
        </p:nvSpPr>
        <p:spPr>
          <a:xfrm>
            <a:off x="5255942" y="4374991"/>
            <a:ext cx="597670" cy="1785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750B1F8-3F0A-6F46-BD70-9C5C4B1AC3D1}"/>
              </a:ext>
            </a:extLst>
          </p:cNvPr>
          <p:cNvSpPr/>
          <p:nvPr/>
        </p:nvSpPr>
        <p:spPr>
          <a:xfrm>
            <a:off x="1380590" y="973872"/>
            <a:ext cx="1176755" cy="2973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96AF1AA-865B-5B4C-BF53-537D8BEBFE86}"/>
              </a:ext>
            </a:extLst>
          </p:cNvPr>
          <p:cNvSpPr/>
          <p:nvPr/>
        </p:nvSpPr>
        <p:spPr>
          <a:xfrm>
            <a:off x="2826533" y="3330495"/>
            <a:ext cx="1046658" cy="2973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5F79D3A-8182-9740-B444-208D5FFDF948}"/>
              </a:ext>
            </a:extLst>
          </p:cNvPr>
          <p:cNvSpPr/>
          <p:nvPr/>
        </p:nvSpPr>
        <p:spPr>
          <a:xfrm>
            <a:off x="444666" y="3750524"/>
            <a:ext cx="670455" cy="1858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4D2E32A-B9C1-4846-B62D-052BC16461E5}"/>
              </a:ext>
            </a:extLst>
          </p:cNvPr>
          <p:cNvSpPr/>
          <p:nvPr/>
        </p:nvSpPr>
        <p:spPr>
          <a:xfrm>
            <a:off x="1462365" y="3442005"/>
            <a:ext cx="879390" cy="1245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418D22B7-7D30-8348-A7F5-A335FB8C9B61}"/>
              </a:ext>
            </a:extLst>
          </p:cNvPr>
          <p:cNvCxnSpPr>
            <a:cxnSpLocks/>
            <a:stCxn id="14" idx="2"/>
            <a:endCxn id="9" idx="1"/>
          </p:cNvCxnSpPr>
          <p:nvPr/>
        </p:nvCxnSpPr>
        <p:spPr>
          <a:xfrm rot="16200000" flipH="1">
            <a:off x="3230812" y="3746907"/>
            <a:ext cx="835768" cy="597669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D2DB590D-14EB-B842-AC0E-A25A0EB42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633" y="4635317"/>
            <a:ext cx="1945888" cy="780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92FC753-6DBA-2A4E-8CA9-5D4E628CB1C5}"/>
              </a:ext>
            </a:extLst>
          </p:cNvPr>
          <p:cNvCxnSpPr>
            <a:cxnSpLocks/>
            <a:stCxn id="12" idx="3"/>
            <a:endCxn id="24" idx="0"/>
          </p:cNvCxnSpPr>
          <p:nvPr/>
        </p:nvCxnSpPr>
        <p:spPr>
          <a:xfrm>
            <a:off x="5853612" y="4464267"/>
            <a:ext cx="764965" cy="171050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60AE337-D96C-2141-AA4C-AB40D7A15143}"/>
              </a:ext>
            </a:extLst>
          </p:cNvPr>
          <p:cNvSpPr txBox="1"/>
          <p:nvPr/>
        </p:nvSpPr>
        <p:spPr>
          <a:xfrm>
            <a:off x="6869151" y="5273370"/>
            <a:ext cx="2226304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↑注：オーソライザーの設定から反映まで時間がかかった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807CD8FA-DCAE-C946-BB74-07EDB68BB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7530" y="5355146"/>
            <a:ext cx="2780371" cy="10913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7F16A6-5B84-8445-B837-2F38A80979C3}"/>
              </a:ext>
            </a:extLst>
          </p:cNvPr>
          <p:cNvSpPr txBox="1"/>
          <p:nvPr/>
        </p:nvSpPr>
        <p:spPr>
          <a:xfrm>
            <a:off x="4556157" y="5129597"/>
            <a:ext cx="30008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900"/>
              <a:t>︙</a:t>
            </a:r>
          </a:p>
        </p:txBody>
      </p:sp>
    </p:spTree>
    <p:extLst>
      <p:ext uri="{BB962C8B-B14F-4D97-AF65-F5344CB8AC3E}">
        <p14:creationId xmlns:p14="http://schemas.microsoft.com/office/powerpoint/2010/main" val="3251173793"/>
      </p:ext>
    </p:extLst>
  </p:cSld>
  <p:clrMapOvr>
    <a:masterClrMapping/>
  </p:clrMapOvr>
</p:sld>
</file>

<file path=ppt/theme/theme1.xml><?xml version="1.0" encoding="utf-8"?>
<a:theme xmlns:a="http://schemas.openxmlformats.org/drawingml/2006/main" name="43-nofooter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3-nofooter" id="{FA0700C6-4277-DF40-9724-D59042D2584C}" vid="{D7B90D32-E599-3B40-A4A4-0BF76F355C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43-nofooter</Template>
  <TotalTime>1435</TotalTime>
  <Words>467</Words>
  <Application>Microsoft Macintosh PowerPoint</Application>
  <PresentationFormat>画面に合わせる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43-nofooter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Kato Hiroaki</dc:creator>
  <cp:lastModifiedBy>Kato Hiroaki</cp:lastModifiedBy>
  <cp:revision>60</cp:revision>
  <dcterms:created xsi:type="dcterms:W3CDTF">2019-02-12T13:51:00Z</dcterms:created>
  <dcterms:modified xsi:type="dcterms:W3CDTF">2019-02-14T10:48:54Z</dcterms:modified>
</cp:coreProperties>
</file>