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169"/>
    <a:srgbClr val="BA799D"/>
    <a:srgbClr val="4A2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90"/>
  </p:normalViewPr>
  <p:slideViewPr>
    <p:cSldViewPr snapToGrid="0" snapToObjects="1">
      <p:cViewPr>
        <p:scale>
          <a:sx n="71" d="100"/>
          <a:sy n="71" d="100"/>
        </p:scale>
        <p:origin x="14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E806-0E2E-D743-892F-4AFCE5FBDEC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2BBE-5E91-D648-A82C-739DD7A4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FED-0718-294C-9EF7-211EB93A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56BC-0414-6F4B-AB6A-6C3CF142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884-8444-C148-8739-619E9A9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C26-E76F-A044-8A61-3361DB9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564-D4BF-CB4C-919C-D1BF5AA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685-4337-9345-A48F-8270B528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AF4A-91E3-5747-B9EA-B12BEDB6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D130-62F4-644E-B286-C363A36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91C9-8C85-B649-8FAD-FF55F1D6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CBA1-7128-7D4B-B625-73D3F37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6B4C0-5708-C04D-B03B-8D64FC2F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C2FDE-32BF-5D41-B077-D43DD8DC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C46-F49F-2140-9FAD-76694E1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2517-AA80-AA41-BC1B-61C3A05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1E1F-B081-894F-9036-B74173B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EE54-A7D6-0C43-9B73-728E2D6F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B0B-8D3D-884D-841C-C4BDAC99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4F5D-44F8-6247-8563-FB477AB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B9DA-76DE-374E-9064-98D3E15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05E0-6812-6748-A2A3-1C9096C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10E5-7035-A64F-852E-1E937612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5FEE-E28B-464A-99A1-B4BEAE2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8838-47F0-2F42-82A0-23BBF2BB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A7A6-DE61-AF4C-B977-ADC2363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4552-30DE-F540-9390-0AEBB35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BE94-89A6-E645-A7F0-EA7C3AF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CE0-059E-CA41-8233-792F9DD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25682-A0F6-3D4B-B289-23BE6F93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8364-B970-E644-A992-CEB1938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1284-D978-354B-8842-7FF3498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D634-DE49-A045-BDEE-D53886F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2C9-4A0D-584F-862F-0B22CBAB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8A60-7D6A-0D48-96CC-BFB61C89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1615-0D00-4048-BE1B-87B4837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30EC-1795-A64F-8B50-327FCB29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32586-1F1B-B140-BCF1-36E37BB8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21F2-0F02-3145-8067-BF09961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28D3F-2384-F34C-9417-E9FBB35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BFF4-28FA-0949-B478-9C88E35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BBD-2085-5F4F-8050-50FEDFCB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41E43-4F27-AB44-A773-7BBDD75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670B-C420-954A-983B-D5E01CA1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8EDE-A052-2B40-A56F-5B96352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A0C-2A8A-7642-A8EA-B06D10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19FC-153F-5C49-9578-62580C9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08C-05A1-8A4A-AD02-0BB6392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59-26E2-8840-8672-2008458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E87-AC22-4947-8D39-2E3212A0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BB9B-6212-4F4F-9769-FFDE76C28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C23-0882-D64E-8FEF-73D2560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F118-2411-FD4E-BACA-2E6988AF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DE0A-ED46-5942-82C1-58C601C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B67-531D-304A-93E4-4926C40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B72B-53A5-174F-956B-946900AB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5944-9D5C-1A4A-9864-456510A1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8993-474C-1D46-A100-236A3454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DE2C-8F74-8E4E-BC53-6F0AACD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FAF3-96F0-FB41-91CC-602A0DE7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5332-E85C-CE4E-B9C8-F051700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29DE-C57E-DC40-83AB-86484191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82E5-E047-DB45-A9A0-347C0842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4193-F7CB-8F4F-B378-195E5A49509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FE63-DEF0-C546-9E10-88941ABA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B472-6696-3644-AA7E-D9D12256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C0EFF2E-02C9-9342-9A7F-6CDC6B2B46E1}"/>
              </a:ext>
            </a:extLst>
          </p:cNvPr>
          <p:cNvSpPr txBox="1"/>
          <p:nvPr/>
        </p:nvSpPr>
        <p:spPr>
          <a:xfrm>
            <a:off x="291607" y="5509347"/>
            <a:ext cx="4306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クライアントとリソースサーバーが同じサービス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ID</a:t>
            </a:r>
            <a:r>
              <a:rPr lang="ja-JP" altLang="en-US" sz="1400"/>
              <a:t>トークンを設定してリクエスト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クライアントとリソースサーバーが異なるサービス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</a:t>
            </a:r>
            <a:r>
              <a:rPr lang="ja-JP" altLang="en-US" sz="1400"/>
              <a:t>アクセストークンを設定してリクエスト</a:t>
            </a:r>
            <a:endParaRPr lang="en-US" altLang="ja-JP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をユーザー認証・認可基盤として利用するケース（例）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3" y="2021323"/>
            <a:ext cx="4094535" cy="1008309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88029" y="204521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8" y="581251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701807" y="765967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・パスワード（など）でログイン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89FA0-4667-1C4C-B042-E0D354516585}"/>
              </a:ext>
            </a:extLst>
          </p:cNvPr>
          <p:cNvSpPr txBox="1"/>
          <p:nvPr/>
        </p:nvSpPr>
        <p:spPr>
          <a:xfrm>
            <a:off x="3149057" y="2822901"/>
            <a:ext cx="466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OpenID Connect</a:t>
            </a:r>
            <a:r>
              <a:rPr lang="ja-JP" altLang="en-US" sz="1400"/>
              <a:t>で定義されている</a:t>
            </a:r>
            <a:endParaRPr lang="en-US" altLang="ja-JP" sz="1400" dirty="0"/>
          </a:p>
          <a:p>
            <a:r>
              <a:rPr lang="en-US" sz="1400" dirty="0"/>
              <a:t>ID</a:t>
            </a:r>
            <a:r>
              <a:rPr lang="ja-JP" altLang="en-US" sz="1400"/>
              <a:t>トークン、アクセストークン、更新トークンを取得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E5F9637-6BCD-0E4D-A613-1766A34DE5DB}"/>
              </a:ext>
            </a:extLst>
          </p:cNvPr>
          <p:cNvSpPr txBox="1"/>
          <p:nvPr/>
        </p:nvSpPr>
        <p:spPr>
          <a:xfrm>
            <a:off x="2419222" y="3737043"/>
            <a:ext cx="430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</a:t>
            </a:r>
            <a:r>
              <a:rPr lang="ja-JP" altLang="en-US" sz="1400"/>
              <a:t>トークンを渡し、必要なクレデンシャル</a:t>
            </a:r>
            <a:endParaRPr lang="en-US" altLang="ja-JP" sz="1400" dirty="0"/>
          </a:p>
          <a:p>
            <a:r>
              <a:rPr lang="ja-JP" altLang="en-US" sz="1400"/>
              <a:t>（</a:t>
            </a:r>
            <a:r>
              <a:rPr lang="en-US" altLang="ja-JP" sz="1400" dirty="0"/>
              <a:t>AWS</a:t>
            </a:r>
            <a:r>
              <a:rPr lang="ja-JP" altLang="en-US" sz="1400"/>
              <a:t>認証情報、アクセスキーなど）を取得</a:t>
            </a:r>
            <a:endParaRPr lang="en-US" altLang="ja-JP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EFF2E-02C9-9342-9A7F-6CDC6B2B46E1}"/>
              </a:ext>
            </a:extLst>
          </p:cNvPr>
          <p:cNvSpPr txBox="1"/>
          <p:nvPr/>
        </p:nvSpPr>
        <p:spPr>
          <a:xfrm>
            <a:off x="291607" y="5509347"/>
            <a:ext cx="4306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AWS</a:t>
            </a:r>
            <a:r>
              <a:rPr lang="ja-JP" altLang="en-US" sz="1400"/>
              <a:t>のサービスにアクセス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AWS</a:t>
            </a:r>
            <a:r>
              <a:rPr lang="ja-JP" altLang="en-US" sz="1400"/>
              <a:t>の認証情報を設定してリクエスト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クライアントとリソースサーバーが異なるサービス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</a:t>
            </a:r>
            <a:r>
              <a:rPr lang="ja-JP" altLang="en-US" sz="1400"/>
              <a:t>アクセストークンを設定してリクエスト</a:t>
            </a:r>
            <a:endParaRPr lang="en-US" altLang="ja-JP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をユーザー認証基盤として利用し、認可に別サービスを用いるケース（例）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2" y="1401928"/>
            <a:ext cx="4118519" cy="162770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96596" y="154705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7" y="572176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701807" y="765967"/>
            <a:ext cx="377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</a:t>
            </a:r>
            <a:endParaRPr lang="en-US" altLang="ja-JP" sz="1400" dirty="0"/>
          </a:p>
          <a:p>
            <a:r>
              <a:rPr lang="ja-JP" altLang="en-US" sz="1400"/>
              <a:t>でログインし、</a:t>
            </a:r>
            <a:r>
              <a:rPr lang="en-US" altLang="ja-JP" sz="1400" dirty="0"/>
              <a:t>ID</a:t>
            </a:r>
            <a:r>
              <a:rPr lang="ja-JP" altLang="en-US" sz="1400"/>
              <a:t>トークンなどを取得</a:t>
            </a:r>
            <a:endParaRPr lang="en-US" altLang="ja-JP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CDD3F1-C218-2247-AFE4-4BF71896C59F}"/>
              </a:ext>
            </a:extLst>
          </p:cNvPr>
          <p:cNvGrpSpPr/>
          <p:nvPr/>
        </p:nvGrpSpPr>
        <p:grpSpPr>
          <a:xfrm>
            <a:off x="7030558" y="2826106"/>
            <a:ext cx="3987058" cy="1411162"/>
            <a:chOff x="2193171" y="2002970"/>
            <a:chExt cx="2815447" cy="996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FA1FF-D4A2-BC47-B8FC-09E4E085A4A7}"/>
                </a:ext>
              </a:extLst>
            </p:cNvPr>
            <p:cNvSpPr txBox="1"/>
            <p:nvPr/>
          </p:nvSpPr>
          <p:spPr>
            <a:xfrm>
              <a:off x="2193171" y="2716921"/>
              <a:ext cx="2815447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Federated Identity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ACB4C1E-15C7-DC42-BE0F-0E98B27D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44" name="Google Shape;291;p31">
            <a:extLst>
              <a:ext uri="{FF2B5EF4-FFF2-40B4-BE49-F238E27FC236}">
                <a16:creationId xmlns:a16="http://schemas.microsoft.com/office/drawing/2014/main" id="{02EBBE82-2C16-F946-B00D-91FE04E9E790}"/>
              </a:ext>
            </a:extLst>
          </p:cNvPr>
          <p:cNvSpPr>
            <a:spLocks/>
          </p:cNvSpPr>
          <p:nvPr/>
        </p:nvSpPr>
        <p:spPr>
          <a:xfrm>
            <a:off x="6095999" y="2591147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16FD88-6417-5245-A2A2-3D19A597AB97}"/>
              </a:ext>
            </a:extLst>
          </p:cNvPr>
          <p:cNvSpPr txBox="1"/>
          <p:nvPr/>
        </p:nvSpPr>
        <p:spPr>
          <a:xfrm>
            <a:off x="11017616" y="3867936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4B9F0-A439-8144-9379-842A7CB6DED3}"/>
              </a:ext>
            </a:extLst>
          </p:cNvPr>
          <p:cNvCxnSpPr>
            <a:cxnSpLocks/>
          </p:cNvCxnSpPr>
          <p:nvPr/>
        </p:nvCxnSpPr>
        <p:spPr>
          <a:xfrm flipV="1">
            <a:off x="1827651" y="2773625"/>
            <a:ext cx="4012391" cy="5603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2CAC25-2A62-684E-9E55-23290074EC66}"/>
              </a:ext>
            </a:extLst>
          </p:cNvPr>
          <p:cNvCxnSpPr>
            <a:cxnSpLocks/>
          </p:cNvCxnSpPr>
          <p:nvPr/>
        </p:nvCxnSpPr>
        <p:spPr>
          <a:xfrm flipH="1">
            <a:off x="1827653" y="3356507"/>
            <a:ext cx="4012389" cy="206926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2F66FF7-85FD-C540-8FE4-9846878952D5}"/>
              </a:ext>
            </a:extLst>
          </p:cNvPr>
          <p:cNvSpPr/>
          <p:nvPr/>
        </p:nvSpPr>
        <p:spPr>
          <a:xfrm>
            <a:off x="4990997" y="2703167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3C3462-87C8-6841-B4CA-FBCD295E00B4}"/>
              </a:ext>
            </a:extLst>
          </p:cNvPr>
          <p:cNvSpPr/>
          <p:nvPr/>
        </p:nvSpPr>
        <p:spPr>
          <a:xfrm>
            <a:off x="4977947" y="318934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0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トリガーの処理フロー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46729" y="3013381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663046" y="2487875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・パスワード（など）でログイン</a:t>
            </a:r>
            <a:endParaRPr lang="en-US" altLang="ja-JP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4316265" y="2799235"/>
            <a:ext cx="3259811" cy="1718938"/>
            <a:chOff x="2449943" y="2002970"/>
            <a:chExt cx="2301904" cy="12138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4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</a:t>
              </a:r>
            </a:p>
            <a:p>
              <a:pPr algn="ctr"/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E40E834B-61C5-BC49-A379-649085546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054" y="2802520"/>
            <a:ext cx="1007157" cy="10071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1A9C24-903C-F244-8C8B-12A7ED8C06D9}"/>
              </a:ext>
            </a:extLst>
          </p:cNvPr>
          <p:cNvSpPr txBox="1"/>
          <p:nvPr/>
        </p:nvSpPr>
        <p:spPr>
          <a:xfrm>
            <a:off x="9403853" y="3814732"/>
            <a:ext cx="265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rgbClr val="232F3E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既存の認証基盤</a:t>
            </a:r>
            <a:endParaRPr lang="en-US" sz="2000" dirty="0">
              <a:solidFill>
                <a:srgbClr val="232F3E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029B5-FD0B-5D4B-BA3B-99BF8994ABD3}"/>
              </a:ext>
            </a:extLst>
          </p:cNvPr>
          <p:cNvCxnSpPr>
            <a:cxnSpLocks/>
          </p:cNvCxnSpPr>
          <p:nvPr/>
        </p:nvCxnSpPr>
        <p:spPr>
          <a:xfrm>
            <a:off x="8119422" y="3290239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66F58B-9551-9046-B6B5-180A5AA5C82A}"/>
              </a:ext>
            </a:extLst>
          </p:cNvPr>
          <p:cNvSpPr txBox="1"/>
          <p:nvPr/>
        </p:nvSpPr>
        <p:spPr>
          <a:xfrm>
            <a:off x="6610766" y="2207874"/>
            <a:ext cx="516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にユーザーが存在しない場合、</a:t>
            </a:r>
            <a:endParaRPr lang="en-US" altLang="ja-JP" sz="1400" dirty="0"/>
          </a:p>
          <a:p>
            <a:r>
              <a:rPr lang="en-US" altLang="ja-JP" sz="1400" dirty="0"/>
              <a:t>AWS Lambda</a:t>
            </a:r>
            <a:r>
              <a:rPr lang="ja-JP" altLang="en-US" sz="1400"/>
              <a:t>がユーザーに代わって既存の認証基盤にログイン</a:t>
            </a:r>
            <a:endParaRPr lang="en-US" altLang="ja-JP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56A26-FF7C-9440-B1C7-F6E317639C20}"/>
              </a:ext>
            </a:extLst>
          </p:cNvPr>
          <p:cNvSpPr txBox="1"/>
          <p:nvPr/>
        </p:nvSpPr>
        <p:spPr>
          <a:xfrm>
            <a:off x="6475749" y="37759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A7E61B1-E8DB-0F48-8859-07BC8832D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1101" y="3064755"/>
            <a:ext cx="711200" cy="7112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CAF08F-AF33-8E4A-AEC0-A4E4AC41A4F6}"/>
              </a:ext>
            </a:extLst>
          </p:cNvPr>
          <p:cNvCxnSpPr>
            <a:cxnSpLocks/>
          </p:cNvCxnSpPr>
          <p:nvPr/>
        </p:nvCxnSpPr>
        <p:spPr>
          <a:xfrm>
            <a:off x="6610767" y="3232650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812F1C-69C4-D149-A62E-366EB016ACC1}"/>
              </a:ext>
            </a:extLst>
          </p:cNvPr>
          <p:cNvCxnSpPr>
            <a:cxnSpLocks/>
          </p:cNvCxnSpPr>
          <p:nvPr/>
        </p:nvCxnSpPr>
        <p:spPr>
          <a:xfrm rot="10800000">
            <a:off x="8092454" y="3515838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995E63-9132-1F4D-9B2F-CD4AA60744D2}"/>
              </a:ext>
            </a:extLst>
          </p:cNvPr>
          <p:cNvSpPr txBox="1"/>
          <p:nvPr/>
        </p:nvSpPr>
        <p:spPr>
          <a:xfrm>
            <a:off x="6610767" y="4418361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既存の認証基盤はユーザー情報を返却</a:t>
            </a:r>
            <a:endParaRPr lang="en-US" altLang="ja-JP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DB81CD-5FFD-4742-B4A4-F1AB34DCFBC6}"/>
              </a:ext>
            </a:extLst>
          </p:cNvPr>
          <p:cNvCxnSpPr>
            <a:cxnSpLocks/>
          </p:cNvCxnSpPr>
          <p:nvPr/>
        </p:nvCxnSpPr>
        <p:spPr>
          <a:xfrm rot="10800000">
            <a:off x="6610767" y="3504302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B6615F-AB60-FA44-B941-073920449F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3831" y="3487135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44A695-2108-5F47-BAE5-1176CF68833C}"/>
              </a:ext>
            </a:extLst>
          </p:cNvPr>
          <p:cNvSpPr txBox="1"/>
          <p:nvPr/>
        </p:nvSpPr>
        <p:spPr>
          <a:xfrm>
            <a:off x="1695411" y="4398616"/>
            <a:ext cx="377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はユーザー情報を登録したのち、</a:t>
            </a:r>
            <a:endParaRPr lang="en-US" altLang="ja-JP" sz="1400" dirty="0"/>
          </a:p>
          <a:p>
            <a:r>
              <a:rPr lang="ja-JP" altLang="en-US" sz="1400"/>
              <a:t>ログイン成功の情報をクライアントに返却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2986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257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Meiryo</vt:lpstr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13</cp:revision>
  <cp:lastPrinted>2019-09-15T02:41:27Z</cp:lastPrinted>
  <dcterms:created xsi:type="dcterms:W3CDTF">2019-09-15T00:23:30Z</dcterms:created>
  <dcterms:modified xsi:type="dcterms:W3CDTF">2019-09-15T02:43:22Z</dcterms:modified>
</cp:coreProperties>
</file>