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7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A34"/>
    <a:srgbClr val="4A2544"/>
    <a:srgbClr val="754169"/>
    <a:srgbClr val="4A49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0"/>
  </p:normalViewPr>
  <p:slideViewPr>
    <p:cSldViewPr snapToGrid="0" snapToObjects="1">
      <p:cViewPr>
        <p:scale>
          <a:sx n="96" d="100"/>
          <a:sy n="96" d="100"/>
        </p:scale>
        <p:origin x="2096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6" indent="0" algn="ctr">
              <a:buNone/>
              <a:defRPr sz="1500"/>
            </a:lvl2pPr>
            <a:lvl3pPr marL="685732" indent="0" algn="ctr">
              <a:buNone/>
              <a:defRPr sz="1350"/>
            </a:lvl3pPr>
            <a:lvl4pPr marL="1028599" indent="0" algn="ctr">
              <a:buNone/>
              <a:defRPr sz="1200"/>
            </a:lvl4pPr>
            <a:lvl5pPr marL="1371464" indent="0" algn="ctr">
              <a:buNone/>
              <a:defRPr sz="1200"/>
            </a:lvl5pPr>
            <a:lvl6pPr marL="1714331" indent="0" algn="ctr">
              <a:buNone/>
              <a:defRPr sz="1200"/>
            </a:lvl6pPr>
            <a:lvl7pPr marL="2057197" indent="0" algn="ctr">
              <a:buNone/>
              <a:defRPr sz="1200"/>
            </a:lvl7pPr>
            <a:lvl8pPr marL="2400063" indent="0" algn="ctr">
              <a:buNone/>
              <a:defRPr sz="1200"/>
            </a:lvl8pPr>
            <a:lvl9pPr marL="274292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4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5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5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2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8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3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6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9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9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350" b="1"/>
            </a:lvl3pPr>
            <a:lvl4pPr marL="1028599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7" indent="0">
              <a:buNone/>
              <a:defRPr sz="1200" b="1"/>
            </a:lvl7pPr>
            <a:lvl8pPr marL="2400063" indent="0">
              <a:buNone/>
              <a:defRPr sz="1200" b="1"/>
            </a:lvl8pPr>
            <a:lvl9pPr marL="274292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8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5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5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9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7" indent="0">
              <a:buNone/>
              <a:defRPr sz="1500"/>
            </a:lvl7pPr>
            <a:lvl8pPr marL="2400063" indent="0">
              <a:buNone/>
              <a:defRPr sz="1500"/>
            </a:lvl8pPr>
            <a:lvl9pPr marL="2742929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6" indent="0">
              <a:buNone/>
              <a:defRPr sz="1050"/>
            </a:lvl2pPr>
            <a:lvl3pPr marL="685732" indent="0">
              <a:buNone/>
              <a:defRPr sz="900"/>
            </a:lvl3pPr>
            <a:lvl4pPr marL="1028599" indent="0">
              <a:buNone/>
              <a:defRPr sz="750"/>
            </a:lvl4pPr>
            <a:lvl5pPr marL="1371464" indent="0">
              <a:buNone/>
              <a:defRPr sz="750"/>
            </a:lvl5pPr>
            <a:lvl6pPr marL="1714331" indent="0">
              <a:buNone/>
              <a:defRPr sz="750"/>
            </a:lvl6pPr>
            <a:lvl7pPr marL="2057197" indent="0">
              <a:buNone/>
              <a:defRPr sz="750"/>
            </a:lvl7pPr>
            <a:lvl8pPr marL="2400063" indent="0">
              <a:buNone/>
              <a:defRPr sz="750"/>
            </a:lvl8pPr>
            <a:lvl9pPr marL="2742929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E2EEE-5BD3-164B-A81F-37A9AF828EF7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9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9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1FD6-5C47-8A43-A90D-8C270793B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3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8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4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0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6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2" indent="-171433" algn="l" defTabSz="68573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7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3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9" algn="l" defTabSz="68573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EB1D-06F0-4D44-8CFD-35419FAB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508386"/>
            <a:ext cx="5829300" cy="2740140"/>
          </a:xfrm>
        </p:spPr>
        <p:txBody>
          <a:bodyPr anchor="t">
            <a:normAutofit/>
          </a:bodyPr>
          <a:lstStyle/>
          <a:p>
            <a:r>
              <a:rPr lang="en-US" sz="13799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Cognito</a:t>
            </a:r>
            <a:br>
              <a:rPr lang="en-US" sz="13799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</a:br>
            <a:r>
              <a:rPr lang="en-US" sz="5399" b="1" dirty="0" err="1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UserPool</a:t>
            </a:r>
            <a:endParaRPr lang="en-US" sz="5399" b="1" dirty="0">
              <a:gradFill>
                <a:gsLst>
                  <a:gs pos="50000">
                    <a:srgbClr val="754169"/>
                  </a:gs>
                  <a:gs pos="0">
                    <a:srgbClr val="4A2544"/>
                  </a:gs>
                  <a:gs pos="100000">
                    <a:srgbClr val="BA799D"/>
                  </a:gs>
                </a:gsLst>
                <a:lin ang="0" scaled="1"/>
              </a:gradFill>
              <a:latin typeface="Impact" panose="020B0806030902050204" pitchFamily="34" charset="0"/>
              <a:ea typeface="Toppan Bunkyu Midashi Gothic Ex" panose="020B0900000000000000" pitchFamily="34" charset="-128"/>
              <a:cs typeface="Diwan Kufi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0C7A2-677B-C24B-9B92-AA9B67C5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5549479"/>
            <a:ext cx="6858002" cy="1547183"/>
          </a:xfrm>
          <a:gradFill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</a:gradFill>
        </p:spPr>
        <p:txBody>
          <a:bodyPr vert="horz" lIns="35610" tIns="180000" rIns="35610" bIns="46800" rtlCol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Amazon Cognito</a:t>
            </a:r>
            <a:r>
              <a:rPr lang="ja-JP" altLang="en-US" sz="3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の基本から</a:t>
            </a:r>
            <a:endParaRPr lang="en-US" altLang="ja-JP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3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ユーザー移行の実装まで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FF83F-9DF2-A145-99E0-6E897B3C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37109" y="3957142"/>
            <a:ext cx="1739900" cy="2082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06218-3953-C748-ACC0-E69B0A97187D}"/>
              </a:ext>
            </a:extLst>
          </p:cNvPr>
          <p:cNvSpPr txBox="1"/>
          <p:nvPr/>
        </p:nvSpPr>
        <p:spPr>
          <a:xfrm>
            <a:off x="514351" y="3248527"/>
            <a:ext cx="582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>
                <a:latin typeface="Meiryo UI" panose="020B0604030504040204" pitchFamily="34" charset="-128"/>
                <a:ea typeface="Meiryo UI" panose="020B0604030504040204" pitchFamily="34" charset="-128"/>
              </a:rPr>
              <a:t>実践入門</a:t>
            </a:r>
            <a:endParaRPr lang="en-US" sz="5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57FD6-D69B-3349-B9C1-B06D9759969C}"/>
              </a:ext>
            </a:extLst>
          </p:cNvPr>
          <p:cNvSpPr txBox="1"/>
          <p:nvPr/>
        </p:nvSpPr>
        <p:spPr>
          <a:xfrm>
            <a:off x="1197142" y="4454934"/>
            <a:ext cx="4463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Hiroaki Ogasawara(@</a:t>
            </a:r>
            <a:r>
              <a:rPr lang="en-US" altLang="ja-JP" sz="16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hiroga_cc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著</a:t>
            </a:r>
            <a:r>
              <a:rPr lang="en-US" altLang="ja-JP" sz="1600" dirty="0"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549A5-92FF-CF41-AD22-24CE1B9ACE80}"/>
              </a:ext>
            </a:extLst>
          </p:cNvPr>
          <p:cNvSpPr txBox="1"/>
          <p:nvPr/>
        </p:nvSpPr>
        <p:spPr>
          <a:xfrm>
            <a:off x="0" y="0"/>
            <a:ext cx="6858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Impact" panose="020B0806030902050204" pitchFamily="34" charset="0"/>
              </a:rPr>
              <a:t>Hiroga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 Books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C068347-D502-D847-BDE5-9356BD149BD1}"/>
              </a:ext>
            </a:extLst>
          </p:cNvPr>
          <p:cNvSpPr txBox="1">
            <a:spLocks/>
          </p:cNvSpPr>
          <p:nvPr/>
        </p:nvSpPr>
        <p:spPr>
          <a:xfrm>
            <a:off x="-6" y="7096662"/>
            <a:ext cx="6858006" cy="1679869"/>
          </a:xfrm>
          <a:prstGeom prst="rect">
            <a:avLst/>
          </a:prstGeom>
          <a:gradFill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AWS/ </a:t>
            </a:r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Federated Identity</a:t>
            </a:r>
          </a:p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認証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認可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MFA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OAuth2.0/ OpenID Connect</a:t>
            </a:r>
          </a:p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Lambda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トリガー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E6386-5381-F24C-9838-64D630E5DD8A}"/>
              </a:ext>
            </a:extLst>
          </p:cNvPr>
          <p:cNvSpPr txBox="1"/>
          <p:nvPr/>
        </p:nvSpPr>
        <p:spPr>
          <a:xfrm>
            <a:off x="1197140" y="9367392"/>
            <a:ext cx="4463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Hiroga</a:t>
            </a:r>
            <a:r>
              <a:rPr lang="en-US" altLang="ja-JP" sz="16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 Books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BA7BA-FD4E-0B4F-BCB4-A9114F33DA1D}"/>
              </a:ext>
            </a:extLst>
          </p:cNvPr>
          <p:cNvSpPr txBox="1"/>
          <p:nvPr/>
        </p:nvSpPr>
        <p:spPr>
          <a:xfrm rot="20700000">
            <a:off x="-4720703" y="2960358"/>
            <a:ext cx="4463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[</a:t>
            </a:r>
            <a:r>
              <a:rPr lang="ja-JP" altLang="en-US" sz="4000" b="1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体験版</a:t>
            </a:r>
            <a:r>
              <a:rPr lang="en-US" altLang="ja-JP" sz="4000" b="1" dirty="0">
                <a:solidFill>
                  <a:srgbClr val="DE2A34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]</a:t>
            </a:r>
            <a:endParaRPr lang="en-US" sz="4000" b="1" dirty="0">
              <a:solidFill>
                <a:srgbClr val="DE2A34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2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0E76FD-0A90-7947-98AA-B70EEE2A7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38A9A6D-127D-6E4D-9E4A-457E6E5C1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250713"/>
            <a:ext cx="5829300" cy="2740140"/>
          </a:xfrm>
        </p:spPr>
        <p:txBody>
          <a:bodyPr anchor="t">
            <a:normAutofit/>
          </a:bodyPr>
          <a:lstStyle/>
          <a:p>
            <a:r>
              <a:rPr lang="en-US" sz="13799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Cognito</a:t>
            </a:r>
            <a:br>
              <a:rPr lang="en-US" sz="13799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</a:br>
            <a:r>
              <a:rPr lang="en-US" sz="5399" b="1" dirty="0" err="1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UserPool</a:t>
            </a:r>
            <a:endParaRPr lang="en-US" sz="5399" b="1" dirty="0">
              <a:gradFill>
                <a:gsLst>
                  <a:gs pos="50000">
                    <a:srgbClr val="754169"/>
                  </a:gs>
                  <a:gs pos="0">
                    <a:srgbClr val="4A2544"/>
                  </a:gs>
                  <a:gs pos="100000">
                    <a:srgbClr val="BA799D"/>
                  </a:gs>
                </a:gsLst>
                <a:lin ang="0" scaled="1"/>
              </a:gradFill>
              <a:latin typeface="Impact" panose="020B0806030902050204" pitchFamily="34" charset="0"/>
              <a:ea typeface="Toppan Bunkyu Midashi Gothic Ex" panose="020B0900000000000000" pitchFamily="34" charset="-128"/>
              <a:cs typeface="Diwan Kufi" pitchFamily="2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9B27FF-DAAD-7A45-85D3-4BB6052C7A11}"/>
              </a:ext>
            </a:extLst>
          </p:cNvPr>
          <p:cNvSpPr txBox="1"/>
          <p:nvPr/>
        </p:nvSpPr>
        <p:spPr>
          <a:xfrm>
            <a:off x="514350" y="5990853"/>
            <a:ext cx="5829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>
                <a:latin typeface="Meiryo UI" panose="020B0604030504040204" pitchFamily="34" charset="-128"/>
                <a:ea typeface="Meiryo UI" panose="020B0604030504040204" pitchFamily="34" charset="-128"/>
              </a:rPr>
              <a:t>実践入門</a:t>
            </a:r>
            <a:endParaRPr lang="en-US" sz="66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3C97462-E944-C147-8D39-13C268A1B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76" y="8129774"/>
            <a:ext cx="6389648" cy="1547183"/>
          </a:xfrm>
          <a:gradFill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</a:gradFill>
        </p:spPr>
        <p:txBody>
          <a:bodyPr vert="horz" lIns="35610" tIns="180000" rIns="35610" bIns="46800" rtlCol="0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Amazon Cognito</a:t>
            </a:r>
            <a:r>
              <a:rPr lang="ja-JP" altLang="en-US" sz="3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の基本から</a:t>
            </a:r>
            <a:endParaRPr lang="en-US" altLang="ja-JP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3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ユーザー移行の実装まで</a:t>
            </a:r>
            <a:endParaRPr lang="en-US" sz="36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3E1A34-23C1-FC4F-A494-692CF2B78AA5}"/>
              </a:ext>
            </a:extLst>
          </p:cNvPr>
          <p:cNvSpPr/>
          <p:nvPr/>
        </p:nvSpPr>
        <p:spPr>
          <a:xfrm>
            <a:off x="2000983" y="229043"/>
            <a:ext cx="4652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Cognito</a:t>
            </a:r>
            <a:r>
              <a:rPr lang="ja-JP" altLang="en-US" sz="6600" b="1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Impact" panose="020B0806030902050204" pitchFamily="34" charset="0"/>
                <a:ea typeface="Toppan Bunkyu Midashi Gothic Ex" panose="020B0900000000000000" pitchFamily="34" charset="-128"/>
                <a:cs typeface="Diwan Kufi" pitchFamily="2" charset="-78"/>
              </a:rPr>
              <a:t>屋</a:t>
            </a:r>
            <a:endParaRPr lang="en-US" altLang="ja-JP" sz="6600" b="1" dirty="0">
              <a:gradFill>
                <a:gsLst>
                  <a:gs pos="50000">
                    <a:srgbClr val="754169"/>
                  </a:gs>
                  <a:gs pos="0">
                    <a:srgbClr val="4A2544"/>
                  </a:gs>
                  <a:gs pos="100000">
                    <a:srgbClr val="BA799D"/>
                  </a:gs>
                </a:gsLst>
                <a:lin ang="0" scaled="1"/>
              </a:gradFill>
              <a:latin typeface="Impact" panose="020B0806030902050204" pitchFamily="34" charset="0"/>
              <a:ea typeface="Toppan Bunkyu Midashi Gothic Ex" panose="020B0900000000000000" pitchFamily="34" charset="-128"/>
              <a:cs typeface="Diwan Kufi" pitchFamily="2" charset="-78"/>
            </a:endParaRPr>
          </a:p>
          <a:p>
            <a:r>
              <a:rPr lang="en-US" altLang="ja-JP" sz="2400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Meiryo UI" panose="020B0604030504040204" pitchFamily="34" charset="-128"/>
                <a:ea typeface="Meiryo UI" panose="020B0604030504040204" pitchFamily="34" charset="-128"/>
                <a:cs typeface="Diwan Kufi" pitchFamily="2" charset="-78"/>
              </a:rPr>
              <a:t>(@</a:t>
            </a:r>
            <a:r>
              <a:rPr lang="en-US" altLang="ja-JP" sz="2400" b="1" dirty="0" err="1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Meiryo UI" panose="020B0604030504040204" pitchFamily="34" charset="-128"/>
                <a:ea typeface="Meiryo UI" panose="020B0604030504040204" pitchFamily="34" charset="-128"/>
                <a:cs typeface="Diwan Kufi" pitchFamily="2" charset="-78"/>
              </a:rPr>
              <a:t>hiroga_cc</a:t>
            </a:r>
            <a:r>
              <a:rPr lang="en-US" altLang="ja-JP" sz="2400" b="1" dirty="0">
                <a:gradFill>
                  <a:gsLst>
                    <a:gs pos="50000">
                      <a:srgbClr val="754169"/>
                    </a:gs>
                    <a:gs pos="0">
                      <a:srgbClr val="4A2544"/>
                    </a:gs>
                    <a:gs pos="100000">
                      <a:srgbClr val="BA799D"/>
                    </a:gs>
                  </a:gsLst>
                  <a:lin ang="0" scaled="1"/>
                </a:gradFill>
                <a:latin typeface="Meiryo UI" panose="020B0604030504040204" pitchFamily="34" charset="-128"/>
                <a:ea typeface="Meiryo UI" panose="020B0604030504040204" pitchFamily="34" charset="-128"/>
                <a:cs typeface="Diwan Kufi" pitchFamily="2" charset="-78"/>
              </a:rPr>
              <a:t>)</a:t>
            </a:r>
            <a:endParaRPr lang="en-US" sz="3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7B26C-4D30-984B-B28F-D3A0C5E7FACC}"/>
              </a:ext>
            </a:extLst>
          </p:cNvPr>
          <p:cNvSpPr txBox="1"/>
          <p:nvPr/>
        </p:nvSpPr>
        <p:spPr>
          <a:xfrm>
            <a:off x="348812" y="308717"/>
            <a:ext cx="2334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>
                <a:latin typeface="Meiryo UI" panose="020B0604030504040204" pitchFamily="34" charset="-128"/>
                <a:ea typeface="Meiryo UI" panose="020B0604030504040204" pitchFamily="34" charset="-128"/>
              </a:rPr>
              <a:t>お</a:t>
            </a:r>
            <a:endParaRPr lang="en-US" altLang="ja-JP" sz="48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48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25C</a:t>
            </a:r>
            <a:endParaRPr lang="en-US" sz="48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8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C91D-56F0-A840-8CFA-E7E4D00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684C-34D8-AA42-995E-D535597A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DB7DC-40C8-5446-BFB7-B432BE14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29"/>
            <a:ext cx="6858000" cy="9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0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71</Words>
  <Application>Microsoft Macintosh PowerPoint</Application>
  <PresentationFormat>A4 Paper (210x297 mm)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Meiryo UI</vt:lpstr>
      <vt:lpstr>Arial</vt:lpstr>
      <vt:lpstr>Calibri</vt:lpstr>
      <vt:lpstr>Calibri Light</vt:lpstr>
      <vt:lpstr>Impact</vt:lpstr>
      <vt:lpstr>Office Theme</vt:lpstr>
      <vt:lpstr>Cognito UserPool</vt:lpstr>
      <vt:lpstr>Cognito UserPool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11</cp:revision>
  <cp:lastPrinted>2019-09-14T07:14:36Z</cp:lastPrinted>
  <dcterms:created xsi:type="dcterms:W3CDTF">2019-09-14T04:01:00Z</dcterms:created>
  <dcterms:modified xsi:type="dcterms:W3CDTF">2019-09-16T02:44:05Z</dcterms:modified>
</cp:coreProperties>
</file>