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169"/>
    <a:srgbClr val="4A2544"/>
    <a:srgbClr val="BA79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0"/>
    <p:restoredTop sz="94690"/>
  </p:normalViewPr>
  <p:slideViewPr>
    <p:cSldViewPr snapToGrid="0" snapToObjects="1">
      <p:cViewPr varScale="1">
        <p:scale>
          <a:sx n="104" d="100"/>
          <a:sy n="10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1E806-0E2E-D743-892F-4AFCE5FBDECC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32BBE-5E91-D648-A82C-739DD7A44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5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BFED-0718-294C-9EF7-211EB93A0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D56BC-0414-6F4B-AB6A-6C3CF1426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35884-8444-C148-8739-619E9A95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6C26-E76F-A044-8A61-3361DB96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63564-D4BF-CB4C-919C-D1BF5AA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3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7685-4337-9345-A48F-8270B528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CAF4A-91E3-5747-B9EA-B12BEDB6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D130-62F4-644E-B286-C363A36B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91C9-8C85-B649-8FAD-FF55F1D6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9CBA1-7128-7D4B-B625-73D3F373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0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6B4C0-5708-C04D-B03B-8D64FC2F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C2FDE-32BF-5D41-B077-D43DD8DC3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6C46-F49F-2140-9FAD-76694E1D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2517-AA80-AA41-BC1B-61C3A05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41E1F-B081-894F-9036-B74173BF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EE54-A7D6-0C43-9B73-728E2D6F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9DB0B-8D3D-884D-841C-C4BDAC99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4F5D-44F8-6247-8563-FB477ABB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B9DA-76DE-374E-9064-98D3E15B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905E0-6812-6748-A2A3-1C9096C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10E5-7035-A64F-852E-1E937612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15FEE-E28B-464A-99A1-B4BEAE20A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8838-47F0-2F42-82A0-23BBF2BB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6A7A6-DE61-AF4C-B977-ADC23632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B4552-30DE-F540-9390-0AEBB35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BE94-89A6-E645-A7F0-EA7C3AFB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2CE0-059E-CA41-8233-792F9DDC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25682-A0F6-3D4B-B289-23BE6F935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8364-B970-E644-A992-CEB1938B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51284-D978-354B-8842-7FF3498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4D634-DE49-A045-BDEE-D53886F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32C9-4A0D-584F-862F-0B22CBAB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8A60-7D6A-0D48-96CC-BFB61C897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01615-0D00-4048-BE1B-87B48374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30EC-1795-A64F-8B50-327FCB29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32586-1F1B-B140-BCF1-36E37BB8B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C21F2-0F02-3145-8067-BF099610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28D3F-2384-F34C-9417-E9FBB356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36BFF4-28FA-0949-B478-9C88E353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4BBD-2085-5F4F-8050-50FEDFCB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41E43-4F27-AB44-A773-7BBDD758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5670B-C420-954A-983B-D5E01CA1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68EDE-A052-2B40-A56F-5B96352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0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79A0C-2A8A-7642-A8EA-B06D10CA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119FC-153F-5C49-9578-62580C9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108C-05A1-8A4A-AD02-0BB6392D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9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59-26E2-8840-8672-20084585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DE87-AC22-4947-8D39-2E3212A0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BB9B-6212-4F4F-9769-FFDE76C28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BC23-0882-D64E-8FEF-73D2560A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8F118-2411-FD4E-BACA-2E6988AF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CDE0A-ED46-5942-82C1-58C601C0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58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EB67-531D-304A-93E4-4926C404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BB72B-53A5-174F-956B-946900AB7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A5944-9D5C-1A4A-9864-456510A1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8993-474C-1D46-A100-236A3454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2DE2C-8F74-8E4E-BC53-6F0AACDC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FAF3-96F0-FB41-91CC-602A0DE7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95332-E85C-CE4E-B9C8-F051700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29DE-C57E-DC40-83AB-864841910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882E5-E047-DB45-A9A0-347C08429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94193-F7CB-8F4F-B378-195E5A49509B}" type="datetimeFigureOut">
              <a:rPr lang="en-US" smtClean="0"/>
              <a:t>9/16/19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FE63-DEF0-C546-9E10-88941ABA1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B472-6696-3644-AA7E-D9D12256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347F-7737-5C4B-8A74-0A62422F9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をユーザー認証・認可基盤として利用するケース（例）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8608768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6E3FE6-8A2A-AE44-86F3-709ABAF65384}"/>
              </a:ext>
            </a:extLst>
          </p:cNvPr>
          <p:cNvGrpSpPr/>
          <p:nvPr/>
        </p:nvGrpSpPr>
        <p:grpSpPr>
          <a:xfrm>
            <a:off x="6474395" y="5022162"/>
            <a:ext cx="2900720" cy="1250271"/>
            <a:chOff x="5267295" y="2383190"/>
            <a:chExt cx="2301904" cy="9921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6ED8DC-4807-5941-850C-A3F2B57DF06B}"/>
                </a:ext>
              </a:extLst>
            </p:cNvPr>
            <p:cNvSpPr txBox="1"/>
            <p:nvPr/>
          </p:nvSpPr>
          <p:spPr>
            <a:xfrm>
              <a:off x="5267295" y="3082271"/>
              <a:ext cx="2301904" cy="2930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AWS ALB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6D97CA0-CFCD-1E41-ADC8-173C368BF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2648" y="2383190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3" y="2021323"/>
            <a:ext cx="4094535" cy="1008309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88029" y="204521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8" y="581251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認証・認可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528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UserPool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をユーザー認証基盤として利用し、認可に別サービスを用いるケース（例）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DE3CA4-4E67-D545-B195-A89D8512A812}"/>
              </a:ext>
            </a:extLst>
          </p:cNvPr>
          <p:cNvGrpSpPr/>
          <p:nvPr/>
        </p:nvGrpSpPr>
        <p:grpSpPr>
          <a:xfrm>
            <a:off x="6474395" y="5017299"/>
            <a:ext cx="2969209" cy="1573148"/>
            <a:chOff x="2375430" y="4718844"/>
            <a:chExt cx="2301904" cy="12195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1BABD-91F7-F64E-BB01-130C32050F50}"/>
                </a:ext>
              </a:extLst>
            </p:cNvPr>
            <p:cNvSpPr txBox="1"/>
            <p:nvPr/>
          </p:nvSpPr>
          <p:spPr>
            <a:xfrm>
              <a:off x="2375430" y="5437367"/>
              <a:ext cx="2301904" cy="501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Amazon</a:t>
              </a:r>
            </a:p>
            <a:p>
              <a:pPr algn="ctr"/>
              <a:r>
                <a:rPr lang="en-US" dirty="0"/>
                <a:t>API Gateway</a:t>
              </a: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080AFFB-7147-F740-99A0-A470ABE8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782" y="4718844"/>
              <a:ext cx="711200" cy="711200"/>
            </a:xfrm>
            <a:prstGeom prst="rect">
              <a:avLst/>
            </a:prstGeom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51635" y="944609"/>
            <a:ext cx="4094536" cy="1827157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22" name="Google Shape;291;p31">
            <a:extLst>
              <a:ext uri="{FF2B5EF4-FFF2-40B4-BE49-F238E27FC236}">
                <a16:creationId xmlns:a16="http://schemas.microsoft.com/office/drawing/2014/main" id="{FDDCDDCB-CAF5-354E-AA85-A26146676CCF}"/>
              </a:ext>
            </a:extLst>
          </p:cNvPr>
          <p:cNvSpPr>
            <a:spLocks/>
          </p:cNvSpPr>
          <p:nvPr/>
        </p:nvSpPr>
        <p:spPr>
          <a:xfrm>
            <a:off x="6095999" y="4509380"/>
            <a:ext cx="5864855" cy="2093986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リソースサーバー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BC16578-7C52-4E4E-AFB5-93B214158198}"/>
              </a:ext>
            </a:extLst>
          </p:cNvPr>
          <p:cNvSpPr/>
          <p:nvPr/>
        </p:nvSpPr>
        <p:spPr>
          <a:xfrm>
            <a:off x="4982026" y="1097632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2CD818-FDF6-3549-93F9-1C59431CDAF6}"/>
              </a:ext>
            </a:extLst>
          </p:cNvPr>
          <p:cNvCxnSpPr>
            <a:cxnSpLocks/>
          </p:cNvCxnSpPr>
          <p:nvPr/>
        </p:nvCxnSpPr>
        <p:spPr>
          <a:xfrm flipH="1">
            <a:off x="1827652" y="1401928"/>
            <a:ext cx="4118519" cy="1627704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F93EAC5-4D21-D54F-A734-D1FF0F92FE16}"/>
              </a:ext>
            </a:extLst>
          </p:cNvPr>
          <p:cNvSpPr/>
          <p:nvPr/>
        </p:nvSpPr>
        <p:spPr>
          <a:xfrm>
            <a:off x="4996596" y="1547053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37EC83-A7BF-684F-9AAA-4AD16B6D67AD}"/>
              </a:ext>
            </a:extLst>
          </p:cNvPr>
          <p:cNvCxnSpPr>
            <a:cxnSpLocks/>
          </p:cNvCxnSpPr>
          <p:nvPr/>
        </p:nvCxnSpPr>
        <p:spPr>
          <a:xfrm>
            <a:off x="1851635" y="4274292"/>
            <a:ext cx="4121059" cy="2061378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2B21174-08E9-0E47-BA1A-4E8C126988E8}"/>
              </a:ext>
            </a:extLst>
          </p:cNvPr>
          <p:cNvSpPr/>
          <p:nvPr/>
        </p:nvSpPr>
        <p:spPr>
          <a:xfrm>
            <a:off x="4977947" y="5721761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8629CD-B1FC-E54E-BFE2-B2EA6A75E637}"/>
              </a:ext>
            </a:extLst>
          </p:cNvPr>
          <p:cNvSpPr txBox="1"/>
          <p:nvPr/>
        </p:nvSpPr>
        <p:spPr>
          <a:xfrm>
            <a:off x="11017616" y="6175192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7398520" y="894107"/>
            <a:ext cx="3259811" cy="1411162"/>
            <a:chOff x="2449943" y="2002970"/>
            <a:chExt cx="2301904" cy="9964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</a:t>
              </a:r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39" name="Google Shape;291;p31">
            <a:extLst>
              <a:ext uri="{FF2B5EF4-FFF2-40B4-BE49-F238E27FC236}">
                <a16:creationId xmlns:a16="http://schemas.microsoft.com/office/drawing/2014/main" id="{DB107522-5E3C-3042-A8D1-CE0CEE591BBD}"/>
              </a:ext>
            </a:extLst>
          </p:cNvPr>
          <p:cNvSpPr>
            <a:spLocks/>
          </p:cNvSpPr>
          <p:nvPr/>
        </p:nvSpPr>
        <p:spPr>
          <a:xfrm>
            <a:off x="6095999" y="682808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認証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CDD3F1-C218-2247-AFE4-4BF71896C59F}"/>
              </a:ext>
            </a:extLst>
          </p:cNvPr>
          <p:cNvGrpSpPr/>
          <p:nvPr/>
        </p:nvGrpSpPr>
        <p:grpSpPr>
          <a:xfrm>
            <a:off x="7030558" y="2826106"/>
            <a:ext cx="3987058" cy="1411162"/>
            <a:chOff x="2193171" y="2002970"/>
            <a:chExt cx="2815447" cy="99648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EFA1FF-D4A2-BC47-B8FC-09E4E085A4A7}"/>
                </a:ext>
              </a:extLst>
            </p:cNvPr>
            <p:cNvSpPr txBox="1"/>
            <p:nvPr/>
          </p:nvSpPr>
          <p:spPr>
            <a:xfrm>
              <a:off x="2193171" y="2716921"/>
              <a:ext cx="2815447" cy="282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 Federated Identity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ACB4C1E-15C7-DC42-BE0F-0E98B27D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sp>
        <p:nvSpPr>
          <p:cNvPr id="44" name="Google Shape;291;p31">
            <a:extLst>
              <a:ext uri="{FF2B5EF4-FFF2-40B4-BE49-F238E27FC236}">
                <a16:creationId xmlns:a16="http://schemas.microsoft.com/office/drawing/2014/main" id="{02EBBE82-2C16-F946-B00D-91FE04E9E790}"/>
              </a:ext>
            </a:extLst>
          </p:cNvPr>
          <p:cNvSpPr>
            <a:spLocks/>
          </p:cNvSpPr>
          <p:nvPr/>
        </p:nvSpPr>
        <p:spPr>
          <a:xfrm>
            <a:off x="6095999" y="2591147"/>
            <a:ext cx="5864856" cy="1690707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000"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認可</a:t>
            </a:r>
            <a:endParaRPr lang="en-US" sz="2000" dirty="0">
              <a:uFillTx/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16FD88-6417-5245-A2A2-3D19A597AB97}"/>
              </a:ext>
            </a:extLst>
          </p:cNvPr>
          <p:cNvSpPr txBox="1"/>
          <p:nvPr/>
        </p:nvSpPr>
        <p:spPr>
          <a:xfrm>
            <a:off x="11017616" y="3867936"/>
            <a:ext cx="97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etc</a:t>
            </a:r>
            <a:r>
              <a:rPr lang="en-US" altLang="ja-JP" dirty="0"/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C4B9F0-A439-8144-9379-842A7CB6DED3}"/>
              </a:ext>
            </a:extLst>
          </p:cNvPr>
          <p:cNvCxnSpPr>
            <a:cxnSpLocks/>
          </p:cNvCxnSpPr>
          <p:nvPr/>
        </p:nvCxnSpPr>
        <p:spPr>
          <a:xfrm flipV="1">
            <a:off x="1827651" y="2773625"/>
            <a:ext cx="4012391" cy="56030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2CAC25-2A62-684E-9E55-23290074EC66}"/>
              </a:ext>
            </a:extLst>
          </p:cNvPr>
          <p:cNvCxnSpPr>
            <a:cxnSpLocks/>
          </p:cNvCxnSpPr>
          <p:nvPr/>
        </p:nvCxnSpPr>
        <p:spPr>
          <a:xfrm flipH="1">
            <a:off x="1827653" y="3356507"/>
            <a:ext cx="4012389" cy="206926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2F66FF7-85FD-C540-8FE4-9846878952D5}"/>
              </a:ext>
            </a:extLst>
          </p:cNvPr>
          <p:cNvSpPr/>
          <p:nvPr/>
        </p:nvSpPr>
        <p:spPr>
          <a:xfrm>
            <a:off x="4990997" y="2703167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3C3462-87C8-6841-B4CA-FBCD295E00B4}"/>
              </a:ext>
            </a:extLst>
          </p:cNvPr>
          <p:cNvSpPr/>
          <p:nvPr/>
        </p:nvSpPr>
        <p:spPr>
          <a:xfrm>
            <a:off x="4977947" y="3189348"/>
            <a:ext cx="362679" cy="362679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9177786E-F59C-9442-92DE-74CB6127DF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08636" y="5005391"/>
            <a:ext cx="938726" cy="93872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8745A01-640D-9346-AB06-7A7348EB945C}"/>
              </a:ext>
            </a:extLst>
          </p:cNvPr>
          <p:cNvSpPr txBox="1"/>
          <p:nvPr/>
        </p:nvSpPr>
        <p:spPr>
          <a:xfrm>
            <a:off x="8658835" y="5944602"/>
            <a:ext cx="303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AmazonS3</a:t>
            </a:r>
          </a:p>
        </p:txBody>
      </p:sp>
    </p:spTree>
    <p:extLst>
      <p:ext uri="{BB962C8B-B14F-4D97-AF65-F5344CB8AC3E}">
        <p14:creationId xmlns:p14="http://schemas.microsoft.com/office/powerpoint/2010/main" val="22304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077CF-030E-B74F-B628-7F72ADB6C2A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gradFill flip="none" rotWithShape="1">
            <a:gsLst>
              <a:gs pos="50000">
                <a:srgbClr val="754169"/>
              </a:gs>
              <a:gs pos="0">
                <a:srgbClr val="4A2544"/>
              </a:gs>
              <a:gs pos="100000">
                <a:srgbClr val="BA799D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ユーザー移行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Lambda</a:t>
            </a:r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トリガーの処理フロー</a:t>
            </a:r>
            <a:endParaRPr lang="en-US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A20AD1-7E78-4849-9C10-5E6B466002C5}"/>
              </a:ext>
            </a:extLst>
          </p:cNvPr>
          <p:cNvCxnSpPr>
            <a:cxnSpLocks/>
          </p:cNvCxnSpPr>
          <p:nvPr/>
        </p:nvCxnSpPr>
        <p:spPr>
          <a:xfrm flipV="1">
            <a:off x="1846729" y="3013381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A5538-7F7F-D846-BC8A-E52E40757FB5}"/>
              </a:ext>
            </a:extLst>
          </p:cNvPr>
          <p:cNvGrpSpPr/>
          <p:nvPr/>
        </p:nvGrpSpPr>
        <p:grpSpPr>
          <a:xfrm>
            <a:off x="11180" y="2799235"/>
            <a:ext cx="2301904" cy="1595667"/>
            <a:chOff x="1903792" y="2847620"/>
            <a:chExt cx="1072750" cy="743625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6D239C51-B8BD-C044-887D-099430B0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05217" y="2847620"/>
              <a:ext cx="469900" cy="4699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B6BACB-4431-BE49-988D-24894F794689}"/>
                </a:ext>
              </a:extLst>
            </p:cNvPr>
            <p:cNvSpPr txBox="1"/>
            <p:nvPr/>
          </p:nvSpPr>
          <p:spPr>
            <a:xfrm>
              <a:off x="1903792" y="3376096"/>
              <a:ext cx="1072750" cy="215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32F3E"/>
                  </a:solidFill>
                </a:rPr>
                <a:t>Client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B7F51B0-DB9B-8C49-8E5B-20D7622AB3EE}"/>
              </a:ext>
            </a:extLst>
          </p:cNvPr>
          <p:cNvSpPr txBox="1"/>
          <p:nvPr/>
        </p:nvSpPr>
        <p:spPr>
          <a:xfrm>
            <a:off x="1663046" y="2487875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ユーザー</a:t>
            </a:r>
            <a:r>
              <a:rPr lang="en-US" altLang="ja-JP" sz="1400" dirty="0"/>
              <a:t>ID</a:t>
            </a:r>
            <a:r>
              <a:rPr lang="ja-JP" altLang="en-US" sz="1400"/>
              <a:t>・パスワード（など）でログイン</a:t>
            </a:r>
            <a:endParaRPr lang="en-US" altLang="ja-JP" sz="14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44A16F-6552-3B44-95AD-13756374ACE6}"/>
              </a:ext>
            </a:extLst>
          </p:cNvPr>
          <p:cNvGrpSpPr/>
          <p:nvPr/>
        </p:nvGrpSpPr>
        <p:grpSpPr>
          <a:xfrm>
            <a:off x="4316265" y="2799235"/>
            <a:ext cx="3259811" cy="1718938"/>
            <a:chOff x="2449943" y="2002970"/>
            <a:chExt cx="2301904" cy="12138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CA6BB-C1FE-FC4B-B05C-1CCA089B28FA}"/>
                </a:ext>
              </a:extLst>
            </p:cNvPr>
            <p:cNvSpPr txBox="1"/>
            <p:nvPr/>
          </p:nvSpPr>
          <p:spPr>
            <a:xfrm>
              <a:off x="2449943" y="2716921"/>
              <a:ext cx="2301904" cy="499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Amazon Cognito</a:t>
              </a:r>
            </a:p>
            <a:p>
              <a:pPr algn="ctr"/>
              <a:r>
                <a:rPr lang="en-US" sz="2000" dirty="0" err="1"/>
                <a:t>UserPool</a:t>
              </a:r>
              <a:endParaRPr lang="en-US" sz="2000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6E231B5-0D13-514B-BA90-383928F27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45295" y="2002970"/>
              <a:ext cx="711200" cy="711200"/>
            </a:xfrm>
            <a:prstGeom prst="rect">
              <a:avLst/>
            </a:prstGeom>
          </p:spPr>
        </p:pic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E40E834B-61C5-BC49-A379-649085546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054" y="2802520"/>
            <a:ext cx="1007157" cy="100715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1A9C24-903C-F244-8C8B-12A7ED8C06D9}"/>
              </a:ext>
            </a:extLst>
          </p:cNvPr>
          <p:cNvSpPr txBox="1"/>
          <p:nvPr/>
        </p:nvSpPr>
        <p:spPr>
          <a:xfrm>
            <a:off x="9403853" y="3814732"/>
            <a:ext cx="2651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>
                <a:solidFill>
                  <a:srgbClr val="232F3E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既存の認証基盤</a:t>
            </a:r>
            <a:endParaRPr lang="en-US" sz="2000" dirty="0">
              <a:solidFill>
                <a:srgbClr val="232F3E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9029B5-FD0B-5D4B-BA3B-99BF8994ABD3}"/>
              </a:ext>
            </a:extLst>
          </p:cNvPr>
          <p:cNvCxnSpPr>
            <a:cxnSpLocks/>
          </p:cNvCxnSpPr>
          <p:nvPr/>
        </p:nvCxnSpPr>
        <p:spPr>
          <a:xfrm>
            <a:off x="8119422" y="3290239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66F58B-9551-9046-B6B5-180A5AA5C82A}"/>
              </a:ext>
            </a:extLst>
          </p:cNvPr>
          <p:cNvSpPr txBox="1"/>
          <p:nvPr/>
        </p:nvSpPr>
        <p:spPr>
          <a:xfrm>
            <a:off x="6610766" y="2207874"/>
            <a:ext cx="5168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にユーザーが存在しない場合、</a:t>
            </a:r>
            <a:endParaRPr lang="en-US" altLang="ja-JP" sz="1400" dirty="0"/>
          </a:p>
          <a:p>
            <a:r>
              <a:rPr lang="en-US" altLang="ja-JP" sz="1400" dirty="0"/>
              <a:t>AWS Lambda</a:t>
            </a:r>
            <a:r>
              <a:rPr lang="ja-JP" altLang="en-US" sz="1400"/>
              <a:t>がユーザーに代わって既存の認証基盤にログイン</a:t>
            </a:r>
            <a:endParaRPr lang="en-US" altLang="ja-JP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D56A26-FF7C-9440-B1C7-F6E317639C20}"/>
              </a:ext>
            </a:extLst>
          </p:cNvPr>
          <p:cNvSpPr txBox="1"/>
          <p:nvPr/>
        </p:nvSpPr>
        <p:spPr>
          <a:xfrm>
            <a:off x="6475749" y="3775955"/>
            <a:ext cx="2301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AWS Lambda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3A7E61B1-E8DB-0F48-8859-07BC8832DC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1101" y="3064755"/>
            <a:ext cx="711200" cy="7112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CAF08F-AF33-8E4A-AEC0-A4E4AC41A4F6}"/>
              </a:ext>
            </a:extLst>
          </p:cNvPr>
          <p:cNvCxnSpPr>
            <a:cxnSpLocks/>
          </p:cNvCxnSpPr>
          <p:nvPr/>
        </p:nvCxnSpPr>
        <p:spPr>
          <a:xfrm>
            <a:off x="6610767" y="3232650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7812F1C-69C4-D149-A62E-366EB016ACC1}"/>
              </a:ext>
            </a:extLst>
          </p:cNvPr>
          <p:cNvCxnSpPr>
            <a:cxnSpLocks/>
          </p:cNvCxnSpPr>
          <p:nvPr/>
        </p:nvCxnSpPr>
        <p:spPr>
          <a:xfrm rot="10800000">
            <a:off x="8092454" y="3515838"/>
            <a:ext cx="2166886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995E63-9132-1F4D-9B2F-CD4AA60744D2}"/>
              </a:ext>
            </a:extLst>
          </p:cNvPr>
          <p:cNvSpPr txBox="1"/>
          <p:nvPr/>
        </p:nvSpPr>
        <p:spPr>
          <a:xfrm>
            <a:off x="6610767" y="4418361"/>
            <a:ext cx="3779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既存の認証基盤はユーザー情報を返却</a:t>
            </a:r>
            <a:endParaRPr lang="en-US" altLang="ja-JP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DB81CD-5FFD-4742-B4A4-F1AB34DCFBC6}"/>
              </a:ext>
            </a:extLst>
          </p:cNvPr>
          <p:cNvCxnSpPr>
            <a:cxnSpLocks/>
          </p:cNvCxnSpPr>
          <p:nvPr/>
        </p:nvCxnSpPr>
        <p:spPr>
          <a:xfrm rot="10800000">
            <a:off x="6610767" y="3504302"/>
            <a:ext cx="507209" cy="0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B6615F-AB60-FA44-B941-073920449F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03831" y="3487135"/>
            <a:ext cx="3497976" cy="34333"/>
          </a:xfrm>
          <a:prstGeom prst="straightConnector1">
            <a:avLst/>
          </a:prstGeom>
          <a:ln w="25400">
            <a:solidFill>
              <a:schemeClr val="tx2"/>
            </a:solidFill>
            <a:prstDash val="dash"/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944A695-2108-5F47-BAE5-1176CF68833C}"/>
              </a:ext>
            </a:extLst>
          </p:cNvPr>
          <p:cNvSpPr txBox="1"/>
          <p:nvPr/>
        </p:nvSpPr>
        <p:spPr>
          <a:xfrm>
            <a:off x="1695411" y="4398616"/>
            <a:ext cx="3779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err="1"/>
              <a:t>UserPool</a:t>
            </a:r>
            <a:r>
              <a:rPr lang="ja-JP" altLang="en-US" sz="1400"/>
              <a:t>はユーザー情報を登録したのち、</a:t>
            </a:r>
            <a:endParaRPr lang="en-US" altLang="ja-JP" sz="1400" dirty="0"/>
          </a:p>
          <a:p>
            <a:r>
              <a:rPr lang="ja-JP" altLang="en-US" sz="1400"/>
              <a:t>ログイン成功の情報をクライアントに返却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42986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06143-3FAD-B54D-85DA-9AB1F2E4E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3929449"/>
            <a:ext cx="12192002" cy="29285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1: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Federated Identity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のどちらも利用する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2: UserPool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3: Federated Identity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のみ利用する</a:t>
            </a:r>
            <a:endParaRPr lang="en-US" altLang="ja-JP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パターン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4: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本当に</a:t>
            </a:r>
            <a:r>
              <a:rPr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 Cognito </a:t>
            </a:r>
            <a:r>
              <a:rPr lang="ja-JP" altLang="en-US" b="1">
                <a:latin typeface="Meiryo UI" panose="020B0604030504040204" pitchFamily="34" charset="-128"/>
                <a:ea typeface="Meiryo UI" panose="020B0604030504040204" pitchFamily="34" charset="-128"/>
              </a:rPr>
              <a:t>を利用すべき？</a:t>
            </a:r>
            <a:endParaRPr 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28E67-5326-6444-B8DA-51D9FD58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34696"/>
              </p:ext>
            </p:extLst>
          </p:nvPr>
        </p:nvGraphicFramePr>
        <p:xfrm>
          <a:off x="0" y="1"/>
          <a:ext cx="12192002" cy="3551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659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2026509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202650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  <a:gridCol w="1977081">
                  <a:extLst>
                    <a:ext uri="{9D8B030D-6E8A-4147-A177-3AD203B41FA5}">
                      <a16:colId xmlns:a16="http://schemas.microsoft.com/office/drawing/2014/main" val="1156481385"/>
                    </a:ext>
                  </a:extLst>
                </a:gridCol>
                <a:gridCol w="2121245">
                  <a:extLst>
                    <a:ext uri="{9D8B030D-6E8A-4147-A177-3AD203B41FA5}">
                      <a16:colId xmlns:a16="http://schemas.microsoft.com/office/drawing/2014/main" val="1412402849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パターン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ログイン機能を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作成・移行する？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クライアントアプリが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SDK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等で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S3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DynamoDB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直接アクセスする？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○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✗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526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B3F07F-AD78-C94A-8D92-484407AB5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5101"/>
              </p:ext>
            </p:extLst>
          </p:nvPr>
        </p:nvGraphicFramePr>
        <p:xfrm>
          <a:off x="0" y="1"/>
          <a:ext cx="121920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92">
                  <a:extLst>
                    <a:ext uri="{9D8B030D-6E8A-4147-A177-3AD203B41FA5}">
                      <a16:colId xmlns:a16="http://schemas.microsoft.com/office/drawing/2014/main" val="529451454"/>
                    </a:ext>
                  </a:extLst>
                </a:gridCol>
                <a:gridCol w="4609070">
                  <a:extLst>
                    <a:ext uri="{9D8B030D-6E8A-4147-A177-3AD203B41FA5}">
                      <a16:colId xmlns:a16="http://schemas.microsoft.com/office/drawing/2014/main" val="1269413051"/>
                    </a:ext>
                  </a:extLst>
                </a:gridCol>
                <a:gridCol w="5494638">
                  <a:extLst>
                    <a:ext uri="{9D8B030D-6E8A-4147-A177-3AD203B41FA5}">
                      <a16:colId xmlns:a16="http://schemas.microsoft.com/office/drawing/2014/main" val="1259843160"/>
                    </a:ext>
                  </a:extLst>
                </a:gridCol>
              </a:tblGrid>
              <a:tr h="565050">
                <a:tc>
                  <a:txBody>
                    <a:bodyPr/>
                    <a:lstStyle/>
                    <a:p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ユーザー移行</a:t>
                      </a:r>
                      <a:r>
                        <a:rPr lang="en-US" altLang="ja-JP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トリガー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CSV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ファイルのインポート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>
                    <a:solidFill>
                      <a:srgbClr val="7541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01594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ユーザーごとに移行できる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全ユーザーを一括で移行できる</a:t>
                      </a:r>
                      <a:endParaRPr lang="en-US" altLang="ja-JP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追加の開発が少ない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430030"/>
                  </a:ext>
                </a:extLst>
              </a:tr>
              <a:tr h="1431975">
                <a:tc>
                  <a:txBody>
                    <a:bodyPr/>
                    <a:lstStyle/>
                    <a:p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デメリット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AWS Lambda</a:t>
                      </a: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関数の開発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400" b="1" i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パスワードが移行できない</a:t>
                      </a:r>
                      <a:endParaRPr lang="en-US" sz="2400" b="1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6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91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264</Words>
  <Application>Microsoft Macintosh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Meiryo</vt:lpstr>
      <vt:lpstr>Meiryo UI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小笠原寛明</dc:creator>
  <cp:lastModifiedBy>小笠原寛明</cp:lastModifiedBy>
  <cp:revision>21</cp:revision>
  <cp:lastPrinted>2019-09-16T04:24:48Z</cp:lastPrinted>
  <dcterms:created xsi:type="dcterms:W3CDTF">2019-09-15T00:23:30Z</dcterms:created>
  <dcterms:modified xsi:type="dcterms:W3CDTF">2019-09-16T04:41:19Z</dcterms:modified>
</cp:coreProperties>
</file>