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200" y="136525"/>
            <a:ext cx="8305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適切な名前に変更しよう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200" y="782856"/>
            <a:ext cx="9437017" cy="344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命令文の使い方、名前の示す内容に気をつけて修正しよう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44DE7-2983-93F5-532B-F0266A8025C2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46FE78-1C3B-3BAB-AD4D-D862682A2D91}"/>
              </a:ext>
            </a:extLst>
          </p:cNvPr>
          <p:cNvSpPr/>
          <p:nvPr userDrawn="1"/>
        </p:nvSpPr>
        <p:spPr>
          <a:xfrm>
            <a:off x="943276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x = 5;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長方形の幅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y = 10;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長方形の高さ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z = x * y;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9A2994-DDFA-F893-1F7B-C11E5C340D5A}"/>
              </a:ext>
            </a:extLst>
          </p:cNvPr>
          <p:cNvSpPr/>
          <p:nvPr userDrawn="1"/>
        </p:nvSpPr>
        <p:spPr>
          <a:xfrm>
            <a:off x="943276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nameOfEmployee = "John"s;</a:t>
            </a: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idDepartment = 42;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ja-JP" sz="1200" dirty="0">
                <a:latin typeface="Consolas" panose="020B0609020204030204" pitchFamily="49" charset="0"/>
              </a:rPr>
              <a:t>isNotDisabled = false; // </a:t>
            </a:r>
            <a:r>
              <a:rPr lang="ja-JP" altLang="en-US" sz="1200" dirty="0">
                <a:latin typeface="Consolas" panose="020B0609020204030204" pitchFamily="49" charset="0"/>
              </a:rPr>
              <a:t>値の変化にも注意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2349A-80F9-9FE4-07B8-BC183728EBD1}"/>
              </a:ext>
            </a:extLst>
          </p:cNvPr>
          <p:cNvSpPr/>
          <p:nvPr userDrawn="1"/>
        </p:nvSpPr>
        <p:spPr>
          <a:xfrm>
            <a:off x="943274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streamedDataParsing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userInformationCheck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showEffectIfIsLoading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userRegist</a:t>
            </a:r>
            <a:r>
              <a:rPr kumimoji="1" lang="en-US" altLang="ja-JP" sz="1200" dirty="0">
                <a:latin typeface="Consolas" panose="020B0609020204030204" pitchFamily="49" charset="0"/>
              </a:rPr>
              <a:t>(User user) {…}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A04EEA-5E08-961E-D050-7ADEB7581551}"/>
              </a:ext>
            </a:extLst>
          </p:cNvPr>
          <p:cNvSpPr/>
          <p:nvPr userDrawn="1"/>
        </p:nvSpPr>
        <p:spPr>
          <a:xfrm>
            <a:off x="943274" y="4604801"/>
            <a:ext cx="4504626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double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(double r) {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auto a = pi * r * r;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return a;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auto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area_circle</a:t>
            </a:r>
            <a:r>
              <a:rPr kumimoji="1" lang="en-US" altLang="ja-JP" sz="1200" dirty="0">
                <a:latin typeface="Consolas" panose="020B0609020204030204" pitchFamily="49" charset="0"/>
              </a:rPr>
              <a:t>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(x);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236A1B-9347-E3A8-9E57-D2A037B121AB}"/>
              </a:ext>
            </a:extLst>
          </p:cNvPr>
          <p:cNvSpPr/>
          <p:nvPr userDrawn="1"/>
        </p:nvSpPr>
        <p:spPr>
          <a:xfrm>
            <a:off x="5447901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width = 5; // 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長方形の幅</a:t>
            </a:r>
            <a:endParaRPr kumimoji="1" lang="es-E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height = 10; // 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長方形の高さ</a:t>
            </a:r>
            <a:endParaRPr kumimoji="1" lang="es-E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area = width * height;</a:t>
            </a:r>
            <a:endParaRPr kumimoji="1" lang="ja-JP" altLang="en-US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162EEE-D388-7924-A6C8-8994C0958249}"/>
              </a:ext>
            </a:extLst>
          </p:cNvPr>
          <p:cNvSpPr/>
          <p:nvPr userDrawn="1"/>
        </p:nvSpPr>
        <p:spPr>
          <a:xfrm>
            <a:off x="5447901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employeeName = "John"s;</a:t>
            </a: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departmentId = 42;</a:t>
            </a: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isEnabled = false;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87D55F-E4B7-A04C-6F5D-49E01CB61D50}"/>
              </a:ext>
            </a:extLst>
          </p:cNvPr>
          <p:cNvSpPr/>
          <p:nvPr userDrawn="1"/>
        </p:nvSpPr>
        <p:spPr>
          <a:xfrm>
            <a:off x="5447899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parseStreamedData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bool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validateUserInformation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() {…}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showEffect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() {…} // ※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ロード中かどうかは呼ぶ側の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で判定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registerUser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(User user) {…} // ※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regist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に登録するという意味はない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B7D6E9-0766-303D-2120-8A93855720D8}"/>
              </a:ext>
            </a:extLst>
          </p:cNvPr>
          <p:cNvSpPr/>
          <p:nvPr userDrawn="1"/>
        </p:nvSpPr>
        <p:spPr>
          <a:xfrm>
            <a:off x="5447899" y="4604801"/>
            <a:ext cx="6246260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double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(double radius) {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auto area = </a:t>
            </a:r>
            <a:r>
              <a:rPr lang="en-US" altLang="ja-JP" sz="12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std::numbers::pi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* radius * radius; //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c++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M_PI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も可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return area;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circle_area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(x);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EC4ABD-F936-5AE5-222A-EA08288C74FD}"/>
              </a:ext>
            </a:extLst>
          </p:cNvPr>
          <p:cNvSpPr txBox="1"/>
          <p:nvPr userDrawn="1"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5F10C3-595D-F158-2D93-9888768BA99B}"/>
              </a:ext>
            </a:extLst>
          </p:cNvPr>
          <p:cNvSpPr txBox="1"/>
          <p:nvPr userDrawn="1"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B603A9-757F-1C44-C79E-947D784CA9E3}"/>
              </a:ext>
            </a:extLst>
          </p:cNvPr>
          <p:cNvSpPr txBox="1"/>
          <p:nvPr userDrawn="1"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7C2F9DE-F1E2-1C8F-0500-7ACF980648CC}"/>
              </a:ext>
            </a:extLst>
          </p:cNvPr>
          <p:cNvSpPr txBox="1"/>
          <p:nvPr userDrawn="1"/>
        </p:nvSpPr>
        <p:spPr>
          <a:xfrm>
            <a:off x="264692" y="5305659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0067A6-DEC4-EF09-DA42-60A2E10D72D9}"/>
              </a:ext>
            </a:extLst>
          </p:cNvPr>
          <p:cNvSpPr txBox="1"/>
          <p:nvPr userDrawn="1"/>
        </p:nvSpPr>
        <p:spPr>
          <a:xfrm>
            <a:off x="5447899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B944CB-D2F3-BA64-EDF6-C6D450AEDD9F}"/>
              </a:ext>
            </a:extLst>
          </p:cNvPr>
          <p:cNvSpPr txBox="1"/>
          <p:nvPr userDrawn="1"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50142-38F9-98A3-7135-624694660D73}"/>
              </a:ext>
            </a:extLst>
          </p:cNvPr>
          <p:cNvSpPr>
            <a:spLocks/>
          </p:cNvSpPr>
          <p:nvPr/>
        </p:nvSpPr>
        <p:spPr>
          <a:xfrm>
            <a:off x="7189535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0172E-2815-F2D0-8D92-CAB39F70CB8D}"/>
              </a:ext>
            </a:extLst>
          </p:cNvPr>
          <p:cNvSpPr>
            <a:spLocks/>
          </p:cNvSpPr>
          <p:nvPr/>
        </p:nvSpPr>
        <p:spPr>
          <a:xfrm>
            <a:off x="7189535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28EC3A-5C7C-F093-399C-95B4E49455FB}"/>
              </a:ext>
            </a:extLst>
          </p:cNvPr>
          <p:cNvSpPr>
            <a:spLocks/>
          </p:cNvSpPr>
          <p:nvPr/>
        </p:nvSpPr>
        <p:spPr>
          <a:xfrm>
            <a:off x="7189533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61D405-5FE3-9881-FD02-E694125249EF}"/>
              </a:ext>
            </a:extLst>
          </p:cNvPr>
          <p:cNvSpPr>
            <a:spLocks/>
          </p:cNvSpPr>
          <p:nvPr/>
        </p:nvSpPr>
        <p:spPr>
          <a:xfrm>
            <a:off x="7189533" y="4604801"/>
            <a:ext cx="4504626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76CAB6-4593-F611-D4A1-4526546F3B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3210F-6FCF-38B2-FF5E-C46C8B1FF2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93A87-65BA-8248-2062-7645E56B69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EFB44-4730-8D8D-65CF-2813A478E2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5305659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5628BA-58FB-0C2E-42FD-296826AFF4AD}"/>
              </a:ext>
            </a:extLst>
          </p:cNvPr>
          <p:cNvSpPr txBox="1"/>
          <p:nvPr/>
        </p:nvSpPr>
        <p:spPr>
          <a:xfrm>
            <a:off x="5447899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894FC-9A99-CE49-C630-4727A840C2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F9F904-1DDF-0BAA-90BF-54E846A7C3DF}"/>
              </a:ext>
            </a:extLst>
          </p:cNvPr>
          <p:cNvSpPr>
            <a:spLocks/>
          </p:cNvSpPr>
          <p:nvPr/>
        </p:nvSpPr>
        <p:spPr>
          <a:xfrm>
            <a:off x="943276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温度センサーからのデータを読み取り、その結果を返す関数の名前。温度センサーからのデータ取得には読み出し命令を送ってから結果が得られるまでに</a:t>
            </a:r>
            <a:r>
              <a:rPr kumimoji="1" lang="en-US" altLang="ja-JP" sz="1200" dirty="0">
                <a:latin typeface="Consolas" panose="020B0609020204030204" pitchFamily="49" charset="0"/>
              </a:rPr>
              <a:t>6μ</a:t>
            </a:r>
            <a:r>
              <a:rPr lang="ja-JP" altLang="en-US" sz="1200" dirty="0">
                <a:latin typeface="Consolas" panose="020B0609020204030204" pitchFamily="49" charset="0"/>
              </a:rPr>
              <a:t>秒かかる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7876C5-3D2D-2B4C-EA72-C3963BF177B3}"/>
              </a:ext>
            </a:extLst>
          </p:cNvPr>
          <p:cNvSpPr>
            <a:spLocks/>
          </p:cNvSpPr>
          <p:nvPr/>
        </p:nvSpPr>
        <p:spPr>
          <a:xfrm>
            <a:off x="943276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200" dirty="0">
                <a:latin typeface="Consolas" panose="020B0609020204030204" pitchFamily="49" charset="0"/>
              </a:rPr>
              <a:t>モーターの回転</a:t>
            </a:r>
            <a:r>
              <a:rPr kumimoji="1" lang="ja-JP" altLang="en-US" sz="1200">
                <a:latin typeface="Consolas" panose="020B0609020204030204" pitchFamily="49" charset="0"/>
              </a:rPr>
              <a:t>速度をする</a:t>
            </a:r>
            <a:r>
              <a:rPr kumimoji="1" lang="ja-JP" altLang="en-US" sz="1200" dirty="0">
                <a:latin typeface="Consolas" panose="020B0609020204030204" pitchFamily="49" charset="0"/>
              </a:rPr>
              <a:t>ための変数です。この変数は、モーターの現在の速度を保持し、必要に応じて速度を調整します。</a:t>
            </a:r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14E32F-A0BC-92E1-EA8E-39D5B90C65EF}"/>
              </a:ext>
            </a:extLst>
          </p:cNvPr>
          <p:cNvSpPr>
            <a:spLocks/>
          </p:cNvSpPr>
          <p:nvPr/>
        </p:nvSpPr>
        <p:spPr>
          <a:xfrm>
            <a:off x="943274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streamedDataParsing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 </a:t>
            </a:r>
            <a:r>
              <a:rPr kumimoji="1" lang="en-US" altLang="ja-JP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届いたデータを解析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userInformationCheck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 </a:t>
            </a:r>
            <a:r>
              <a:rPr kumimoji="1" lang="en-US" altLang="ja-JP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妥当性を調べる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showEffectIfIsLoading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userRegist</a:t>
            </a:r>
            <a:r>
              <a:rPr kumimoji="1" lang="en-US" altLang="ja-JP" sz="1200" dirty="0">
                <a:latin typeface="Consolas" panose="020B0609020204030204" pitchFamily="49" charset="0"/>
              </a:rPr>
              <a:t>(User user) {…} </a:t>
            </a:r>
            <a:r>
              <a:rPr kumimoji="1" lang="en-US" altLang="ja-JP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kumimoji="1" lang="ja-JP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ユーザー登録する</a:t>
            </a:r>
            <a:endParaRPr kumimoji="1" lang="en-US" altLang="ja-JP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0A2CAF-F308-66B4-1DDB-4B505869C23B}"/>
              </a:ext>
            </a:extLst>
          </p:cNvPr>
          <p:cNvSpPr>
            <a:spLocks/>
          </p:cNvSpPr>
          <p:nvPr/>
        </p:nvSpPr>
        <p:spPr>
          <a:xfrm>
            <a:off x="943273" y="4604801"/>
            <a:ext cx="6246261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double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(double r) {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auto a = pi * r * r;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return a;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auto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area_circle</a:t>
            </a:r>
            <a:r>
              <a:rPr kumimoji="1" lang="en-US" altLang="ja-JP" sz="1200" dirty="0">
                <a:latin typeface="Consolas" panose="020B0609020204030204" pitchFamily="49" charset="0"/>
              </a:rPr>
              <a:t>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01-solid-srp_app</Template>
  <TotalTime>0</TotalTime>
  <Words>168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2024-10-05T12:14:42Z</dcterms:created>
  <dcterms:modified xsi:type="dcterms:W3CDTF">2024-10-13T14:55:46Z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