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handoutMasterIdLst>
    <p:handoutMasterId r:id="rId3"/>
  </p:handout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102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7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handoutMaster" Target="handoutMasters/handout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E86D04F2-38B4-BC59-4D76-BDFA7BFEF24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15EA1AA-44AE-C3BB-1124-B09ECA74980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A543F7-97BF-4C7A-9589-6C19D8A0DBC7}" type="datetimeFigureOut">
              <a:rPr kumimoji="1" lang="ja-JP" altLang="en-US" smtClean="0"/>
              <a:t>2024/8/27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D6F527D-24D8-4149-4B1B-B377B8B3FCB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6A009A8-B1E6-E5DD-BA92-F1FE91CBCAB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AAE657-440F-45F6-8749-0BCD355AE1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64778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デフォル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6EFD1543-0559-FD32-9F98-69873293E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2AA29-409C-4083-BDC1-99425471DC1E}" type="datetimeFigureOut">
              <a:rPr kumimoji="1" lang="ja-JP" altLang="en-US" smtClean="0"/>
              <a:t>2024/8/27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9B62FE7-44AC-0A40-E0CB-C19FEAF18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C80D864-AB9A-8CD6-9C38-8FF245ED3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82C7E-8EA5-4FA1-90C8-0763E1FC950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41B3A64-A85D-74E8-2607-132B8A607046}"/>
              </a:ext>
            </a:extLst>
          </p:cNvPr>
          <p:cNvSpPr txBox="1"/>
          <p:nvPr userDrawn="1"/>
        </p:nvSpPr>
        <p:spPr>
          <a:xfrm>
            <a:off x="838199" y="612210"/>
            <a:ext cx="8305799" cy="76944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kumimoji="1" lang="ja-JP" alt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 Light" panose="020F0302020204030204"/>
                <a:ea typeface="游ゴシック Light" panose="020B0300000000000000" pitchFamily="50" charset="-128"/>
                <a:cs typeface="+mj-cs"/>
              </a:rPr>
              <a:t>電子メトロノームを構成しよう</a:t>
            </a:r>
            <a:endParaRPr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7A4C544A-58FC-78A3-A615-52035B1303B7}"/>
              </a:ext>
            </a:extLst>
          </p:cNvPr>
          <p:cNvSpPr txBox="1"/>
          <p:nvPr userDrawn="1"/>
        </p:nvSpPr>
        <p:spPr>
          <a:xfrm>
            <a:off x="838199" y="1352401"/>
            <a:ext cx="9437017" cy="37234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1" lang="ja-JP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単一責任の原則にしたがい以下の要素を</a:t>
            </a:r>
            <a:r>
              <a:rPr kumimoji="1" lang="ja-JP" altLang="en-US" sz="2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モジュール単位</a:t>
            </a:r>
            <a:r>
              <a:rPr kumimoji="1" lang="ja-JP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でグループ化してみよう</a:t>
            </a:r>
            <a:endParaRPr kumimoji="1" lang="en-US" altLang="ja-JP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pic>
        <p:nvPicPr>
          <p:cNvPr id="7" name="図 6" descr="ゲームの画面&#10;&#10;低い精度で自動的に生成された説明">
            <a:extLst>
              <a:ext uri="{FF2B5EF4-FFF2-40B4-BE49-F238E27FC236}">
                <a16:creationId xmlns:a16="http://schemas.microsoft.com/office/drawing/2014/main" id="{4EB371B4-38D0-C386-0E99-C850618D324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5586" y="736292"/>
            <a:ext cx="1177059" cy="174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663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021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四角形: 角を丸くする 28">
            <a:extLst>
              <a:ext uri="{FF2B5EF4-FFF2-40B4-BE49-F238E27FC236}">
                <a16:creationId xmlns:a16="http://schemas.microsoft.com/office/drawing/2014/main" id="{A0ED67FA-6435-FE95-7613-942F35665616}"/>
              </a:ext>
            </a:extLst>
          </p:cNvPr>
          <p:cNvSpPr/>
          <p:nvPr userDrawn="1"/>
        </p:nvSpPr>
        <p:spPr>
          <a:xfrm>
            <a:off x="4156670" y="4575164"/>
            <a:ext cx="6694927" cy="211424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prstDash val="sys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kumimoji="1" lang="en-US" altLang="ja-JP" sz="1600" b="1" dirty="0">
                <a:solidFill>
                  <a:schemeClr val="accent2">
                    <a:lumMod val="50000"/>
                  </a:schemeClr>
                </a:solidFill>
              </a:rPr>
              <a:t>UI</a:t>
            </a:r>
            <a:r>
              <a:rPr kumimoji="1" lang="ja-JP" altLang="en-US" sz="1600" b="1" dirty="0">
                <a:solidFill>
                  <a:schemeClr val="accent2">
                    <a:lumMod val="50000"/>
                  </a:schemeClr>
                </a:solidFill>
              </a:rPr>
              <a:t>モジュール</a:t>
            </a:r>
          </a:p>
        </p:txBody>
      </p:sp>
      <p:sp>
        <p:nvSpPr>
          <p:cNvPr id="28" name="四角形: 角を丸くする 27">
            <a:extLst>
              <a:ext uri="{FF2B5EF4-FFF2-40B4-BE49-F238E27FC236}">
                <a16:creationId xmlns:a16="http://schemas.microsoft.com/office/drawing/2014/main" id="{15389ACC-DCCE-B7AE-608B-4DF418D8F3BD}"/>
              </a:ext>
            </a:extLst>
          </p:cNvPr>
          <p:cNvSpPr/>
          <p:nvPr userDrawn="1"/>
        </p:nvSpPr>
        <p:spPr>
          <a:xfrm>
            <a:off x="6987228" y="2199769"/>
            <a:ext cx="3549248" cy="20456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prstDash val="sys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kumimoji="1" lang="ja-JP" altLang="en-US" sz="1600" b="1" dirty="0">
                <a:solidFill>
                  <a:schemeClr val="accent2">
                    <a:lumMod val="50000"/>
                  </a:schemeClr>
                </a:solidFill>
              </a:rPr>
              <a:t>音発生モジュール</a:t>
            </a:r>
          </a:p>
        </p:txBody>
      </p:sp>
      <p:sp>
        <p:nvSpPr>
          <p:cNvPr id="26" name="四角形: 角を丸くする 25">
            <a:extLst>
              <a:ext uri="{FF2B5EF4-FFF2-40B4-BE49-F238E27FC236}">
                <a16:creationId xmlns:a16="http://schemas.microsoft.com/office/drawing/2014/main" id="{3D789CC7-123C-17B6-6ABD-A5D19C331CB2}"/>
              </a:ext>
            </a:extLst>
          </p:cNvPr>
          <p:cNvSpPr/>
          <p:nvPr userDrawn="1"/>
        </p:nvSpPr>
        <p:spPr>
          <a:xfrm>
            <a:off x="518746" y="2375548"/>
            <a:ext cx="4994031" cy="20456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prstDash val="sys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kumimoji="1" lang="ja-JP" altLang="en-US" sz="1600" b="1" dirty="0">
                <a:solidFill>
                  <a:schemeClr val="accent2">
                    <a:lumMod val="50000"/>
                  </a:schemeClr>
                </a:solidFill>
              </a:rPr>
              <a:t>メトロノーム制御モジュール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0166814-90A1-CE85-54CB-2B0CB8742F06}"/>
              </a:ext>
            </a:extLst>
          </p:cNvPr>
          <p:cNvSpPr txBox="1"/>
          <p:nvPr userDrawn="1"/>
        </p:nvSpPr>
        <p:spPr>
          <a:xfrm>
            <a:off x="838199" y="612210"/>
            <a:ext cx="8305799" cy="76944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kumimoji="1" lang="ja-JP" alt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 Light" panose="020F0302020204030204"/>
                <a:ea typeface="游ゴシック Light" panose="020B0300000000000000" pitchFamily="50" charset="-128"/>
                <a:cs typeface="+mj-cs"/>
              </a:rPr>
              <a:t>電子メトロノームを構成しよう</a:t>
            </a:r>
            <a:endParaRPr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BE567259-592A-D62F-6A3D-48CCEDE5ED12}"/>
              </a:ext>
            </a:extLst>
          </p:cNvPr>
          <p:cNvSpPr txBox="1"/>
          <p:nvPr userDrawn="1"/>
        </p:nvSpPr>
        <p:spPr>
          <a:xfrm>
            <a:off x="838199" y="1352401"/>
            <a:ext cx="9437017" cy="37234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1" lang="ja-JP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単一責任の原則にしたがい以下の要素を</a:t>
            </a:r>
            <a:r>
              <a:rPr kumimoji="1" lang="ja-JP" altLang="en-US" sz="2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モジュール単位</a:t>
            </a:r>
            <a:r>
              <a:rPr kumimoji="1" lang="ja-JP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でグループ化してみよう</a:t>
            </a:r>
            <a:endParaRPr kumimoji="1" lang="en-US" altLang="ja-JP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B9FAD5E2-F6A6-0FB8-1C19-CD9A10653A62}"/>
              </a:ext>
            </a:extLst>
          </p:cNvPr>
          <p:cNvSpPr txBox="1"/>
          <p:nvPr userDrawn="1"/>
        </p:nvSpPr>
        <p:spPr>
          <a:xfrm>
            <a:off x="0" y="0"/>
            <a:ext cx="2672080" cy="584775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200" b="1">
                <a:solidFill>
                  <a:schemeClr val="bg1">
                    <a:lumMod val="95000"/>
                  </a:schemeClr>
                </a:solidFill>
              </a:rPr>
              <a:t>解答例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94CC8C63-AE0E-AA83-C07F-950DC6B1EAEC}"/>
              </a:ext>
            </a:extLst>
          </p:cNvPr>
          <p:cNvSpPr txBox="1"/>
          <p:nvPr userDrawn="1"/>
        </p:nvSpPr>
        <p:spPr>
          <a:xfrm>
            <a:off x="7987676" y="5256429"/>
            <a:ext cx="2178594" cy="646331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4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ja-JP" altLang="en-US" b="1" dirty="0">
                <a:solidFill>
                  <a:srgbClr val="000000"/>
                </a:solidFill>
                <a:effectLst/>
              </a:rPr>
              <a:t>状態や設定を表示する液晶画面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0116A211-E068-5A55-4212-B2EF55B60175}"/>
              </a:ext>
            </a:extLst>
          </p:cNvPr>
          <p:cNvSpPr txBox="1"/>
          <p:nvPr userDrawn="1"/>
        </p:nvSpPr>
        <p:spPr>
          <a:xfrm>
            <a:off x="6450549" y="6171899"/>
            <a:ext cx="2363771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4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ja-JP" altLang="en-US" b="1" dirty="0">
                <a:solidFill>
                  <a:srgbClr val="000000"/>
                </a:solidFill>
                <a:effectLst/>
              </a:rPr>
              <a:t>テンポ</a:t>
            </a:r>
            <a:r>
              <a:rPr lang="en-US" altLang="ja-JP" b="1" dirty="0">
                <a:solidFill>
                  <a:srgbClr val="000000"/>
                </a:solidFill>
                <a:effectLst/>
              </a:rPr>
              <a:t>(bpm)</a:t>
            </a:r>
            <a:r>
              <a:rPr lang="ja-JP" altLang="en-US" b="1" dirty="0">
                <a:solidFill>
                  <a:srgbClr val="000000"/>
                </a:solidFill>
                <a:effectLst/>
              </a:rPr>
              <a:t>変更</a:t>
            </a:r>
            <a:r>
              <a:rPr lang="en-US" altLang="ja-JP" b="1" dirty="0">
                <a:solidFill>
                  <a:srgbClr val="000000"/>
                </a:solidFill>
                <a:effectLst/>
              </a:rPr>
              <a:t>UI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F52F402B-9823-35BF-615D-AAAA90DD9B8F}"/>
              </a:ext>
            </a:extLst>
          </p:cNvPr>
          <p:cNvSpPr txBox="1"/>
          <p:nvPr userDrawn="1"/>
        </p:nvSpPr>
        <p:spPr>
          <a:xfrm>
            <a:off x="4264730" y="5565606"/>
            <a:ext cx="1864149" cy="646331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4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ja-JP" altLang="en-US" b="1" dirty="0">
                <a:solidFill>
                  <a:srgbClr val="000000"/>
                </a:solidFill>
                <a:effectLst/>
              </a:rPr>
              <a:t>リズムや拍子の変更</a:t>
            </a:r>
            <a:r>
              <a:rPr lang="en-US" altLang="ja-JP" b="1" dirty="0">
                <a:solidFill>
                  <a:srgbClr val="000000"/>
                </a:solidFill>
                <a:effectLst/>
              </a:rPr>
              <a:t>UI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0382DF21-39B1-9ED8-BA33-B63F28C53A9B}"/>
              </a:ext>
            </a:extLst>
          </p:cNvPr>
          <p:cNvSpPr txBox="1"/>
          <p:nvPr userDrawn="1"/>
        </p:nvSpPr>
        <p:spPr>
          <a:xfrm>
            <a:off x="7402398" y="3260761"/>
            <a:ext cx="2872818" cy="646331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4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ja-JP" altLang="en-US" b="1" dirty="0">
                <a:solidFill>
                  <a:srgbClr val="000000"/>
                </a:solidFill>
                <a:effectLst/>
              </a:rPr>
              <a:t>テンポに合わせたリズムや拍子の生成処理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A487C6DA-DD57-CD59-B44E-E3B86795043E}"/>
              </a:ext>
            </a:extLst>
          </p:cNvPr>
          <p:cNvSpPr txBox="1"/>
          <p:nvPr userDrawn="1"/>
        </p:nvSpPr>
        <p:spPr>
          <a:xfrm>
            <a:off x="881014" y="2879920"/>
            <a:ext cx="2071540" cy="646331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4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ja-JP" altLang="en-US" b="1" dirty="0">
                <a:solidFill>
                  <a:srgbClr val="000000"/>
                </a:solidFill>
                <a:effectLst/>
              </a:rPr>
              <a:t>テンポ</a:t>
            </a:r>
            <a:r>
              <a:rPr lang="en-US" altLang="ja-JP" b="1" dirty="0">
                <a:solidFill>
                  <a:srgbClr val="000000"/>
                </a:solidFill>
                <a:effectLst/>
              </a:rPr>
              <a:t>(bpm)</a:t>
            </a:r>
            <a:r>
              <a:rPr lang="ja-JP" altLang="en-US" b="1" dirty="0">
                <a:solidFill>
                  <a:srgbClr val="000000"/>
                </a:solidFill>
                <a:effectLst/>
              </a:rPr>
              <a:t>設定の変更処理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FA2FF3B7-8A3E-D79E-A883-42F0E31A2E15}"/>
              </a:ext>
            </a:extLst>
          </p:cNvPr>
          <p:cNvSpPr txBox="1"/>
          <p:nvPr userDrawn="1"/>
        </p:nvSpPr>
        <p:spPr>
          <a:xfrm>
            <a:off x="3383324" y="2994487"/>
            <a:ext cx="1762811" cy="646331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4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ja-JP" altLang="en-US" b="1" dirty="0">
                <a:solidFill>
                  <a:srgbClr val="000000"/>
                </a:solidFill>
                <a:effectLst/>
              </a:rPr>
              <a:t>リズムや拍子設定の管理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8FCD68E3-BD13-2C99-5136-0E8FED78F0AB}"/>
              </a:ext>
            </a:extLst>
          </p:cNvPr>
          <p:cNvSpPr txBox="1"/>
          <p:nvPr userDrawn="1"/>
        </p:nvSpPr>
        <p:spPr>
          <a:xfrm>
            <a:off x="1655524" y="3889251"/>
            <a:ext cx="2178594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4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ja-JP" altLang="en-US" b="1" dirty="0">
                <a:solidFill>
                  <a:srgbClr val="000000"/>
                </a:solidFill>
                <a:effectLst/>
              </a:rPr>
              <a:t>動作開始</a:t>
            </a:r>
            <a:r>
              <a:rPr lang="en-US" altLang="ja-JP" b="1" dirty="0">
                <a:solidFill>
                  <a:srgbClr val="000000"/>
                </a:solidFill>
                <a:effectLst/>
              </a:rPr>
              <a:t>/</a:t>
            </a:r>
            <a:r>
              <a:rPr lang="ja-JP" altLang="en-US" b="1" dirty="0">
                <a:solidFill>
                  <a:srgbClr val="000000"/>
                </a:solidFill>
                <a:effectLst/>
              </a:rPr>
              <a:t>停止処理</a:t>
            </a:r>
            <a:endParaRPr lang="zh-TW" altLang="en-US" b="1" dirty="0">
              <a:solidFill>
                <a:srgbClr val="000000"/>
              </a:solidFill>
              <a:effectLst/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A25113F0-925A-28FC-01A4-C3B74E2D6667}"/>
              </a:ext>
            </a:extLst>
          </p:cNvPr>
          <p:cNvSpPr txBox="1"/>
          <p:nvPr userDrawn="1"/>
        </p:nvSpPr>
        <p:spPr>
          <a:xfrm>
            <a:off x="7717864" y="2756355"/>
            <a:ext cx="1609626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4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ja-JP" altLang="en-US" b="1" dirty="0">
                <a:solidFill>
                  <a:srgbClr val="000000"/>
                </a:solidFill>
                <a:effectLst/>
              </a:rPr>
              <a:t>音の発生処理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B9631DE0-2024-DF3A-03C3-964B8D2D8ECB}"/>
              </a:ext>
            </a:extLst>
          </p:cNvPr>
          <p:cNvSpPr txBox="1"/>
          <p:nvPr userDrawn="1"/>
        </p:nvSpPr>
        <p:spPr>
          <a:xfrm>
            <a:off x="5933128" y="5071763"/>
            <a:ext cx="1939566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4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ja-JP" altLang="en-US" b="1" dirty="0">
                <a:solidFill>
                  <a:srgbClr val="000000"/>
                </a:solidFill>
                <a:effectLst/>
              </a:rPr>
              <a:t>動作開始</a:t>
            </a:r>
            <a:r>
              <a:rPr lang="en-US" altLang="ja-JP" b="1" dirty="0">
                <a:solidFill>
                  <a:srgbClr val="000000"/>
                </a:solidFill>
                <a:effectLst/>
              </a:rPr>
              <a:t>/</a:t>
            </a:r>
            <a:r>
              <a:rPr lang="ja-JP" altLang="en-US" b="1" dirty="0">
                <a:solidFill>
                  <a:srgbClr val="000000"/>
                </a:solidFill>
                <a:effectLst/>
              </a:rPr>
              <a:t>停止</a:t>
            </a:r>
            <a:r>
              <a:rPr lang="en-US" altLang="zh-TW" b="1" dirty="0">
                <a:solidFill>
                  <a:srgbClr val="000000"/>
                </a:solidFill>
                <a:effectLst/>
              </a:rPr>
              <a:t>UI</a:t>
            </a:r>
          </a:p>
        </p:txBody>
      </p:sp>
      <p:pic>
        <p:nvPicPr>
          <p:cNvPr id="2" name="図 1" descr="ゲームの画面&#10;&#10;低い精度で自動的に生成された説明">
            <a:extLst>
              <a:ext uri="{FF2B5EF4-FFF2-40B4-BE49-F238E27FC236}">
                <a16:creationId xmlns:a16="http://schemas.microsoft.com/office/drawing/2014/main" id="{2F48C385-D7A6-6B5B-E8A4-0182B2CEF7C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5586" y="736292"/>
            <a:ext cx="1177059" cy="174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9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表 6">
            <a:extLst>
              <a:ext uri="{FF2B5EF4-FFF2-40B4-BE49-F238E27FC236}">
                <a16:creationId xmlns:a16="http://schemas.microsoft.com/office/drawing/2014/main" id="{124EB1E6-841E-498B-7FF1-F5E23476275D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769624258"/>
              </p:ext>
            </p:extLst>
          </p:nvPr>
        </p:nvGraphicFramePr>
        <p:xfrm>
          <a:off x="0" y="0"/>
          <a:ext cx="12191998" cy="685799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41714">
                  <a:extLst>
                    <a:ext uri="{9D8B030D-6E8A-4147-A177-3AD203B41FA5}">
                      <a16:colId xmlns:a16="http://schemas.microsoft.com/office/drawing/2014/main" val="690822996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3914641427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750996152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1717057586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1003179551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1617601440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2786792481"/>
                    </a:ext>
                  </a:extLst>
                </a:gridCol>
              </a:tblGrid>
              <a:tr h="979714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5354079"/>
                  </a:ext>
                </a:extLst>
              </a:tr>
              <a:tr h="979714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9327974"/>
                  </a:ext>
                </a:extLst>
              </a:tr>
              <a:tr h="979714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027366"/>
                  </a:ext>
                </a:extLst>
              </a:tr>
              <a:tr h="979714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8537694"/>
                  </a:ext>
                </a:extLst>
              </a:tr>
              <a:tr h="979714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090073"/>
                  </a:ext>
                </a:extLst>
              </a:tr>
              <a:tr h="979714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4950516"/>
                  </a:ext>
                </a:extLst>
              </a:tr>
              <a:tr h="979714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1534713"/>
                  </a:ext>
                </a:extLst>
              </a:tr>
            </a:tbl>
          </a:graphicData>
        </a:graphic>
      </p:graphicFrame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0E7EBB06-6846-4BD7-277E-050209951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64D5AD5-C817-727E-5A87-B4C63820C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09B181D-1958-E468-4DB2-04D898D581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92AA29-409C-4083-BDC1-99425471DC1E}" type="datetimeFigureOut">
              <a:rPr kumimoji="1" lang="ja-JP" altLang="en-US" smtClean="0"/>
              <a:t>2024/8/27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F482E73-0435-BB1B-5ADF-133B64AC86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F004468-F703-C118-A4E6-4E5BD6AC28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E82C7E-8EA5-4FA1-90C8-0763E1FC950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E9AAE15-7B16-6033-465B-11FD68553E11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63500" y="6642100"/>
            <a:ext cx="433388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ja-JP" altLang="en-US" sz="1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Internal</a:t>
            </a:r>
          </a:p>
        </p:txBody>
      </p:sp>
    </p:spTree>
    <p:extLst>
      <p:ext uri="{BB962C8B-B14F-4D97-AF65-F5344CB8AC3E}">
        <p14:creationId xmlns:p14="http://schemas.microsoft.com/office/powerpoint/2010/main" val="1192746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6F80E2A9-BFF1-0E77-79B7-1E5070B6BEBA}"/>
              </a:ext>
            </a:extLst>
          </p:cNvPr>
          <p:cNvSpPr txBox="1"/>
          <p:nvPr/>
        </p:nvSpPr>
        <p:spPr>
          <a:xfrm>
            <a:off x="6767193" y="145265"/>
            <a:ext cx="492696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b="1" dirty="0"/>
              <a:t>あなたの名前</a:t>
            </a:r>
            <a:r>
              <a:rPr kumimoji="1" lang="ja-JP" altLang="en-US" dirty="0"/>
              <a:t>：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088753E-0ADA-D03F-E222-9E31CFA91A25}"/>
              </a:ext>
            </a:extLst>
          </p:cNvPr>
          <p:cNvSpPr txBox="1"/>
          <p:nvPr/>
        </p:nvSpPr>
        <p:spPr>
          <a:xfrm>
            <a:off x="7574437" y="3810606"/>
            <a:ext cx="2178594" cy="646331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4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ja-JP" altLang="en-US" b="1" dirty="0">
                <a:solidFill>
                  <a:srgbClr val="000000"/>
                </a:solidFill>
                <a:effectLst/>
              </a:rPr>
              <a:t>状態や設定を表示する液晶画面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063353BA-5EBF-C96B-C1CC-A125F65DF56E}"/>
              </a:ext>
            </a:extLst>
          </p:cNvPr>
          <p:cNvSpPr txBox="1"/>
          <p:nvPr/>
        </p:nvSpPr>
        <p:spPr>
          <a:xfrm>
            <a:off x="3414861" y="2883846"/>
            <a:ext cx="2363771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4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ja-JP" altLang="en-US" b="1" dirty="0">
                <a:solidFill>
                  <a:srgbClr val="000000"/>
                </a:solidFill>
                <a:effectLst/>
              </a:rPr>
              <a:t>テンポ</a:t>
            </a:r>
            <a:r>
              <a:rPr lang="en-US" altLang="ja-JP" b="1" dirty="0">
                <a:solidFill>
                  <a:srgbClr val="000000"/>
                </a:solidFill>
                <a:effectLst/>
              </a:rPr>
              <a:t>(bpm)</a:t>
            </a:r>
            <a:r>
              <a:rPr lang="ja-JP" altLang="en-US" b="1" dirty="0">
                <a:solidFill>
                  <a:srgbClr val="000000"/>
                </a:solidFill>
                <a:effectLst/>
              </a:rPr>
              <a:t>変更</a:t>
            </a:r>
            <a:r>
              <a:rPr lang="en-US" altLang="ja-JP" b="1" dirty="0">
                <a:solidFill>
                  <a:srgbClr val="000000"/>
                </a:solidFill>
                <a:effectLst/>
              </a:rPr>
              <a:t>UI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E53FE8C6-485E-29D2-3774-47D4BEB12766}"/>
              </a:ext>
            </a:extLst>
          </p:cNvPr>
          <p:cNvSpPr txBox="1"/>
          <p:nvPr/>
        </p:nvSpPr>
        <p:spPr>
          <a:xfrm>
            <a:off x="2147460" y="5125276"/>
            <a:ext cx="1864149" cy="646331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4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ja-JP" altLang="en-US" b="1" dirty="0">
                <a:solidFill>
                  <a:srgbClr val="000000"/>
                </a:solidFill>
                <a:effectLst/>
              </a:rPr>
              <a:t>リズムや拍子の変更</a:t>
            </a:r>
            <a:r>
              <a:rPr lang="en-US" altLang="ja-JP" b="1" dirty="0">
                <a:solidFill>
                  <a:srgbClr val="000000"/>
                </a:solidFill>
                <a:effectLst/>
              </a:rPr>
              <a:t>UI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F7E1B00C-CCF3-D2EF-8FE5-5D14A3C4AD4B}"/>
              </a:ext>
            </a:extLst>
          </p:cNvPr>
          <p:cNvSpPr txBox="1"/>
          <p:nvPr/>
        </p:nvSpPr>
        <p:spPr>
          <a:xfrm>
            <a:off x="4751894" y="5536086"/>
            <a:ext cx="2872818" cy="646331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4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ja-JP" altLang="en-US" b="1" dirty="0">
                <a:solidFill>
                  <a:srgbClr val="000000"/>
                </a:solidFill>
                <a:effectLst/>
              </a:rPr>
              <a:t>テンポに合わせたリズムや拍子の生成処理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AA126172-8BAB-7882-BAB1-1C614AD933A7}"/>
              </a:ext>
            </a:extLst>
          </p:cNvPr>
          <p:cNvSpPr txBox="1"/>
          <p:nvPr/>
        </p:nvSpPr>
        <p:spPr>
          <a:xfrm>
            <a:off x="1403199" y="3789169"/>
            <a:ext cx="2071540" cy="646331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4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ja-JP" altLang="en-US" b="1" dirty="0">
                <a:solidFill>
                  <a:srgbClr val="000000"/>
                </a:solidFill>
                <a:effectLst/>
              </a:rPr>
              <a:t>テンポ</a:t>
            </a:r>
            <a:r>
              <a:rPr lang="en-US" altLang="ja-JP" b="1" dirty="0">
                <a:solidFill>
                  <a:srgbClr val="000000"/>
                </a:solidFill>
                <a:effectLst/>
              </a:rPr>
              <a:t>(bpm)</a:t>
            </a:r>
            <a:r>
              <a:rPr lang="ja-JP" altLang="en-US" b="1" dirty="0">
                <a:solidFill>
                  <a:srgbClr val="000000"/>
                </a:solidFill>
                <a:effectLst/>
              </a:rPr>
              <a:t>設定の変更処理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3353BABD-F9E1-7947-F2A1-C0C5C62B5D05}"/>
              </a:ext>
            </a:extLst>
          </p:cNvPr>
          <p:cNvSpPr txBox="1"/>
          <p:nvPr/>
        </p:nvSpPr>
        <p:spPr>
          <a:xfrm>
            <a:off x="7033578" y="2503795"/>
            <a:ext cx="1762811" cy="646331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4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ja-JP" altLang="en-US" b="1" dirty="0">
                <a:solidFill>
                  <a:srgbClr val="000000"/>
                </a:solidFill>
                <a:effectLst/>
              </a:rPr>
              <a:t>リズムや拍子設定の管理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FB50A16E-403B-01F0-13B6-46B6BD399C57}"/>
              </a:ext>
            </a:extLst>
          </p:cNvPr>
          <p:cNvSpPr txBox="1"/>
          <p:nvPr/>
        </p:nvSpPr>
        <p:spPr>
          <a:xfrm>
            <a:off x="3917406" y="4706240"/>
            <a:ext cx="2178594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4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ja-JP" altLang="en-US" b="1" dirty="0">
                <a:solidFill>
                  <a:srgbClr val="000000"/>
                </a:solidFill>
                <a:effectLst/>
              </a:rPr>
              <a:t>動作開始</a:t>
            </a:r>
            <a:r>
              <a:rPr lang="en-US" altLang="ja-JP" b="1" dirty="0">
                <a:solidFill>
                  <a:srgbClr val="000000"/>
                </a:solidFill>
                <a:effectLst/>
              </a:rPr>
              <a:t>/</a:t>
            </a:r>
            <a:r>
              <a:rPr lang="ja-JP" altLang="en-US" b="1" dirty="0">
                <a:solidFill>
                  <a:srgbClr val="000000"/>
                </a:solidFill>
                <a:effectLst/>
              </a:rPr>
              <a:t>停止処理</a:t>
            </a:r>
            <a:endParaRPr lang="zh-TW" altLang="en-US" b="1" dirty="0">
              <a:solidFill>
                <a:srgbClr val="000000"/>
              </a:solidFill>
              <a:effectLst/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D0355DEB-3DFD-179E-5589-5764E2C4F6F0}"/>
              </a:ext>
            </a:extLst>
          </p:cNvPr>
          <p:cNvSpPr txBox="1"/>
          <p:nvPr/>
        </p:nvSpPr>
        <p:spPr>
          <a:xfrm>
            <a:off x="4945035" y="3789169"/>
            <a:ext cx="1609626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4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ja-JP" altLang="en-US" b="1" dirty="0">
                <a:solidFill>
                  <a:srgbClr val="000000"/>
                </a:solidFill>
                <a:effectLst/>
              </a:rPr>
              <a:t>音の発生処理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82200C4F-6357-FE55-559E-3664279E0D93}"/>
              </a:ext>
            </a:extLst>
          </p:cNvPr>
          <p:cNvSpPr txBox="1"/>
          <p:nvPr/>
        </p:nvSpPr>
        <p:spPr>
          <a:xfrm>
            <a:off x="8104974" y="5117417"/>
            <a:ext cx="1939566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4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ja-JP" altLang="en-US" b="1" dirty="0">
                <a:solidFill>
                  <a:srgbClr val="000000"/>
                </a:solidFill>
                <a:effectLst/>
              </a:rPr>
              <a:t>動作開始</a:t>
            </a:r>
            <a:r>
              <a:rPr lang="en-US" altLang="ja-JP" b="1" dirty="0">
                <a:solidFill>
                  <a:srgbClr val="000000"/>
                </a:solidFill>
                <a:effectLst/>
              </a:rPr>
              <a:t>/</a:t>
            </a:r>
            <a:r>
              <a:rPr lang="ja-JP" altLang="en-US" b="1" dirty="0">
                <a:solidFill>
                  <a:srgbClr val="000000"/>
                </a:solidFill>
                <a:effectLst/>
              </a:rPr>
              <a:t>停止</a:t>
            </a:r>
            <a:r>
              <a:rPr lang="en-US" altLang="zh-TW" b="1" dirty="0">
                <a:solidFill>
                  <a:srgbClr val="000000"/>
                </a:solidFill>
                <a:effectLst/>
              </a:rPr>
              <a:t>UI</a:t>
            </a:r>
          </a:p>
        </p:txBody>
      </p:sp>
    </p:spTree>
    <p:extLst>
      <p:ext uri="{BB962C8B-B14F-4D97-AF65-F5344CB8AC3E}">
        <p14:creationId xmlns:p14="http://schemas.microsoft.com/office/powerpoint/2010/main" val="24566416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549229e1-d9eb-40cf-aa20-8039fe5d6144}" enabled="1" method="Standard" siteId="{3ce358ea-700e-4f0f-bb37-fd0b7c21366c}" contentBits="2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</Words>
  <Application>Microsoft Office PowerPoint</Application>
  <PresentationFormat>ワイド画面</PresentationFormat>
  <Paragraphs>10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游ゴシック</vt:lpstr>
      <vt:lpstr>游ゴシック Light</vt:lpstr>
      <vt:lpstr>Arial</vt:lpstr>
      <vt:lpstr>Calibri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2023-12-23T14:24:29Z</dcterms:created>
  <dcterms:modified xsi:type="dcterms:W3CDTF">2024-08-27T00:28:13Z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ContentMarkingFooterLocations">
    <vt:lpwstr>Office テーマ:9</vt:lpwstr>
  </property>
  <property fmtid="{D5CDD505-2E9C-101B-9397-08002B2CF9AE}" pid="3" name="ClassificationContentMarkingFooterText">
    <vt:lpwstr>Internal</vt:lpwstr>
  </property>
</Properties>
</file>