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FECB4D8-DB02-4DC6-A0A2-4F2EBAE1DC90}" styleName="中間スタイル 1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D9D528-3AF7-49AA-6B5E-91FD12AA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AD6DE49-2838-9591-6A52-519ABDAB6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74803C-09DD-A6A5-6A0E-94BEE7E55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ADF759-4243-5451-1911-3A275E8B9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99FA39-8312-AD19-D643-D4ED0EF2F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151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EBC38F-26BF-E073-87B6-364176E7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29BD89C-7ABF-A77B-C464-F3E8A8B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A8AA351-F86E-0A31-C4B9-FE3755385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CDE26D-A4F4-601A-C2FF-998B81BF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6543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5AFF49E-9338-1EEC-19F4-8C15AB3D0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57BC-A111-4889-B8D7-C0F3F6880248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BFA0452-6BC0-EE0C-BF58-E06B8737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C11DC7-A0DF-4868-C38F-E387ADAD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63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解答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エンジンのイラスト">
            <a:extLst>
              <a:ext uri="{FF2B5EF4-FFF2-40B4-BE49-F238E27FC236}">
                <a16:creationId xmlns:a16="http://schemas.microsoft.com/office/drawing/2014/main" id="{3998AF38-394C-9407-3056-7148AD5A18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700"/>
            <a:ext cx="1315462" cy="13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表 7">
            <a:extLst>
              <a:ext uri="{FF2B5EF4-FFF2-40B4-BE49-F238E27FC236}">
                <a16:creationId xmlns:a16="http://schemas.microsoft.com/office/drawing/2014/main" id="{C00D9ADB-C3CB-68B0-F25D-BFAB435BF91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086519743"/>
              </p:ext>
            </p:extLst>
          </p:nvPr>
        </p:nvGraphicFramePr>
        <p:xfrm>
          <a:off x="497840" y="1950110"/>
          <a:ext cx="5222240" cy="258688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02065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320175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44450"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記入欄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2327801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エンジンの役割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・回転運動の運動エネルギーを外部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モジュールに提供する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・回転運動の運動エネルギー量を変更する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・熱エネルギーを外部モジュール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エアコン</a:t>
                      </a:r>
                      <a:r>
                        <a:rPr kumimoji="1" lang="en-US" altLang="ja-JP" sz="1200" dirty="0"/>
                        <a:t>)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に提供する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</a:tbl>
          </a:graphicData>
        </a:graphic>
      </p:graphicFrame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7D34F63-F983-CE82-6F44-EAC81FE9EB26}"/>
              </a:ext>
            </a:extLst>
          </p:cNvPr>
          <p:cNvSpPr txBox="1"/>
          <p:nvPr userDrawn="1"/>
        </p:nvSpPr>
        <p:spPr>
          <a:xfrm>
            <a:off x="497839" y="6229123"/>
            <a:ext cx="942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・シリンダー</a:t>
            </a:r>
            <a:r>
              <a:rPr lang="en-US" altLang="ja-JP" sz="1400" dirty="0"/>
              <a:t>/</a:t>
            </a:r>
            <a:r>
              <a:rPr lang="ja-JP" altLang="en-US" sz="1400" dirty="0"/>
              <a:t>キャブレータなどのエンジン内部の具象にとらわれ過ぎず、運動体としての役割を考えてみましょう</a:t>
            </a:r>
            <a:endParaRPr kumimoji="1" lang="ja-JP" altLang="en-US" sz="1400" dirty="0"/>
          </a:p>
        </p:txBody>
      </p:sp>
      <p:graphicFrame>
        <p:nvGraphicFramePr>
          <p:cNvPr id="15" name="表 7">
            <a:extLst>
              <a:ext uri="{FF2B5EF4-FFF2-40B4-BE49-F238E27FC236}">
                <a16:creationId xmlns:a16="http://schemas.microsoft.com/office/drawing/2014/main" id="{E34680DB-38C7-E212-BE8B-6EE91FFD072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966735306"/>
              </p:ext>
            </p:extLst>
          </p:nvPr>
        </p:nvGraphicFramePr>
        <p:xfrm>
          <a:off x="6248400" y="1947634"/>
          <a:ext cx="5445760" cy="2592026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83476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462284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5838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（左の役割を考えるための作業用に使ってください）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エンジンへの入力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・ガソリン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・空気、電気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・エンジンオイル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・スロットルバルブの開度</a:t>
                      </a:r>
                      <a:r>
                        <a:rPr kumimoji="1" lang="en-US" altLang="ja-JP" sz="1200" dirty="0"/>
                        <a:t>(</a:t>
                      </a:r>
                      <a:r>
                        <a:rPr kumimoji="1" lang="ja-JP" altLang="en-US" sz="1200" dirty="0"/>
                        <a:t>アクセルペダル</a:t>
                      </a:r>
                      <a:r>
                        <a:rPr kumimoji="1" lang="en-US" altLang="ja-JP" sz="1200" dirty="0"/>
                        <a:t>)</a:t>
                      </a:r>
                      <a:endParaRPr kumimoji="1" lang="ja-JP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687026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エンジンの処理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・ガソリンの持つ化学エネルギーを</a:t>
                      </a:r>
                      <a:br>
                        <a:rPr kumimoji="1" lang="en-US" altLang="ja-JP" sz="1200" dirty="0"/>
                      </a:br>
                      <a:r>
                        <a:rPr kumimoji="1" lang="ja-JP" altLang="en-US" sz="1200" dirty="0"/>
                        <a:t>　運動エネルギーと熱エネルギーに変換する</a:t>
                      </a:r>
                      <a:endParaRPr kumimoji="1" lang="en-US" altLang="ja-JP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820738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エンジンの出力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・回転運動の運動エネルギー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・二酸化炭素</a:t>
                      </a:r>
                      <a:r>
                        <a:rPr kumimoji="1" lang="en-US" altLang="ja-JP" sz="1200" dirty="0"/>
                        <a:t>, NOx</a:t>
                      </a:r>
                      <a:r>
                        <a:rPr kumimoji="1" lang="ja-JP" altLang="en-US" sz="1200" dirty="0"/>
                        <a:t>等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・水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80CF0EA-F14E-9064-C26E-14AE36C4F6BE}"/>
              </a:ext>
            </a:extLst>
          </p:cNvPr>
          <p:cNvSpPr txBox="1"/>
          <p:nvPr userDrawn="1"/>
        </p:nvSpPr>
        <p:spPr>
          <a:xfrm>
            <a:off x="1976120" y="639822"/>
            <a:ext cx="971803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自動車のエンジンを機能分割してみましょう。</a:t>
            </a:r>
            <a:endParaRPr lang="en-US" altLang="ja-JP" sz="1600" dirty="0"/>
          </a:p>
          <a:p>
            <a:r>
              <a:rPr lang="ja-JP" altLang="en-US" sz="1600" dirty="0"/>
              <a:t>・「エンジンが自動車走行に果たしている役割」の観点で、必要な機能を抽象化してみましょう</a:t>
            </a:r>
            <a:endParaRPr lang="en-US" altLang="ja-JP" sz="1600" dirty="0"/>
          </a:p>
          <a:p>
            <a:r>
              <a:rPr lang="ja-JP" altLang="en-US" sz="1600" dirty="0"/>
              <a:t>・エンジンを一つの関数として考え、入力</a:t>
            </a:r>
            <a:r>
              <a:rPr lang="en-US" altLang="ja-JP" sz="1600" dirty="0"/>
              <a:t>/</a:t>
            </a:r>
            <a:r>
              <a:rPr lang="ja-JP" altLang="en-US" sz="1600" dirty="0"/>
              <a:t>処理</a:t>
            </a:r>
            <a:r>
              <a:rPr lang="en-US" altLang="ja-JP" sz="1600" dirty="0"/>
              <a:t>/</a:t>
            </a:r>
            <a:r>
              <a:rPr lang="ja-JP" altLang="en-US" sz="1600" dirty="0"/>
              <a:t>出力の各要素から役割を考えてみましょう</a:t>
            </a:r>
            <a:endParaRPr lang="en-US" altLang="ja-JP" sz="1600" dirty="0"/>
          </a:p>
          <a:p>
            <a:r>
              <a:rPr lang="ja-JP" altLang="en-US" sz="1600" dirty="0"/>
              <a:t>・分け方が適切かどうかを</a:t>
            </a:r>
            <a:r>
              <a:rPr lang="ja-JP" altLang="en-US" sz="1600" b="1" dirty="0"/>
              <a:t>充足性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完全性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プリミティブ性の観点</a:t>
            </a:r>
            <a:r>
              <a:rPr lang="ja-JP" altLang="en-US" sz="1600" dirty="0"/>
              <a:t>からチェックしましょう</a:t>
            </a:r>
          </a:p>
        </p:txBody>
      </p:sp>
      <p:graphicFrame>
        <p:nvGraphicFramePr>
          <p:cNvPr id="17" name="表 7">
            <a:extLst>
              <a:ext uri="{FF2B5EF4-FFF2-40B4-BE49-F238E27FC236}">
                <a16:creationId xmlns:a16="http://schemas.microsoft.com/office/drawing/2014/main" id="{5E4CE29A-1D09-DDBB-BB03-E4DA907F9D3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892155522"/>
              </p:ext>
            </p:extLst>
          </p:nvPr>
        </p:nvGraphicFramePr>
        <p:xfrm>
          <a:off x="497839" y="4879339"/>
          <a:ext cx="11196319" cy="126010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409907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8594898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  <a:gridCol w="1191514">
                  <a:extLst>
                    <a:ext uri="{9D8B030D-6E8A-4147-A177-3AD203B41FA5}">
                      <a16:colId xmlns:a16="http://schemas.microsoft.com/office/drawing/2014/main" val="1946010874"/>
                    </a:ext>
                  </a:extLst>
                </a:gridCol>
              </a:tblGrid>
              <a:tr h="315025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上の役割をチェックするために使ってください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チェック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5124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充足性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を伝えるために十分であるか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完全性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のすべての特徴を備えているか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プリミティブ性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抽象化した表現にモレやムダがないか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rgbClr val="FF0000"/>
                          </a:solidFill>
                        </a:rPr>
                        <a:t>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0DEC0FA-919D-10DD-6E03-199055CE2F76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：加藤 寛人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957FC2A-7585-3772-3944-C553AA7349EF}"/>
              </a:ext>
            </a:extLst>
          </p:cNvPr>
          <p:cNvSpPr txBox="1"/>
          <p:nvPr userDrawn="1"/>
        </p:nvSpPr>
        <p:spPr>
          <a:xfrm>
            <a:off x="0" y="5934670"/>
            <a:ext cx="2672080" cy="92333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b="1" dirty="0">
                <a:solidFill>
                  <a:schemeClr val="bg1">
                    <a:lumMod val="95000"/>
                  </a:schemeClr>
                </a:solidFill>
              </a:rPr>
              <a:t>解答例</a:t>
            </a:r>
          </a:p>
        </p:txBody>
      </p:sp>
    </p:spTree>
    <p:extLst>
      <p:ext uri="{BB962C8B-B14F-4D97-AF65-F5344CB8AC3E}">
        <p14:creationId xmlns:p14="http://schemas.microsoft.com/office/powerpoint/2010/main" val="4046408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E266CB1-621C-CE93-B3FF-CEF9F9CC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5941552-3C1F-133A-1161-0F457BFE7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B00545-F551-FB98-DDDD-AE9E67D64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2157BC-A111-4889-B8D7-C0F3F6880248}" type="datetimeFigureOut">
              <a:rPr kumimoji="1" lang="ja-JP" altLang="en-US" smtClean="0"/>
              <a:t>2024/5/15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615B8B-68D4-C510-1CDA-980640C4BF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C2C72A-7F7F-AC10-8505-42301A165B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EE50B6-B441-4D2B-B197-2E93C300462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D3A19DB-30B7-BA17-B31F-3DADF94B07CA}"/>
              </a:ext>
            </a:extLst>
          </p:cNvPr>
          <p:cNvSpPr txBox="1"/>
          <p:nvPr userDrawn="1"/>
        </p:nvSpPr>
        <p:spPr>
          <a:xfrm>
            <a:off x="0" y="95776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充足性</a:t>
            </a:r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完全性</a:t>
            </a:r>
            <a:r>
              <a:rPr kumimoji="1" lang="en-US" altLang="ja-JP" dirty="0">
                <a:solidFill>
                  <a:schemeClr val="bg2">
                    <a:lumMod val="50000"/>
                  </a:schemeClr>
                </a:solidFill>
              </a:rPr>
              <a:t>/</a:t>
            </a:r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プリミティブ性の観点：ドリル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9E9C205-E5D2-B9F7-AC88-A8B1C070C8B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8564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6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エンジンのイラスト">
            <a:extLst>
              <a:ext uri="{FF2B5EF4-FFF2-40B4-BE49-F238E27FC236}">
                <a16:creationId xmlns:a16="http://schemas.microsoft.com/office/drawing/2014/main" id="{79C1599B-65F6-AB77-D7CD-F780CA138B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300" y="2953762"/>
            <a:ext cx="38354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D77A4A-4A8A-5652-25A4-B7E5BE21E758}"/>
              </a:ext>
            </a:extLst>
          </p:cNvPr>
          <p:cNvSpPr txBox="1"/>
          <p:nvPr/>
        </p:nvSpPr>
        <p:spPr>
          <a:xfrm>
            <a:off x="975360" y="1610816"/>
            <a:ext cx="10241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自動車のエンジンを機能分割してみましょう。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・「エンジンが自動車に果たしている役割」の観点で、必要な機能を抽象化してみましょう</a:t>
            </a:r>
            <a:endParaRPr lang="en-US" altLang="ja-JP" dirty="0"/>
          </a:p>
          <a:p>
            <a:r>
              <a:rPr lang="ja-JP" altLang="en-US" dirty="0"/>
              <a:t>・分け方が適切かどうかを</a:t>
            </a:r>
            <a:r>
              <a:rPr lang="ja-JP" altLang="en-US" b="1" dirty="0"/>
              <a:t>充足性</a:t>
            </a:r>
            <a:r>
              <a:rPr lang="en-US" altLang="ja-JP" b="1" dirty="0"/>
              <a:t>/</a:t>
            </a:r>
            <a:r>
              <a:rPr lang="ja-JP" altLang="en-US" b="1" dirty="0"/>
              <a:t>完全性</a:t>
            </a:r>
            <a:r>
              <a:rPr lang="en-US" altLang="ja-JP" b="1" dirty="0"/>
              <a:t>/</a:t>
            </a:r>
            <a:r>
              <a:rPr lang="ja-JP" altLang="en-US" b="1" dirty="0"/>
              <a:t>プリミティブ性の観点</a:t>
            </a:r>
            <a:r>
              <a:rPr lang="ja-JP" altLang="en-US" dirty="0"/>
              <a:t>からチェックしましょう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2989363-A72B-0E55-88B8-46BD9ECC3161}"/>
              </a:ext>
            </a:extLst>
          </p:cNvPr>
          <p:cNvSpPr txBox="1"/>
          <p:nvPr/>
        </p:nvSpPr>
        <p:spPr>
          <a:xfrm>
            <a:off x="459740" y="793234"/>
            <a:ext cx="61214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/>
              <a:t>『</a:t>
            </a:r>
            <a:r>
              <a:rPr lang="ja-JP" altLang="en-US" sz="4000" b="1" dirty="0"/>
              <a:t>エンジンの機能分割</a:t>
            </a:r>
            <a:r>
              <a:rPr lang="en-US" altLang="ja-JP" sz="4000" b="1" dirty="0"/>
              <a:t>』</a:t>
            </a:r>
            <a:endParaRPr lang="ja-JP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2066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エンジンのイラスト">
            <a:extLst>
              <a:ext uri="{FF2B5EF4-FFF2-40B4-BE49-F238E27FC236}">
                <a16:creationId xmlns:a16="http://schemas.microsoft.com/office/drawing/2014/main" id="{2CACBB99-7D99-632E-8D25-B4CAB0A21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20700"/>
            <a:ext cx="1315462" cy="1315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表 7">
            <a:extLst>
              <a:ext uri="{FF2B5EF4-FFF2-40B4-BE49-F238E27FC236}">
                <a16:creationId xmlns:a16="http://schemas.microsoft.com/office/drawing/2014/main" id="{2885685B-8B4B-F932-CEA1-BB35805D4DC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754202"/>
              </p:ext>
            </p:extLst>
          </p:nvPr>
        </p:nvGraphicFramePr>
        <p:xfrm>
          <a:off x="497840" y="1950110"/>
          <a:ext cx="5222240" cy="258688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02065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320175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44450">
                <a:tc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記入欄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2327801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エンジンの役割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A11B721-B6BC-37E8-F0BC-FFF7FA7617C6}"/>
              </a:ext>
            </a:extLst>
          </p:cNvPr>
          <p:cNvSpPr txBox="1"/>
          <p:nvPr/>
        </p:nvSpPr>
        <p:spPr>
          <a:xfrm>
            <a:off x="497839" y="6229123"/>
            <a:ext cx="94275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・シリンダー</a:t>
            </a:r>
            <a:r>
              <a:rPr lang="en-US" altLang="ja-JP" sz="1400" dirty="0"/>
              <a:t>/</a:t>
            </a:r>
            <a:r>
              <a:rPr lang="ja-JP" altLang="en-US" sz="1400" dirty="0"/>
              <a:t>キャブレータなどのエンジン内部の具象にとらわれ過ぎず、運動体としての役割を考えてみましょう</a:t>
            </a:r>
            <a:endParaRPr kumimoji="1" lang="ja-JP" altLang="en-US" sz="1400" dirty="0"/>
          </a:p>
        </p:txBody>
      </p:sp>
      <p:graphicFrame>
        <p:nvGraphicFramePr>
          <p:cNvPr id="7" name="表 7">
            <a:extLst>
              <a:ext uri="{FF2B5EF4-FFF2-40B4-BE49-F238E27FC236}">
                <a16:creationId xmlns:a16="http://schemas.microsoft.com/office/drawing/2014/main" id="{59C12EB9-FD38-1A9E-5266-96E5E2A867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123019"/>
              </p:ext>
            </p:extLst>
          </p:nvPr>
        </p:nvGraphicFramePr>
        <p:xfrm>
          <a:off x="6248400" y="1947634"/>
          <a:ext cx="5445760" cy="2580411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983476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3462284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</a:tblGrid>
              <a:tr h="257086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sz="11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（左の役割を考えるための作業用に使ってください）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sz="11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1833336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エンジンへの入力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エンジンの処理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773777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エンジンの出力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E1852F-755A-2E26-E9F4-29E3857C103A}"/>
              </a:ext>
            </a:extLst>
          </p:cNvPr>
          <p:cNvSpPr txBox="1"/>
          <p:nvPr/>
        </p:nvSpPr>
        <p:spPr>
          <a:xfrm>
            <a:off x="1976120" y="639822"/>
            <a:ext cx="9718039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dirty="0"/>
              <a:t>自動車のエンジンを機能分割してみましょう。</a:t>
            </a:r>
            <a:endParaRPr lang="en-US" altLang="ja-JP" sz="1600" dirty="0"/>
          </a:p>
          <a:p>
            <a:r>
              <a:rPr lang="ja-JP" altLang="en-US" sz="1600" dirty="0"/>
              <a:t>・「エンジンが自動車走行に果たしている役割」の観点で、必要な機能を抽象化してみましょう</a:t>
            </a:r>
            <a:endParaRPr lang="en-US" altLang="ja-JP" sz="1600" dirty="0"/>
          </a:p>
          <a:p>
            <a:r>
              <a:rPr lang="ja-JP" altLang="en-US" sz="1600" dirty="0"/>
              <a:t>・エンジンを一つの関数として考え、入力</a:t>
            </a:r>
            <a:r>
              <a:rPr lang="en-US" altLang="ja-JP" sz="1600" dirty="0"/>
              <a:t>/</a:t>
            </a:r>
            <a:r>
              <a:rPr lang="ja-JP" altLang="en-US" sz="1600" dirty="0"/>
              <a:t>処理</a:t>
            </a:r>
            <a:r>
              <a:rPr lang="en-US" altLang="ja-JP" sz="1600" dirty="0"/>
              <a:t>/</a:t>
            </a:r>
            <a:r>
              <a:rPr lang="ja-JP" altLang="en-US" sz="1600" dirty="0"/>
              <a:t>出力の各要素から役割を考えてみましょう</a:t>
            </a:r>
            <a:endParaRPr lang="en-US" altLang="ja-JP" sz="1600" dirty="0"/>
          </a:p>
          <a:p>
            <a:r>
              <a:rPr lang="ja-JP" altLang="en-US" sz="1600" dirty="0"/>
              <a:t>・分け方が適切かどうかを</a:t>
            </a:r>
            <a:r>
              <a:rPr lang="ja-JP" altLang="en-US" sz="1600" b="1" dirty="0"/>
              <a:t>充足性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完全性</a:t>
            </a:r>
            <a:r>
              <a:rPr lang="en-US" altLang="ja-JP" sz="1600" b="1" dirty="0"/>
              <a:t>/</a:t>
            </a:r>
            <a:r>
              <a:rPr lang="ja-JP" altLang="en-US" sz="1600" b="1" dirty="0"/>
              <a:t>プリミティブ性の観点</a:t>
            </a:r>
            <a:r>
              <a:rPr lang="ja-JP" altLang="en-US" sz="1600" dirty="0"/>
              <a:t>からチェックしましょう</a:t>
            </a:r>
          </a:p>
        </p:txBody>
      </p:sp>
      <p:graphicFrame>
        <p:nvGraphicFramePr>
          <p:cNvPr id="9" name="表 7">
            <a:extLst>
              <a:ext uri="{FF2B5EF4-FFF2-40B4-BE49-F238E27FC236}">
                <a16:creationId xmlns:a16="http://schemas.microsoft.com/office/drawing/2014/main" id="{7BAD60EB-CFE6-393C-7572-5F259B34CC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95391809"/>
              </p:ext>
            </p:extLst>
          </p:nvPr>
        </p:nvGraphicFramePr>
        <p:xfrm>
          <a:off x="497839" y="4879339"/>
          <a:ext cx="11196319" cy="1260100"/>
        </p:xfrm>
        <a:graphic>
          <a:graphicData uri="http://schemas.openxmlformats.org/drawingml/2006/table">
            <a:tbl>
              <a:tblPr firstRow="1" firstCol="1">
                <a:tableStyleId>{793D81CF-94F2-401A-BA57-92F5A7B2D0C5}</a:tableStyleId>
              </a:tblPr>
              <a:tblGrid>
                <a:gridCol w="1409907">
                  <a:extLst>
                    <a:ext uri="{9D8B030D-6E8A-4147-A177-3AD203B41FA5}">
                      <a16:colId xmlns:a16="http://schemas.microsoft.com/office/drawing/2014/main" val="3208353800"/>
                    </a:ext>
                  </a:extLst>
                </a:gridCol>
                <a:gridCol w="8594898">
                  <a:extLst>
                    <a:ext uri="{9D8B030D-6E8A-4147-A177-3AD203B41FA5}">
                      <a16:colId xmlns:a16="http://schemas.microsoft.com/office/drawing/2014/main" val="2802107350"/>
                    </a:ext>
                  </a:extLst>
                </a:gridCol>
                <a:gridCol w="1191514">
                  <a:extLst>
                    <a:ext uri="{9D8B030D-6E8A-4147-A177-3AD203B41FA5}">
                      <a16:colId xmlns:a16="http://schemas.microsoft.com/office/drawing/2014/main" val="1946010874"/>
                    </a:ext>
                  </a:extLst>
                </a:gridCol>
              </a:tblGrid>
              <a:tr h="315025">
                <a:tc gridSpan="2">
                  <a:txBody>
                    <a:bodyPr/>
                    <a:lstStyle/>
                    <a:p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上の役割をチェックするために使ってください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endParaRPr kumimoji="1" lang="ja-JP" alt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説明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チェック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095124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充足性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を伝えるために十分であるか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5985458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完全性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抽象化した表現が、もとの具象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＝エンジンの役割</a:t>
                      </a:r>
                      <a:r>
                        <a:rPr kumimoji="1" lang="en-US" altLang="ja-JP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</a:t>
                      </a:r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のすべての特徴を備えているか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1873212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プリミティブ性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抽象化した表現にモレやムダがないか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722879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52BD8D9-B2E6-B8C9-1136-291C82B5CA42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2484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259</Words>
  <Application>Microsoft Office PowerPoint</Application>
  <PresentationFormat>ワイド画面</PresentationFormat>
  <Paragraphs>38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Kato Hirohito</dc:creator>
  <cp:lastModifiedBy>Kato Hirohito</cp:lastModifiedBy>
  <cp:revision>3</cp:revision>
  <dcterms:created xsi:type="dcterms:W3CDTF">2023-12-07T06:07:45Z</dcterms:created>
  <dcterms:modified xsi:type="dcterms:W3CDTF">2024-05-15T01:31:01Z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229e1-d9eb-40cf-aa20-8039fe5d6144_Enabled">
    <vt:lpwstr>true</vt:lpwstr>
  </property>
  <property fmtid="{D5CDD505-2E9C-101B-9397-08002B2CF9AE}" pid="3" name="MSIP_Label_549229e1-d9eb-40cf-aa20-8039fe5d6144_SetDate">
    <vt:lpwstr>2024-04-30T01:59:01Z</vt:lpwstr>
  </property>
  <property fmtid="{D5CDD505-2E9C-101B-9397-08002B2CF9AE}" pid="4" name="MSIP_Label_549229e1-d9eb-40cf-aa20-8039fe5d6144_Method">
    <vt:lpwstr>Standard</vt:lpwstr>
  </property>
  <property fmtid="{D5CDD505-2E9C-101B-9397-08002B2CF9AE}" pid="5" name="MSIP_Label_549229e1-d9eb-40cf-aa20-8039fe5d6144_Name">
    <vt:lpwstr>SEG_Internal</vt:lpwstr>
  </property>
  <property fmtid="{D5CDD505-2E9C-101B-9397-08002B2CF9AE}" pid="6" name="MSIP_Label_549229e1-d9eb-40cf-aa20-8039fe5d6144_SiteId">
    <vt:lpwstr>3ce358ea-700e-4f0f-bb37-fd0b7c21366c</vt:lpwstr>
  </property>
  <property fmtid="{D5CDD505-2E9C-101B-9397-08002B2CF9AE}" pid="7" name="MSIP_Label_549229e1-d9eb-40cf-aa20-8039fe5d6144_ActionId">
    <vt:lpwstr>866b39fc-a770-46fb-9a58-a332a67b6635</vt:lpwstr>
  </property>
  <property fmtid="{D5CDD505-2E9C-101B-9397-08002B2CF9AE}" pid="8" name="MSIP_Label_549229e1-d9eb-40cf-aa20-8039fe5d6144_ContentBits">
    <vt:lpwstr>2</vt:lpwstr>
  </property>
  <property fmtid="{D5CDD505-2E9C-101B-9397-08002B2CF9AE}" pid="9" name="ClassificationContentMarkingFooterLocations">
    <vt:lpwstr>Office テーマ:9</vt:lpwstr>
  </property>
  <property fmtid="{D5CDD505-2E9C-101B-9397-08002B2CF9AE}" pid="10" name="ClassificationContentMarkingFooterText">
    <vt:lpwstr>Internal</vt:lpwstr>
  </property>
</Properties>
</file>