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6D04F2-38B4-BC59-4D76-BDFA7BFEF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5EA1AA-44AE-C3BB-1124-B09ECA749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43F7-97BF-4C7A-9589-6C19D8A0DBC7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6F527D-24D8-4149-4B1B-B377B8B3FC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A009A8-B1E6-E5DD-BA92-F1FE91CBCA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AE657-440F-45F6-8749-0BCD355AE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7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フォル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FD1543-0559-FD32-9F98-69873293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AA29-409C-4083-BDC1-99425471DC1E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B62FE7-44AC-0A40-E0CB-C19FEAF1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80D864-AB9A-8CD6-9C38-8FF245ED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1B3A64-A85D-74E8-2607-132B8A607046}"/>
              </a:ext>
            </a:extLst>
          </p:cNvPr>
          <p:cNvSpPr txBox="1"/>
          <p:nvPr userDrawn="1"/>
        </p:nvSpPr>
        <p:spPr>
          <a:xfrm>
            <a:off x="838200" y="136525"/>
            <a:ext cx="830579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適切な名前を付けよう</a:t>
            </a:r>
            <a:endParaRPr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4C544A-58FC-78A3-A615-52035B1303B7}"/>
              </a:ext>
            </a:extLst>
          </p:cNvPr>
          <p:cNvSpPr txBox="1"/>
          <p:nvPr userDrawn="1"/>
        </p:nvSpPr>
        <p:spPr>
          <a:xfrm>
            <a:off x="838200" y="782856"/>
            <a:ext cx="9437017" cy="344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名詞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命令文の使い方、名前の示す内容に気をつけて修正しよう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6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FAD5E2-F6A6-0FB8-1C19-CD9A10653A62}"/>
              </a:ext>
            </a:extLst>
          </p:cNvPr>
          <p:cNvSpPr txBox="1"/>
          <p:nvPr userDrawn="1"/>
        </p:nvSpPr>
        <p:spPr>
          <a:xfrm>
            <a:off x="0" y="0"/>
            <a:ext cx="267208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A44DE7-2983-93F5-532B-F0266A8025C2}"/>
              </a:ext>
            </a:extLst>
          </p:cNvPr>
          <p:cNvSpPr txBox="1"/>
          <p:nvPr userDrawn="1"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F469539-5B0D-9399-0FB6-65BD26EDAAE3}"/>
              </a:ext>
            </a:extLst>
          </p:cNvPr>
          <p:cNvSpPr>
            <a:spLocks/>
          </p:cNvSpPr>
          <p:nvPr userDrawn="1"/>
        </p:nvSpPr>
        <p:spPr>
          <a:xfrm>
            <a:off x="7189535" y="16883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fetchTemperature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 / 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readTemperature</a:t>
            </a:r>
            <a:endParaRPr kumimoji="1" lang="en-US" altLang="ja-JP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endParaRPr kumimoji="1" lang="en-US" altLang="ja-JP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ja-JP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✕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getTemperature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tempGet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endParaRPr kumimoji="1" lang="ja-JP" alt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7CA885-ACB0-433C-9C44-D592B0D200D4}"/>
              </a:ext>
            </a:extLst>
          </p:cNvPr>
          <p:cNvSpPr>
            <a:spLocks/>
          </p:cNvSpPr>
          <p:nvPr userDrawn="1"/>
        </p:nvSpPr>
        <p:spPr>
          <a:xfrm>
            <a:off x="7189535" y="26027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s-E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motorSpeedInRpm</a:t>
            </a:r>
          </a:p>
          <a:p>
            <a:pPr algn="l"/>
            <a:endParaRPr kumimoji="1" lang="es-ES" altLang="ja-JP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ja-JP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△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motorSpeed</a:t>
            </a:r>
            <a:endParaRPr kumimoji="1" lang="es-ES" altLang="ja-JP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079BDCD-A45A-9B0C-8D37-DB14DD54E082}"/>
              </a:ext>
            </a:extLst>
          </p:cNvPr>
          <p:cNvSpPr>
            <a:spLocks/>
          </p:cNvSpPr>
          <p:nvPr userDrawn="1"/>
        </p:nvSpPr>
        <p:spPr>
          <a:xfrm>
            <a:off x="7189533" y="3517146"/>
            <a:ext cx="4504625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resetWatchDogTimer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AE9F024-60D4-855F-893D-697360642902}"/>
              </a:ext>
            </a:extLst>
          </p:cNvPr>
          <p:cNvSpPr>
            <a:spLocks/>
          </p:cNvSpPr>
          <p:nvPr userDrawn="1"/>
        </p:nvSpPr>
        <p:spPr>
          <a:xfrm>
            <a:off x="7189533" y="4604801"/>
            <a:ext cx="4504626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getIntegerValue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B0DA4C-0FF7-31CC-E70F-40A06286B78C}"/>
              </a:ext>
            </a:extLst>
          </p:cNvPr>
          <p:cNvSpPr txBox="1">
            <a:spLocks/>
          </p:cNvSpPr>
          <p:nvPr userDrawn="1"/>
        </p:nvSpPr>
        <p:spPr>
          <a:xfrm>
            <a:off x="264692" y="19608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49FDBD9-22DC-5931-BBF9-841251CA5CDE}"/>
              </a:ext>
            </a:extLst>
          </p:cNvPr>
          <p:cNvSpPr txBox="1">
            <a:spLocks/>
          </p:cNvSpPr>
          <p:nvPr userDrawn="1"/>
        </p:nvSpPr>
        <p:spPr>
          <a:xfrm>
            <a:off x="264692" y="28752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68CDDD-2B9B-AC39-D180-F479A9118E27}"/>
              </a:ext>
            </a:extLst>
          </p:cNvPr>
          <p:cNvSpPr txBox="1">
            <a:spLocks/>
          </p:cNvSpPr>
          <p:nvPr userDrawn="1"/>
        </p:nvSpPr>
        <p:spPr>
          <a:xfrm>
            <a:off x="264692" y="3876307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F4EAAE7-1E4B-7A77-4D10-FF5E64F365FF}"/>
              </a:ext>
            </a:extLst>
          </p:cNvPr>
          <p:cNvSpPr txBox="1">
            <a:spLocks/>
          </p:cNvSpPr>
          <p:nvPr userDrawn="1"/>
        </p:nvSpPr>
        <p:spPr>
          <a:xfrm>
            <a:off x="264692" y="4867163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2AA348-8B3D-5D7E-5627-F4F9D3A2D227}"/>
              </a:ext>
            </a:extLst>
          </p:cNvPr>
          <p:cNvSpPr txBox="1">
            <a:spLocks/>
          </p:cNvSpPr>
          <p:nvPr userDrawn="1"/>
        </p:nvSpPr>
        <p:spPr>
          <a:xfrm>
            <a:off x="7189533" y="1330427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解答欄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FB7855-0EE8-3857-15CD-CB3F325D5907}"/>
              </a:ext>
            </a:extLst>
          </p:cNvPr>
          <p:cNvSpPr txBox="1">
            <a:spLocks/>
          </p:cNvSpPr>
          <p:nvPr userDrawn="1"/>
        </p:nvSpPr>
        <p:spPr>
          <a:xfrm>
            <a:off x="943274" y="1329185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問題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736173E-5605-5FAB-D591-419876563073}"/>
              </a:ext>
            </a:extLst>
          </p:cNvPr>
          <p:cNvSpPr>
            <a:spLocks/>
          </p:cNvSpPr>
          <p:nvPr userDrawn="1"/>
        </p:nvSpPr>
        <p:spPr>
          <a:xfrm>
            <a:off x="943276" y="16883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温度センサーからのデータを読み取り、その結果を返す関数の名前。温度センサーからのデータ取得には読み出し命令を送ってから結果が得られるまでに</a:t>
            </a:r>
            <a:r>
              <a:rPr kumimoji="1" lang="en-US" altLang="ja-JP" sz="1200" dirty="0">
                <a:latin typeface="Consolas" panose="020B0609020204030204" pitchFamily="49" charset="0"/>
              </a:rPr>
              <a:t>6μ</a:t>
            </a:r>
            <a:r>
              <a:rPr lang="ja-JP" altLang="en-US" sz="1200" dirty="0">
                <a:latin typeface="Consolas" panose="020B0609020204030204" pitchFamily="49" charset="0"/>
              </a:rPr>
              <a:t>秒かかる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3ABC193-4BFF-24F4-43B7-773EA461DD33}"/>
              </a:ext>
            </a:extLst>
          </p:cNvPr>
          <p:cNvSpPr>
            <a:spLocks/>
          </p:cNvSpPr>
          <p:nvPr userDrawn="1"/>
        </p:nvSpPr>
        <p:spPr>
          <a:xfrm>
            <a:off x="943276" y="26027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モーターの回転速度を保持するための変数の名前。この値を使ってモーターを</a:t>
            </a:r>
            <a:r>
              <a:rPr kumimoji="1" lang="en-US" altLang="ja-JP" sz="1200" dirty="0">
                <a:latin typeface="Consolas" panose="020B0609020204030204" pitchFamily="49" charset="0"/>
              </a:rPr>
              <a:t>PWM</a:t>
            </a:r>
            <a:r>
              <a:rPr kumimoji="1" lang="ja-JP" altLang="en-US" sz="1200" dirty="0">
                <a:latin typeface="Consolas" panose="020B0609020204030204" pitchFamily="49" charset="0"/>
              </a:rPr>
              <a:t>制御します。単位は１分間に回転する数</a:t>
            </a:r>
            <a:r>
              <a:rPr kumimoji="1" lang="en-US" altLang="ja-JP" sz="1200" dirty="0">
                <a:latin typeface="Consolas" panose="020B0609020204030204" pitchFamily="49" charset="0"/>
              </a:rPr>
              <a:t>(rpm)</a:t>
            </a:r>
            <a:r>
              <a:rPr kumimoji="1" lang="ja-JP" altLang="en-US" sz="1200" dirty="0">
                <a:latin typeface="Consolas" panose="020B0609020204030204" pitchFamily="49" charset="0"/>
              </a:rPr>
              <a:t>です。</a:t>
            </a:r>
            <a:endParaRPr kumimoji="1" lang="es-ES" altLang="ja-JP" sz="1200" dirty="0">
              <a:latin typeface="Consolas" panose="020B06090202040302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446DEB3-9428-5049-C8CF-4314927514AC}"/>
              </a:ext>
            </a:extLst>
          </p:cNvPr>
          <p:cNvSpPr>
            <a:spLocks/>
          </p:cNvSpPr>
          <p:nvPr userDrawn="1"/>
        </p:nvSpPr>
        <p:spPr>
          <a:xfrm>
            <a:off x="943274" y="3517146"/>
            <a:ext cx="6246259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カウントダウンしているウォッチドッグタイマーのタイマー値を初期化するための関数の名前。この関数を様々なタイミングで呼ぶことによって、システムの強制リセットを回避します。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9EEC20-9378-D041-C47E-41C352FF4EB8}"/>
              </a:ext>
            </a:extLst>
          </p:cNvPr>
          <p:cNvSpPr>
            <a:spLocks/>
          </p:cNvSpPr>
          <p:nvPr userDrawn="1"/>
        </p:nvSpPr>
        <p:spPr>
          <a:xfrm>
            <a:off x="943273" y="4604801"/>
            <a:ext cx="6246261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フラッシュ</a:t>
            </a:r>
            <a:r>
              <a:rPr kumimoji="1" lang="en-US" altLang="ja-JP" sz="1200" dirty="0">
                <a:latin typeface="Consolas" panose="020B0609020204030204" pitchFamily="49" charset="0"/>
              </a:rPr>
              <a:t>ROM</a:t>
            </a:r>
            <a:r>
              <a:rPr kumimoji="1" lang="ja-JP" altLang="en-US" sz="1200" dirty="0">
                <a:latin typeface="Consolas" panose="020B0609020204030204" pitchFamily="49" charset="0"/>
              </a:rPr>
              <a:t>に記録されている整数型のデータを読み込むための関数の名前。データは起動時にメモリ上にキャッシュされていて、値の種類に関わらず高速に読み込めます。</a:t>
            </a:r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A7EDE7A-6502-D740-FE25-630B5DC748A5}"/>
              </a:ext>
            </a:extLst>
          </p:cNvPr>
          <p:cNvSpPr>
            <a:spLocks/>
          </p:cNvSpPr>
          <p:nvPr userDrawn="1"/>
        </p:nvSpPr>
        <p:spPr>
          <a:xfrm>
            <a:off x="7189533" y="5516143"/>
            <a:ext cx="4504626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writeData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writeBinaryData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kumimoji="1" lang="en-US" altLang="ja-JP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ja-JP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✕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setData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9D3DC1-0D86-B5EA-9168-752D614711C7}"/>
              </a:ext>
            </a:extLst>
          </p:cNvPr>
          <p:cNvSpPr txBox="1">
            <a:spLocks/>
          </p:cNvSpPr>
          <p:nvPr userDrawn="1"/>
        </p:nvSpPr>
        <p:spPr>
          <a:xfrm>
            <a:off x="264692" y="5789935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3A2AD5F-B3A6-122A-5DC6-D9B1A3CAA586}"/>
              </a:ext>
            </a:extLst>
          </p:cNvPr>
          <p:cNvSpPr>
            <a:spLocks/>
          </p:cNvSpPr>
          <p:nvPr userDrawn="1"/>
        </p:nvSpPr>
        <p:spPr>
          <a:xfrm>
            <a:off x="943273" y="5516143"/>
            <a:ext cx="6246261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任意バイト数のバイナリデータをフラッシュ</a:t>
            </a:r>
            <a:r>
              <a:rPr kumimoji="1" lang="en-US" altLang="ja-JP" sz="1200" dirty="0">
                <a:latin typeface="Consolas" panose="020B0609020204030204" pitchFamily="49" charset="0"/>
              </a:rPr>
              <a:t>ROM</a:t>
            </a:r>
            <a:r>
              <a:rPr kumimoji="1" lang="ja-JP" altLang="en-US" sz="1200" dirty="0">
                <a:latin typeface="Consolas" panose="020B0609020204030204" pitchFamily="49" charset="0"/>
              </a:rPr>
              <a:t>に保存する関数。データは同じタスク</a:t>
            </a:r>
            <a:r>
              <a:rPr kumimoji="1" lang="en-US" altLang="ja-JP" sz="1200" dirty="0">
                <a:latin typeface="Consolas" panose="020B0609020204030204" pitchFamily="49" charset="0"/>
              </a:rPr>
              <a:t>(</a:t>
            </a:r>
            <a:r>
              <a:rPr kumimoji="1" lang="ja-JP" altLang="en-US" sz="1200" dirty="0">
                <a:latin typeface="Consolas" panose="020B0609020204030204" pitchFamily="49" charset="0"/>
              </a:rPr>
              <a:t>スレッド</a:t>
            </a:r>
            <a:r>
              <a:rPr kumimoji="1" lang="en-US" altLang="ja-JP" sz="1200" dirty="0">
                <a:latin typeface="Consolas" panose="020B0609020204030204" pitchFamily="49" charset="0"/>
              </a:rPr>
              <a:t>)</a:t>
            </a:r>
            <a:r>
              <a:rPr kumimoji="1" lang="ja-JP" altLang="en-US" sz="1200" dirty="0">
                <a:latin typeface="Consolas" panose="020B0609020204030204" pitchFamily="49" charset="0"/>
              </a:rPr>
              <a:t>上でフラッシュに書かれるため、データのサイズによって所要時間は変化します。</a:t>
            </a:r>
            <a:endParaRPr kumimoji="1" lang="en-US" altLang="ja-JP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24EB1E6-841E-498B-7FF1-F5E2347627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9624258"/>
              </p:ext>
            </p:extLst>
          </p:nvPr>
        </p:nvGraphicFramePr>
        <p:xfrm>
          <a:off x="0" y="0"/>
          <a:ext cx="12191998" cy="685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9082299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1464142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5099615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1705758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0317955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1760144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86792481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5407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2797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2736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3769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007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051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534713"/>
                  </a:ext>
                </a:extLst>
              </a:tr>
            </a:tbl>
          </a:graphicData>
        </a:graphic>
      </p:graphicFrame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7EBB06-6846-4BD7-277E-05020995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D5AD5-C817-727E-5A87-B4C63820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B181D-1958-E468-4DB2-04D898D58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AA29-409C-4083-BDC1-99425471DC1E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82E73-0435-BB1B-5ADF-133B64AC8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004468-F703-C118-A4E6-4E5BD6AC2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9AAE15-7B16-6033-465B-11FD68553E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ja-JP" alt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927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0E2A9-BFF1-0E77-79B7-1E5070B6BEBA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50142-38F9-98A3-7135-624694660D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5" y="16883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10172E-2815-F2D0-8D92-CAB39F70CB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5" y="26027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s-ES" altLang="ja-JP" sz="1200" dirty="0"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28EC3A-5C7C-F093-399C-95B4E49455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3" y="3517146"/>
            <a:ext cx="4504625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C61D405-5FE3-9881-FD02-E69412524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3" y="4604801"/>
            <a:ext cx="4504626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76CAB6-4593-F611-D4A1-4526546F3B1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19608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83210F-6FCF-38B2-FF5E-C46C8B1FF2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28752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793A87-65BA-8248-2062-7645E56B69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3876307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4EFB44-4730-8D8D-65CF-2813A478E21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4867163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5628BA-58FB-0C2E-42FD-296826AFF4A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3" y="1330427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解答欄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00894FC-9A99-CE49-C630-4727A840C2E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3274" y="1329185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問題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5F9F904-1DDF-0BAA-90BF-54E846A7C3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6" y="16883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温度センサーからのデータを読み取り、その結果を返す関数の名前。温度センサーからのデータ取得には読み出し命令を送ってから結果が得られるまでに</a:t>
            </a:r>
            <a:r>
              <a:rPr kumimoji="1" lang="en-US" altLang="ja-JP" sz="1200" dirty="0">
                <a:latin typeface="Consolas" panose="020B0609020204030204" pitchFamily="49" charset="0"/>
              </a:rPr>
              <a:t>6μ</a:t>
            </a:r>
            <a:r>
              <a:rPr lang="ja-JP" altLang="en-US" sz="1200" dirty="0">
                <a:latin typeface="Consolas" panose="020B0609020204030204" pitchFamily="49" charset="0"/>
              </a:rPr>
              <a:t>秒かかる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17876C5-3D2D-2B4C-EA72-C3963BF177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6" y="26027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モーターの回転速度を保持するための変数の名前。この値を使ってモーターを</a:t>
            </a:r>
            <a:r>
              <a:rPr kumimoji="1" lang="en-US" altLang="ja-JP" sz="1200" dirty="0">
                <a:latin typeface="Consolas" panose="020B0609020204030204" pitchFamily="49" charset="0"/>
              </a:rPr>
              <a:t>PWM</a:t>
            </a:r>
            <a:r>
              <a:rPr kumimoji="1" lang="ja-JP" altLang="en-US" sz="1200" dirty="0">
                <a:latin typeface="Consolas" panose="020B0609020204030204" pitchFamily="49" charset="0"/>
              </a:rPr>
              <a:t>制御します。単位は１分間に回転する数</a:t>
            </a:r>
            <a:r>
              <a:rPr kumimoji="1" lang="en-US" altLang="ja-JP" sz="1200" dirty="0">
                <a:latin typeface="Consolas" panose="020B0609020204030204" pitchFamily="49" charset="0"/>
              </a:rPr>
              <a:t>(rpm)</a:t>
            </a:r>
            <a:r>
              <a:rPr kumimoji="1" lang="ja-JP" altLang="en-US" sz="1200" dirty="0">
                <a:latin typeface="Consolas" panose="020B0609020204030204" pitchFamily="49" charset="0"/>
              </a:rPr>
              <a:t>です。</a:t>
            </a:r>
            <a:endParaRPr kumimoji="1" lang="es-ES" altLang="ja-JP" sz="12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E14E32F-A0BC-92E1-EA8E-39D5B90C65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4" y="3517146"/>
            <a:ext cx="6246259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カウントダウンしているウォッチドッグタイマーのタイマー値を初期化するための関数の名前。この関数を様々なタイミングで呼ぶことによって、システムの強制リセットを回避します。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F0A2CAF-F308-66B4-1DDB-4B505869C2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3" y="4604801"/>
            <a:ext cx="6246261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フラッシュ</a:t>
            </a:r>
            <a:r>
              <a:rPr kumimoji="1" lang="en-US" altLang="ja-JP" sz="1200" dirty="0">
                <a:latin typeface="Consolas" panose="020B0609020204030204" pitchFamily="49" charset="0"/>
              </a:rPr>
              <a:t>ROM</a:t>
            </a:r>
            <a:r>
              <a:rPr kumimoji="1" lang="ja-JP" altLang="en-US" sz="1200" dirty="0">
                <a:latin typeface="Consolas" panose="020B0609020204030204" pitchFamily="49" charset="0"/>
              </a:rPr>
              <a:t>に記録されている整数型のデータを読み込むための関数の名前。データは起動時にメモリ上にキャッシュされていて、値の種類に関わらず高速に読み込めます。</a:t>
            </a:r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029C22-5079-57CA-15F7-602329E9138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3" y="5527573"/>
            <a:ext cx="4504626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3BCD62-B59B-BBF9-0F2C-2906980FF56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5789935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9A7940-552A-FB9F-A99D-9E06C810EB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3" y="5527573"/>
            <a:ext cx="6246261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任意バイト数のバイナリデータをフラッシュ</a:t>
            </a:r>
            <a:r>
              <a:rPr kumimoji="1" lang="en-US" altLang="ja-JP" sz="1200" dirty="0">
                <a:latin typeface="Consolas" panose="020B0609020204030204" pitchFamily="49" charset="0"/>
              </a:rPr>
              <a:t>ROM</a:t>
            </a:r>
            <a:r>
              <a:rPr kumimoji="1" lang="ja-JP" altLang="en-US" sz="1200" dirty="0">
                <a:latin typeface="Consolas" panose="020B0609020204030204" pitchFamily="49" charset="0"/>
              </a:rPr>
              <a:t>に保存する関数。データは同じタスク</a:t>
            </a:r>
            <a:r>
              <a:rPr kumimoji="1" lang="en-US" altLang="ja-JP" sz="1200" dirty="0">
                <a:latin typeface="Consolas" panose="020B0609020204030204" pitchFamily="49" charset="0"/>
              </a:rPr>
              <a:t>(</a:t>
            </a:r>
            <a:r>
              <a:rPr kumimoji="1" lang="ja-JP" altLang="en-US" sz="1200" dirty="0">
                <a:latin typeface="Consolas" panose="020B0609020204030204" pitchFamily="49" charset="0"/>
              </a:rPr>
              <a:t>スレッド</a:t>
            </a:r>
            <a:r>
              <a:rPr kumimoji="1" lang="en-US" altLang="ja-JP" sz="1200" dirty="0">
                <a:latin typeface="Consolas" panose="020B0609020204030204" pitchFamily="49" charset="0"/>
              </a:rPr>
              <a:t>)</a:t>
            </a:r>
            <a:r>
              <a:rPr kumimoji="1" lang="ja-JP" altLang="en-US" sz="1200" dirty="0">
                <a:latin typeface="Consolas" panose="020B0609020204030204" pitchFamily="49" charset="0"/>
              </a:rPr>
              <a:t>上でフラッシュに書かれるため、データのサイズによって所要時間は変化します。</a:t>
            </a:r>
            <a:endParaRPr kumimoji="1" lang="en-US" altLang="ja-JP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49229e1-d9eb-40cf-aa20-8039fe5d6144}" enabled="1" method="Standard" siteId="{3ce358ea-700e-4f0f-bb37-fd0b7c21366c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01-solid-srp_app</Template>
  <TotalTime>0</TotalTime>
  <Words>202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Calibri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2024-10-05T12:14:42Z</dcterms:created>
  <dcterms:modified xsi:type="dcterms:W3CDTF">2024-10-14T00:48:28Z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テーマ:9</vt:lpwstr>
  </property>
  <property fmtid="{D5CDD505-2E9C-101B-9397-08002B2CF9AE}" pid="3" name="ClassificationContentMarkingFooterText">
    <vt:lpwstr>Internal</vt:lpwstr>
  </property>
</Properties>
</file>