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200" y="136525"/>
            <a:ext cx="830579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適切な名前に変更しよう</a:t>
            </a:r>
            <a:endParaRPr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200" y="782856"/>
            <a:ext cx="9437017" cy="344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名詞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/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命令文の使い方、名前の示す内容に気をつけて修正しよう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FAD5E2-F6A6-0FB8-1C19-CD9A10653A62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A44DE7-2983-93F5-532B-F0266A8025C2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46FE78-1C3B-3BAB-AD4D-D862682A2D91}"/>
              </a:ext>
            </a:extLst>
          </p:cNvPr>
          <p:cNvSpPr/>
          <p:nvPr userDrawn="1"/>
        </p:nvSpPr>
        <p:spPr>
          <a:xfrm>
            <a:off x="943276" y="16883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auto x = 5; // </a:t>
            </a:r>
            <a:r>
              <a:rPr kumimoji="1" lang="ja-JP" altLang="en-US" sz="1200" dirty="0">
                <a:latin typeface="Consolas" panose="020B0609020204030204" pitchFamily="49" charset="0"/>
              </a:rPr>
              <a:t>長方形の幅</a:t>
            </a:r>
            <a:endParaRPr kumimoji="1" lang="es-ES" altLang="ja-JP" sz="1200" dirty="0">
              <a:latin typeface="Consolas" panose="020B0609020204030204" pitchFamily="49" charset="0"/>
            </a:endParaRPr>
          </a:p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auto y = 10; // </a:t>
            </a:r>
            <a:r>
              <a:rPr kumimoji="1" lang="ja-JP" altLang="en-US" sz="1200" dirty="0">
                <a:latin typeface="Consolas" panose="020B0609020204030204" pitchFamily="49" charset="0"/>
              </a:rPr>
              <a:t>長方形の高さ</a:t>
            </a:r>
            <a:endParaRPr kumimoji="1" lang="es-ES" altLang="ja-JP" sz="1200" dirty="0">
              <a:latin typeface="Consolas" panose="020B0609020204030204" pitchFamily="49" charset="0"/>
            </a:endParaRPr>
          </a:p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auto z = x * y;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9A2994-DDFA-F893-1F7B-C11E5C340D5A}"/>
              </a:ext>
            </a:extLst>
          </p:cNvPr>
          <p:cNvSpPr/>
          <p:nvPr userDrawn="1"/>
        </p:nvSpPr>
        <p:spPr>
          <a:xfrm>
            <a:off x="943276" y="26027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nameOfEmployee = "John"s;</a:t>
            </a:r>
          </a:p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idDepartment = 42;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2349A-80F9-9FE4-07B8-BC183728EBD1}"/>
              </a:ext>
            </a:extLst>
          </p:cNvPr>
          <p:cNvSpPr/>
          <p:nvPr userDrawn="1"/>
        </p:nvSpPr>
        <p:spPr>
          <a:xfrm>
            <a:off x="943274" y="3517146"/>
            <a:ext cx="4504625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streamedDataParsing</a:t>
            </a:r>
            <a:r>
              <a:rPr kumimoji="1" lang="en-US" altLang="ja-JP" sz="1200" dirty="0">
                <a:latin typeface="Consolas" panose="020B0609020204030204" pitchFamily="49" charset="0"/>
              </a:rPr>
              <a:t>() {…}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bool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userInformationValidation</a:t>
            </a:r>
            <a:r>
              <a:rPr kumimoji="1" lang="en-US" altLang="ja-JP" sz="1200" dirty="0">
                <a:latin typeface="Consolas" panose="020B0609020204030204" pitchFamily="49" charset="0"/>
              </a:rPr>
              <a:t>() {…}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showEffectForLoading</a:t>
            </a:r>
            <a:r>
              <a:rPr kumimoji="1" lang="en-US" altLang="ja-JP" sz="1200" dirty="0">
                <a:latin typeface="Consolas" panose="020B0609020204030204" pitchFamily="49" charset="0"/>
              </a:rPr>
              <a:t>(bool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isLoading</a:t>
            </a:r>
            <a:r>
              <a:rPr kumimoji="1" lang="en-US" altLang="ja-JP" sz="1200" dirty="0">
                <a:latin typeface="Consolas" panose="020B0609020204030204" pitchFamily="49" charset="0"/>
              </a:rPr>
              <a:t>) {…}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userRegist</a:t>
            </a:r>
            <a:r>
              <a:rPr kumimoji="1" lang="en-US" altLang="ja-JP" sz="1200" dirty="0">
                <a:latin typeface="Consolas" panose="020B0609020204030204" pitchFamily="49" charset="0"/>
              </a:rPr>
              <a:t>(User user) {…}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A04EEA-5E08-961E-D050-7ADEB7581551}"/>
              </a:ext>
            </a:extLst>
          </p:cNvPr>
          <p:cNvSpPr/>
          <p:nvPr userDrawn="1"/>
        </p:nvSpPr>
        <p:spPr>
          <a:xfrm>
            <a:off x="943274" y="4604801"/>
            <a:ext cx="4504626" cy="1771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double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calc_area</a:t>
            </a:r>
            <a:r>
              <a:rPr kumimoji="1" lang="en-US" altLang="ja-JP" sz="1200" dirty="0">
                <a:latin typeface="Consolas" panose="020B0609020204030204" pitchFamily="49" charset="0"/>
              </a:rPr>
              <a:t>(double r) {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const double pi = 3.14;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auto a = pi * r * r;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return a;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x = 7;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auto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area_circle</a:t>
            </a:r>
            <a:r>
              <a:rPr kumimoji="1" lang="en-US" altLang="ja-JP" sz="1200" dirty="0">
                <a:latin typeface="Consolas" panose="020B0609020204030204" pitchFamily="49" charset="0"/>
              </a:rPr>
              <a:t> =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calc_area</a:t>
            </a:r>
            <a:r>
              <a:rPr kumimoji="1" lang="en-US" altLang="ja-JP" sz="1200" dirty="0">
                <a:latin typeface="Consolas" panose="020B0609020204030204" pitchFamily="49" charset="0"/>
              </a:rPr>
              <a:t>(x);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B236A1B-9347-E3A8-9E57-D2A037B121AB}"/>
              </a:ext>
            </a:extLst>
          </p:cNvPr>
          <p:cNvSpPr/>
          <p:nvPr userDrawn="1"/>
        </p:nvSpPr>
        <p:spPr>
          <a:xfrm>
            <a:off x="5447901" y="16883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auto width = 5; // 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長方形の幅</a:t>
            </a:r>
            <a:endParaRPr kumimoji="1" lang="es-ES" altLang="ja-JP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auto height = 10; // 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長方形の高さ</a:t>
            </a:r>
            <a:endParaRPr kumimoji="1" lang="es-ES" altLang="ja-JP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auto area = width * height;</a:t>
            </a:r>
            <a:endParaRPr kumimoji="1" lang="ja-JP" altLang="en-US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1162EEE-D388-7924-A6C8-8994C0958249}"/>
              </a:ext>
            </a:extLst>
          </p:cNvPr>
          <p:cNvSpPr/>
          <p:nvPr userDrawn="1"/>
        </p:nvSpPr>
        <p:spPr>
          <a:xfrm>
            <a:off x="5447901" y="26027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employeeName = "John"s;</a:t>
            </a:r>
          </a:p>
          <a:p>
            <a:pPr algn="l"/>
            <a:r>
              <a:rPr kumimoji="1" lang="es-E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departmentId = 42;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587D55F-E4B7-A04C-6F5D-49E01CB61D50}"/>
              </a:ext>
            </a:extLst>
          </p:cNvPr>
          <p:cNvSpPr/>
          <p:nvPr userDrawn="1"/>
        </p:nvSpPr>
        <p:spPr>
          <a:xfrm>
            <a:off x="5447899" y="3517146"/>
            <a:ext cx="6246259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parseStreamedData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() {…}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bool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validateUserInformation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() {…}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showLoadingEffect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() {…} // ※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ロード中かどうかは呼ぶ側の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で判定</a:t>
            </a:r>
            <a:endParaRPr kumimoji="1" lang="en-US" altLang="ja-JP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registerUser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(User user) {…} // ※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regist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に登録するという意味はない</a:t>
            </a:r>
            <a:endParaRPr kumimoji="1" lang="en-US" altLang="ja-JP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EB7D6E9-0766-303D-2120-8A93855720D8}"/>
              </a:ext>
            </a:extLst>
          </p:cNvPr>
          <p:cNvSpPr/>
          <p:nvPr userDrawn="1"/>
        </p:nvSpPr>
        <p:spPr>
          <a:xfrm>
            <a:off x="5447899" y="4604801"/>
            <a:ext cx="6246260" cy="1771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double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calculate_area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(double radius) {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   const double pi = 3.14;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   auto area = </a:t>
            </a:r>
            <a:r>
              <a:rPr lang="en-US" altLang="ja-JP" sz="12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std::numbers::pi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* radius * radius; //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c++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20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。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M_PI</a:t>
            </a:r>
            <a:r>
              <a:rPr kumimoji="1" lang="ja-JP" altLang="en-US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も可</a:t>
            </a:r>
            <a:endParaRPr kumimoji="1" lang="en-US" altLang="ja-JP" sz="1200" b="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   return area;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x = 7;</a:t>
            </a:r>
          </a:p>
          <a:p>
            <a:pPr algn="l"/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auto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circle_area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kumimoji="1" lang="en-US" altLang="ja-JP" sz="12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calculate_area</a:t>
            </a:r>
            <a:r>
              <a:rPr kumimoji="1" lang="en-US" altLang="ja-JP" sz="1200" b="0" dirty="0">
                <a:solidFill>
                  <a:srgbClr val="C00000"/>
                </a:solidFill>
                <a:latin typeface="Consolas" panose="020B0609020204030204" pitchFamily="49" charset="0"/>
              </a:rPr>
              <a:t>(x);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EC4ABD-F936-5AE5-222A-EA08288C74FD}"/>
              </a:ext>
            </a:extLst>
          </p:cNvPr>
          <p:cNvSpPr txBox="1"/>
          <p:nvPr userDrawn="1"/>
        </p:nvSpPr>
        <p:spPr>
          <a:xfrm>
            <a:off x="264692" y="19608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05F10C3-595D-F158-2D93-9888768BA99B}"/>
              </a:ext>
            </a:extLst>
          </p:cNvPr>
          <p:cNvSpPr txBox="1"/>
          <p:nvPr userDrawn="1"/>
        </p:nvSpPr>
        <p:spPr>
          <a:xfrm>
            <a:off x="264692" y="28752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B603A9-757F-1C44-C79E-947D784CA9E3}"/>
              </a:ext>
            </a:extLst>
          </p:cNvPr>
          <p:cNvSpPr txBox="1"/>
          <p:nvPr userDrawn="1"/>
        </p:nvSpPr>
        <p:spPr>
          <a:xfrm>
            <a:off x="264692" y="3876307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7C2F9DE-F1E2-1C8F-0500-7ACF980648CC}"/>
              </a:ext>
            </a:extLst>
          </p:cNvPr>
          <p:cNvSpPr txBox="1"/>
          <p:nvPr userDrawn="1"/>
        </p:nvSpPr>
        <p:spPr>
          <a:xfrm>
            <a:off x="264692" y="5305659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00067A6-DEC4-EF09-DA42-60A2E10D72D9}"/>
              </a:ext>
            </a:extLst>
          </p:cNvPr>
          <p:cNvSpPr txBox="1"/>
          <p:nvPr userDrawn="1"/>
        </p:nvSpPr>
        <p:spPr>
          <a:xfrm>
            <a:off x="5447899" y="1330427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解答欄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2B944CB-D2F3-BA64-EDF6-C6D450AEDD9F}"/>
              </a:ext>
            </a:extLst>
          </p:cNvPr>
          <p:cNvSpPr txBox="1"/>
          <p:nvPr userDrawn="1"/>
        </p:nvSpPr>
        <p:spPr>
          <a:xfrm>
            <a:off x="943274" y="1329185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24EB1E6-841E-498B-7FF1-F5E2347627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624258"/>
              </p:ext>
            </p:extLst>
          </p:nvPr>
        </p:nvGraphicFramePr>
        <p:xfrm>
          <a:off x="0" y="0"/>
          <a:ext cx="12191998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9082299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46414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50996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1705758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0317955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76014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86792481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540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2797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2736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3769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007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51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4713"/>
                  </a:ext>
                </a:extLst>
              </a:tr>
            </a:tbl>
          </a:graphicData>
        </a:graphic>
      </p:graphicFrame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9AAE15-7B16-6033-465B-11FD68553E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50142-38F9-98A3-7135-624694660D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47901" y="16883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10172E-2815-F2D0-8D92-CAB39F70CB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47901" y="2602747"/>
            <a:ext cx="6246258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s-ES" altLang="ja-JP" sz="1200" dirty="0"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28EC3A-5C7C-F093-399C-95B4E49455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47899" y="3517146"/>
            <a:ext cx="6246259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C61D405-5FE3-9881-FD02-E694125249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47899" y="4604801"/>
            <a:ext cx="6246260" cy="1771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kumimoji="1" lang="en-US" altLang="ja-JP" sz="1200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76CAB6-4593-F611-D4A1-4526546F3B1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19608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83210F-6FCF-38B2-FF5E-C46C8B1FF2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2875281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6793A87-65BA-8248-2062-7645E56B69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3876307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4EFB44-4730-8D8D-65CF-2813A478E2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4692" y="5305659"/>
            <a:ext cx="67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</a:t>
            </a:r>
            <a:r>
              <a:rPr kumimoji="1" lang="en-US" altLang="ja-JP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4: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5628BA-58FB-0C2E-42FD-296826AFF4AD}"/>
              </a:ext>
            </a:extLst>
          </p:cNvPr>
          <p:cNvSpPr txBox="1"/>
          <p:nvPr/>
        </p:nvSpPr>
        <p:spPr>
          <a:xfrm>
            <a:off x="5447899" y="1330427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解答欄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00894FC-9A99-CE49-C630-4727A840C2E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3274" y="1329185"/>
            <a:ext cx="104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1800" b="1" dirty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問題</a:t>
            </a:r>
            <a:endParaRPr kumimoji="1" lang="es-ES" altLang="ja-JP" sz="1800" b="1" dirty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5F9F904-1DDF-0BAA-90BF-54E846A7C3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6" y="16883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auto x = 5; // </a:t>
            </a:r>
            <a:r>
              <a:rPr kumimoji="1" lang="ja-JP" altLang="en-US" sz="1200" dirty="0">
                <a:latin typeface="Consolas" panose="020B0609020204030204" pitchFamily="49" charset="0"/>
              </a:rPr>
              <a:t>長方形の幅</a:t>
            </a:r>
            <a:endParaRPr kumimoji="1" lang="es-ES" altLang="ja-JP" sz="1200" dirty="0">
              <a:latin typeface="Consolas" panose="020B0609020204030204" pitchFamily="49" charset="0"/>
            </a:endParaRPr>
          </a:p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auto y = 10; // </a:t>
            </a:r>
            <a:r>
              <a:rPr kumimoji="1" lang="ja-JP" altLang="en-US" sz="1200" dirty="0">
                <a:latin typeface="Consolas" panose="020B0609020204030204" pitchFamily="49" charset="0"/>
              </a:rPr>
              <a:t>長方形の高さ</a:t>
            </a:r>
            <a:endParaRPr kumimoji="1" lang="es-ES" altLang="ja-JP" sz="1200" dirty="0">
              <a:latin typeface="Consolas" panose="020B0609020204030204" pitchFamily="49" charset="0"/>
            </a:endParaRPr>
          </a:p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auto z = x * y;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7876C5-3D2D-2B4C-EA72-C3963BF177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6" y="2602747"/>
            <a:ext cx="4504624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nameOfEmployee = "John"s;</a:t>
            </a:r>
          </a:p>
          <a:p>
            <a:pPr algn="l"/>
            <a:r>
              <a:rPr kumimoji="1" lang="es-ES" altLang="ja-JP" sz="1200" dirty="0">
                <a:latin typeface="Consolas" panose="020B0609020204030204" pitchFamily="49" charset="0"/>
              </a:rPr>
              <a:t>idDepartment = 42;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E14E32F-A0BC-92E1-EA8E-39D5B90C65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4" y="3517146"/>
            <a:ext cx="4504625" cy="108765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streamedDataParsing</a:t>
            </a:r>
            <a:r>
              <a:rPr kumimoji="1" lang="en-US" altLang="ja-JP" sz="1200" dirty="0">
                <a:latin typeface="Consolas" panose="020B0609020204030204" pitchFamily="49" charset="0"/>
              </a:rPr>
              <a:t>() {…}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bool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userInformationValidation</a:t>
            </a:r>
            <a:r>
              <a:rPr kumimoji="1" lang="en-US" altLang="ja-JP" sz="1200" dirty="0">
                <a:latin typeface="Consolas" panose="020B0609020204030204" pitchFamily="49" charset="0"/>
              </a:rPr>
              <a:t>() {…}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showEffectForLoading</a:t>
            </a:r>
            <a:r>
              <a:rPr kumimoji="1" lang="en-US" altLang="ja-JP" sz="1200" dirty="0">
                <a:latin typeface="Consolas" panose="020B0609020204030204" pitchFamily="49" charset="0"/>
              </a:rPr>
              <a:t>(bool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isLoading</a:t>
            </a:r>
            <a:r>
              <a:rPr kumimoji="1" lang="en-US" altLang="ja-JP" sz="1200" dirty="0">
                <a:latin typeface="Consolas" panose="020B0609020204030204" pitchFamily="49" charset="0"/>
              </a:rPr>
              <a:t>) {…}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void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userRegist</a:t>
            </a:r>
            <a:r>
              <a:rPr kumimoji="1" lang="en-US" altLang="ja-JP" sz="1200" dirty="0">
                <a:latin typeface="Consolas" panose="020B0609020204030204" pitchFamily="49" charset="0"/>
              </a:rPr>
              <a:t>(User user) {…}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F0A2CAF-F308-66B4-1DDB-4B505869C2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3274" y="4604801"/>
            <a:ext cx="4504626" cy="17710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double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calc_area</a:t>
            </a:r>
            <a:r>
              <a:rPr kumimoji="1" lang="en-US" altLang="ja-JP" sz="1200" dirty="0">
                <a:latin typeface="Consolas" panose="020B0609020204030204" pitchFamily="49" charset="0"/>
              </a:rPr>
              <a:t>(double r) {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const double pi = 3.14;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auto a = pi * r * r;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    return a;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x = 7;</a:t>
            </a:r>
          </a:p>
          <a:p>
            <a:pPr algn="l"/>
            <a:r>
              <a:rPr kumimoji="1" lang="en-US" altLang="ja-JP" sz="1200" dirty="0">
                <a:latin typeface="Consolas" panose="020B0609020204030204" pitchFamily="49" charset="0"/>
              </a:rPr>
              <a:t>auto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area_circle</a:t>
            </a:r>
            <a:r>
              <a:rPr kumimoji="1" lang="en-US" altLang="ja-JP" sz="1200" dirty="0">
                <a:latin typeface="Consolas" panose="020B0609020204030204" pitchFamily="49" charset="0"/>
              </a:rPr>
              <a:t> = </a:t>
            </a:r>
            <a:r>
              <a:rPr kumimoji="1" lang="en-US" altLang="ja-JP" sz="1200" dirty="0" err="1">
                <a:latin typeface="Consolas" panose="020B0609020204030204" pitchFamily="49" charset="0"/>
              </a:rPr>
              <a:t>calc_area</a:t>
            </a:r>
            <a:r>
              <a:rPr kumimoji="1" lang="en-US" altLang="ja-JP" sz="1200" dirty="0">
                <a:latin typeface="Consolas" panose="020B0609020204030204" pitchFamily="49" charset="0"/>
              </a:rPr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49229e1-d9eb-40cf-aa20-8039fe5d6144}" enabled="1" method="Standard" siteId="{3ce358ea-700e-4f0f-bb37-fd0b7c21366c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01-solid-srp_app</Template>
  <TotalTime>0</TotalTime>
  <Words>122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Calibri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2024-10-05T12:14:42Z</dcterms:created>
  <dcterms:modified xsi:type="dcterms:W3CDTF">2024-10-05T13:17:44Z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テーマ:9</vt:lpwstr>
  </property>
  <property fmtid="{D5CDD505-2E9C-101B-9397-08002B2CF9AE}" pid="3" name="ClassificationContentMarkingFooterText">
    <vt:lpwstr>Internal</vt:lpwstr>
  </property>
</Properties>
</file>