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>
        <p:scale>
          <a:sx n="75" d="100"/>
          <a:sy n="75" d="100"/>
        </p:scale>
        <p:origin x="42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91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A0261D-5B97-ABA2-DF43-07CDB4E4ADC4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  <a:r>
              <a:rPr kumimoji="1" lang="ja-JP" altLang="en-US" b="1" dirty="0">
                <a:solidFill>
                  <a:srgbClr val="FF0000"/>
                </a:solidFill>
              </a:rPr>
              <a:t>回答例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0B85E9-3FC2-C73B-DFAA-CDC81EAC024B}"/>
              </a:ext>
            </a:extLst>
          </p:cNvPr>
          <p:cNvSpPr txBox="1"/>
          <p:nvPr userDrawn="1"/>
        </p:nvSpPr>
        <p:spPr>
          <a:xfrm>
            <a:off x="273269" y="14526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リスコフの置換原則を理解する演習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412DD3B-21A9-9B98-5696-534113A0163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18401614"/>
              </p:ext>
            </p:extLst>
          </p:nvPr>
        </p:nvGraphicFramePr>
        <p:xfrm>
          <a:off x="385555" y="5601290"/>
          <a:ext cx="11420889" cy="1150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055">
                  <a:extLst>
                    <a:ext uri="{9D8B030D-6E8A-4147-A177-3AD203B41FA5}">
                      <a16:colId xmlns:a16="http://schemas.microsoft.com/office/drawing/2014/main" val="2857852586"/>
                    </a:ext>
                  </a:extLst>
                </a:gridCol>
                <a:gridCol w="4605917">
                  <a:extLst>
                    <a:ext uri="{9D8B030D-6E8A-4147-A177-3AD203B41FA5}">
                      <a16:colId xmlns:a16="http://schemas.microsoft.com/office/drawing/2014/main" val="950484862"/>
                    </a:ext>
                  </a:extLst>
                </a:gridCol>
                <a:gridCol w="4605917">
                  <a:extLst>
                    <a:ext uri="{9D8B030D-6E8A-4147-A177-3AD203B41FA5}">
                      <a16:colId xmlns:a16="http://schemas.microsoft.com/office/drawing/2014/main" val="3551271641"/>
                    </a:ext>
                  </a:extLst>
                </a:gridCol>
              </a:tblGrid>
              <a:tr h="2849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問題１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反例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問題２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違反しないメソッド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486748"/>
                  </a:ext>
                </a:extLst>
              </a:tr>
              <a:tr h="7842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回答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ダチョウ、ペンギン、など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ない</a:t>
                      </a:r>
                      <a:b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</a:b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（「配置する」くらい</a:t>
                      </a: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…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37037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232A204-D720-4425-3158-8BEB55033849}"/>
              </a:ext>
            </a:extLst>
          </p:cNvPr>
          <p:cNvSpPr/>
          <p:nvPr userDrawn="1"/>
        </p:nvSpPr>
        <p:spPr>
          <a:xfrm>
            <a:off x="1356808" y="2665386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自動車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EDB7F09-BAC9-FBC5-9E40-93DD53C3F357}"/>
              </a:ext>
            </a:extLst>
          </p:cNvPr>
          <p:cNvSpPr/>
          <p:nvPr userDrawn="1"/>
        </p:nvSpPr>
        <p:spPr>
          <a:xfrm>
            <a:off x="1356808" y="3158937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-</a:t>
            </a:r>
            <a:r>
              <a:rPr kumimoji="1" lang="ja-JP" altLang="en-US" sz="1400" dirty="0">
                <a:solidFill>
                  <a:schemeClr val="tx1"/>
                </a:solidFill>
              </a:rPr>
              <a:t>給油する</a:t>
            </a:r>
            <a:r>
              <a:rPr kumimoji="1" lang="en-US" altLang="ja-JP" sz="1400" dirty="0">
                <a:solidFill>
                  <a:schemeClr val="tx1"/>
                </a:solidFill>
              </a:rPr>
              <a:t>()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4DE0AB9-29D8-149B-E151-6A8133C4D1E6}"/>
              </a:ext>
            </a:extLst>
          </p:cNvPr>
          <p:cNvSpPr/>
          <p:nvPr userDrawn="1"/>
        </p:nvSpPr>
        <p:spPr>
          <a:xfrm>
            <a:off x="1356808" y="3034719"/>
            <a:ext cx="1398494" cy="124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3CE64F2-6092-662A-85C5-A878E680EDF9}"/>
              </a:ext>
            </a:extLst>
          </p:cNvPr>
          <p:cNvSpPr/>
          <p:nvPr userDrawn="1"/>
        </p:nvSpPr>
        <p:spPr>
          <a:xfrm>
            <a:off x="444538" y="3906965"/>
            <a:ext cx="10400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プリウス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7DEF15-9962-68C5-D1B0-AC0F30447F4D}"/>
              </a:ext>
            </a:extLst>
          </p:cNvPr>
          <p:cNvSpPr/>
          <p:nvPr userDrawn="1"/>
        </p:nvSpPr>
        <p:spPr>
          <a:xfrm>
            <a:off x="1651116" y="3906965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CX-7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3858042-51C4-10B4-E1DF-8479E7B33CF2}"/>
              </a:ext>
            </a:extLst>
          </p:cNvPr>
          <p:cNvSpPr/>
          <p:nvPr userDrawn="1"/>
        </p:nvSpPr>
        <p:spPr>
          <a:xfrm>
            <a:off x="2630063" y="3901722"/>
            <a:ext cx="81238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？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40A6B11-5353-9C80-27CE-1E142FB5DF77}"/>
              </a:ext>
            </a:extLst>
          </p:cNvPr>
          <p:cNvCxnSpPr>
            <a:cxnSpLocks/>
            <a:stCxn id="14" idx="0"/>
            <a:endCxn id="12" idx="2"/>
          </p:cNvCxnSpPr>
          <p:nvPr userDrawn="1"/>
        </p:nvCxnSpPr>
        <p:spPr>
          <a:xfrm rot="5400000" flipH="1" flipV="1">
            <a:off x="1320953" y="3171863"/>
            <a:ext cx="378696" cy="1091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A1B71739-2040-314C-34F2-9260FF59B0C0}"/>
              </a:ext>
            </a:extLst>
          </p:cNvPr>
          <p:cNvCxnSpPr>
            <a:cxnSpLocks/>
            <a:stCxn id="15" idx="0"/>
            <a:endCxn id="12" idx="2"/>
          </p:cNvCxnSpPr>
          <p:nvPr userDrawn="1"/>
        </p:nvCxnSpPr>
        <p:spPr>
          <a:xfrm rot="16200000" flipV="1">
            <a:off x="1867334" y="3716990"/>
            <a:ext cx="378696" cy="1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2A39C98F-489E-9A22-AE5F-F542AEA124CD}"/>
              </a:ext>
            </a:extLst>
          </p:cNvPr>
          <p:cNvCxnSpPr>
            <a:cxnSpLocks/>
            <a:stCxn id="16" idx="0"/>
            <a:endCxn id="12" idx="2"/>
          </p:cNvCxnSpPr>
          <p:nvPr userDrawn="1"/>
        </p:nvCxnSpPr>
        <p:spPr>
          <a:xfrm rot="16200000" flipV="1">
            <a:off x="2359430" y="3224895"/>
            <a:ext cx="373453" cy="98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9FB4404-3138-F4D5-9907-BC7DE763E19F}"/>
              </a:ext>
            </a:extLst>
          </p:cNvPr>
          <p:cNvSpPr txBox="1"/>
          <p:nvPr userDrawn="1"/>
        </p:nvSpPr>
        <p:spPr>
          <a:xfrm>
            <a:off x="548550" y="443809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 サクラ</a:t>
            </a:r>
            <a:r>
              <a:rPr kumimoji="1" lang="en-US" altLang="ja-JP" dirty="0"/>
              <a:t>, TESLA</a:t>
            </a:r>
            <a:r>
              <a:rPr kumimoji="1" lang="ja-JP" altLang="en-US" dirty="0"/>
              <a:t>の車など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7EF6D3-37A7-5DCA-3B05-1628119CF505}"/>
              </a:ext>
            </a:extLst>
          </p:cNvPr>
          <p:cNvSpPr txBox="1"/>
          <p:nvPr userDrawn="1"/>
        </p:nvSpPr>
        <p:spPr>
          <a:xfrm>
            <a:off x="444538" y="221423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kumimoji="1" lang="en-US" altLang="ja-JP" b="1" dirty="0"/>
              <a:t>:</a:t>
            </a:r>
            <a:endParaRPr kumimoji="1" lang="ja-JP" altLang="en-US" b="1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3D26DCC-DD15-06FE-B3FD-2DECFD980C7A}"/>
              </a:ext>
            </a:extLst>
          </p:cNvPr>
          <p:cNvSpPr/>
          <p:nvPr userDrawn="1"/>
        </p:nvSpPr>
        <p:spPr>
          <a:xfrm>
            <a:off x="4905776" y="2671982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鳥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2432367-D37A-1234-A45A-D16A58682CF3}"/>
              </a:ext>
            </a:extLst>
          </p:cNvPr>
          <p:cNvSpPr/>
          <p:nvPr userDrawn="1"/>
        </p:nvSpPr>
        <p:spPr>
          <a:xfrm>
            <a:off x="4905776" y="3165533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-</a:t>
            </a:r>
            <a:r>
              <a:rPr kumimoji="1" lang="ja-JP" altLang="en-US" sz="1400" dirty="0">
                <a:solidFill>
                  <a:schemeClr val="tx1"/>
                </a:solidFill>
              </a:rPr>
              <a:t>飛ぶ</a:t>
            </a:r>
            <a:r>
              <a:rPr kumimoji="1" lang="en-US" altLang="ja-JP" sz="1400" dirty="0">
                <a:solidFill>
                  <a:schemeClr val="tx1"/>
                </a:solidFill>
              </a:rPr>
              <a:t>()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0C372A0-B5C7-D0DB-DCE0-52D64B55633A}"/>
              </a:ext>
            </a:extLst>
          </p:cNvPr>
          <p:cNvSpPr/>
          <p:nvPr userDrawn="1"/>
        </p:nvSpPr>
        <p:spPr>
          <a:xfrm>
            <a:off x="4905776" y="3041315"/>
            <a:ext cx="1398494" cy="124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9AA9EF9-E84A-E08F-7676-C2EEFCFE4522}"/>
              </a:ext>
            </a:extLst>
          </p:cNvPr>
          <p:cNvSpPr/>
          <p:nvPr userDrawn="1"/>
        </p:nvSpPr>
        <p:spPr>
          <a:xfrm>
            <a:off x="3993506" y="3913561"/>
            <a:ext cx="10400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スズメ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C87FC74-DFAB-1A3A-F1A1-479F2B7886BE}"/>
              </a:ext>
            </a:extLst>
          </p:cNvPr>
          <p:cNvSpPr/>
          <p:nvPr userDrawn="1"/>
        </p:nvSpPr>
        <p:spPr>
          <a:xfrm>
            <a:off x="5200084" y="3913561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はと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F1E8F5-5E96-C7F9-1CEB-5C366138E12E}"/>
              </a:ext>
            </a:extLst>
          </p:cNvPr>
          <p:cNvSpPr/>
          <p:nvPr userDrawn="1"/>
        </p:nvSpPr>
        <p:spPr>
          <a:xfrm>
            <a:off x="6179031" y="3908318"/>
            <a:ext cx="81238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？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FFCF2C25-F11C-8940-5E33-F43DFA5DC745}"/>
              </a:ext>
            </a:extLst>
          </p:cNvPr>
          <p:cNvCxnSpPr>
            <a:cxnSpLocks/>
            <a:stCxn id="25" idx="0"/>
            <a:endCxn id="23" idx="2"/>
          </p:cNvCxnSpPr>
          <p:nvPr userDrawn="1"/>
        </p:nvCxnSpPr>
        <p:spPr>
          <a:xfrm rot="5400000" flipH="1" flipV="1">
            <a:off x="4869921" y="3178459"/>
            <a:ext cx="378696" cy="1091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26224DE1-F194-0F36-1CC9-B904B7D894E0}"/>
              </a:ext>
            </a:extLst>
          </p:cNvPr>
          <p:cNvCxnSpPr>
            <a:cxnSpLocks/>
            <a:stCxn id="26" idx="0"/>
            <a:endCxn id="23" idx="2"/>
          </p:cNvCxnSpPr>
          <p:nvPr userDrawn="1"/>
        </p:nvCxnSpPr>
        <p:spPr>
          <a:xfrm rot="16200000" flipV="1">
            <a:off x="5416302" y="3723586"/>
            <a:ext cx="378696" cy="1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B202026-D902-71F2-6D55-B5C8269A85A6}"/>
              </a:ext>
            </a:extLst>
          </p:cNvPr>
          <p:cNvCxnSpPr>
            <a:cxnSpLocks/>
            <a:stCxn id="27" idx="0"/>
            <a:endCxn id="23" idx="2"/>
          </p:cNvCxnSpPr>
          <p:nvPr userDrawn="1"/>
        </p:nvCxnSpPr>
        <p:spPr>
          <a:xfrm rot="16200000" flipV="1">
            <a:off x="5908398" y="3231491"/>
            <a:ext cx="373453" cy="98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593214-4F76-D132-0A02-CE9ED8B14400}"/>
              </a:ext>
            </a:extLst>
          </p:cNvPr>
          <p:cNvSpPr txBox="1"/>
          <p:nvPr userDrawn="1"/>
        </p:nvSpPr>
        <p:spPr>
          <a:xfrm>
            <a:off x="4027484" y="221582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問１</a:t>
            </a:r>
            <a:r>
              <a:rPr kumimoji="1" lang="en-US" altLang="ja-JP" b="1" dirty="0"/>
              <a:t>: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0FBCF6D-0C32-4A1D-69B4-368CF35EA429}"/>
              </a:ext>
            </a:extLst>
          </p:cNvPr>
          <p:cNvSpPr txBox="1"/>
          <p:nvPr userDrawn="1"/>
        </p:nvSpPr>
        <p:spPr>
          <a:xfrm>
            <a:off x="7841263" y="22142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問２</a:t>
            </a:r>
            <a:r>
              <a:rPr kumimoji="1" lang="en-US" altLang="ja-JP" b="1" dirty="0"/>
              <a:t>:</a:t>
            </a:r>
            <a:endParaRPr kumimoji="1" lang="ja-JP" altLang="en-US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4A95DD9-6FB7-E05F-DE34-036491FBD122}"/>
              </a:ext>
            </a:extLst>
          </p:cNvPr>
          <p:cNvSpPr/>
          <p:nvPr userDrawn="1"/>
        </p:nvSpPr>
        <p:spPr>
          <a:xfrm>
            <a:off x="9086058" y="2420614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家具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E4A0B15-FB5F-F72B-424F-A98F8F5E4601}"/>
              </a:ext>
            </a:extLst>
          </p:cNvPr>
          <p:cNvSpPr/>
          <p:nvPr userDrawn="1"/>
        </p:nvSpPr>
        <p:spPr>
          <a:xfrm>
            <a:off x="9086058" y="2927999"/>
            <a:ext cx="1398494" cy="595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bg1"/>
                </a:solidFill>
              </a:rPr>
              <a:t>- ???()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2D89EFF-9873-9A8A-2F4D-3233A6521AC1}"/>
              </a:ext>
            </a:extLst>
          </p:cNvPr>
          <p:cNvSpPr/>
          <p:nvPr userDrawn="1"/>
        </p:nvSpPr>
        <p:spPr>
          <a:xfrm>
            <a:off x="9086058" y="2791940"/>
            <a:ext cx="1398494" cy="136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DD112BF-EDEB-7295-AB51-98A962C16080}"/>
              </a:ext>
            </a:extLst>
          </p:cNvPr>
          <p:cNvSpPr/>
          <p:nvPr userDrawn="1"/>
        </p:nvSpPr>
        <p:spPr>
          <a:xfrm>
            <a:off x="8173788" y="3901722"/>
            <a:ext cx="1040017" cy="536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折りたたみ椅子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0D7F3E4-4A50-9B00-2D20-13B8D038DDF5}"/>
              </a:ext>
            </a:extLst>
          </p:cNvPr>
          <p:cNvSpPr/>
          <p:nvPr userDrawn="1"/>
        </p:nvSpPr>
        <p:spPr>
          <a:xfrm>
            <a:off x="9380366" y="3901722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タンス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D9D0988-C4A8-0893-B293-DF3C1A501FBE}"/>
              </a:ext>
            </a:extLst>
          </p:cNvPr>
          <p:cNvSpPr/>
          <p:nvPr userDrawn="1"/>
        </p:nvSpPr>
        <p:spPr>
          <a:xfrm>
            <a:off x="10359313" y="3896479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額ぶち</a:t>
            </a: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EB56E4DD-8C79-78E1-21E5-6F976E23B71C}"/>
              </a:ext>
            </a:extLst>
          </p:cNvPr>
          <p:cNvCxnSpPr>
            <a:cxnSpLocks/>
            <a:stCxn id="36" idx="0"/>
            <a:endCxn id="34" idx="2"/>
          </p:cNvCxnSpPr>
          <p:nvPr userDrawn="1"/>
        </p:nvCxnSpPr>
        <p:spPr>
          <a:xfrm rot="5400000" flipH="1" flipV="1">
            <a:off x="9050204" y="3166621"/>
            <a:ext cx="378695" cy="1091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4F0337C-1A6E-E4BC-648A-B9824993D265}"/>
              </a:ext>
            </a:extLst>
          </p:cNvPr>
          <p:cNvCxnSpPr>
            <a:cxnSpLocks/>
            <a:stCxn id="37" idx="0"/>
            <a:endCxn id="34" idx="2"/>
          </p:cNvCxnSpPr>
          <p:nvPr userDrawn="1"/>
        </p:nvCxnSpPr>
        <p:spPr>
          <a:xfrm rot="16200000" flipV="1">
            <a:off x="9596585" y="3711748"/>
            <a:ext cx="378695" cy="1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E0B54A69-F34A-E4D4-7A47-01C770EB2498}"/>
              </a:ext>
            </a:extLst>
          </p:cNvPr>
          <p:cNvCxnSpPr>
            <a:cxnSpLocks/>
            <a:stCxn id="38" idx="0"/>
            <a:endCxn id="34" idx="2"/>
          </p:cNvCxnSpPr>
          <p:nvPr userDrawn="1"/>
        </p:nvCxnSpPr>
        <p:spPr>
          <a:xfrm rot="16200000" flipV="1">
            <a:off x="10088680" y="3219652"/>
            <a:ext cx="373452" cy="98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DEC5EE-B081-A878-DC27-F759527BCEFE}"/>
              </a:ext>
            </a:extLst>
          </p:cNvPr>
          <p:cNvSpPr txBox="1"/>
          <p:nvPr userDrawn="1"/>
        </p:nvSpPr>
        <p:spPr>
          <a:xfrm>
            <a:off x="490091" y="772877"/>
            <a:ext cx="1121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それぞれの抽象化で、リスコフの置換原則に違反する特殊ケース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問１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や、サブクラスの特徴を一般化できる（＝リスコフの置換原則に違反しない）メソッド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問２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を考えてみましょう。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3772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1FA1FE-B40F-D5B0-A395-7A856FBEE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7E582C-8392-C3F2-4B3A-8EC2C5CC2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E1787-DCE1-B9D6-B6A6-8135FF459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57BCF-266C-4A24-A2AA-DDD9FDC9A9C3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5EAC2E-3AC8-91C4-B403-1844C7E5A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A03AE7-7666-DFA6-78A9-9BA5FA36B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36FCB-4A2C-4AA0-B133-E90C112F43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511425-17E5-91C1-CB0C-15DE7007BA9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088007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C2A83E-83E6-085A-3C48-FA2A93F2BB50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F6D12C-F28C-C15B-4449-96D8D25C2816}"/>
              </a:ext>
            </a:extLst>
          </p:cNvPr>
          <p:cNvSpPr txBox="1"/>
          <p:nvPr/>
        </p:nvSpPr>
        <p:spPr>
          <a:xfrm>
            <a:off x="273269" y="14526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リスコフの置換原則を理解する演習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F86D33-819D-1ABD-B2FB-1C0DA82A41CD}"/>
              </a:ext>
            </a:extLst>
          </p:cNvPr>
          <p:cNvSpPr txBox="1"/>
          <p:nvPr/>
        </p:nvSpPr>
        <p:spPr>
          <a:xfrm>
            <a:off x="490091" y="772877"/>
            <a:ext cx="11210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それぞれの抽象化で、リスコフの置換原則に違反する特殊ケース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問１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や、サブクラスの特徴を一般化できる（＝リスコフの置換原則に違反しない）メソッド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問２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を考えてみましょう。</a:t>
            </a:r>
            <a:endParaRPr kumimoji="1" lang="en-US" altLang="ja-JP" sz="20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9878C46-998E-BE1C-5671-5D5F619EB64E}"/>
              </a:ext>
            </a:extLst>
          </p:cNvPr>
          <p:cNvSpPr/>
          <p:nvPr/>
        </p:nvSpPr>
        <p:spPr>
          <a:xfrm>
            <a:off x="1356808" y="2665386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自動車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D654E8-6476-F134-5537-817FC6354200}"/>
              </a:ext>
            </a:extLst>
          </p:cNvPr>
          <p:cNvSpPr/>
          <p:nvPr/>
        </p:nvSpPr>
        <p:spPr>
          <a:xfrm>
            <a:off x="1356808" y="3158937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-</a:t>
            </a:r>
            <a:r>
              <a:rPr kumimoji="1" lang="ja-JP" altLang="en-US" sz="1400" dirty="0">
                <a:solidFill>
                  <a:schemeClr val="tx1"/>
                </a:solidFill>
              </a:rPr>
              <a:t>給油する</a:t>
            </a:r>
            <a:r>
              <a:rPr kumimoji="1" lang="en-US" altLang="ja-JP" sz="1400" dirty="0">
                <a:solidFill>
                  <a:schemeClr val="tx1"/>
                </a:solidFill>
              </a:rPr>
              <a:t>()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A4F5821-6C8D-D35C-941A-A996ACB297FA}"/>
              </a:ext>
            </a:extLst>
          </p:cNvPr>
          <p:cNvSpPr/>
          <p:nvPr/>
        </p:nvSpPr>
        <p:spPr>
          <a:xfrm>
            <a:off x="1356808" y="3034719"/>
            <a:ext cx="1398494" cy="124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A13C1FC-8684-89F8-16EA-26EAFAF486D0}"/>
              </a:ext>
            </a:extLst>
          </p:cNvPr>
          <p:cNvSpPr/>
          <p:nvPr/>
        </p:nvSpPr>
        <p:spPr>
          <a:xfrm>
            <a:off x="444538" y="3906965"/>
            <a:ext cx="10400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プリウス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9CE3FC2-B3B0-32F7-3446-682E44CD2C68}"/>
              </a:ext>
            </a:extLst>
          </p:cNvPr>
          <p:cNvSpPr/>
          <p:nvPr/>
        </p:nvSpPr>
        <p:spPr>
          <a:xfrm>
            <a:off x="1651116" y="3906965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CX-7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F4FEAE3-B6B8-E427-A09E-D125E28B0CA0}"/>
              </a:ext>
            </a:extLst>
          </p:cNvPr>
          <p:cNvSpPr/>
          <p:nvPr/>
        </p:nvSpPr>
        <p:spPr>
          <a:xfrm>
            <a:off x="2630063" y="3901722"/>
            <a:ext cx="81238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？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85BEE93B-BA21-7BAD-DBEF-8ACA98EA3865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1320953" y="3171863"/>
            <a:ext cx="378696" cy="1091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5EC8FB5-7818-6D10-946D-E04D6FB805F7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rot="16200000" flipV="1">
            <a:off x="1867334" y="3716990"/>
            <a:ext cx="378696" cy="1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56F68D77-DE98-1B34-A0B9-DE276EB8ACAC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16200000" flipV="1">
            <a:off x="2359430" y="3224895"/>
            <a:ext cx="373453" cy="98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4C0B23-0F2E-2384-491F-7185C3600B8A}"/>
              </a:ext>
            </a:extLst>
          </p:cNvPr>
          <p:cNvSpPr txBox="1"/>
          <p:nvPr/>
        </p:nvSpPr>
        <p:spPr>
          <a:xfrm>
            <a:off x="548550" y="4438092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→ サクラ</a:t>
            </a:r>
            <a:r>
              <a:rPr kumimoji="1" lang="en-US" altLang="ja-JP" dirty="0"/>
              <a:t>, TESLA</a:t>
            </a:r>
            <a:r>
              <a:rPr kumimoji="1" lang="ja-JP" altLang="en-US" dirty="0"/>
              <a:t>の車など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24613C-DF87-7638-F193-871D9D8F461E}"/>
              </a:ext>
            </a:extLst>
          </p:cNvPr>
          <p:cNvSpPr txBox="1"/>
          <p:nvPr/>
        </p:nvSpPr>
        <p:spPr>
          <a:xfrm>
            <a:off x="444538" y="221423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kumimoji="1" lang="en-US" altLang="ja-JP" b="1" dirty="0"/>
              <a:t>:</a:t>
            </a:r>
            <a:endParaRPr kumimoji="1" lang="ja-JP" altLang="en-US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C0806D9-2F98-3335-B61F-0CB8376DCA4B}"/>
              </a:ext>
            </a:extLst>
          </p:cNvPr>
          <p:cNvSpPr/>
          <p:nvPr/>
        </p:nvSpPr>
        <p:spPr>
          <a:xfrm>
            <a:off x="4905776" y="2671982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鳥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66CAFAF-6339-A530-F6D0-32327573947D}"/>
              </a:ext>
            </a:extLst>
          </p:cNvPr>
          <p:cNvSpPr/>
          <p:nvPr/>
        </p:nvSpPr>
        <p:spPr>
          <a:xfrm>
            <a:off x="4905776" y="3165533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-</a:t>
            </a:r>
            <a:r>
              <a:rPr kumimoji="1" lang="ja-JP" altLang="en-US" sz="1400" dirty="0">
                <a:solidFill>
                  <a:schemeClr val="tx1"/>
                </a:solidFill>
              </a:rPr>
              <a:t>飛ぶ</a:t>
            </a:r>
            <a:r>
              <a:rPr kumimoji="1" lang="en-US" altLang="ja-JP" sz="1400" dirty="0">
                <a:solidFill>
                  <a:schemeClr val="tx1"/>
                </a:solidFill>
              </a:rPr>
              <a:t>()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F3CBFCF-BC01-91B8-81C2-B43D9168851B}"/>
              </a:ext>
            </a:extLst>
          </p:cNvPr>
          <p:cNvSpPr/>
          <p:nvPr/>
        </p:nvSpPr>
        <p:spPr>
          <a:xfrm>
            <a:off x="4905776" y="3041315"/>
            <a:ext cx="1398494" cy="124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8288C51-74E0-3BD5-97BB-DD1D31F267FB}"/>
              </a:ext>
            </a:extLst>
          </p:cNvPr>
          <p:cNvSpPr/>
          <p:nvPr/>
        </p:nvSpPr>
        <p:spPr>
          <a:xfrm>
            <a:off x="3993506" y="3913561"/>
            <a:ext cx="1040017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スズメ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6F4A3F7-4E2C-7B89-6A6C-1BC63CAD9C56}"/>
              </a:ext>
            </a:extLst>
          </p:cNvPr>
          <p:cNvSpPr/>
          <p:nvPr/>
        </p:nvSpPr>
        <p:spPr>
          <a:xfrm>
            <a:off x="5200084" y="3913561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はと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7F92492-BAAA-0074-79EB-BA75287833A3}"/>
              </a:ext>
            </a:extLst>
          </p:cNvPr>
          <p:cNvSpPr/>
          <p:nvPr/>
        </p:nvSpPr>
        <p:spPr>
          <a:xfrm>
            <a:off x="6179031" y="3908318"/>
            <a:ext cx="812386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bg1"/>
                </a:solidFill>
              </a:rPr>
              <a:t>？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2042B8B3-49E0-0F3F-7F3A-D92F594A11B5}"/>
              </a:ext>
            </a:extLst>
          </p:cNvPr>
          <p:cNvCxnSpPr>
            <a:cxnSpLocks/>
            <a:stCxn id="33" idx="0"/>
            <a:endCxn id="31" idx="2"/>
          </p:cNvCxnSpPr>
          <p:nvPr/>
        </p:nvCxnSpPr>
        <p:spPr>
          <a:xfrm rot="5400000" flipH="1" flipV="1">
            <a:off x="4869921" y="3178459"/>
            <a:ext cx="378696" cy="1091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49CC4B55-65CE-3DF4-0536-D5E41AC744D2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rot="16200000" flipV="1">
            <a:off x="5416302" y="3723586"/>
            <a:ext cx="378696" cy="1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18B85FD7-BAD0-8A85-8C9E-0713A32F16B5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rot="16200000" flipV="1">
            <a:off x="5908398" y="3231491"/>
            <a:ext cx="373453" cy="98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BE8F206-F106-E724-D542-EFBA7D460DC8}"/>
              </a:ext>
            </a:extLst>
          </p:cNvPr>
          <p:cNvSpPr txBox="1"/>
          <p:nvPr/>
        </p:nvSpPr>
        <p:spPr>
          <a:xfrm>
            <a:off x="4027484" y="221582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問１</a:t>
            </a:r>
            <a:r>
              <a:rPr kumimoji="1" lang="en-US" altLang="ja-JP" b="1" dirty="0"/>
              <a:t>:</a:t>
            </a:r>
            <a:endParaRPr kumimoji="1" lang="ja-JP" altLang="en-US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983875-5FA9-1A3E-8F3D-3D434DFEF6D6}"/>
              </a:ext>
            </a:extLst>
          </p:cNvPr>
          <p:cNvSpPr txBox="1"/>
          <p:nvPr/>
        </p:nvSpPr>
        <p:spPr>
          <a:xfrm>
            <a:off x="7841263" y="221423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問２</a:t>
            </a:r>
            <a:r>
              <a:rPr kumimoji="1" lang="en-US" altLang="ja-JP" b="1" dirty="0"/>
              <a:t>:</a:t>
            </a:r>
            <a:endParaRPr kumimoji="1" lang="ja-JP" altLang="en-US" b="1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534FB72-7091-3231-E947-0049BE804E33}"/>
              </a:ext>
            </a:extLst>
          </p:cNvPr>
          <p:cNvSpPr/>
          <p:nvPr/>
        </p:nvSpPr>
        <p:spPr>
          <a:xfrm>
            <a:off x="9086058" y="2420614"/>
            <a:ext cx="139849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家具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A34CF8B-21E2-8503-36C8-344522657EFD}"/>
              </a:ext>
            </a:extLst>
          </p:cNvPr>
          <p:cNvSpPr/>
          <p:nvPr/>
        </p:nvSpPr>
        <p:spPr>
          <a:xfrm>
            <a:off x="9086058" y="2927999"/>
            <a:ext cx="1398494" cy="595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bg1"/>
                </a:solidFill>
              </a:rPr>
              <a:t>- ???()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DB28A3E-AB19-086A-95B3-9969CF810415}"/>
              </a:ext>
            </a:extLst>
          </p:cNvPr>
          <p:cNvSpPr/>
          <p:nvPr/>
        </p:nvSpPr>
        <p:spPr>
          <a:xfrm>
            <a:off x="9086058" y="2791940"/>
            <a:ext cx="1398494" cy="136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F3E2420-8B29-F69D-C817-5EC7A954ABA2}"/>
              </a:ext>
            </a:extLst>
          </p:cNvPr>
          <p:cNvSpPr/>
          <p:nvPr/>
        </p:nvSpPr>
        <p:spPr>
          <a:xfrm>
            <a:off x="8173788" y="3901722"/>
            <a:ext cx="1040017" cy="5363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折りたたみ椅子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1432659-C600-972D-DD69-6D259D50C621}"/>
              </a:ext>
            </a:extLst>
          </p:cNvPr>
          <p:cNvSpPr/>
          <p:nvPr/>
        </p:nvSpPr>
        <p:spPr>
          <a:xfrm>
            <a:off x="9380366" y="3901722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タンス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2F13F52-D492-5FB2-B367-92AD0E7B3007}"/>
              </a:ext>
            </a:extLst>
          </p:cNvPr>
          <p:cNvSpPr/>
          <p:nvPr/>
        </p:nvSpPr>
        <p:spPr>
          <a:xfrm>
            <a:off x="10359313" y="3896479"/>
            <a:ext cx="812386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</a:rPr>
              <a:t>額ぶち</a:t>
            </a: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CC92EC2A-ED1B-1D92-D46E-7946BF216C4A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>
          <a:xfrm rot="5400000" flipH="1" flipV="1">
            <a:off x="9050204" y="3166621"/>
            <a:ext cx="378695" cy="10915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E0236940-39FD-0CE0-C049-5B3411CCBC55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rot="16200000" flipV="1">
            <a:off x="9596585" y="3711748"/>
            <a:ext cx="378695" cy="12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1F404053-13D4-23E2-98A9-8BC5843291EE}"/>
              </a:ext>
            </a:extLst>
          </p:cNvPr>
          <p:cNvCxnSpPr>
            <a:cxnSpLocks/>
            <a:stCxn id="46" idx="0"/>
            <a:endCxn id="42" idx="2"/>
          </p:cNvCxnSpPr>
          <p:nvPr/>
        </p:nvCxnSpPr>
        <p:spPr>
          <a:xfrm rot="16200000" flipV="1">
            <a:off x="10088680" y="3219652"/>
            <a:ext cx="373452" cy="9802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 63">
            <a:extLst>
              <a:ext uri="{FF2B5EF4-FFF2-40B4-BE49-F238E27FC236}">
                <a16:creationId xmlns:a16="http://schemas.microsoft.com/office/drawing/2014/main" id="{F1D9D243-6ED5-7494-923C-67A65DD63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378238"/>
              </p:ext>
            </p:extLst>
          </p:nvPr>
        </p:nvGraphicFramePr>
        <p:xfrm>
          <a:off x="385555" y="5601290"/>
          <a:ext cx="11420889" cy="1150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9055">
                  <a:extLst>
                    <a:ext uri="{9D8B030D-6E8A-4147-A177-3AD203B41FA5}">
                      <a16:colId xmlns:a16="http://schemas.microsoft.com/office/drawing/2014/main" val="2857852586"/>
                    </a:ext>
                  </a:extLst>
                </a:gridCol>
                <a:gridCol w="4605917">
                  <a:extLst>
                    <a:ext uri="{9D8B030D-6E8A-4147-A177-3AD203B41FA5}">
                      <a16:colId xmlns:a16="http://schemas.microsoft.com/office/drawing/2014/main" val="950484862"/>
                    </a:ext>
                  </a:extLst>
                </a:gridCol>
                <a:gridCol w="4605917">
                  <a:extLst>
                    <a:ext uri="{9D8B030D-6E8A-4147-A177-3AD203B41FA5}">
                      <a16:colId xmlns:a16="http://schemas.microsoft.com/office/drawing/2014/main" val="3551271641"/>
                    </a:ext>
                  </a:extLst>
                </a:gridCol>
              </a:tblGrid>
              <a:tr h="2849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問題１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反例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問題２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違反しないメソッド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486748"/>
                  </a:ext>
                </a:extLst>
              </a:tr>
              <a:tr h="78425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回答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3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8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67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2024-07-02T00:07:06Z</dcterms:created>
  <dcterms:modified xsi:type="dcterms:W3CDTF">2024-07-02T00:07:33Z</dcterms:modified>
</cp:coreProperties>
</file>