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1" autoAdjust="0"/>
    <p:restoredTop sz="94660"/>
  </p:normalViewPr>
  <p:slideViewPr>
    <p:cSldViewPr snapToGrid="0">
      <p:cViewPr varScale="1">
        <p:scale>
          <a:sx n="94" d="100"/>
          <a:sy n="94"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g"/><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D40029-752B-EB44-094D-92E6BF6F5B9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BCFE668-9D92-2034-5C60-3BF8F6491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A660F1F-557E-582D-9D2C-DF8CC262B7D1}"/>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CED832FE-6DDD-2AE6-A1A5-97B5C717CE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56A0A9-6CF2-73BA-9521-5FAC5152F559}"/>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
        <p:nvSpPr>
          <p:cNvPr id="7" name="テキスト ボックス 6">
            <a:extLst>
              <a:ext uri="{FF2B5EF4-FFF2-40B4-BE49-F238E27FC236}">
                <a16:creationId xmlns:a16="http://schemas.microsoft.com/office/drawing/2014/main" id="{13D9E67C-9DC7-6A6F-5A9B-4B79A2FDC403}"/>
              </a:ext>
            </a:extLst>
          </p:cNvPr>
          <p:cNvSpPr txBox="1"/>
          <p:nvPr userDrawn="1"/>
        </p:nvSpPr>
        <p:spPr>
          <a:xfrm>
            <a:off x="0" y="0"/>
            <a:ext cx="5057795" cy="369332"/>
          </a:xfrm>
          <a:prstGeom prst="rect">
            <a:avLst/>
          </a:prstGeom>
          <a:noFill/>
        </p:spPr>
        <p:txBody>
          <a:bodyPr wrap="none" rtlCol="0">
            <a:spAutoFit/>
          </a:bodyPr>
          <a:lstStyle/>
          <a:p>
            <a:r>
              <a:rPr kumimoji="1" lang="ja-JP" altLang="en-US" dirty="0">
                <a:solidFill>
                  <a:schemeClr val="bg2">
                    <a:lumMod val="50000"/>
                  </a:schemeClr>
                </a:solidFill>
              </a:rPr>
              <a:t>カプセル化 </a:t>
            </a:r>
            <a:r>
              <a:rPr kumimoji="1" lang="en-US" altLang="ja-JP" dirty="0">
                <a:solidFill>
                  <a:schemeClr val="bg2">
                    <a:lumMod val="50000"/>
                  </a:schemeClr>
                </a:solidFill>
              </a:rPr>
              <a:t>/ </a:t>
            </a:r>
            <a:r>
              <a:rPr kumimoji="1" lang="ja-JP" altLang="en-US" dirty="0">
                <a:solidFill>
                  <a:schemeClr val="bg2">
                    <a:lumMod val="50000"/>
                  </a:schemeClr>
                </a:solidFill>
              </a:rPr>
              <a:t>情報隠蔽 </a:t>
            </a:r>
            <a:r>
              <a:rPr kumimoji="1" lang="en-US" altLang="ja-JP" dirty="0">
                <a:solidFill>
                  <a:schemeClr val="bg2">
                    <a:lumMod val="50000"/>
                  </a:schemeClr>
                </a:solidFill>
              </a:rPr>
              <a:t>/ </a:t>
            </a:r>
            <a:r>
              <a:rPr kumimoji="1" lang="ja-JP" altLang="en-US" dirty="0">
                <a:solidFill>
                  <a:schemeClr val="bg2">
                    <a:lumMod val="50000"/>
                  </a:schemeClr>
                </a:solidFill>
              </a:rPr>
              <a:t>パッケージ化：ドリル</a:t>
            </a:r>
          </a:p>
        </p:txBody>
      </p:sp>
    </p:spTree>
    <p:extLst>
      <p:ext uri="{BB962C8B-B14F-4D97-AF65-F5344CB8AC3E}">
        <p14:creationId xmlns:p14="http://schemas.microsoft.com/office/powerpoint/2010/main" val="296951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C783C-3939-5FD9-7952-FF81272782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5398E1-C065-26BF-DF4F-B10B8B5EAB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40F563-3750-5ED5-F49F-717FAC5AEFFC}"/>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351B79BA-44CF-A4DC-8CA3-97646C37A3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73F8FE-280C-5DCF-F1BB-F0A2F753DFD7}"/>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69747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3A716AB-7112-21E0-B35B-CD0D6E9E841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89CAE1-F0F3-87BD-0205-73E8F5F388A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2AE5BC-FEF6-4CB1-AF1D-874547B3EF90}"/>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F581BCFB-70DC-EFC4-6E6B-2C0C7323D7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E8C49A-9E57-B89D-D858-421ACC755ACA}"/>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420848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031ECA-7A12-6C47-9FE6-3ACB37E587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A34D48-BE97-CFF6-0337-7271A2AB83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DB34D1-3446-F459-0CB8-814B93750966}"/>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843F440A-97D4-9D4B-BEB4-0B5D161800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E2D6A9-98AF-3880-D423-46334B956F61}"/>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
        <p:nvSpPr>
          <p:cNvPr id="7" name="テキスト ボックス 6">
            <a:extLst>
              <a:ext uri="{FF2B5EF4-FFF2-40B4-BE49-F238E27FC236}">
                <a16:creationId xmlns:a16="http://schemas.microsoft.com/office/drawing/2014/main" id="{AC220835-FC0D-56ED-5408-224625AD6019}"/>
              </a:ext>
            </a:extLst>
          </p:cNvPr>
          <p:cNvSpPr txBox="1"/>
          <p:nvPr userDrawn="1"/>
        </p:nvSpPr>
        <p:spPr>
          <a:xfrm>
            <a:off x="0" y="95776"/>
            <a:ext cx="5057795" cy="369332"/>
          </a:xfrm>
          <a:prstGeom prst="rect">
            <a:avLst/>
          </a:prstGeom>
          <a:noFill/>
        </p:spPr>
        <p:txBody>
          <a:bodyPr wrap="none" rtlCol="0">
            <a:spAutoFit/>
          </a:bodyPr>
          <a:lstStyle/>
          <a:p>
            <a:r>
              <a:rPr kumimoji="1" lang="ja-JP" altLang="en-US" dirty="0">
                <a:solidFill>
                  <a:schemeClr val="bg2">
                    <a:lumMod val="50000"/>
                  </a:schemeClr>
                </a:solidFill>
              </a:rPr>
              <a:t>カプセル化 </a:t>
            </a:r>
            <a:r>
              <a:rPr kumimoji="1" lang="en-US" altLang="ja-JP" dirty="0">
                <a:solidFill>
                  <a:schemeClr val="bg2">
                    <a:lumMod val="50000"/>
                  </a:schemeClr>
                </a:solidFill>
              </a:rPr>
              <a:t>/ </a:t>
            </a:r>
            <a:r>
              <a:rPr kumimoji="1" lang="ja-JP" altLang="en-US" dirty="0">
                <a:solidFill>
                  <a:schemeClr val="bg2">
                    <a:lumMod val="50000"/>
                  </a:schemeClr>
                </a:solidFill>
              </a:rPr>
              <a:t>情報隠蔽 </a:t>
            </a:r>
            <a:r>
              <a:rPr kumimoji="1" lang="en-US" altLang="ja-JP" dirty="0">
                <a:solidFill>
                  <a:schemeClr val="bg2">
                    <a:lumMod val="50000"/>
                  </a:schemeClr>
                </a:solidFill>
              </a:rPr>
              <a:t>/ </a:t>
            </a:r>
            <a:r>
              <a:rPr kumimoji="1" lang="ja-JP" altLang="en-US" dirty="0">
                <a:solidFill>
                  <a:schemeClr val="bg2">
                    <a:lumMod val="50000"/>
                  </a:schemeClr>
                </a:solidFill>
              </a:rPr>
              <a:t>パッケージ化：ドリル</a:t>
            </a:r>
          </a:p>
        </p:txBody>
      </p:sp>
    </p:spTree>
    <p:extLst>
      <p:ext uri="{BB962C8B-B14F-4D97-AF65-F5344CB8AC3E}">
        <p14:creationId xmlns:p14="http://schemas.microsoft.com/office/powerpoint/2010/main" val="116557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09EB0-6A88-D84D-6651-C6669EA543B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0CDD93-68F3-E1A8-556E-65507B279E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03C574B-5100-57A1-4CD7-786BF3146D3D}"/>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6E9D422A-E6B0-4347-DE83-25CA8AFC97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5ACB3A-3E07-1F54-612B-1222CE3BDCF4}"/>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46357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02C63-DBCB-4BE8-282F-A5AB62192A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057B5B-9177-8B22-4528-C265DD81EE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667C2FB-D31E-96A0-E0E1-ADBC69D3E8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827B43B-5364-88EC-7E0F-5D5D73BFA26B}"/>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F5F98054-A9AA-4544-3D4D-4AFA12FC05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0096F2-F57A-BA55-0849-1FCE71A95754}"/>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79222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2ABA5-8A0A-C287-62DC-9F02DA0D8A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2D038D-9B79-9914-0444-28DB2285A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4074A56-5634-A4D1-72DE-60FCA510BEF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11A7AE-9A06-D8ED-8851-88CCC1865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A3A281F-8EEC-D6C1-5012-460C7CDC4B1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3312113-1621-8880-A8FA-C13122DE6D88}"/>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8" name="フッター プレースホルダー 7">
            <a:extLst>
              <a:ext uri="{FF2B5EF4-FFF2-40B4-BE49-F238E27FC236}">
                <a16:creationId xmlns:a16="http://schemas.microsoft.com/office/drawing/2014/main" id="{66B8BB05-11D0-EF65-2A38-5282ADBB63D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E4DD7C2-6EBC-9B6A-476E-C5CD688103B0}"/>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35490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解答例">
    <p:spTree>
      <p:nvGrpSpPr>
        <p:cNvPr id="1" name=""/>
        <p:cNvGrpSpPr/>
        <p:nvPr/>
      </p:nvGrpSpPr>
      <p:grpSpPr>
        <a:xfrm>
          <a:off x="0" y="0"/>
          <a:ext cx="0" cy="0"/>
          <a:chOff x="0" y="0"/>
          <a:chExt cx="0" cy="0"/>
        </a:xfrm>
      </p:grpSpPr>
      <p:sp>
        <p:nvSpPr>
          <p:cNvPr id="14" name="テキスト ボックス 13">
            <a:extLst>
              <a:ext uri="{FF2B5EF4-FFF2-40B4-BE49-F238E27FC236}">
                <a16:creationId xmlns:a16="http://schemas.microsoft.com/office/drawing/2014/main" id="{07D27CC4-FDB9-65E2-B7A5-E7F591766693}"/>
              </a:ext>
            </a:extLst>
          </p:cNvPr>
          <p:cNvSpPr txBox="1"/>
          <p:nvPr userDrawn="1"/>
        </p:nvSpPr>
        <p:spPr>
          <a:xfrm>
            <a:off x="0" y="5934670"/>
            <a:ext cx="2672080" cy="923330"/>
          </a:xfrm>
          <a:prstGeom prst="rect">
            <a:avLst/>
          </a:prstGeom>
          <a:solidFill>
            <a:srgbClr val="FF0000"/>
          </a:solidFill>
        </p:spPr>
        <p:txBody>
          <a:bodyPr wrap="square" rtlCol="0">
            <a:spAutoFit/>
          </a:bodyPr>
          <a:lstStyle/>
          <a:p>
            <a:pPr algn="ctr"/>
            <a:r>
              <a:rPr kumimoji="1" lang="ja-JP" altLang="en-US" sz="5400" b="1" dirty="0">
                <a:solidFill>
                  <a:schemeClr val="bg1">
                    <a:lumMod val="95000"/>
                  </a:schemeClr>
                </a:solidFill>
              </a:rPr>
              <a:t>解答例</a:t>
            </a:r>
          </a:p>
        </p:txBody>
      </p:sp>
      <p:sp>
        <p:nvSpPr>
          <p:cNvPr id="16" name="テキスト ボックス 15">
            <a:extLst>
              <a:ext uri="{FF2B5EF4-FFF2-40B4-BE49-F238E27FC236}">
                <a16:creationId xmlns:a16="http://schemas.microsoft.com/office/drawing/2014/main" id="{12950A0A-3E80-C89B-C5F4-70A74238893F}"/>
              </a:ext>
            </a:extLst>
          </p:cNvPr>
          <p:cNvSpPr txBox="1"/>
          <p:nvPr userDrawn="1"/>
        </p:nvSpPr>
        <p:spPr>
          <a:xfrm>
            <a:off x="0" y="0"/>
            <a:ext cx="5057795" cy="369332"/>
          </a:xfrm>
          <a:prstGeom prst="rect">
            <a:avLst/>
          </a:prstGeom>
          <a:noFill/>
        </p:spPr>
        <p:txBody>
          <a:bodyPr wrap="none" rtlCol="0">
            <a:spAutoFit/>
          </a:bodyPr>
          <a:lstStyle/>
          <a:p>
            <a:r>
              <a:rPr kumimoji="1" lang="ja-JP" altLang="en-US" dirty="0">
                <a:solidFill>
                  <a:schemeClr val="bg2">
                    <a:lumMod val="50000"/>
                  </a:schemeClr>
                </a:solidFill>
              </a:rPr>
              <a:t>カプセル化 </a:t>
            </a:r>
            <a:r>
              <a:rPr kumimoji="1" lang="en-US" altLang="ja-JP" dirty="0">
                <a:solidFill>
                  <a:schemeClr val="bg2">
                    <a:lumMod val="50000"/>
                  </a:schemeClr>
                </a:solidFill>
              </a:rPr>
              <a:t>/ </a:t>
            </a:r>
            <a:r>
              <a:rPr kumimoji="1" lang="ja-JP" altLang="en-US" dirty="0">
                <a:solidFill>
                  <a:schemeClr val="bg2">
                    <a:lumMod val="50000"/>
                  </a:schemeClr>
                </a:solidFill>
              </a:rPr>
              <a:t>情報隠蔽 </a:t>
            </a:r>
            <a:r>
              <a:rPr kumimoji="1" lang="en-US" altLang="ja-JP" dirty="0">
                <a:solidFill>
                  <a:schemeClr val="bg2">
                    <a:lumMod val="50000"/>
                  </a:schemeClr>
                </a:solidFill>
              </a:rPr>
              <a:t>/ </a:t>
            </a:r>
            <a:r>
              <a:rPr kumimoji="1" lang="ja-JP" altLang="en-US" dirty="0">
                <a:solidFill>
                  <a:schemeClr val="bg2">
                    <a:lumMod val="50000"/>
                  </a:schemeClr>
                </a:solidFill>
              </a:rPr>
              <a:t>パッケージ化：ドリル</a:t>
            </a:r>
          </a:p>
        </p:txBody>
      </p:sp>
      <p:pic>
        <p:nvPicPr>
          <p:cNvPr id="2" name="図 1" descr="ダイアグラム&#10;&#10;自動的に生成された説明">
            <a:extLst>
              <a:ext uri="{FF2B5EF4-FFF2-40B4-BE49-F238E27FC236}">
                <a16:creationId xmlns:a16="http://schemas.microsoft.com/office/drawing/2014/main" id="{B35054E5-7BF4-2F39-8E92-2F7831C482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274955" y="991962"/>
            <a:ext cx="1244600" cy="1905000"/>
          </a:xfrm>
          <a:prstGeom prst="rect">
            <a:avLst/>
          </a:prstGeom>
          <a:effectLst>
            <a:outerShdw blurRad="50800" dist="38100" dir="5400000" algn="t" rotWithShape="0">
              <a:prstClr val="black">
                <a:alpha val="40000"/>
              </a:prstClr>
            </a:outerShdw>
          </a:effectLst>
        </p:spPr>
      </p:pic>
      <p:pic>
        <p:nvPicPr>
          <p:cNvPr id="3" name="図 2" descr="ダイアグラム&#10;&#10;自動的に生成された説明">
            <a:extLst>
              <a:ext uri="{FF2B5EF4-FFF2-40B4-BE49-F238E27FC236}">
                <a16:creationId xmlns:a16="http://schemas.microsoft.com/office/drawing/2014/main" id="{63B253D6-DE53-FEC4-B5B5-A9BA32699B7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6387464" y="1256619"/>
            <a:ext cx="1155700" cy="1371600"/>
          </a:xfrm>
          <a:prstGeom prst="rect">
            <a:avLst/>
          </a:prstGeom>
          <a:effectLst>
            <a:outerShdw blurRad="50800" dist="38100" dir="5400000" algn="t" rotWithShape="0">
              <a:prstClr val="black">
                <a:alpha val="40000"/>
              </a:prstClr>
            </a:outerShdw>
          </a:effectLst>
        </p:spPr>
      </p:pic>
      <p:pic>
        <p:nvPicPr>
          <p:cNvPr id="4" name="図 3" descr="ダイアグラム&#10;&#10;自動的に生成された説明">
            <a:extLst>
              <a:ext uri="{FF2B5EF4-FFF2-40B4-BE49-F238E27FC236}">
                <a16:creationId xmlns:a16="http://schemas.microsoft.com/office/drawing/2014/main" id="{20363155-2B71-C5AC-4D1C-53A00ACEBD8A}"/>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12336"/>
          <a:stretch/>
        </p:blipFill>
        <p:spPr>
          <a:xfrm>
            <a:off x="367030" y="3815742"/>
            <a:ext cx="1060450" cy="1536700"/>
          </a:xfrm>
          <a:prstGeom prst="rect">
            <a:avLst/>
          </a:prstGeom>
          <a:effectLst>
            <a:outerShdw blurRad="50800" dist="38100" dir="5400000" algn="t" rotWithShape="0">
              <a:prstClr val="black">
                <a:alpha val="40000"/>
              </a:prstClr>
            </a:outerShdw>
          </a:effectLst>
        </p:spPr>
      </p:pic>
      <p:graphicFrame>
        <p:nvGraphicFramePr>
          <p:cNvPr id="5" name="表 7">
            <a:extLst>
              <a:ext uri="{FF2B5EF4-FFF2-40B4-BE49-F238E27FC236}">
                <a16:creationId xmlns:a16="http://schemas.microsoft.com/office/drawing/2014/main" id="{7EC1F613-F55D-73D5-D254-1AA4EF5444C4}"/>
              </a:ext>
            </a:extLst>
          </p:cNvPr>
          <p:cNvGraphicFramePr>
            <a:graphicFrameLocks/>
          </p:cNvGraphicFramePr>
          <p:nvPr userDrawn="1">
            <p:extLst>
              <p:ext uri="{D42A27DB-BD31-4B8C-83A1-F6EECF244321}">
                <p14:modId xmlns:p14="http://schemas.microsoft.com/office/powerpoint/2010/main" val="2809479179"/>
              </p:ext>
            </p:extLst>
          </p:nvPr>
        </p:nvGraphicFramePr>
        <p:xfrm>
          <a:off x="1696720" y="1127079"/>
          <a:ext cx="4107818" cy="1630680"/>
        </p:xfrm>
        <a:graphic>
          <a:graphicData uri="http://schemas.openxmlformats.org/drawingml/2006/table">
            <a:tbl>
              <a:tblPr firstRow="1" firstCol="1">
                <a:tableStyleId>{793D81CF-94F2-401A-BA57-92F5A7B2D0C5}</a:tableStyleId>
              </a:tblPr>
              <a:tblGrid>
                <a:gridCol w="1584960">
                  <a:extLst>
                    <a:ext uri="{9D8B030D-6E8A-4147-A177-3AD203B41FA5}">
                      <a16:colId xmlns:a16="http://schemas.microsoft.com/office/drawing/2014/main" val="3208353800"/>
                    </a:ext>
                  </a:extLst>
                </a:gridCol>
                <a:gridCol w="2522858">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p>
                    <a:p>
                      <a:r>
                        <a:rPr kumimoji="1" lang="ja-JP" altLang="en-US" sz="900" dirty="0">
                          <a:solidFill>
                            <a:schemeClr val="bg1"/>
                          </a:solidFill>
                        </a:rPr>
                        <a:t>（他者に公開できるもの）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endParaRPr kumimoji="1" lang="en-US" altLang="ja-JP" sz="1200" dirty="0">
                        <a:solidFill>
                          <a:schemeClr val="bg1"/>
                        </a:solidFill>
                      </a:endParaRPr>
                    </a:p>
                    <a:p>
                      <a:r>
                        <a:rPr kumimoji="1" lang="ja-JP" altLang="en-US" sz="900" dirty="0">
                          <a:solidFill>
                            <a:schemeClr val="bg1"/>
                          </a:solidFill>
                        </a:rPr>
                        <a:t>（他者には秘密のもの）</a:t>
                      </a:r>
                    </a:p>
                  </a:txBody>
                  <a:tcPr>
                    <a:solidFill>
                      <a:schemeClr val="tx1"/>
                    </a:solidFill>
                  </a:tcPr>
                </a:tc>
                <a:tc>
                  <a:txBody>
                    <a:bodyPr/>
                    <a:lstStyle/>
                    <a:p>
                      <a:r>
                        <a:rPr kumimoji="1" lang="ja-JP" altLang="en-US" sz="1200" dirty="0"/>
                        <a:t>・判定さん</a:t>
                      </a:r>
                      <a:endParaRPr kumimoji="1" lang="en-US" altLang="ja-JP" sz="1200" dirty="0"/>
                    </a:p>
                    <a:p>
                      <a:r>
                        <a:rPr kumimoji="1" lang="ja-JP" altLang="en-US" sz="1200" dirty="0"/>
                        <a:t>・貯蓄金</a:t>
                      </a:r>
                      <a:r>
                        <a:rPr kumimoji="1" lang="en-US" altLang="ja-JP" sz="1200" dirty="0"/>
                        <a:t>(</a:t>
                      </a:r>
                      <a:r>
                        <a:rPr kumimoji="1" lang="ja-JP" altLang="en-US" sz="1200" dirty="0"/>
                        <a:t>残金は知らなくて良い</a:t>
                      </a:r>
                      <a:r>
                        <a:rPr kumimoji="1" lang="en-US" altLang="ja-JP" sz="1200" dirty="0"/>
                        <a:t>)</a:t>
                      </a:r>
                      <a:endParaRPr kumimoji="1" lang="ja-JP" altLang="en-US" sz="1200" dirty="0"/>
                    </a:p>
                  </a:txBody>
                  <a:tcPr/>
                </a:tc>
                <a:extLst>
                  <a:ext uri="{0D108BD9-81ED-4DB2-BD59-A6C34878D82A}">
                    <a16:rowId xmlns:a16="http://schemas.microsoft.com/office/drawing/2014/main" val="154695680"/>
                  </a:ext>
                </a:extLst>
              </a:tr>
              <a:tr h="411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rPr>
                        <a:t>金貸しくんに</a:t>
                      </a:r>
                      <a:br>
                        <a:rPr kumimoji="1" lang="en-US" altLang="ja-JP" sz="1200" dirty="0">
                          <a:solidFill>
                            <a:schemeClr val="bg1"/>
                          </a:solidFill>
                        </a:rPr>
                      </a:br>
                      <a:r>
                        <a:rPr kumimoji="1" lang="ja-JP" altLang="en-US" sz="1200" dirty="0">
                          <a:solidFill>
                            <a:schemeClr val="bg1"/>
                          </a:solidFill>
                        </a:rPr>
                        <a:t>お願い出来ること</a:t>
                      </a:r>
                    </a:p>
                  </a:txBody>
                  <a:tcPr>
                    <a:solidFill>
                      <a:schemeClr val="tx1"/>
                    </a:solidFill>
                  </a:tcPr>
                </a:tc>
                <a:tc>
                  <a:txBody>
                    <a:bodyPr/>
                    <a:lstStyle/>
                    <a:p>
                      <a:r>
                        <a:rPr kumimoji="1" lang="ja-JP" altLang="en-US" sz="1200" dirty="0"/>
                        <a:t>・お金を借りる</a:t>
                      </a:r>
                      <a:endParaRPr kumimoji="1" lang="en-US" altLang="ja-JP" sz="1200" dirty="0"/>
                    </a:p>
                    <a:p>
                      <a:r>
                        <a:rPr kumimoji="1" lang="ja-JP" altLang="en-US" sz="1200" dirty="0"/>
                        <a:t>・</a:t>
                      </a:r>
                    </a:p>
                  </a:txBody>
                  <a:tcPr/>
                </a:tc>
                <a:extLst>
                  <a:ext uri="{0D108BD9-81ED-4DB2-BD59-A6C34878D82A}">
                    <a16:rowId xmlns:a16="http://schemas.microsoft.com/office/drawing/2014/main" val="462982501"/>
                  </a:ext>
                </a:extLst>
              </a:tr>
            </a:tbl>
          </a:graphicData>
        </a:graphic>
      </p:graphicFrame>
      <p:graphicFrame>
        <p:nvGraphicFramePr>
          <p:cNvPr id="15" name="表 7">
            <a:extLst>
              <a:ext uri="{FF2B5EF4-FFF2-40B4-BE49-F238E27FC236}">
                <a16:creationId xmlns:a16="http://schemas.microsoft.com/office/drawing/2014/main" id="{C90510D7-7D04-2D9F-8702-70AE700965C5}"/>
              </a:ext>
            </a:extLst>
          </p:cNvPr>
          <p:cNvGraphicFramePr>
            <a:graphicFrameLocks/>
          </p:cNvGraphicFramePr>
          <p:nvPr userDrawn="1">
            <p:extLst>
              <p:ext uri="{D42A27DB-BD31-4B8C-83A1-F6EECF244321}">
                <p14:modId xmlns:p14="http://schemas.microsoft.com/office/powerpoint/2010/main" val="1947526978"/>
              </p:ext>
            </p:extLst>
          </p:nvPr>
        </p:nvGraphicFramePr>
        <p:xfrm>
          <a:off x="7809227" y="1127079"/>
          <a:ext cx="4107818" cy="1630680"/>
        </p:xfrm>
        <a:graphic>
          <a:graphicData uri="http://schemas.openxmlformats.org/drawingml/2006/table">
            <a:tbl>
              <a:tblPr firstRow="1" firstCol="1">
                <a:tableStyleId>{793D81CF-94F2-401A-BA57-92F5A7B2D0C5}</a:tableStyleId>
              </a:tblPr>
              <a:tblGrid>
                <a:gridCol w="1584960">
                  <a:extLst>
                    <a:ext uri="{9D8B030D-6E8A-4147-A177-3AD203B41FA5}">
                      <a16:colId xmlns:a16="http://schemas.microsoft.com/office/drawing/2014/main" val="3208353800"/>
                    </a:ext>
                  </a:extLst>
                </a:gridCol>
                <a:gridCol w="2522858">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p>
                    <a:p>
                      <a:r>
                        <a:rPr kumimoji="1" lang="ja-JP" altLang="en-US" sz="900" dirty="0">
                          <a:solidFill>
                            <a:schemeClr val="bg1"/>
                          </a:solidFill>
                        </a:rPr>
                        <a:t>（他者に公開できるもの）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endParaRPr kumimoji="1" lang="en-US" altLang="ja-JP" sz="1200" dirty="0">
                        <a:solidFill>
                          <a:schemeClr val="bg1"/>
                        </a:solidFill>
                      </a:endParaRPr>
                    </a:p>
                    <a:p>
                      <a:r>
                        <a:rPr kumimoji="1" lang="ja-JP" altLang="en-US" sz="900" dirty="0">
                          <a:solidFill>
                            <a:schemeClr val="bg1"/>
                          </a:solidFill>
                        </a:rPr>
                        <a:t>（他者には秘密のもの）</a:t>
                      </a:r>
                    </a:p>
                  </a:txBody>
                  <a:tcPr>
                    <a:solidFill>
                      <a:schemeClr val="tx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・顧客情報</a:t>
                      </a:r>
                      <a:endParaRPr kumimoji="1" lang="en-US" altLang="ja-JP" sz="1200" dirty="0"/>
                    </a:p>
                    <a:p>
                      <a:r>
                        <a:rPr kumimoji="1" lang="ja-JP" altLang="en-US" sz="1200" dirty="0"/>
                        <a:t>・</a:t>
                      </a:r>
                    </a:p>
                  </a:txBody>
                  <a:tcPr/>
                </a:tc>
                <a:extLst>
                  <a:ext uri="{0D108BD9-81ED-4DB2-BD59-A6C34878D82A}">
                    <a16:rowId xmlns:a16="http://schemas.microsoft.com/office/drawing/2014/main" val="154695680"/>
                  </a:ext>
                </a:extLst>
              </a:tr>
              <a:tr h="411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rPr>
                        <a:t>判定さんに</a:t>
                      </a:r>
                      <a:br>
                        <a:rPr kumimoji="1" lang="en-US" altLang="ja-JP" sz="1200" dirty="0">
                          <a:solidFill>
                            <a:schemeClr val="bg1"/>
                          </a:solidFill>
                        </a:rPr>
                      </a:br>
                      <a:r>
                        <a:rPr kumimoji="1" lang="ja-JP" altLang="en-US" sz="1200" dirty="0">
                          <a:solidFill>
                            <a:schemeClr val="bg1"/>
                          </a:solidFill>
                        </a:rPr>
                        <a:t>お願い出来ること</a:t>
                      </a:r>
                    </a:p>
                  </a:txBody>
                  <a:tcPr>
                    <a:solidFill>
                      <a:schemeClr val="tx1"/>
                    </a:solidFill>
                  </a:tcPr>
                </a:tc>
                <a:tc>
                  <a:txBody>
                    <a:bodyPr/>
                    <a:lstStyle/>
                    <a:p>
                      <a:r>
                        <a:rPr kumimoji="1" lang="ja-JP" altLang="en-US" sz="1200" dirty="0"/>
                        <a:t>・信用情報を聞く</a:t>
                      </a:r>
                      <a:endParaRPr kumimoji="1" lang="en-US" altLang="ja-JP" sz="1200" dirty="0"/>
                    </a:p>
                    <a:p>
                      <a:r>
                        <a:rPr kumimoji="1" lang="ja-JP" altLang="en-US" sz="1200" dirty="0"/>
                        <a:t>・</a:t>
                      </a:r>
                    </a:p>
                  </a:txBody>
                  <a:tcPr/>
                </a:tc>
                <a:extLst>
                  <a:ext uri="{0D108BD9-81ED-4DB2-BD59-A6C34878D82A}">
                    <a16:rowId xmlns:a16="http://schemas.microsoft.com/office/drawing/2014/main" val="462982501"/>
                  </a:ext>
                </a:extLst>
              </a:tr>
            </a:tbl>
          </a:graphicData>
        </a:graphic>
      </p:graphicFrame>
      <p:graphicFrame>
        <p:nvGraphicFramePr>
          <p:cNvPr id="17" name="表 7">
            <a:extLst>
              <a:ext uri="{FF2B5EF4-FFF2-40B4-BE49-F238E27FC236}">
                <a16:creationId xmlns:a16="http://schemas.microsoft.com/office/drawing/2014/main" id="{3ED68010-A2EB-AC35-1014-4F375FDA8321}"/>
              </a:ext>
            </a:extLst>
          </p:cNvPr>
          <p:cNvGraphicFramePr>
            <a:graphicFrameLocks/>
          </p:cNvGraphicFramePr>
          <p:nvPr userDrawn="1">
            <p:extLst>
              <p:ext uri="{D42A27DB-BD31-4B8C-83A1-F6EECF244321}">
                <p14:modId xmlns:p14="http://schemas.microsoft.com/office/powerpoint/2010/main" val="834272491"/>
              </p:ext>
            </p:extLst>
          </p:nvPr>
        </p:nvGraphicFramePr>
        <p:xfrm>
          <a:off x="1696720" y="4134512"/>
          <a:ext cx="4107818" cy="899160"/>
        </p:xfrm>
        <a:graphic>
          <a:graphicData uri="http://schemas.openxmlformats.org/drawingml/2006/table">
            <a:tbl>
              <a:tblPr firstRow="1" firstCol="1">
                <a:tableStyleId>{793D81CF-94F2-401A-BA57-92F5A7B2D0C5}</a:tableStyleId>
              </a:tblPr>
              <a:tblGrid>
                <a:gridCol w="1496166">
                  <a:extLst>
                    <a:ext uri="{9D8B030D-6E8A-4147-A177-3AD203B41FA5}">
                      <a16:colId xmlns:a16="http://schemas.microsoft.com/office/drawing/2014/main" val="3208353800"/>
                    </a:ext>
                  </a:extLst>
                </a:gridCol>
                <a:gridCol w="2611652">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お金を借りるために知っているべき人</a:t>
                      </a:r>
                      <a:r>
                        <a:rPr kumimoji="1" lang="en-US" altLang="ja-JP" sz="1200" dirty="0">
                          <a:solidFill>
                            <a:schemeClr val="bg1"/>
                          </a:solidFill>
                        </a:rPr>
                        <a:t>/</a:t>
                      </a:r>
                      <a:r>
                        <a:rPr kumimoji="1" lang="ja-JP" altLang="en-US" sz="1200" dirty="0">
                          <a:solidFill>
                            <a:schemeClr val="bg1"/>
                          </a:solidFill>
                        </a:rPr>
                        <a:t>モノ</a:t>
                      </a:r>
                    </a:p>
                  </a:txBody>
                  <a:tcPr>
                    <a:solidFill>
                      <a:schemeClr val="tx1"/>
                    </a:solidFill>
                  </a:tcPr>
                </a:tc>
                <a:tc>
                  <a:txBody>
                    <a:bodyPr/>
                    <a:lstStyle/>
                    <a:p>
                      <a:r>
                        <a:rPr kumimoji="1" lang="ja-JP" altLang="en-US" sz="1200" dirty="0"/>
                        <a:t>・金貸しくん</a:t>
                      </a:r>
                      <a:endParaRPr kumimoji="1" lang="en-US" altLang="ja-JP" sz="1200" dirty="0"/>
                    </a:p>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bl>
          </a:graphicData>
        </a:graphic>
      </p:graphicFrame>
      <p:sp>
        <p:nvSpPr>
          <p:cNvPr id="18" name="テキスト ボックス 17">
            <a:extLst>
              <a:ext uri="{FF2B5EF4-FFF2-40B4-BE49-F238E27FC236}">
                <a16:creationId xmlns:a16="http://schemas.microsoft.com/office/drawing/2014/main" id="{255BFE43-D99D-5F14-59D5-9470FEBB0393}"/>
              </a:ext>
            </a:extLst>
          </p:cNvPr>
          <p:cNvSpPr txBox="1"/>
          <p:nvPr userDrawn="1"/>
        </p:nvSpPr>
        <p:spPr>
          <a:xfrm>
            <a:off x="6990080" y="142879"/>
            <a:ext cx="4926965" cy="369332"/>
          </a:xfrm>
          <a:prstGeom prst="rect">
            <a:avLst/>
          </a:prstGeom>
          <a:noFill/>
          <a:ln>
            <a:solidFill>
              <a:schemeClr val="tx1"/>
            </a:solidFill>
          </a:ln>
        </p:spPr>
        <p:txBody>
          <a:bodyPr wrap="square" rtlCol="0">
            <a:spAutoFit/>
          </a:bodyPr>
          <a:lstStyle/>
          <a:p>
            <a:r>
              <a:rPr kumimoji="1" lang="ja-JP" altLang="en-US" b="1" dirty="0"/>
              <a:t>あなたの名前</a:t>
            </a:r>
            <a:r>
              <a:rPr kumimoji="1" lang="ja-JP" altLang="en-US" dirty="0"/>
              <a:t>：加藤 寛人</a:t>
            </a:r>
          </a:p>
        </p:txBody>
      </p:sp>
      <p:sp>
        <p:nvSpPr>
          <p:cNvPr id="19" name="テキスト ボックス 18">
            <a:extLst>
              <a:ext uri="{FF2B5EF4-FFF2-40B4-BE49-F238E27FC236}">
                <a16:creationId xmlns:a16="http://schemas.microsoft.com/office/drawing/2014/main" id="{ECF7C80D-A1D8-4871-59F2-72C0EE42AD5E}"/>
              </a:ext>
            </a:extLst>
          </p:cNvPr>
          <p:cNvSpPr txBox="1">
            <a:spLocks/>
          </p:cNvSpPr>
          <p:nvPr userDrawn="1"/>
        </p:nvSpPr>
        <p:spPr>
          <a:xfrm>
            <a:off x="5903099" y="6119336"/>
            <a:ext cx="6288901" cy="738664"/>
          </a:xfrm>
          <a:prstGeom prst="rect">
            <a:avLst/>
          </a:prstGeom>
          <a:noFill/>
        </p:spPr>
        <p:txBody>
          <a:bodyPr wrap="none" rtlCol="0" anchor="b">
            <a:spAutoFit/>
          </a:bodyPr>
          <a:lstStyle/>
          <a:p>
            <a:r>
              <a:rPr lang="ja-JP" altLang="en-US" sz="1400" dirty="0">
                <a:solidFill>
                  <a:srgbClr val="FF0000"/>
                </a:solidFill>
              </a:rPr>
              <a:t>・</a:t>
            </a:r>
            <a:r>
              <a:rPr kumimoji="1" lang="ja-JP" altLang="en-US" sz="1400" dirty="0">
                <a:solidFill>
                  <a:srgbClr val="FF0000"/>
                </a:solidFill>
              </a:rPr>
              <a:t>本シートから自分が記入するシートをコピペで作成して記入してください</a:t>
            </a:r>
            <a:endParaRPr kumimoji="1" lang="en-US" altLang="ja-JP" sz="1400" dirty="0">
              <a:solidFill>
                <a:srgbClr val="FF0000"/>
              </a:solidFill>
            </a:endParaRPr>
          </a:p>
          <a:p>
            <a:r>
              <a:rPr lang="ja-JP" altLang="en-US" sz="1400" dirty="0">
                <a:solidFill>
                  <a:srgbClr val="FF0000"/>
                </a:solidFill>
              </a:rPr>
              <a:t>・人</a:t>
            </a:r>
            <a:r>
              <a:rPr lang="en-US" altLang="ja-JP" sz="1400" dirty="0">
                <a:solidFill>
                  <a:srgbClr val="FF0000"/>
                </a:solidFill>
              </a:rPr>
              <a:t>/</a:t>
            </a:r>
            <a:r>
              <a:rPr lang="ja-JP" altLang="en-US" sz="1400" dirty="0">
                <a:solidFill>
                  <a:srgbClr val="FF0000"/>
                </a:solidFill>
              </a:rPr>
              <a:t>モノは図中に登場する名前で書いてください</a:t>
            </a:r>
            <a:endParaRPr lang="en-US" altLang="ja-JP" sz="1400" dirty="0">
              <a:solidFill>
                <a:srgbClr val="FF0000"/>
              </a:solidFill>
            </a:endParaRPr>
          </a:p>
          <a:p>
            <a:r>
              <a:rPr lang="ja-JP" altLang="en-US" sz="1400" dirty="0">
                <a:solidFill>
                  <a:srgbClr val="FF0000"/>
                </a:solidFill>
              </a:rPr>
              <a:t>・</a:t>
            </a:r>
            <a:r>
              <a:rPr kumimoji="1" lang="ja-JP" altLang="en-US" sz="1400" dirty="0">
                <a:solidFill>
                  <a:srgbClr val="FF0000"/>
                </a:solidFill>
              </a:rPr>
              <a:t>矢印①～⑧についてはそれぞれが知っているものとします</a:t>
            </a:r>
          </a:p>
        </p:txBody>
      </p:sp>
      <p:pic>
        <p:nvPicPr>
          <p:cNvPr id="20" name="図 19" descr="ダイアグラム&#10;&#10;自動的に生成された説明">
            <a:extLst>
              <a:ext uri="{FF2B5EF4-FFF2-40B4-BE49-F238E27FC236}">
                <a16:creationId xmlns:a16="http://schemas.microsoft.com/office/drawing/2014/main" id="{01F12BE9-7E8C-79F4-6D23-1F56B546F4E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364830" y="3718256"/>
            <a:ext cx="5460140" cy="2012665"/>
          </a:xfrm>
          <a:prstGeom prst="rect">
            <a:avLst/>
          </a:prstGeom>
        </p:spPr>
      </p:pic>
    </p:spTree>
    <p:extLst>
      <p:ext uri="{BB962C8B-B14F-4D97-AF65-F5344CB8AC3E}">
        <p14:creationId xmlns:p14="http://schemas.microsoft.com/office/powerpoint/2010/main" val="389636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AC7327-3A83-8B40-B5E9-88920890E81B}"/>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3" name="フッター プレースホルダー 2">
            <a:extLst>
              <a:ext uri="{FF2B5EF4-FFF2-40B4-BE49-F238E27FC236}">
                <a16:creationId xmlns:a16="http://schemas.microsoft.com/office/drawing/2014/main" id="{3B46613C-E7C6-C01D-10CD-3650399446E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C8D69B-FDFC-402C-CFD9-072DD34401CA}"/>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68873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E044B-44F8-9902-91D5-C5E7B61790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F7A923-F8CD-16D2-EFB6-8A8331F63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3D7255-2929-6C88-67DF-9D2C13DF5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A54931-2267-A5D3-13C3-AE3FCF4E544C}"/>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02CF2BD5-96CF-9FDD-4AFD-3557DA5232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15B3EF-6726-F700-ED16-3C42C1D84054}"/>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67879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954BB-3594-386D-958F-68700E0CFA9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AFA182-42B1-D8EC-53F9-B43D02042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351A4F3-6C73-FE7A-EED2-FAFA1462E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088CAD-E9D3-D787-DEFD-AA4F5CE16818}"/>
              </a:ext>
            </a:extLst>
          </p:cNvPr>
          <p:cNvSpPr>
            <a:spLocks noGrp="1"/>
          </p:cNvSpPr>
          <p:nvPr>
            <p:ph type="dt" sz="half" idx="10"/>
          </p:nvPr>
        </p:nvSpPr>
        <p:spPr/>
        <p:txBody>
          <a:bodyPr/>
          <a:lstStyle/>
          <a:p>
            <a:fld id="{0B0BC10F-3AA6-4785-A383-F34AE8516C78}" type="datetimeFigureOut">
              <a:rPr kumimoji="1" lang="ja-JP" altLang="en-US" smtClean="0"/>
              <a:t>2023/12/1</a:t>
            </a:fld>
            <a:endParaRPr kumimoji="1" lang="ja-JP" altLang="en-US"/>
          </a:p>
        </p:txBody>
      </p:sp>
      <p:sp>
        <p:nvSpPr>
          <p:cNvPr id="6" name="フッター プレースホルダー 5">
            <a:extLst>
              <a:ext uri="{FF2B5EF4-FFF2-40B4-BE49-F238E27FC236}">
                <a16:creationId xmlns:a16="http://schemas.microsoft.com/office/drawing/2014/main" id="{F0CCFFA7-70E7-948F-749F-0F195CA885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829427-124D-836A-8F2E-AAD8EC264366}"/>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2739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526255F-09BC-5F9D-1576-2CA7125C0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888A20-7E17-027D-3F70-3BE469857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2ECF0A-D69C-4EBB-B65D-025E2A0B7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BC10F-3AA6-4785-A383-F34AE8516C78}" type="datetimeFigureOut">
              <a:rPr kumimoji="1" lang="ja-JP" altLang="en-US" smtClean="0"/>
              <a:t>2023/12/1</a:t>
            </a:fld>
            <a:endParaRPr kumimoji="1" lang="ja-JP" altLang="en-US"/>
          </a:p>
        </p:txBody>
      </p:sp>
      <p:sp>
        <p:nvSpPr>
          <p:cNvPr id="5" name="フッター プレースホルダー 4">
            <a:extLst>
              <a:ext uri="{FF2B5EF4-FFF2-40B4-BE49-F238E27FC236}">
                <a16:creationId xmlns:a16="http://schemas.microsoft.com/office/drawing/2014/main" id="{461F9033-9098-788F-63A4-206575005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2CBFD0-61E3-0178-4E99-670DC5E11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210962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10;&#10;自動的に生成された説明">
            <a:extLst>
              <a:ext uri="{FF2B5EF4-FFF2-40B4-BE49-F238E27FC236}">
                <a16:creationId xmlns:a16="http://schemas.microsoft.com/office/drawing/2014/main" id="{82BCA988-3AB8-EDD3-8157-72CD882F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831" y="684318"/>
            <a:ext cx="9444337" cy="3481282"/>
          </a:xfrm>
          <a:prstGeom prst="rect">
            <a:avLst/>
          </a:prstGeom>
        </p:spPr>
      </p:pic>
      <p:sp>
        <p:nvSpPr>
          <p:cNvPr id="7" name="テキスト ボックス 6">
            <a:extLst>
              <a:ext uri="{FF2B5EF4-FFF2-40B4-BE49-F238E27FC236}">
                <a16:creationId xmlns:a16="http://schemas.microsoft.com/office/drawing/2014/main" id="{EBA2050C-E890-A1B2-EC47-BF06194A42F7}"/>
              </a:ext>
            </a:extLst>
          </p:cNvPr>
          <p:cNvSpPr txBox="1"/>
          <p:nvPr/>
        </p:nvSpPr>
        <p:spPr>
          <a:xfrm>
            <a:off x="1976119" y="4541276"/>
            <a:ext cx="8239760" cy="1754326"/>
          </a:xfrm>
          <a:prstGeom prst="rect">
            <a:avLst/>
          </a:prstGeom>
          <a:noFill/>
        </p:spPr>
        <p:txBody>
          <a:bodyPr wrap="square">
            <a:spAutoFit/>
          </a:bodyPr>
          <a:lstStyle/>
          <a:p>
            <a:r>
              <a:rPr lang="ja-JP" altLang="en-US" b="0" dirty="0">
                <a:solidFill>
                  <a:srgbClr val="0451A5"/>
                </a:solidFill>
                <a:effectLst/>
                <a:latin typeface="Consolas" panose="020B0609020204030204" pitchFamily="49" charset="0"/>
              </a:rPr>
              <a:t>図に示す金融システムが機能するために最低限必要な体制を考えてください。</a:t>
            </a:r>
            <a:endParaRPr lang="en-US" altLang="ja-JP" b="0" dirty="0">
              <a:solidFill>
                <a:srgbClr val="0451A5"/>
              </a:solidFill>
              <a:effectLst/>
              <a:latin typeface="Consolas" panose="020B0609020204030204" pitchFamily="49" charset="0"/>
            </a:endParaRPr>
          </a:p>
          <a:p>
            <a:endParaRPr lang="en-US" altLang="ja-JP" b="0" dirty="0">
              <a:solidFill>
                <a:srgbClr val="0451A5"/>
              </a:solidFill>
              <a:effectLst/>
              <a:latin typeface="Consolas" panose="020B0609020204030204" pitchFamily="49" charset="0"/>
            </a:endParaRPr>
          </a:p>
          <a:p>
            <a:r>
              <a:rPr lang="en-US" altLang="ja-JP" b="0" dirty="0">
                <a:solidFill>
                  <a:srgbClr val="0451A5"/>
                </a:solidFill>
                <a:effectLst/>
                <a:latin typeface="Consolas" panose="020B0609020204030204" pitchFamily="49" charset="0"/>
              </a:rPr>
              <a:t>1.</a:t>
            </a:r>
            <a:r>
              <a:rPr lang="ja-JP" altLang="en-US" b="0" dirty="0">
                <a:solidFill>
                  <a:srgbClr val="000000"/>
                </a:solidFill>
                <a:effectLst/>
                <a:latin typeface="Consolas" panose="020B0609020204030204" pitchFamily="49" charset="0"/>
              </a:rPr>
              <a:t> 金貸しくん</a:t>
            </a:r>
            <a:r>
              <a:rPr lang="en-US" altLang="ja-JP" b="0" dirty="0">
                <a:solidFill>
                  <a:srgbClr val="000000"/>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赤矢印</a:t>
            </a:r>
            <a:r>
              <a:rPr lang="en-US" altLang="ja-JP" b="0" dirty="0">
                <a:solidFill>
                  <a:srgbClr val="000000"/>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は何</a:t>
            </a:r>
            <a:r>
              <a:rPr lang="en-US" altLang="ja-JP" b="0" dirty="0">
                <a:solidFill>
                  <a:srgbClr val="000000"/>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誰を知っていれば良いでしょうか？</a:t>
            </a:r>
          </a:p>
          <a:p>
            <a:r>
              <a:rPr lang="en-US" altLang="ja-JP" b="0" dirty="0">
                <a:solidFill>
                  <a:srgbClr val="0451A5"/>
                </a:solidFill>
                <a:effectLst/>
                <a:latin typeface="Consolas" panose="020B0609020204030204" pitchFamily="49" charset="0"/>
              </a:rPr>
              <a:t>2.</a:t>
            </a:r>
            <a:r>
              <a:rPr lang="ja-JP" altLang="en-US" b="0" dirty="0">
                <a:solidFill>
                  <a:srgbClr val="000000"/>
                </a:solidFill>
                <a:effectLst/>
                <a:latin typeface="Consolas" panose="020B0609020204030204" pitchFamily="49" charset="0"/>
              </a:rPr>
              <a:t> 金貸しくんはおダメ男くんに何を公開し、何を隠したらいいでしょうか？</a:t>
            </a:r>
          </a:p>
          <a:p>
            <a:r>
              <a:rPr lang="en-US" altLang="ja-JP" b="0" dirty="0">
                <a:solidFill>
                  <a:srgbClr val="0451A5"/>
                </a:solidFill>
                <a:effectLst/>
                <a:latin typeface="Consolas" panose="020B0609020204030204" pitchFamily="49" charset="0"/>
              </a:rPr>
              <a:t>3.</a:t>
            </a:r>
            <a:r>
              <a:rPr lang="ja-JP" altLang="en-US" b="0" dirty="0">
                <a:solidFill>
                  <a:srgbClr val="000000"/>
                </a:solidFill>
                <a:effectLst/>
                <a:latin typeface="Consolas" panose="020B0609020204030204" pitchFamily="49" charset="0"/>
              </a:rPr>
              <a:t> 判定さんは何を外に見せていれば業務が回るでしょうか？</a:t>
            </a:r>
          </a:p>
          <a:p>
            <a:r>
              <a:rPr lang="en-US" altLang="ja-JP" b="0" dirty="0">
                <a:solidFill>
                  <a:srgbClr val="0451A5"/>
                </a:solidFill>
                <a:effectLst/>
                <a:latin typeface="Consolas" panose="020B0609020204030204" pitchFamily="49" charset="0"/>
              </a:rPr>
              <a:t>4.</a:t>
            </a:r>
            <a:r>
              <a:rPr lang="ja-JP" altLang="en-US" b="0" dirty="0">
                <a:solidFill>
                  <a:srgbClr val="000000"/>
                </a:solidFill>
                <a:effectLst/>
                <a:latin typeface="Consolas" panose="020B0609020204030204" pitchFamily="49" charset="0"/>
              </a:rPr>
              <a:t> ダメ男くんはガウガウファイナンスの何を知っていれば良いでしょうか？</a:t>
            </a:r>
          </a:p>
        </p:txBody>
      </p:sp>
    </p:spTree>
    <p:extLst>
      <p:ext uri="{BB962C8B-B14F-4D97-AF65-F5344CB8AC3E}">
        <p14:creationId xmlns:p14="http://schemas.microsoft.com/office/powerpoint/2010/main" val="5226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ダイアグラム&#10;&#10;自動的に生成された説明">
            <a:extLst>
              <a:ext uri="{FF2B5EF4-FFF2-40B4-BE49-F238E27FC236}">
                <a16:creationId xmlns:a16="http://schemas.microsoft.com/office/drawing/2014/main" id="{1C202732-BCD1-69CA-0F60-AC85D832211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74955" y="991962"/>
            <a:ext cx="1244600" cy="1905000"/>
          </a:xfrm>
          <a:prstGeom prst="rect">
            <a:avLst/>
          </a:prstGeom>
          <a:effectLst>
            <a:outerShdw blurRad="50800" dist="38100" dir="5400000" algn="t" rotWithShape="0">
              <a:prstClr val="black">
                <a:alpha val="40000"/>
              </a:prstClr>
            </a:outerShdw>
          </a:effectLst>
        </p:spPr>
      </p:pic>
      <p:pic>
        <p:nvPicPr>
          <p:cNvPr id="5" name="図 4" descr="ダイアグラム&#10;&#10;自動的に生成された説明">
            <a:extLst>
              <a:ext uri="{FF2B5EF4-FFF2-40B4-BE49-F238E27FC236}">
                <a16:creationId xmlns:a16="http://schemas.microsoft.com/office/drawing/2014/main" id="{698C931D-B844-8B97-99F2-52E50559E28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387464" y="1256619"/>
            <a:ext cx="1155700" cy="1371600"/>
          </a:xfrm>
          <a:prstGeom prst="rect">
            <a:avLst/>
          </a:prstGeom>
          <a:effectLst>
            <a:outerShdw blurRad="50800" dist="38100" dir="5400000" algn="t" rotWithShape="0">
              <a:prstClr val="black">
                <a:alpha val="40000"/>
              </a:prstClr>
            </a:outerShdw>
          </a:effectLst>
        </p:spPr>
      </p:pic>
      <p:pic>
        <p:nvPicPr>
          <p:cNvPr id="6" name="図 5" descr="ダイアグラム&#10;&#10;自動的に生成された説明">
            <a:extLst>
              <a:ext uri="{FF2B5EF4-FFF2-40B4-BE49-F238E27FC236}">
                <a16:creationId xmlns:a16="http://schemas.microsoft.com/office/drawing/2014/main" id="{E36F9849-3929-3E6C-FCE5-0FFF938E2516}"/>
              </a:ext>
            </a:extLst>
          </p:cNvPr>
          <p:cNvPicPr>
            <a:picLocks noChangeAspect="1"/>
          </p:cNvPicPr>
          <p:nvPr/>
        </p:nvPicPr>
        <p:blipFill rotWithShape="1">
          <a:blip r:embed="rId4">
            <a:extLst>
              <a:ext uri="{28A0092B-C50C-407E-A947-70E740481C1C}">
                <a14:useLocalDpi xmlns:a14="http://schemas.microsoft.com/office/drawing/2010/main" val="0"/>
              </a:ext>
            </a:extLst>
          </a:blip>
          <a:srcRect l="-12336"/>
          <a:stretch/>
        </p:blipFill>
        <p:spPr>
          <a:xfrm>
            <a:off x="367030" y="3815742"/>
            <a:ext cx="1060450" cy="1536700"/>
          </a:xfrm>
          <a:prstGeom prst="rect">
            <a:avLst/>
          </a:prstGeom>
          <a:effectLst>
            <a:outerShdw blurRad="50800" dist="38100" dir="5400000" algn="t" rotWithShape="0">
              <a:prstClr val="black">
                <a:alpha val="40000"/>
              </a:prstClr>
            </a:outerShdw>
          </a:effectLst>
        </p:spPr>
      </p:pic>
      <p:graphicFrame>
        <p:nvGraphicFramePr>
          <p:cNvPr id="7" name="表 7">
            <a:extLst>
              <a:ext uri="{FF2B5EF4-FFF2-40B4-BE49-F238E27FC236}">
                <a16:creationId xmlns:a16="http://schemas.microsoft.com/office/drawing/2014/main" id="{17F8B29F-56B8-0570-CB30-A31D447632AF}"/>
              </a:ext>
            </a:extLst>
          </p:cNvPr>
          <p:cNvGraphicFramePr>
            <a:graphicFrameLocks/>
          </p:cNvGraphicFramePr>
          <p:nvPr>
            <p:extLst>
              <p:ext uri="{D42A27DB-BD31-4B8C-83A1-F6EECF244321}">
                <p14:modId xmlns:p14="http://schemas.microsoft.com/office/powerpoint/2010/main" val="503618445"/>
              </p:ext>
            </p:extLst>
          </p:nvPr>
        </p:nvGraphicFramePr>
        <p:xfrm>
          <a:off x="1696720" y="1127079"/>
          <a:ext cx="4107818" cy="1630680"/>
        </p:xfrm>
        <a:graphic>
          <a:graphicData uri="http://schemas.openxmlformats.org/drawingml/2006/table">
            <a:tbl>
              <a:tblPr firstRow="1" firstCol="1">
                <a:tableStyleId>{793D81CF-94F2-401A-BA57-92F5A7B2D0C5}</a:tableStyleId>
              </a:tblPr>
              <a:tblGrid>
                <a:gridCol w="1584960">
                  <a:extLst>
                    <a:ext uri="{9D8B030D-6E8A-4147-A177-3AD203B41FA5}">
                      <a16:colId xmlns:a16="http://schemas.microsoft.com/office/drawing/2014/main" val="3208353800"/>
                    </a:ext>
                  </a:extLst>
                </a:gridCol>
                <a:gridCol w="2522858">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p>
                    <a:p>
                      <a:r>
                        <a:rPr kumimoji="1" lang="ja-JP" altLang="en-US" sz="900" dirty="0">
                          <a:solidFill>
                            <a:schemeClr val="bg1"/>
                          </a:solidFill>
                        </a:rPr>
                        <a:t>（他者に公開できるもの）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endParaRPr kumimoji="1" lang="en-US" altLang="ja-JP" sz="1200" dirty="0">
                        <a:solidFill>
                          <a:schemeClr val="bg1"/>
                        </a:solidFill>
                      </a:endParaRPr>
                    </a:p>
                    <a:p>
                      <a:r>
                        <a:rPr kumimoji="1" lang="ja-JP" altLang="en-US" sz="900" dirty="0">
                          <a:solidFill>
                            <a:schemeClr val="bg1"/>
                          </a:solidFill>
                        </a:rPr>
                        <a:t>（他者には秘密のもの）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54695680"/>
                  </a:ext>
                </a:extLst>
              </a:tr>
              <a:tr h="411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rPr>
                        <a:t>金貸しくんに</a:t>
                      </a:r>
                      <a:br>
                        <a:rPr kumimoji="1" lang="en-US" altLang="ja-JP" sz="1200" dirty="0">
                          <a:solidFill>
                            <a:schemeClr val="bg1"/>
                          </a:solidFill>
                        </a:rPr>
                      </a:br>
                      <a:r>
                        <a:rPr kumimoji="1" lang="ja-JP" altLang="en-US" sz="1200" dirty="0">
                          <a:solidFill>
                            <a:schemeClr val="bg1"/>
                          </a:solidFill>
                        </a:rPr>
                        <a:t>お願い出来ること</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462982501"/>
                  </a:ext>
                </a:extLst>
              </a:tr>
            </a:tbl>
          </a:graphicData>
        </a:graphic>
      </p:graphicFrame>
      <p:graphicFrame>
        <p:nvGraphicFramePr>
          <p:cNvPr id="10" name="表 7">
            <a:extLst>
              <a:ext uri="{FF2B5EF4-FFF2-40B4-BE49-F238E27FC236}">
                <a16:creationId xmlns:a16="http://schemas.microsoft.com/office/drawing/2014/main" id="{36B6CACD-CF59-B512-C522-C602C77C56FB}"/>
              </a:ext>
            </a:extLst>
          </p:cNvPr>
          <p:cNvGraphicFramePr>
            <a:graphicFrameLocks/>
          </p:cNvGraphicFramePr>
          <p:nvPr>
            <p:extLst>
              <p:ext uri="{D42A27DB-BD31-4B8C-83A1-F6EECF244321}">
                <p14:modId xmlns:p14="http://schemas.microsoft.com/office/powerpoint/2010/main" val="727706186"/>
              </p:ext>
            </p:extLst>
          </p:nvPr>
        </p:nvGraphicFramePr>
        <p:xfrm>
          <a:off x="7809227" y="1127079"/>
          <a:ext cx="4107818" cy="1630680"/>
        </p:xfrm>
        <a:graphic>
          <a:graphicData uri="http://schemas.openxmlformats.org/drawingml/2006/table">
            <a:tbl>
              <a:tblPr firstRow="1" firstCol="1">
                <a:tableStyleId>{793D81CF-94F2-401A-BA57-92F5A7B2D0C5}</a:tableStyleId>
              </a:tblPr>
              <a:tblGrid>
                <a:gridCol w="1584960">
                  <a:extLst>
                    <a:ext uri="{9D8B030D-6E8A-4147-A177-3AD203B41FA5}">
                      <a16:colId xmlns:a16="http://schemas.microsoft.com/office/drawing/2014/main" val="3208353800"/>
                    </a:ext>
                  </a:extLst>
                </a:gridCol>
                <a:gridCol w="2522858">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p>
                    <a:p>
                      <a:r>
                        <a:rPr kumimoji="1" lang="ja-JP" altLang="en-US" sz="900" dirty="0">
                          <a:solidFill>
                            <a:schemeClr val="bg1"/>
                          </a:solidFill>
                        </a:rPr>
                        <a:t>（他者に公開できるもの）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endParaRPr kumimoji="1" lang="en-US" altLang="ja-JP" sz="1200" dirty="0">
                        <a:solidFill>
                          <a:schemeClr val="bg1"/>
                        </a:solidFill>
                      </a:endParaRPr>
                    </a:p>
                    <a:p>
                      <a:r>
                        <a:rPr kumimoji="1" lang="ja-JP" altLang="en-US" sz="900" dirty="0">
                          <a:solidFill>
                            <a:schemeClr val="bg1"/>
                          </a:solidFill>
                        </a:rPr>
                        <a:t>（他者には秘密のもの）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54695680"/>
                  </a:ext>
                </a:extLst>
              </a:tr>
              <a:tr h="411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rPr>
                        <a:t>判定さんに</a:t>
                      </a:r>
                      <a:br>
                        <a:rPr kumimoji="1" lang="en-US" altLang="ja-JP" sz="1200" dirty="0">
                          <a:solidFill>
                            <a:schemeClr val="bg1"/>
                          </a:solidFill>
                        </a:rPr>
                      </a:br>
                      <a:r>
                        <a:rPr kumimoji="1" lang="ja-JP" altLang="en-US" sz="1200" dirty="0">
                          <a:solidFill>
                            <a:schemeClr val="bg1"/>
                          </a:solidFill>
                        </a:rPr>
                        <a:t>お願い出来ること</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462982501"/>
                  </a:ext>
                </a:extLst>
              </a:tr>
            </a:tbl>
          </a:graphicData>
        </a:graphic>
      </p:graphicFrame>
      <p:graphicFrame>
        <p:nvGraphicFramePr>
          <p:cNvPr id="11" name="表 7">
            <a:extLst>
              <a:ext uri="{FF2B5EF4-FFF2-40B4-BE49-F238E27FC236}">
                <a16:creationId xmlns:a16="http://schemas.microsoft.com/office/drawing/2014/main" id="{BA272FA1-1DC4-CACE-B70A-7D3EAAA98DB6}"/>
              </a:ext>
            </a:extLst>
          </p:cNvPr>
          <p:cNvGraphicFramePr>
            <a:graphicFrameLocks/>
          </p:cNvGraphicFramePr>
          <p:nvPr>
            <p:extLst>
              <p:ext uri="{D42A27DB-BD31-4B8C-83A1-F6EECF244321}">
                <p14:modId xmlns:p14="http://schemas.microsoft.com/office/powerpoint/2010/main" val="554615432"/>
              </p:ext>
            </p:extLst>
          </p:nvPr>
        </p:nvGraphicFramePr>
        <p:xfrm>
          <a:off x="1696720" y="4134512"/>
          <a:ext cx="4107818" cy="899160"/>
        </p:xfrm>
        <a:graphic>
          <a:graphicData uri="http://schemas.openxmlformats.org/drawingml/2006/table">
            <a:tbl>
              <a:tblPr firstRow="1" firstCol="1">
                <a:tableStyleId>{793D81CF-94F2-401A-BA57-92F5A7B2D0C5}</a:tableStyleId>
              </a:tblPr>
              <a:tblGrid>
                <a:gridCol w="1496166">
                  <a:extLst>
                    <a:ext uri="{9D8B030D-6E8A-4147-A177-3AD203B41FA5}">
                      <a16:colId xmlns:a16="http://schemas.microsoft.com/office/drawing/2014/main" val="3208353800"/>
                    </a:ext>
                  </a:extLst>
                </a:gridCol>
                <a:gridCol w="2611652">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お金を借りるために知っているべき人</a:t>
                      </a:r>
                      <a:r>
                        <a:rPr kumimoji="1" lang="en-US" altLang="ja-JP" sz="1200" dirty="0">
                          <a:solidFill>
                            <a:schemeClr val="bg1"/>
                          </a:solidFill>
                        </a:rPr>
                        <a:t>/</a:t>
                      </a:r>
                      <a:r>
                        <a:rPr kumimoji="1" lang="ja-JP" altLang="en-US" sz="1200" dirty="0">
                          <a:solidFill>
                            <a:schemeClr val="bg1"/>
                          </a:solidFill>
                        </a:rPr>
                        <a:t>モノ</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bl>
          </a:graphicData>
        </a:graphic>
      </p:graphicFrame>
      <p:sp>
        <p:nvSpPr>
          <p:cNvPr id="12" name="テキスト ボックス 11">
            <a:extLst>
              <a:ext uri="{FF2B5EF4-FFF2-40B4-BE49-F238E27FC236}">
                <a16:creationId xmlns:a16="http://schemas.microsoft.com/office/drawing/2014/main" id="{E27507C1-681B-3109-1FC7-83B3106A1E15}"/>
              </a:ext>
            </a:extLst>
          </p:cNvPr>
          <p:cNvSpPr txBox="1"/>
          <p:nvPr/>
        </p:nvSpPr>
        <p:spPr>
          <a:xfrm>
            <a:off x="6990080" y="142879"/>
            <a:ext cx="4926965" cy="369332"/>
          </a:xfrm>
          <a:prstGeom prst="rect">
            <a:avLst/>
          </a:prstGeom>
          <a:noFill/>
          <a:ln>
            <a:solidFill>
              <a:schemeClr val="tx1"/>
            </a:solidFill>
          </a:ln>
        </p:spPr>
        <p:txBody>
          <a:bodyPr wrap="square" rtlCol="0">
            <a:spAutoFit/>
          </a:bodyPr>
          <a:lstStyle/>
          <a:p>
            <a:r>
              <a:rPr kumimoji="1" lang="ja-JP" altLang="en-US" b="1" dirty="0"/>
              <a:t>あなたの名前</a:t>
            </a:r>
            <a:r>
              <a:rPr kumimoji="1" lang="ja-JP" altLang="en-US" dirty="0"/>
              <a:t>：</a:t>
            </a:r>
          </a:p>
        </p:txBody>
      </p:sp>
      <p:sp>
        <p:nvSpPr>
          <p:cNvPr id="13" name="テキスト ボックス 12">
            <a:extLst>
              <a:ext uri="{FF2B5EF4-FFF2-40B4-BE49-F238E27FC236}">
                <a16:creationId xmlns:a16="http://schemas.microsoft.com/office/drawing/2014/main" id="{2A0B9FFA-E6C7-F7F7-F085-51036A105CB3}"/>
              </a:ext>
            </a:extLst>
          </p:cNvPr>
          <p:cNvSpPr txBox="1">
            <a:spLocks/>
          </p:cNvSpPr>
          <p:nvPr/>
        </p:nvSpPr>
        <p:spPr>
          <a:xfrm>
            <a:off x="5903099" y="6119336"/>
            <a:ext cx="6288901" cy="738664"/>
          </a:xfrm>
          <a:prstGeom prst="rect">
            <a:avLst/>
          </a:prstGeom>
          <a:noFill/>
        </p:spPr>
        <p:txBody>
          <a:bodyPr wrap="none" rtlCol="0" anchor="b">
            <a:spAutoFit/>
          </a:bodyPr>
          <a:lstStyle/>
          <a:p>
            <a:r>
              <a:rPr lang="ja-JP" altLang="en-US" sz="1400" dirty="0">
                <a:solidFill>
                  <a:srgbClr val="FF0000"/>
                </a:solidFill>
              </a:rPr>
              <a:t>・</a:t>
            </a:r>
            <a:r>
              <a:rPr kumimoji="1" lang="ja-JP" altLang="en-US" sz="1400" dirty="0">
                <a:solidFill>
                  <a:srgbClr val="FF0000"/>
                </a:solidFill>
              </a:rPr>
              <a:t>本シートから自分が記入するシートをコピペで作成して記入してください</a:t>
            </a:r>
            <a:endParaRPr kumimoji="1" lang="en-US" altLang="ja-JP" sz="1400" dirty="0">
              <a:solidFill>
                <a:srgbClr val="FF0000"/>
              </a:solidFill>
            </a:endParaRPr>
          </a:p>
          <a:p>
            <a:r>
              <a:rPr lang="ja-JP" altLang="en-US" sz="1400" dirty="0">
                <a:solidFill>
                  <a:srgbClr val="FF0000"/>
                </a:solidFill>
              </a:rPr>
              <a:t>・人</a:t>
            </a:r>
            <a:r>
              <a:rPr lang="en-US" altLang="ja-JP" sz="1400" dirty="0">
                <a:solidFill>
                  <a:srgbClr val="FF0000"/>
                </a:solidFill>
              </a:rPr>
              <a:t>/</a:t>
            </a:r>
            <a:r>
              <a:rPr lang="ja-JP" altLang="en-US" sz="1400" dirty="0">
                <a:solidFill>
                  <a:srgbClr val="FF0000"/>
                </a:solidFill>
              </a:rPr>
              <a:t>モノは図中に登場する名前で書いてください</a:t>
            </a:r>
            <a:endParaRPr lang="en-US" altLang="ja-JP" sz="1400" dirty="0">
              <a:solidFill>
                <a:srgbClr val="FF0000"/>
              </a:solidFill>
            </a:endParaRPr>
          </a:p>
          <a:p>
            <a:r>
              <a:rPr lang="ja-JP" altLang="en-US" sz="1400" dirty="0">
                <a:solidFill>
                  <a:srgbClr val="FF0000"/>
                </a:solidFill>
              </a:rPr>
              <a:t>・</a:t>
            </a:r>
            <a:r>
              <a:rPr kumimoji="1" lang="ja-JP" altLang="en-US" sz="1400" dirty="0">
                <a:solidFill>
                  <a:srgbClr val="FF0000"/>
                </a:solidFill>
              </a:rPr>
              <a:t>矢印①～⑧についてはそれぞれが知っているものとします</a:t>
            </a:r>
          </a:p>
        </p:txBody>
      </p:sp>
      <p:pic>
        <p:nvPicPr>
          <p:cNvPr id="3" name="図 2" descr="ダイアグラム&#10;&#10;自動的に生成された説明">
            <a:extLst>
              <a:ext uri="{FF2B5EF4-FFF2-40B4-BE49-F238E27FC236}">
                <a16:creationId xmlns:a16="http://schemas.microsoft.com/office/drawing/2014/main" id="{0993C609-EEF2-A2CE-4896-1683AC665A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4830" y="3718256"/>
            <a:ext cx="5460140" cy="2012665"/>
          </a:xfrm>
          <a:prstGeom prst="rect">
            <a:avLst/>
          </a:prstGeom>
        </p:spPr>
      </p:pic>
    </p:spTree>
    <p:extLst>
      <p:ext uri="{BB962C8B-B14F-4D97-AF65-F5344CB8AC3E}">
        <p14:creationId xmlns:p14="http://schemas.microsoft.com/office/powerpoint/2010/main" val="30467296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Words>
  <Application>Microsoft Office PowerPoint</Application>
  <PresentationFormat>ワイド画面</PresentationFormat>
  <Paragraphs>39</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游ゴシック</vt:lpstr>
      <vt:lpstr>游ゴシック Light</vt:lpstr>
      <vt:lpstr>Arial</vt:lpstr>
      <vt:lpstr>Consolas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2023-11-30T07:20:03Z</dcterms:created>
  <dcterms:modified xsi:type="dcterms:W3CDTF">2023-12-01T05:20:25Z</dcterms:modified>
</cp:coreProperties>
</file>