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淡色スタイル 1 - アクセント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淡色スタイル 1 - アクセント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81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8650FAB-00D6-309A-DD84-7E6E80E220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B0C7DE1-4947-848C-D753-276432BE5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8C005F-9EC4-8CC0-C258-887C15B33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CDA0D-A392-4E5E-829D-DE49BC7D92D5}" type="datetimeFigureOut">
              <a:rPr kumimoji="1" lang="ja-JP" altLang="en-US" smtClean="0"/>
              <a:t>2024/6/5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2B32C8-067F-139A-F279-BC97CBFBC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FD54276-97EE-DB26-A386-9D18B2748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23ADA-11CC-49F7-AF4B-76CAD7E0CC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4504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6956C3-4186-8B5B-B1F8-ED1CC60F8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75BD86B-8040-501E-875C-77220C808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D12C1B-14F4-E637-3B4F-0F6269049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CDA0D-A392-4E5E-829D-DE49BC7D92D5}" type="datetimeFigureOut">
              <a:rPr kumimoji="1" lang="ja-JP" altLang="en-US" smtClean="0"/>
              <a:t>2024/6/5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0E3275-3DCC-732C-1542-EEE392CEE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98C64F-A736-4276-A987-FD45DE694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23ADA-11CC-49F7-AF4B-76CAD7E0CC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03688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解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59BE94D-7B5D-2BF7-F9E5-F82B593B8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ACDA0D-A392-4E5E-829D-DE49BC7D92D5}" type="datetimeFigureOut">
              <a:rPr kumimoji="1" lang="ja-JP" altLang="en-US" smtClean="0"/>
              <a:t>2024/6/5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3B39E29-71D6-75FD-6E2D-3BDEF5D6E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71D039E-653A-B5B6-5AFE-C9D751EB0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723ADA-11CC-49F7-AF4B-76CAD7E0CCA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0BE5AB2E-C432-2007-245A-8FF0EBC5F04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65432136"/>
              </p:ext>
            </p:extLst>
          </p:nvPr>
        </p:nvGraphicFramePr>
        <p:xfrm>
          <a:off x="838200" y="2661920"/>
          <a:ext cx="3683000" cy="3521965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133585625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100103248"/>
                    </a:ext>
                  </a:extLst>
                </a:gridCol>
              </a:tblGrid>
              <a:tr h="358840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意味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2783167"/>
                  </a:ext>
                </a:extLst>
              </a:tr>
              <a:tr h="631241">
                <a:tc>
                  <a:txBody>
                    <a:bodyPr/>
                    <a:lstStyle/>
                    <a:p>
                      <a:r>
                        <a:rPr kumimoji="1" lang="ja-JP" altLang="en-US" sz="2400" b="0" dirty="0">
                          <a:latin typeface="游明朝 Demibold" panose="02020600000000000000" pitchFamily="18" charset="-128"/>
                          <a:ea typeface="游明朝 Demibold" panose="02020600000000000000" pitchFamily="18" charset="-128"/>
                        </a:rPr>
                        <a:t>翠雨</a:t>
                      </a:r>
                      <a:r>
                        <a:rPr kumimoji="1" lang="en-US" altLang="ja-JP" sz="1400" dirty="0"/>
                        <a:t>(</a:t>
                      </a:r>
                      <a:r>
                        <a:rPr kumimoji="1" lang="ja-JP" altLang="en-US" sz="1400" dirty="0"/>
                        <a:t>すいう</a:t>
                      </a:r>
                      <a:r>
                        <a:rPr kumimoji="1" lang="en-US" altLang="ja-JP" sz="1400" dirty="0"/>
                        <a:t>)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>
                          <a:solidFill>
                            <a:srgbClr val="FF0000"/>
                          </a:solidFill>
                        </a:rPr>
                        <a:t>④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652626"/>
                  </a:ext>
                </a:extLst>
              </a:tr>
              <a:tr h="631241">
                <a:tc>
                  <a:txBody>
                    <a:bodyPr/>
                    <a:lstStyle/>
                    <a:p>
                      <a:r>
                        <a:rPr kumimoji="1" lang="ja-JP" altLang="en-US" sz="2400" b="0" dirty="0">
                          <a:latin typeface="游明朝 Demibold" panose="02020600000000000000" pitchFamily="18" charset="-128"/>
                          <a:ea typeface="游明朝 Demibold" panose="02020600000000000000" pitchFamily="18" charset="-128"/>
                        </a:rPr>
                        <a:t>紅雨</a:t>
                      </a:r>
                      <a:r>
                        <a:rPr kumimoji="1" lang="en-US" altLang="ja-JP" sz="1400" dirty="0"/>
                        <a:t>(</a:t>
                      </a:r>
                      <a:r>
                        <a:rPr kumimoji="1" lang="ja-JP" altLang="en-US" sz="1400" dirty="0"/>
                        <a:t>こうう</a:t>
                      </a:r>
                      <a:r>
                        <a:rPr kumimoji="1" lang="en-US" altLang="ja-JP" sz="1400" dirty="0"/>
                        <a:t>)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>
                          <a:solidFill>
                            <a:srgbClr val="FF0000"/>
                          </a:solidFill>
                        </a:rPr>
                        <a:t>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2865918"/>
                  </a:ext>
                </a:extLst>
              </a:tr>
              <a:tr h="631241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latin typeface="游明朝 Demibold" panose="02020600000000000000" pitchFamily="18" charset="-128"/>
                          <a:ea typeface="游明朝 Demibold" panose="02020600000000000000" pitchFamily="18" charset="-128"/>
                        </a:rPr>
                        <a:t>白雨</a:t>
                      </a:r>
                      <a:r>
                        <a:rPr kumimoji="1" lang="en-US" altLang="ja-JP" sz="1400" dirty="0"/>
                        <a:t>(</a:t>
                      </a:r>
                      <a:r>
                        <a:rPr kumimoji="1" lang="ja-JP" altLang="en-US" sz="1400" dirty="0"/>
                        <a:t>はくう</a:t>
                      </a:r>
                      <a:r>
                        <a:rPr kumimoji="1" lang="en-US" altLang="ja-JP" sz="1400" dirty="0"/>
                        <a:t>)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>
                          <a:solidFill>
                            <a:srgbClr val="FF0000"/>
                          </a:solidFill>
                        </a:rPr>
                        <a:t>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5766743"/>
                  </a:ext>
                </a:extLst>
              </a:tr>
              <a:tr h="631241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latin typeface="游明朝 Demibold" panose="02020600000000000000" pitchFamily="18" charset="-128"/>
                          <a:ea typeface="游明朝 Demibold" panose="02020600000000000000" pitchFamily="18" charset="-128"/>
                        </a:rPr>
                        <a:t>慈雨</a:t>
                      </a:r>
                      <a:r>
                        <a:rPr kumimoji="1" lang="en-US" altLang="ja-JP" sz="1400" dirty="0"/>
                        <a:t>(</a:t>
                      </a:r>
                      <a:r>
                        <a:rPr kumimoji="1" lang="ja-JP" altLang="en-US" sz="1400" dirty="0"/>
                        <a:t>じう</a:t>
                      </a:r>
                      <a:r>
                        <a:rPr kumimoji="1" lang="en-US" altLang="ja-JP" sz="1400" dirty="0"/>
                        <a:t>)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>
                          <a:solidFill>
                            <a:srgbClr val="FF0000"/>
                          </a:solidFill>
                        </a:rPr>
                        <a:t>③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7184141"/>
                  </a:ext>
                </a:extLst>
              </a:tr>
              <a:tr h="631241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latin typeface="游明朝 Demibold" panose="02020600000000000000" pitchFamily="18" charset="-128"/>
                          <a:ea typeface="游明朝 Demibold" panose="02020600000000000000" pitchFamily="18" charset="-128"/>
                        </a:rPr>
                        <a:t>洗車雨</a:t>
                      </a:r>
                      <a:r>
                        <a:rPr kumimoji="1" lang="en-US" altLang="ja-JP" sz="1400" dirty="0"/>
                        <a:t>(</a:t>
                      </a:r>
                      <a:r>
                        <a:rPr kumimoji="1" lang="ja-JP" altLang="en-US" sz="1400" dirty="0"/>
                        <a:t>せんしゃう</a:t>
                      </a:r>
                      <a:r>
                        <a:rPr kumimoji="1" lang="en-US" altLang="ja-JP" sz="1400" dirty="0"/>
                        <a:t>)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2400" dirty="0">
                          <a:solidFill>
                            <a:srgbClr val="FF0000"/>
                          </a:solidFill>
                        </a:rPr>
                        <a:t>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56378"/>
                  </a:ext>
                </a:extLst>
              </a:tr>
            </a:tbl>
          </a:graphicData>
        </a:graphic>
      </p:graphicFrame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52028FBF-7494-4ABF-5020-2D760ECD29D3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578669344"/>
              </p:ext>
            </p:extLst>
          </p:nvPr>
        </p:nvGraphicFramePr>
        <p:xfrm>
          <a:off x="5699760" y="2661920"/>
          <a:ext cx="5654040" cy="3530804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5654040">
                  <a:extLst>
                    <a:ext uri="{9D8B030D-6E8A-4147-A177-3AD203B41FA5}">
                      <a16:colId xmlns:a16="http://schemas.microsoft.com/office/drawing/2014/main" val="1335856254"/>
                    </a:ext>
                  </a:extLst>
                </a:gridCol>
              </a:tblGrid>
              <a:tr h="358840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意味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2783167"/>
                  </a:ext>
                </a:extLst>
              </a:tr>
              <a:tr h="631241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① 夕立。にわかに降り止む雨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652626"/>
                  </a:ext>
                </a:extLst>
              </a:tr>
              <a:tr h="631241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② 花に降り注ぐ春の雨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2865918"/>
                  </a:ext>
                </a:extLst>
              </a:tr>
              <a:tr h="631241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③ 植物を育てる春の雨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。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甘雨</a:t>
                      </a:r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kumimoji="1" lang="ja-JP" altLang="en-US" sz="1400" dirty="0">
                          <a:solidFill>
                            <a:srgbClr val="FF0000"/>
                          </a:solidFill>
                        </a:rPr>
                        <a:t>かんう</a:t>
                      </a:r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とも言う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5766743"/>
                  </a:ext>
                </a:extLst>
              </a:tr>
              <a:tr h="631241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④ 新緑の季節に降る雨</a:t>
                      </a:r>
                      <a:r>
                        <a:rPr kumimoji="1" lang="ja-JP" altLang="en-US" dirty="0">
                          <a:solidFill>
                            <a:schemeClr val="tx1"/>
                          </a:solidFill>
                        </a:rPr>
                        <a:t>。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緑雨</a:t>
                      </a:r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</a:rPr>
                        <a:t>(</a:t>
                      </a:r>
                      <a:r>
                        <a:rPr kumimoji="1" lang="ja-JP" altLang="en-US" sz="1400" dirty="0">
                          <a:solidFill>
                            <a:srgbClr val="FF0000"/>
                          </a:solidFill>
                        </a:rPr>
                        <a:t>りょくう</a:t>
                      </a:r>
                      <a:r>
                        <a:rPr kumimoji="1" lang="en-US" altLang="ja-JP" sz="1400" dirty="0">
                          <a:solidFill>
                            <a:srgbClr val="FF0000"/>
                          </a:solidFill>
                        </a:rPr>
                        <a:t>)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とも言う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7184141"/>
                  </a:ext>
                </a:extLst>
              </a:tr>
              <a:tr h="631241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⑤ </a:t>
                      </a:r>
                      <a:r>
                        <a:rPr kumimoji="1" lang="en-US" altLang="ja-JP" dirty="0"/>
                        <a:t>7/6</a:t>
                      </a:r>
                      <a:r>
                        <a:rPr kumimoji="1" lang="ja-JP" altLang="en-US" dirty="0"/>
                        <a:t>に降る雨。</a:t>
                      </a: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七夕の前日、織姫に会いに彦星が</a:t>
                      </a:r>
                      <a:br>
                        <a:rPr kumimoji="1" lang="en-US" altLang="ja-JP" dirty="0">
                          <a:solidFill>
                            <a:srgbClr val="FF0000"/>
                          </a:solidFill>
                        </a:rPr>
                      </a:br>
                      <a:r>
                        <a:rPr kumimoji="1" lang="ja-JP" altLang="en-US" dirty="0">
                          <a:solidFill>
                            <a:srgbClr val="FF0000"/>
                          </a:solidFill>
                        </a:rPr>
                        <a:t>　牛車を洗うことで降る雨と言われている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56378"/>
                  </a:ext>
                </a:extLst>
              </a:tr>
            </a:tbl>
          </a:graphicData>
        </a:graphic>
      </p:graphicFrame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978362E-7A8A-8E3C-0F99-AD3489966343}"/>
              </a:ext>
            </a:extLst>
          </p:cNvPr>
          <p:cNvSpPr txBox="1"/>
          <p:nvPr userDrawn="1"/>
        </p:nvSpPr>
        <p:spPr>
          <a:xfrm>
            <a:off x="6767193" y="145265"/>
            <a:ext cx="49269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b="1" dirty="0"/>
              <a:t>あなたの名前</a:t>
            </a:r>
            <a:r>
              <a:rPr kumimoji="1" lang="ja-JP" altLang="en-US" dirty="0"/>
              <a:t>：加藤 寛人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27C6C9E-0D30-2711-B848-F9FC47D6090E}"/>
              </a:ext>
            </a:extLst>
          </p:cNvPr>
          <p:cNvSpPr txBox="1"/>
          <p:nvPr userDrawn="1"/>
        </p:nvSpPr>
        <p:spPr>
          <a:xfrm>
            <a:off x="838200" y="1818703"/>
            <a:ext cx="6653122" cy="4283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1" lang="ja-JP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" panose="020F0502020204030204"/>
                <a:ea typeface="游ゴシック" panose="020B0400000000000000" pitchFamily="50" charset="-128"/>
                <a:cs typeface="+mn-cs"/>
              </a:rPr>
              <a:t>左の語を表す意味を右の一覧から見つけよう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6512E519-7D3B-0B1C-CFE8-DF018326BF92}"/>
              </a:ext>
            </a:extLst>
          </p:cNvPr>
          <p:cNvSpPr txBox="1"/>
          <p:nvPr userDrawn="1"/>
        </p:nvSpPr>
        <p:spPr>
          <a:xfrm>
            <a:off x="838200" y="600534"/>
            <a:ext cx="817999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游ゴシック Light" panose="020F0302020204030204"/>
                <a:ea typeface="游ゴシック Light" panose="020B0300000000000000" pitchFamily="50" charset="-128"/>
                <a:cs typeface="+mj-cs"/>
              </a:rPr>
              <a:t>雨を表す語と意味を繋げよう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768109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8D2E84A-21A0-A7DE-01C6-4293FB856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ED4540E-1E79-C415-755A-B352A61202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6FB78B-642A-8B9D-174D-A86F5F998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CDA0D-A392-4E5E-829D-DE49BC7D92D5}" type="datetimeFigureOut">
              <a:rPr kumimoji="1" lang="ja-JP" altLang="en-US" smtClean="0"/>
              <a:t>2024/6/5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1C6C9F-C844-C37C-EDC9-C34529DBF5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54CB764-A575-CE50-2157-988F1E8FD1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723ADA-11CC-49F7-AF4B-76CAD7E0CCA2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80B1F36-DF5A-3EFC-C76E-BD58C2D33E12}"/>
              </a:ext>
            </a:extLst>
          </p:cNvPr>
          <p:cNvSpPr txBox="1"/>
          <p:nvPr userDrawn="1"/>
        </p:nvSpPr>
        <p:spPr>
          <a:xfrm>
            <a:off x="0" y="95776"/>
            <a:ext cx="3647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>
                <a:solidFill>
                  <a:schemeClr val="bg2">
                    <a:lumMod val="50000"/>
                  </a:schemeClr>
                </a:solidFill>
              </a:rPr>
              <a:t>ジョシュアツリーの原則：ドリル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0B1576ED-8358-D9C5-9215-7E54F206259B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63500" y="6642100"/>
            <a:ext cx="4333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ja-JP" altLang="en-US" sz="1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1544231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464DF06D-8C57-4428-BF2F-3210F6BD1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雨を表す語と意味を繋げよう</a:t>
            </a:r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A9FBDAED-E8E9-4314-8D44-FE7C910E7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ja-JP" altLang="en-US" sz="2400" dirty="0"/>
              <a:t>左の語を表す意味を右の一覧から見つけよう</a:t>
            </a:r>
          </a:p>
        </p:txBody>
      </p:sp>
      <p:graphicFrame>
        <p:nvGraphicFramePr>
          <p:cNvPr id="6" name="表 6">
            <a:extLst>
              <a:ext uri="{FF2B5EF4-FFF2-40B4-BE49-F238E27FC236}">
                <a16:creationId xmlns:a16="http://schemas.microsoft.com/office/drawing/2014/main" id="{BF05F699-89E9-6315-F1D3-96FA6CD91F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34037"/>
              </p:ext>
            </p:extLst>
          </p:nvPr>
        </p:nvGraphicFramePr>
        <p:xfrm>
          <a:off x="838200" y="2661920"/>
          <a:ext cx="3683000" cy="3521965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2514600">
                  <a:extLst>
                    <a:ext uri="{9D8B030D-6E8A-4147-A177-3AD203B41FA5}">
                      <a16:colId xmlns:a16="http://schemas.microsoft.com/office/drawing/2014/main" val="1335856254"/>
                    </a:ext>
                  </a:extLst>
                </a:gridCol>
                <a:gridCol w="1168400">
                  <a:extLst>
                    <a:ext uri="{9D8B030D-6E8A-4147-A177-3AD203B41FA5}">
                      <a16:colId xmlns:a16="http://schemas.microsoft.com/office/drawing/2014/main" val="3100103248"/>
                    </a:ext>
                  </a:extLst>
                </a:gridCol>
              </a:tblGrid>
              <a:tr h="358840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意味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2783167"/>
                  </a:ext>
                </a:extLst>
              </a:tr>
              <a:tr h="631241">
                <a:tc>
                  <a:txBody>
                    <a:bodyPr/>
                    <a:lstStyle/>
                    <a:p>
                      <a:r>
                        <a:rPr kumimoji="1" lang="ja-JP" altLang="en-US" sz="2400" b="0" dirty="0">
                          <a:latin typeface="游明朝 Demibold" panose="02020600000000000000" pitchFamily="18" charset="-128"/>
                          <a:ea typeface="游明朝 Demibold" panose="02020600000000000000" pitchFamily="18" charset="-128"/>
                        </a:rPr>
                        <a:t>翠雨</a:t>
                      </a:r>
                      <a:r>
                        <a:rPr kumimoji="1" lang="en-US" altLang="ja-JP" sz="1400" dirty="0"/>
                        <a:t>(</a:t>
                      </a:r>
                      <a:r>
                        <a:rPr kumimoji="1" lang="ja-JP" altLang="en-US" sz="1400" dirty="0"/>
                        <a:t>すいう</a:t>
                      </a:r>
                      <a:r>
                        <a:rPr kumimoji="1" lang="en-US" altLang="ja-JP" sz="1400" dirty="0"/>
                        <a:t>)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652626"/>
                  </a:ext>
                </a:extLst>
              </a:tr>
              <a:tr h="631241">
                <a:tc>
                  <a:txBody>
                    <a:bodyPr/>
                    <a:lstStyle/>
                    <a:p>
                      <a:r>
                        <a:rPr kumimoji="1" lang="ja-JP" altLang="en-US" sz="2400" b="0" dirty="0">
                          <a:latin typeface="游明朝 Demibold" panose="02020600000000000000" pitchFamily="18" charset="-128"/>
                          <a:ea typeface="游明朝 Demibold" panose="02020600000000000000" pitchFamily="18" charset="-128"/>
                        </a:rPr>
                        <a:t>紅雨</a:t>
                      </a:r>
                      <a:r>
                        <a:rPr kumimoji="1" lang="en-US" altLang="ja-JP" sz="1400" dirty="0"/>
                        <a:t>(</a:t>
                      </a:r>
                      <a:r>
                        <a:rPr kumimoji="1" lang="ja-JP" altLang="en-US" sz="1400" dirty="0"/>
                        <a:t>こうう</a:t>
                      </a:r>
                      <a:r>
                        <a:rPr kumimoji="1" lang="en-US" altLang="ja-JP" sz="1400" dirty="0"/>
                        <a:t>)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2865918"/>
                  </a:ext>
                </a:extLst>
              </a:tr>
              <a:tr h="631241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latin typeface="游明朝 Demibold" panose="02020600000000000000" pitchFamily="18" charset="-128"/>
                          <a:ea typeface="游明朝 Demibold" panose="02020600000000000000" pitchFamily="18" charset="-128"/>
                        </a:rPr>
                        <a:t>白雨</a:t>
                      </a:r>
                      <a:r>
                        <a:rPr kumimoji="1" lang="en-US" altLang="ja-JP" sz="1400" dirty="0"/>
                        <a:t>(</a:t>
                      </a:r>
                      <a:r>
                        <a:rPr kumimoji="1" lang="ja-JP" altLang="en-US" sz="1400" dirty="0"/>
                        <a:t>はくう</a:t>
                      </a:r>
                      <a:r>
                        <a:rPr kumimoji="1" lang="en-US" altLang="ja-JP" sz="1400" dirty="0"/>
                        <a:t>)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5766743"/>
                  </a:ext>
                </a:extLst>
              </a:tr>
              <a:tr h="631241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latin typeface="游明朝 Demibold" panose="02020600000000000000" pitchFamily="18" charset="-128"/>
                          <a:ea typeface="游明朝 Demibold" panose="02020600000000000000" pitchFamily="18" charset="-128"/>
                        </a:rPr>
                        <a:t>慈雨</a:t>
                      </a:r>
                      <a:r>
                        <a:rPr kumimoji="1" lang="en-US" altLang="ja-JP" sz="1400" dirty="0"/>
                        <a:t>(</a:t>
                      </a:r>
                      <a:r>
                        <a:rPr kumimoji="1" lang="ja-JP" altLang="en-US" sz="1400" dirty="0"/>
                        <a:t>じう</a:t>
                      </a:r>
                      <a:r>
                        <a:rPr kumimoji="1" lang="en-US" altLang="ja-JP" sz="1400" dirty="0"/>
                        <a:t>)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7184141"/>
                  </a:ext>
                </a:extLst>
              </a:tr>
              <a:tr h="631241">
                <a:tc>
                  <a:txBody>
                    <a:bodyPr/>
                    <a:lstStyle/>
                    <a:p>
                      <a:r>
                        <a:rPr kumimoji="1" lang="ja-JP" altLang="en-US" sz="2400" dirty="0">
                          <a:latin typeface="游明朝 Demibold" panose="02020600000000000000" pitchFamily="18" charset="-128"/>
                          <a:ea typeface="游明朝 Demibold" panose="02020600000000000000" pitchFamily="18" charset="-128"/>
                        </a:rPr>
                        <a:t>洗車雨</a:t>
                      </a:r>
                      <a:r>
                        <a:rPr kumimoji="1" lang="en-US" altLang="ja-JP" sz="1400" dirty="0"/>
                        <a:t>(</a:t>
                      </a:r>
                      <a:r>
                        <a:rPr kumimoji="1" lang="ja-JP" altLang="en-US" sz="1400" dirty="0"/>
                        <a:t>せんしゃう</a:t>
                      </a:r>
                      <a:r>
                        <a:rPr kumimoji="1" lang="en-US" altLang="ja-JP" sz="1400" dirty="0"/>
                        <a:t>)</a:t>
                      </a:r>
                      <a:endParaRPr kumimoji="1" lang="ja-JP" altLang="en-US" dirty="0"/>
                    </a:p>
                  </a:txBody>
                  <a:tcPr anchor="ctr">
                    <a:lnL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kumimoji="1" lang="ja-JP" altLang="en-US" sz="2400" b="1" dirty="0">
                        <a:solidFill>
                          <a:schemeClr val="accent5">
                            <a:lumMod val="50000"/>
                          </a:schemeClr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4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56378"/>
                  </a:ext>
                </a:extLst>
              </a:tr>
            </a:tbl>
          </a:graphicData>
        </a:graphic>
      </p:graphicFrame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A2AC969F-E759-93E7-3D25-4162A5B748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1562661"/>
              </p:ext>
            </p:extLst>
          </p:nvPr>
        </p:nvGraphicFramePr>
        <p:xfrm>
          <a:off x="5699760" y="2661920"/>
          <a:ext cx="5654040" cy="3521965"/>
        </p:xfrm>
        <a:graphic>
          <a:graphicData uri="http://schemas.openxmlformats.org/drawingml/2006/table">
            <a:tbl>
              <a:tblPr firstRow="1" bandRow="1">
                <a:tableStyleId>{5FD0F851-EC5A-4D38-B0AD-8093EC10F338}</a:tableStyleId>
              </a:tblPr>
              <a:tblGrid>
                <a:gridCol w="5654040">
                  <a:extLst>
                    <a:ext uri="{9D8B030D-6E8A-4147-A177-3AD203B41FA5}">
                      <a16:colId xmlns:a16="http://schemas.microsoft.com/office/drawing/2014/main" val="1335856254"/>
                    </a:ext>
                  </a:extLst>
                </a:gridCol>
              </a:tblGrid>
              <a:tr h="358840">
                <a:tc>
                  <a:txBody>
                    <a:bodyPr/>
                    <a:lstStyle/>
                    <a:p>
                      <a:r>
                        <a:rPr kumimoji="1" lang="ja-JP" altLang="en-US" dirty="0">
                          <a:solidFill>
                            <a:schemeClr val="bg2">
                              <a:lumMod val="50000"/>
                            </a:schemeClr>
                          </a:solidFill>
                        </a:rPr>
                        <a:t>意味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22783167"/>
                  </a:ext>
                </a:extLst>
              </a:tr>
              <a:tr h="631241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① 夕立。にわかに降り止む雨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3652626"/>
                  </a:ext>
                </a:extLst>
              </a:tr>
              <a:tr h="631241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② 花に降り注ぐ春の雨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02865918"/>
                  </a:ext>
                </a:extLst>
              </a:tr>
              <a:tr h="631241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③ 植物を育てる春の雨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5766743"/>
                  </a:ext>
                </a:extLst>
              </a:tr>
              <a:tr h="631241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④ 新緑の季節に降る雨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7184141"/>
                  </a:ext>
                </a:extLst>
              </a:tr>
              <a:tr h="631241">
                <a:tc>
                  <a:txBody>
                    <a:bodyPr/>
                    <a:lstStyle/>
                    <a:p>
                      <a:r>
                        <a:rPr kumimoji="1" lang="ja-JP" altLang="en-US" dirty="0"/>
                        <a:t>⑤ </a:t>
                      </a:r>
                      <a:r>
                        <a:rPr kumimoji="1" lang="en-US" altLang="ja-JP" dirty="0"/>
                        <a:t>7/6</a:t>
                      </a:r>
                      <a:r>
                        <a:rPr kumimoji="1" lang="ja-JP" altLang="en-US" dirty="0"/>
                        <a:t>に降る雨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7756378"/>
                  </a:ext>
                </a:extLst>
              </a:tr>
            </a:tbl>
          </a:graphicData>
        </a:graphic>
      </p:graphicFrame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1FD7E54-48A2-2B91-12F7-D250D356BAB4}"/>
              </a:ext>
            </a:extLst>
          </p:cNvPr>
          <p:cNvSpPr txBox="1"/>
          <p:nvPr/>
        </p:nvSpPr>
        <p:spPr>
          <a:xfrm>
            <a:off x="6767193" y="145265"/>
            <a:ext cx="492696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ja-JP" altLang="en-US" b="1"/>
              <a:t>あなたの名前</a:t>
            </a:r>
            <a:r>
              <a:rPr kumimoji="1" lang="ja-JP" altLang="en-US"/>
              <a:t>：</a:t>
            </a:r>
          </a:p>
        </p:txBody>
      </p:sp>
    </p:spTree>
    <p:extLst>
      <p:ext uri="{BB962C8B-B14F-4D97-AF65-F5344CB8AC3E}">
        <p14:creationId xmlns:p14="http://schemas.microsoft.com/office/powerpoint/2010/main" val="2881607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87</Words>
  <Application>Microsoft Office PowerPoint</Application>
  <PresentationFormat>ワイド画面</PresentationFormat>
  <Paragraphs>16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游ゴシック</vt:lpstr>
      <vt:lpstr>游ゴシック Light</vt:lpstr>
      <vt:lpstr>游明朝 Demibold</vt:lpstr>
      <vt:lpstr>Arial</vt:lpstr>
      <vt:lpstr>Calibri</vt:lpstr>
      <vt:lpstr>Office テーマ</vt:lpstr>
      <vt:lpstr>雨を表す語と意味を繋げよう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雨を表す語と意味を繋げよう</dc:title>
  <dc:creator>Kato Hirohito</dc:creator>
  <cp:lastModifiedBy>Kato Hirohito</cp:lastModifiedBy>
  <cp:revision>6</cp:revision>
  <dcterms:created xsi:type="dcterms:W3CDTF">2023-12-10T23:18:21Z</dcterms:created>
  <dcterms:modified xsi:type="dcterms:W3CDTF">2024-06-05T04:54:25Z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49229e1-d9eb-40cf-aa20-8039fe5d6144_Enabled">
    <vt:lpwstr>true</vt:lpwstr>
  </property>
  <property fmtid="{D5CDD505-2E9C-101B-9397-08002B2CF9AE}" pid="3" name="MSIP_Label_549229e1-d9eb-40cf-aa20-8039fe5d6144_SetDate">
    <vt:lpwstr>2024-06-05T04:54:25Z</vt:lpwstr>
  </property>
  <property fmtid="{D5CDD505-2E9C-101B-9397-08002B2CF9AE}" pid="4" name="MSIP_Label_549229e1-d9eb-40cf-aa20-8039fe5d6144_Method">
    <vt:lpwstr>Standard</vt:lpwstr>
  </property>
  <property fmtid="{D5CDD505-2E9C-101B-9397-08002B2CF9AE}" pid="5" name="MSIP_Label_549229e1-d9eb-40cf-aa20-8039fe5d6144_Name">
    <vt:lpwstr>SEG_Internal</vt:lpwstr>
  </property>
  <property fmtid="{D5CDD505-2E9C-101B-9397-08002B2CF9AE}" pid="6" name="MSIP_Label_549229e1-d9eb-40cf-aa20-8039fe5d6144_SiteId">
    <vt:lpwstr>3ce358ea-700e-4f0f-bb37-fd0b7c21366c</vt:lpwstr>
  </property>
  <property fmtid="{D5CDD505-2E9C-101B-9397-08002B2CF9AE}" pid="7" name="MSIP_Label_549229e1-d9eb-40cf-aa20-8039fe5d6144_ActionId">
    <vt:lpwstr>d42c1ccb-c9b5-4963-938a-5035f6319dc6</vt:lpwstr>
  </property>
  <property fmtid="{D5CDD505-2E9C-101B-9397-08002B2CF9AE}" pid="8" name="MSIP_Label_549229e1-d9eb-40cf-aa20-8039fe5d6144_ContentBits">
    <vt:lpwstr>2</vt:lpwstr>
  </property>
  <property fmtid="{D5CDD505-2E9C-101B-9397-08002B2CF9AE}" pid="9" name="ClassificationContentMarkingFooterLocations">
    <vt:lpwstr>Office テーマ:9</vt:lpwstr>
  </property>
  <property fmtid="{D5CDD505-2E9C-101B-9397-08002B2CF9AE}" pid="10" name="ClassificationContentMarkingFooterText">
    <vt:lpwstr>Internal</vt:lpwstr>
  </property>
</Properties>
</file>