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E7390-DA95-2E1B-98C6-2578EA04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DECB1B-C57F-94ED-C825-466DC348E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216078-635F-0EC3-62F3-9A441029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3D0B-6EC8-4E87-A410-4822AA20BE98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46D9D2-C738-F36C-8220-799B2190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440E14-0F7D-3A25-BF94-71DEEDEA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1EF7-E558-4754-8239-00F03B610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52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B379D9-0A40-A342-9378-8966C568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49CCD5-B613-A38D-AB77-4A90D67A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3D0B-6EC8-4E87-A410-4822AA20BE98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287B42-AFDB-8322-D367-879E8C56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AE6AFA-DA42-FCA9-8AD7-CB3E70D1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1EF7-E558-4754-8239-00F03B610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96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解答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36D9F0-4A61-0B9B-2E5A-A51C2215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3D0B-6EC8-4E87-A410-4822AA20BE98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92C46CD-3548-26E3-B85E-65BE2259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865092-8744-E68B-47C9-C95A1D0E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1EF7-E558-4754-8239-00F03B610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35B795-9E90-653E-1D03-FC8A5DF6C9AE}"/>
              </a:ext>
            </a:extLst>
          </p:cNvPr>
          <p:cNvSpPr txBox="1"/>
          <p:nvPr userDrawn="1"/>
        </p:nvSpPr>
        <p:spPr>
          <a:xfrm>
            <a:off x="838200" y="1209040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/>
              <a:t>国語辞典の役割に注目し、各社共通のインターフェイスと、実装とに分けて表現してみましょう</a:t>
            </a:r>
          </a:p>
        </p:txBody>
      </p:sp>
      <p:sp>
        <p:nvSpPr>
          <p:cNvPr id="7" name="タイトル 3">
            <a:extLst>
              <a:ext uri="{FF2B5EF4-FFF2-40B4-BE49-F238E27FC236}">
                <a16:creationId xmlns:a16="http://schemas.microsoft.com/office/drawing/2014/main" id="{0F74AED8-993A-19C5-24A4-D25536D4D2E2}"/>
              </a:ext>
            </a:extLst>
          </p:cNvPr>
          <p:cNvSpPr txBox="1">
            <a:spLocks/>
          </p:cNvSpPr>
          <p:nvPr userDrawn="1"/>
        </p:nvSpPr>
        <p:spPr>
          <a:xfrm>
            <a:off x="838200" y="3743961"/>
            <a:ext cx="10515600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/>
              <a:t>演習</a:t>
            </a:r>
            <a:r>
              <a:rPr lang="en-US" altLang="ja-JP" sz="2800" b="1" dirty="0"/>
              <a:t>2:</a:t>
            </a:r>
            <a:r>
              <a:rPr lang="ja-JP" altLang="en-US" sz="2800" b="1" dirty="0"/>
              <a:t>印刷機能をメカニズム＆ポリシーに分解する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9336F3C-5021-6CE7-A6B3-D086AEB32E25}"/>
              </a:ext>
            </a:extLst>
          </p:cNvPr>
          <p:cNvSpPr txBox="1"/>
          <p:nvPr userDrawn="1"/>
        </p:nvSpPr>
        <p:spPr>
          <a:xfrm>
            <a:off x="838200" y="4475480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PC</a:t>
            </a:r>
            <a:r>
              <a:rPr lang="ja-JP" altLang="en-US" dirty="0"/>
              <a:t>の印刷機能について注目し、メカニズムとポリシーに分けて表現してみましょう</a:t>
            </a:r>
          </a:p>
        </p:txBody>
      </p:sp>
      <p:graphicFrame>
        <p:nvGraphicFramePr>
          <p:cNvPr id="9" name="表 11">
            <a:extLst>
              <a:ext uri="{FF2B5EF4-FFF2-40B4-BE49-F238E27FC236}">
                <a16:creationId xmlns:a16="http://schemas.microsoft.com/office/drawing/2014/main" id="{DF296704-818A-0F35-5DBA-CAB5FF915E3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56393465"/>
              </p:ext>
            </p:extLst>
          </p:nvPr>
        </p:nvGraphicFramePr>
        <p:xfrm>
          <a:off x="838200" y="1634251"/>
          <a:ext cx="10515600" cy="19329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480213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7655120"/>
                    </a:ext>
                  </a:extLst>
                </a:gridCol>
              </a:tblGrid>
              <a:tr h="37843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インターフェイス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42117"/>
                  </a:ext>
                </a:extLst>
              </a:tr>
              <a:tr h="1416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・単語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連語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句の意味や用例を提示する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</a:t>
                      </a:r>
                    </a:p>
                    <a:p>
                      <a:r>
                        <a:rPr kumimoji="1" lang="ja-JP" altLang="en-US" sz="1600" dirty="0"/>
                        <a:t>・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・装丁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ja-JP" altLang="en-US" sz="1600" dirty="0"/>
                        <a:t>本としてのデザイン</a:t>
                      </a:r>
                      <a:r>
                        <a:rPr kumimoji="1" lang="en-US" altLang="ja-JP" sz="16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・色遣い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・フォント</a:t>
                      </a:r>
                    </a:p>
                    <a:p>
                      <a:r>
                        <a:rPr kumimoji="1" lang="ja-JP" altLang="en-US" sz="1600" dirty="0"/>
                        <a:t>・説明文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・コラム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・語の並び順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7952"/>
                  </a:ext>
                </a:extLst>
              </a:tr>
            </a:tbl>
          </a:graphicData>
        </a:graphic>
      </p:graphicFrame>
      <p:graphicFrame>
        <p:nvGraphicFramePr>
          <p:cNvPr id="10" name="表 11">
            <a:extLst>
              <a:ext uri="{FF2B5EF4-FFF2-40B4-BE49-F238E27FC236}">
                <a16:creationId xmlns:a16="http://schemas.microsoft.com/office/drawing/2014/main" id="{B828351E-EF47-2ABF-7E59-54139C3F01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61901981"/>
              </p:ext>
            </p:extLst>
          </p:nvPr>
        </p:nvGraphicFramePr>
        <p:xfrm>
          <a:off x="838200" y="4844812"/>
          <a:ext cx="10515600" cy="19329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480213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7655120"/>
                    </a:ext>
                  </a:extLst>
                </a:gridCol>
              </a:tblGrid>
              <a:tr h="37843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メカニズム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ポリシー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42117"/>
                  </a:ext>
                </a:extLst>
              </a:tr>
              <a:tr h="1416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・アプリからのデータをプリント用データに変換する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・プリント用データを各プリンタ専用の印刷データに</a:t>
                      </a:r>
                      <a:br>
                        <a:rPr kumimoji="1" lang="en-US" altLang="ja-JP" sz="1600" dirty="0"/>
                      </a:br>
                      <a:r>
                        <a:rPr kumimoji="1" lang="ja-JP" altLang="en-US" sz="1600" dirty="0"/>
                        <a:t>　変換する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・印刷データをプリンタなどに送信する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・複数の印刷データをスプールする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・印刷を認証する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・印刷の濃さ、両面印刷、フィルター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</a:t>
                      </a:r>
                      <a:r>
                        <a:rPr kumimoji="1" lang="en-US" altLang="ja-JP" sz="1600" dirty="0"/>
                        <a:t>PDF</a:t>
                      </a:r>
                      <a:r>
                        <a:rPr kumimoji="1" lang="ja-JP" altLang="en-US" sz="1600" dirty="0"/>
                        <a:t>や画像ファイルへの出力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・クラウドへのアップロード</a:t>
                      </a:r>
                    </a:p>
                    <a:p>
                      <a:r>
                        <a:rPr kumimoji="1" lang="ja-JP" altLang="en-US" sz="1600" dirty="0"/>
                        <a:t>・ネットワークプリンタへの転送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・各種</a:t>
                      </a:r>
                      <a:r>
                        <a:rPr kumimoji="1" lang="en-US" altLang="ja-JP" sz="1600" dirty="0"/>
                        <a:t>OS</a:t>
                      </a:r>
                      <a:r>
                        <a:rPr kumimoji="1" lang="ja-JP" altLang="en-US" sz="1600" dirty="0"/>
                        <a:t>、各社</a:t>
                      </a:r>
                      <a:r>
                        <a:rPr kumimoji="1" lang="en-US" altLang="ja-JP" sz="1600" dirty="0"/>
                        <a:t>/</a:t>
                      </a:r>
                      <a:r>
                        <a:rPr kumimoji="1" lang="ja-JP" altLang="en-US" sz="1600" dirty="0"/>
                        <a:t>各機種のプリンター対応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・認証時の認証アルゴリズム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7952"/>
                  </a:ext>
                </a:extLst>
              </a:tr>
            </a:tbl>
          </a:graphicData>
        </a:graphic>
      </p:graphicFrame>
      <p:sp>
        <p:nvSpPr>
          <p:cNvPr id="13" name="タイトル 3">
            <a:extLst>
              <a:ext uri="{FF2B5EF4-FFF2-40B4-BE49-F238E27FC236}">
                <a16:creationId xmlns:a16="http://schemas.microsoft.com/office/drawing/2014/main" id="{65E0A42D-85BC-5BD5-5A4F-FA8B4DBAD6D8}"/>
              </a:ext>
            </a:extLst>
          </p:cNvPr>
          <p:cNvSpPr txBox="1">
            <a:spLocks/>
          </p:cNvSpPr>
          <p:nvPr userDrawn="1"/>
        </p:nvSpPr>
        <p:spPr>
          <a:xfrm>
            <a:off x="838200" y="482621"/>
            <a:ext cx="10515600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/>
              <a:t>演習</a:t>
            </a:r>
            <a:r>
              <a:rPr lang="en-US" altLang="ja-JP" sz="2800" b="1" dirty="0"/>
              <a:t>1: </a:t>
            </a:r>
            <a:r>
              <a:rPr lang="ja-JP" altLang="en-US" sz="2800" b="1" dirty="0"/>
              <a:t>国語辞典をインターフェイス＆実装に分解する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E73BA4-EC2C-4EAC-D975-9F6C29B76F71}"/>
              </a:ext>
            </a:extLst>
          </p:cNvPr>
          <p:cNvSpPr txBox="1"/>
          <p:nvPr userDrawn="1"/>
        </p:nvSpPr>
        <p:spPr>
          <a:xfrm>
            <a:off x="0" y="0"/>
            <a:ext cx="267208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F3FB6F-938E-744D-DF89-FA9A64DB65B6}"/>
              </a:ext>
            </a:extLst>
          </p:cNvPr>
          <p:cNvSpPr txBox="1"/>
          <p:nvPr userDrawn="1"/>
        </p:nvSpPr>
        <p:spPr>
          <a:xfrm>
            <a:off x="6980553" y="359727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：加藤 寛人</a:t>
            </a:r>
          </a:p>
        </p:txBody>
      </p:sp>
    </p:spTree>
    <p:extLst>
      <p:ext uri="{BB962C8B-B14F-4D97-AF65-F5344CB8AC3E}">
        <p14:creationId xmlns:p14="http://schemas.microsoft.com/office/powerpoint/2010/main" val="73236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8757CB-F947-7EF3-06ED-56A6CF25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9A29EC-57F5-70AD-FACF-0ACDD81D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277C5A-D6FD-43FD-9407-43C04FFC1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3D0B-6EC8-4E87-A410-4822AA20BE98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CE1AC7-A766-A688-42CC-75F44ED79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E9E7D0-C8D3-C0A6-8A25-3B71B7A56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1EF7-E558-4754-8239-00F03B61005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F1C129-CFA5-5B6E-195D-64BCFD0EAD7A}"/>
              </a:ext>
            </a:extLst>
          </p:cNvPr>
          <p:cNvSpPr txBox="1"/>
          <p:nvPr userDrawn="1"/>
        </p:nvSpPr>
        <p:spPr>
          <a:xfrm>
            <a:off x="0" y="95776"/>
            <a:ext cx="745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</a:rPr>
              <a:t>ポリシーとメカニズムの分離</a:t>
            </a:r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</a:rPr>
              <a:t>インターフェイスと実装の分離：ドリル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87FC8-B28B-365D-723B-FB5F893BA64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ja-JP" alt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55348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3">
            <a:extLst>
              <a:ext uri="{FF2B5EF4-FFF2-40B4-BE49-F238E27FC236}">
                <a16:creationId xmlns:a16="http://schemas.microsoft.com/office/drawing/2014/main" id="{561A7522-0C54-1A7A-1267-272554618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77521"/>
            <a:ext cx="10515600" cy="731520"/>
          </a:xfrm>
          <a:solidFill>
            <a:schemeClr val="tx2">
              <a:lumMod val="20000"/>
              <a:lumOff val="80000"/>
            </a:schemeClr>
          </a:solidFill>
        </p:spPr>
        <p:txBody>
          <a:bodyPr anchor="b">
            <a:normAutofit/>
          </a:bodyPr>
          <a:lstStyle>
            <a:lvl1pPr>
              <a:defRPr/>
            </a:lvl1pPr>
          </a:lstStyle>
          <a:p>
            <a:r>
              <a:rPr lang="ja-JP" altLang="en-US" sz="2800" b="1" dirty="0"/>
              <a:t>演習</a:t>
            </a:r>
            <a:r>
              <a:rPr lang="en-US" altLang="ja-JP" sz="2800" b="1" dirty="0"/>
              <a:t>1: </a:t>
            </a:r>
            <a:r>
              <a:rPr lang="ja-JP" altLang="en-US" sz="2800" b="1" dirty="0"/>
              <a:t>国語辞典をインターフェイスと実装に分解する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0F9A3F-2E00-C275-C3CB-69BBE2EAFEA2}"/>
              </a:ext>
            </a:extLst>
          </p:cNvPr>
          <p:cNvSpPr txBox="1"/>
          <p:nvPr/>
        </p:nvSpPr>
        <p:spPr>
          <a:xfrm>
            <a:off x="838200" y="4480562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PC</a:t>
            </a:r>
            <a:r>
              <a:rPr lang="ja-JP" altLang="en-US" dirty="0"/>
              <a:t>の印刷機能について注目し、メカニズムとポリシーに分けて表現してみましょう</a:t>
            </a:r>
          </a:p>
        </p:txBody>
      </p:sp>
      <p:sp>
        <p:nvSpPr>
          <p:cNvPr id="5" name="タイトル 3">
            <a:extLst>
              <a:ext uri="{FF2B5EF4-FFF2-40B4-BE49-F238E27FC236}">
                <a16:creationId xmlns:a16="http://schemas.microsoft.com/office/drawing/2014/main" id="{3FF5062C-764A-9CC4-76FF-7DDC61C66EE9}"/>
              </a:ext>
            </a:extLst>
          </p:cNvPr>
          <p:cNvSpPr txBox="1">
            <a:spLocks/>
          </p:cNvSpPr>
          <p:nvPr/>
        </p:nvSpPr>
        <p:spPr>
          <a:xfrm>
            <a:off x="838200" y="3743961"/>
            <a:ext cx="10515600" cy="731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/>
              <a:t>演習</a:t>
            </a:r>
            <a:r>
              <a:rPr lang="en-US" altLang="ja-JP" sz="2800" b="1" dirty="0"/>
              <a:t>2:</a:t>
            </a:r>
            <a:r>
              <a:rPr lang="ja-JP" altLang="en-US" sz="2800" b="1" dirty="0"/>
              <a:t>印刷機能をメカニズムとポリシーに分解する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DF0C84-A72D-8731-401F-5E233DE7F634}"/>
              </a:ext>
            </a:extLst>
          </p:cNvPr>
          <p:cNvSpPr txBox="1"/>
          <p:nvPr/>
        </p:nvSpPr>
        <p:spPr>
          <a:xfrm>
            <a:off x="838200" y="1236980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国語辞典の役割に注目し、各社共通のインターフェイスと、実装とに分けて表現してみましょう</a:t>
            </a:r>
          </a:p>
        </p:txBody>
      </p:sp>
      <p:graphicFrame>
        <p:nvGraphicFramePr>
          <p:cNvPr id="7" name="表 11">
            <a:extLst>
              <a:ext uri="{FF2B5EF4-FFF2-40B4-BE49-F238E27FC236}">
                <a16:creationId xmlns:a16="http://schemas.microsoft.com/office/drawing/2014/main" id="{E41AFF19-5CCE-2CEA-3A77-EA22FC7C6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52987"/>
              </p:ext>
            </p:extLst>
          </p:nvPr>
        </p:nvGraphicFramePr>
        <p:xfrm>
          <a:off x="838200" y="1634251"/>
          <a:ext cx="10515600" cy="19329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480213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7655120"/>
                    </a:ext>
                  </a:extLst>
                </a:gridCol>
              </a:tblGrid>
              <a:tr h="37843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インターフェイス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42117"/>
                  </a:ext>
                </a:extLst>
              </a:tr>
              <a:tr h="1416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</a:t>
                      </a:r>
                    </a:p>
                    <a:p>
                      <a:r>
                        <a:rPr kumimoji="1" lang="ja-JP" altLang="en-US" sz="1600" dirty="0"/>
                        <a:t>・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</a:t>
                      </a:r>
                    </a:p>
                    <a:p>
                      <a:r>
                        <a:rPr kumimoji="1" lang="ja-JP" altLang="en-US" sz="1600" dirty="0"/>
                        <a:t>・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7952"/>
                  </a:ext>
                </a:extLst>
              </a:tr>
            </a:tbl>
          </a:graphicData>
        </a:graphic>
      </p:graphicFrame>
      <p:graphicFrame>
        <p:nvGraphicFramePr>
          <p:cNvPr id="8" name="表 11">
            <a:extLst>
              <a:ext uri="{FF2B5EF4-FFF2-40B4-BE49-F238E27FC236}">
                <a16:creationId xmlns:a16="http://schemas.microsoft.com/office/drawing/2014/main" id="{02AB106D-402C-DABF-E049-9752005AC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96105"/>
              </p:ext>
            </p:extLst>
          </p:nvPr>
        </p:nvGraphicFramePr>
        <p:xfrm>
          <a:off x="838200" y="4844812"/>
          <a:ext cx="10515600" cy="19329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480213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7655120"/>
                    </a:ext>
                  </a:extLst>
                </a:gridCol>
              </a:tblGrid>
              <a:tr h="37843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メカニズム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ポリシー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142117"/>
                  </a:ext>
                </a:extLst>
              </a:tr>
              <a:tr h="1416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</a:t>
                      </a:r>
                      <a:endParaRPr kumimoji="1" lang="en-US" altLang="ja-JP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・</a:t>
                      </a:r>
                    </a:p>
                    <a:p>
                      <a:r>
                        <a:rPr kumimoji="1" lang="ja-JP" altLang="en-US" sz="1600" dirty="0"/>
                        <a:t>・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・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7952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3D1EDA-DF7E-8D03-8CC2-80B02AAA82A4}"/>
              </a:ext>
            </a:extLst>
          </p:cNvPr>
          <p:cNvSpPr txBox="1"/>
          <p:nvPr/>
        </p:nvSpPr>
        <p:spPr>
          <a:xfrm>
            <a:off x="6980553" y="359727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あなたの名前</a:t>
            </a:r>
            <a:r>
              <a:rPr kumimoji="1" lang="ja-JP" altLang="en-US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55884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91</Words>
  <Application>Microsoft Office PowerPoint</Application>
  <PresentationFormat>ワイド画面</PresentationFormat>
  <Paragraphs>30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Calibri</vt:lpstr>
      <vt:lpstr>Office テーマ</vt:lpstr>
      <vt:lpstr>演習1: 国語辞典をインターフェイスと実装に分解する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演習1: 印刷機能→メカニズム＆ポリシー</dc:title>
  <dc:creator>Kato Hirohito</dc:creator>
  <cp:lastModifiedBy>Kato Hirohito</cp:lastModifiedBy>
  <cp:revision>9</cp:revision>
  <dcterms:created xsi:type="dcterms:W3CDTF">2023-12-11T00:33:25Z</dcterms:created>
  <dcterms:modified xsi:type="dcterms:W3CDTF">2024-05-06T23:36:50Z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229e1-d9eb-40cf-aa20-8039fe5d6144_Enabled">
    <vt:lpwstr>true</vt:lpwstr>
  </property>
  <property fmtid="{D5CDD505-2E9C-101B-9397-08002B2CF9AE}" pid="3" name="MSIP_Label_549229e1-d9eb-40cf-aa20-8039fe5d6144_SetDate">
    <vt:lpwstr>2024-05-06T23:36:50Z</vt:lpwstr>
  </property>
  <property fmtid="{D5CDD505-2E9C-101B-9397-08002B2CF9AE}" pid="4" name="MSIP_Label_549229e1-d9eb-40cf-aa20-8039fe5d6144_Method">
    <vt:lpwstr>Standard</vt:lpwstr>
  </property>
  <property fmtid="{D5CDD505-2E9C-101B-9397-08002B2CF9AE}" pid="5" name="MSIP_Label_549229e1-d9eb-40cf-aa20-8039fe5d6144_Name">
    <vt:lpwstr>SEG_Internal</vt:lpwstr>
  </property>
  <property fmtid="{D5CDD505-2E9C-101B-9397-08002B2CF9AE}" pid="6" name="MSIP_Label_549229e1-d9eb-40cf-aa20-8039fe5d6144_SiteId">
    <vt:lpwstr>3ce358ea-700e-4f0f-bb37-fd0b7c21366c</vt:lpwstr>
  </property>
  <property fmtid="{D5CDD505-2E9C-101B-9397-08002B2CF9AE}" pid="7" name="MSIP_Label_549229e1-d9eb-40cf-aa20-8039fe5d6144_ActionId">
    <vt:lpwstr>9e76765c-e834-4415-a216-570bab913383</vt:lpwstr>
  </property>
  <property fmtid="{D5CDD505-2E9C-101B-9397-08002B2CF9AE}" pid="8" name="MSIP_Label_549229e1-d9eb-40cf-aa20-8039fe5d6144_ContentBits">
    <vt:lpwstr>2</vt:lpwstr>
  </property>
  <property fmtid="{D5CDD505-2E9C-101B-9397-08002B2CF9AE}" pid="9" name="ClassificationContentMarkingFooterLocations">
    <vt:lpwstr>Office テーマ:9</vt:lpwstr>
  </property>
  <property fmtid="{D5CDD505-2E9C-101B-9397-08002B2CF9AE}" pid="10" name="ClassificationContentMarkingFooterText">
    <vt:lpwstr>Internal</vt:lpwstr>
  </property>
</Properties>
</file>