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650FAB-00D6-309A-DD84-7E6E80E22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0C7DE1-4947-848C-D753-276432BE5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8C005F-9EC4-8CC0-C258-887C15B3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DA0D-A392-4E5E-829D-DE49BC7D92D5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2B32C8-067F-139A-F279-BC97CBFB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D54276-97EE-DB26-A386-9D18B274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3ADA-11CC-49F7-AF4B-76CAD7E0C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5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6956C3-4186-8B5B-B1F8-ED1CC60F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5BD86B-8040-501E-875C-77220C808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D12C1B-14F4-E637-3B4F-0F626904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DA0D-A392-4E5E-829D-DE49BC7D92D5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0E3275-3DCC-732C-1542-EEE392CE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98C64F-A736-4276-A987-FD45DE69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3ADA-11CC-49F7-AF4B-76CAD7E0C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36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解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59BE94D-7B5D-2BF7-F9E5-F82B593B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DA0D-A392-4E5E-829D-DE49BC7D92D5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3B39E29-71D6-75FD-6E2D-3BDEF5D6E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1D039E-653A-B5B6-5AFE-C9D751EB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3ADA-11CC-49F7-AF4B-76CAD7E0C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0BE5AB2E-C432-2007-245A-8FF0EBC5F0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65432136"/>
              </p:ext>
            </p:extLst>
          </p:nvPr>
        </p:nvGraphicFramePr>
        <p:xfrm>
          <a:off x="838200" y="2661920"/>
          <a:ext cx="3683000" cy="3521965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33585625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100103248"/>
                    </a:ext>
                  </a:extLst>
                </a:gridCol>
              </a:tblGrid>
              <a:tr h="358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意味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783167"/>
                  </a:ext>
                </a:extLst>
              </a:tr>
              <a:tr h="631241">
                <a:tc>
                  <a:txBody>
                    <a:bodyPr/>
                    <a:lstStyle/>
                    <a:p>
                      <a:r>
                        <a:rPr kumimoji="1" lang="ja-JP" altLang="en-US" sz="2400" b="0" dirty="0">
                          <a:latin typeface="游明朝 Demibold" panose="02020600000000000000" pitchFamily="18" charset="-128"/>
                          <a:ea typeface="游明朝 Demibold" panose="02020600000000000000" pitchFamily="18" charset="-128"/>
                        </a:rPr>
                        <a:t>翠雨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すいう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solidFill>
                            <a:srgbClr val="FF0000"/>
                          </a:solidFill>
                        </a:rPr>
                        <a:t>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652626"/>
                  </a:ext>
                </a:extLst>
              </a:tr>
              <a:tr h="631241">
                <a:tc>
                  <a:txBody>
                    <a:bodyPr/>
                    <a:lstStyle/>
                    <a:p>
                      <a:r>
                        <a:rPr kumimoji="1" lang="ja-JP" altLang="en-US" sz="2400" b="0" dirty="0">
                          <a:latin typeface="游明朝 Demibold" panose="02020600000000000000" pitchFamily="18" charset="-128"/>
                          <a:ea typeface="游明朝 Demibold" panose="02020600000000000000" pitchFamily="18" charset="-128"/>
                        </a:rPr>
                        <a:t>紅雨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こうう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solidFill>
                            <a:srgbClr val="FF0000"/>
                          </a:solidFill>
                        </a:rPr>
                        <a:t>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865918"/>
                  </a:ext>
                </a:extLst>
              </a:tr>
              <a:tr h="631241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latin typeface="游明朝 Demibold" panose="02020600000000000000" pitchFamily="18" charset="-128"/>
                          <a:ea typeface="游明朝 Demibold" panose="02020600000000000000" pitchFamily="18" charset="-128"/>
                        </a:rPr>
                        <a:t>白雨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はくう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solidFill>
                            <a:srgbClr val="FF0000"/>
                          </a:solidFill>
                        </a:rPr>
                        <a:t>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766743"/>
                  </a:ext>
                </a:extLst>
              </a:tr>
              <a:tr h="631241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latin typeface="游明朝 Demibold" panose="02020600000000000000" pitchFamily="18" charset="-128"/>
                          <a:ea typeface="游明朝 Demibold" panose="02020600000000000000" pitchFamily="18" charset="-128"/>
                        </a:rPr>
                        <a:t>慈雨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じう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solidFill>
                            <a:srgbClr val="FF0000"/>
                          </a:solidFill>
                        </a:rPr>
                        <a:t>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184141"/>
                  </a:ext>
                </a:extLst>
              </a:tr>
              <a:tr h="631241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latin typeface="游明朝 Demibold" panose="02020600000000000000" pitchFamily="18" charset="-128"/>
                          <a:ea typeface="游明朝 Demibold" panose="02020600000000000000" pitchFamily="18" charset="-128"/>
                        </a:rPr>
                        <a:t>洗車雨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せんしゃう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solidFill>
                            <a:srgbClr val="FF0000"/>
                          </a:solidFill>
                        </a:rPr>
                        <a:t>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6378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52028FBF-7494-4ABF-5020-2D760ECD29D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8669344"/>
              </p:ext>
            </p:extLst>
          </p:nvPr>
        </p:nvGraphicFramePr>
        <p:xfrm>
          <a:off x="5699760" y="2661920"/>
          <a:ext cx="5654040" cy="353080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654040">
                  <a:extLst>
                    <a:ext uri="{9D8B030D-6E8A-4147-A177-3AD203B41FA5}">
                      <a16:colId xmlns:a16="http://schemas.microsoft.com/office/drawing/2014/main" val="1335856254"/>
                    </a:ext>
                  </a:extLst>
                </a:gridCol>
              </a:tblGrid>
              <a:tr h="358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意味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783167"/>
                  </a:ext>
                </a:extLst>
              </a:tr>
              <a:tr h="63124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① 夕立。にわかに降り止む雨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652626"/>
                  </a:ext>
                </a:extLst>
              </a:tr>
              <a:tr h="63124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② 花に降り注ぐ春の雨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865918"/>
                  </a:ext>
                </a:extLst>
              </a:tr>
              <a:tr h="63124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③ 植物を育てる春の雨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。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甘雨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かんう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とも言う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766743"/>
                  </a:ext>
                </a:extLst>
              </a:tr>
              <a:tr h="63124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④ 新緑の季節に降る雨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。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緑雨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りょくう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とも言う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184141"/>
                  </a:ext>
                </a:extLst>
              </a:tr>
              <a:tr h="63124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⑤ </a:t>
                      </a:r>
                      <a:r>
                        <a:rPr kumimoji="1" lang="en-US" altLang="ja-JP" dirty="0"/>
                        <a:t>7/6</a:t>
                      </a:r>
                      <a:r>
                        <a:rPr kumimoji="1" lang="ja-JP" altLang="en-US" dirty="0"/>
                        <a:t>に降る雨。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七夕の前日、織姫に会いに彦星が</a:t>
                      </a:r>
                      <a:br>
                        <a:rPr kumimoji="1" lang="en-US" altLang="ja-JP" dirty="0">
                          <a:solidFill>
                            <a:srgbClr val="FF0000"/>
                          </a:solidFill>
                        </a:rPr>
                      </a:b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　牛車を洗うことで降る雨と言われている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6378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78362E-7A8A-8E3C-0F99-AD3489966343}"/>
              </a:ext>
            </a:extLst>
          </p:cNvPr>
          <p:cNvSpPr txBox="1"/>
          <p:nvPr userDrawn="1"/>
        </p:nvSpPr>
        <p:spPr>
          <a:xfrm>
            <a:off x="6767193" y="145265"/>
            <a:ext cx="49269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あなたの名前</a:t>
            </a:r>
            <a:r>
              <a:rPr kumimoji="1" lang="ja-JP" altLang="en-US" dirty="0"/>
              <a:t>：加藤 寛人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27C6C9E-0D30-2711-B848-F9FC47D6090E}"/>
              </a:ext>
            </a:extLst>
          </p:cNvPr>
          <p:cNvSpPr txBox="1"/>
          <p:nvPr userDrawn="1"/>
        </p:nvSpPr>
        <p:spPr>
          <a:xfrm>
            <a:off x="838200" y="1818703"/>
            <a:ext cx="6653122" cy="428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左の語を表す意味を右の一覧から見つけよう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512E519-7D3B-0B1C-CFE8-DF018326BF92}"/>
              </a:ext>
            </a:extLst>
          </p:cNvPr>
          <p:cNvSpPr txBox="1"/>
          <p:nvPr userDrawn="1"/>
        </p:nvSpPr>
        <p:spPr>
          <a:xfrm>
            <a:off x="838200" y="600534"/>
            <a:ext cx="817999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Light" panose="020F0302020204030204"/>
                <a:ea typeface="游ゴシック Light" panose="020B0300000000000000" pitchFamily="50" charset="-128"/>
                <a:cs typeface="+mj-cs"/>
              </a:rPr>
              <a:t>雨を表す語と意味を繋げよう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810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8D2E84A-21A0-A7DE-01C6-4293FB85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D4540E-1E79-C415-755A-B352A6120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6FB78B-642A-8B9D-174D-A86F5F998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CDA0D-A392-4E5E-829D-DE49BC7D92D5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1C6C9F-C844-C37C-EDC9-C34529DBF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4CB764-A575-CE50-2157-988F1E8FD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23ADA-11CC-49F7-AF4B-76CAD7E0C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0B1F36-DF5A-3EFC-C76E-BD58C2D33E12}"/>
              </a:ext>
            </a:extLst>
          </p:cNvPr>
          <p:cNvSpPr txBox="1"/>
          <p:nvPr userDrawn="1"/>
        </p:nvSpPr>
        <p:spPr>
          <a:xfrm>
            <a:off x="0" y="9577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2">
                    <a:lumMod val="50000"/>
                  </a:schemeClr>
                </a:solidFill>
              </a:rPr>
              <a:t>ジョシュアツリーの原則：ドリル</a:t>
            </a:r>
          </a:p>
        </p:txBody>
      </p:sp>
    </p:spTree>
    <p:extLst>
      <p:ext uri="{BB962C8B-B14F-4D97-AF65-F5344CB8AC3E}">
        <p14:creationId xmlns:p14="http://schemas.microsoft.com/office/powerpoint/2010/main" val="154423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64DF06D-8C57-4428-BF2F-3210F6BD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雨を表す語と意味を繋げよう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9FBDAED-E8E9-4314-8D44-FE7C910E7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左の語を表す意味を右の一覧から見つけよう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F05F699-89E9-6315-F1D3-96FA6CD91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34037"/>
              </p:ext>
            </p:extLst>
          </p:nvPr>
        </p:nvGraphicFramePr>
        <p:xfrm>
          <a:off x="838200" y="2661920"/>
          <a:ext cx="3683000" cy="3521965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33585625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100103248"/>
                    </a:ext>
                  </a:extLst>
                </a:gridCol>
              </a:tblGrid>
              <a:tr h="358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意味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783167"/>
                  </a:ext>
                </a:extLst>
              </a:tr>
              <a:tr h="631241">
                <a:tc>
                  <a:txBody>
                    <a:bodyPr/>
                    <a:lstStyle/>
                    <a:p>
                      <a:r>
                        <a:rPr kumimoji="1" lang="ja-JP" altLang="en-US" sz="2400" b="0" dirty="0">
                          <a:latin typeface="游明朝 Demibold" panose="02020600000000000000" pitchFamily="18" charset="-128"/>
                          <a:ea typeface="游明朝 Demibold" panose="02020600000000000000" pitchFamily="18" charset="-128"/>
                        </a:rPr>
                        <a:t>翠雨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すいう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652626"/>
                  </a:ext>
                </a:extLst>
              </a:tr>
              <a:tr h="631241">
                <a:tc>
                  <a:txBody>
                    <a:bodyPr/>
                    <a:lstStyle/>
                    <a:p>
                      <a:r>
                        <a:rPr kumimoji="1" lang="ja-JP" altLang="en-US" sz="2400" b="0" dirty="0">
                          <a:latin typeface="游明朝 Demibold" panose="02020600000000000000" pitchFamily="18" charset="-128"/>
                          <a:ea typeface="游明朝 Demibold" panose="02020600000000000000" pitchFamily="18" charset="-128"/>
                        </a:rPr>
                        <a:t>紅雨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こうう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865918"/>
                  </a:ext>
                </a:extLst>
              </a:tr>
              <a:tr h="631241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latin typeface="游明朝 Demibold" panose="02020600000000000000" pitchFamily="18" charset="-128"/>
                          <a:ea typeface="游明朝 Demibold" panose="02020600000000000000" pitchFamily="18" charset="-128"/>
                        </a:rPr>
                        <a:t>白雨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はくう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766743"/>
                  </a:ext>
                </a:extLst>
              </a:tr>
              <a:tr h="631241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latin typeface="游明朝 Demibold" panose="02020600000000000000" pitchFamily="18" charset="-128"/>
                          <a:ea typeface="游明朝 Demibold" panose="02020600000000000000" pitchFamily="18" charset="-128"/>
                        </a:rPr>
                        <a:t>慈雨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じう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184141"/>
                  </a:ext>
                </a:extLst>
              </a:tr>
              <a:tr h="631241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latin typeface="游明朝 Demibold" panose="02020600000000000000" pitchFamily="18" charset="-128"/>
                          <a:ea typeface="游明朝 Demibold" panose="02020600000000000000" pitchFamily="18" charset="-128"/>
                        </a:rPr>
                        <a:t>洗車雨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せんしゃう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6378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A2AC969F-E759-93E7-3D25-4162A5B74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562661"/>
              </p:ext>
            </p:extLst>
          </p:nvPr>
        </p:nvGraphicFramePr>
        <p:xfrm>
          <a:off x="5699760" y="2661920"/>
          <a:ext cx="5654040" cy="352196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654040">
                  <a:extLst>
                    <a:ext uri="{9D8B030D-6E8A-4147-A177-3AD203B41FA5}">
                      <a16:colId xmlns:a16="http://schemas.microsoft.com/office/drawing/2014/main" val="1335856254"/>
                    </a:ext>
                  </a:extLst>
                </a:gridCol>
              </a:tblGrid>
              <a:tr h="358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意味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783167"/>
                  </a:ext>
                </a:extLst>
              </a:tr>
              <a:tr h="63124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① 夕立。にわかに降り止む雨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652626"/>
                  </a:ext>
                </a:extLst>
              </a:tr>
              <a:tr h="63124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② 花に降り注ぐ春の雨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865918"/>
                  </a:ext>
                </a:extLst>
              </a:tr>
              <a:tr h="63124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③ 植物を育てる春の雨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766743"/>
                  </a:ext>
                </a:extLst>
              </a:tr>
              <a:tr h="63124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④ 新緑の季節に降る雨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184141"/>
                  </a:ext>
                </a:extLst>
              </a:tr>
              <a:tr h="63124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⑤ </a:t>
                      </a:r>
                      <a:r>
                        <a:rPr kumimoji="1" lang="en-US" altLang="ja-JP" dirty="0"/>
                        <a:t>7/6</a:t>
                      </a:r>
                      <a:r>
                        <a:rPr kumimoji="1" lang="ja-JP" altLang="en-US" dirty="0"/>
                        <a:t>に降る雨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6378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1FD7E54-48A2-2B91-12F7-D250D356BAB4}"/>
              </a:ext>
            </a:extLst>
          </p:cNvPr>
          <p:cNvSpPr txBox="1"/>
          <p:nvPr/>
        </p:nvSpPr>
        <p:spPr>
          <a:xfrm>
            <a:off x="6767193" y="145265"/>
            <a:ext cx="49269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あなたの名前</a:t>
            </a:r>
            <a:r>
              <a:rPr kumimoji="1" lang="ja-JP" altLang="en-US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881607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87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游明朝 Demibold</vt:lpstr>
      <vt:lpstr>Arial</vt:lpstr>
      <vt:lpstr>Office テーマ</vt:lpstr>
      <vt:lpstr>雨を表す語と意味を繋げよう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雨を表す語と意味を繋げよう</dc:title>
  <dc:creator>Kato Hirohito</dc:creator>
  <cp:lastModifiedBy>Kato Hirohito</cp:lastModifiedBy>
  <cp:revision>6</cp:revision>
  <dcterms:created xsi:type="dcterms:W3CDTF">2023-12-10T23:18:21Z</dcterms:created>
  <dcterms:modified xsi:type="dcterms:W3CDTF">2023-12-22T01:49:19Z</dcterms:modified>
</cp:coreProperties>
</file>