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10" r:id="rId3"/>
    <p:sldId id="461" r:id="rId4"/>
    <p:sldId id="462" r:id="rId5"/>
    <p:sldId id="433" r:id="rId6"/>
    <p:sldId id="463" r:id="rId7"/>
    <p:sldId id="436" r:id="rId8"/>
    <p:sldId id="439" r:id="rId10"/>
    <p:sldId id="464" r:id="rId11"/>
    <p:sldId id="482" r:id="rId12"/>
    <p:sldId id="483" r:id="rId13"/>
    <p:sldId id="438" r:id="rId14"/>
    <p:sldId id="428" r:id="rId15"/>
    <p:sldId id="484" r:id="rId16"/>
    <p:sldId id="435" r:id="rId17"/>
    <p:sldId id="437" r:id="rId18"/>
    <p:sldId id="485" r:id="rId19"/>
    <p:sldId id="486" r:id="rId20"/>
    <p:sldId id="465" r:id="rId21"/>
    <p:sldId id="444" r:id="rId22"/>
    <p:sldId id="440" r:id="rId23"/>
    <p:sldId id="445" r:id="rId24"/>
    <p:sldId id="441" r:id="rId25"/>
    <p:sldId id="434" r:id="rId26"/>
    <p:sldId id="442" r:id="rId27"/>
    <p:sldId id="443" r:id="rId28"/>
    <p:sldId id="466"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8" userDrawn="1">
          <p15:clr>
            <a:srgbClr val="A4A3A4"/>
          </p15:clr>
        </p15:guide>
        <p15:guide id="2" pos="3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DCC"/>
    <a:srgbClr val="F5DBBF"/>
    <a:srgbClr val="CEA8B6"/>
    <a:srgbClr val="AEE9F0"/>
    <a:srgbClr val="8BE0EA"/>
    <a:srgbClr val="F59096"/>
    <a:srgbClr val="E9F7FC"/>
    <a:srgbClr val="8FD7ED"/>
    <a:srgbClr val="D3EEF9"/>
    <a:srgbClr val="90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08"/>
        <p:guide pos="380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0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2.png"/><Relationship Id="rId2" Type="http://schemas.openxmlformats.org/officeDocument/2006/relationships/tags" Target="../tags/tag75.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4.jpe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image" Target="../media/image5.png"/><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6.png"/><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image" Target="../media/image7.png"/><Relationship Id="rId1" Type="http://schemas.openxmlformats.org/officeDocument/2006/relationships/tags" Target="../tags/tag8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9.sv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文本框 93"/>
          <p:cNvSpPr txBox="1"/>
          <p:nvPr/>
        </p:nvSpPr>
        <p:spPr>
          <a:xfrm>
            <a:off x="3423285" y="3733800"/>
            <a:ext cx="5344160" cy="829945"/>
          </a:xfrm>
          <a:prstGeom prst="rect">
            <a:avLst/>
          </a:prstGeom>
          <a:noFill/>
        </p:spPr>
        <p:txBody>
          <a:bodyPr wrap="square" rtlCol="0">
            <a:spAutoFit/>
          </a:bodyPr>
          <a:p>
            <a:pPr algn="l"/>
            <a:r>
              <a:rPr lang="en-US" altLang="zh-CN" sz="1200">
                <a:solidFill>
                  <a:schemeClr val="bg1">
                    <a:lumMod val="65000"/>
                  </a:schemeClr>
                </a:solidFill>
                <a:latin typeface="+mj-ea"/>
                <a:ea typeface="+mj-ea"/>
                <a:cs typeface="+mj-lt"/>
              </a:rPr>
              <a:t>             </a:t>
            </a:r>
            <a:r>
              <a:rPr lang="zh-CN" altLang="en-US" sz="1200">
                <a:solidFill>
                  <a:schemeClr val="bg1">
                    <a:lumMod val="65000"/>
                  </a:schemeClr>
                </a:solidFill>
                <a:latin typeface="+mj-ea"/>
                <a:ea typeface="+mj-ea"/>
                <a:cs typeface="+mj-lt"/>
              </a:rPr>
              <a:t>学</a:t>
            </a:r>
            <a:r>
              <a:rPr lang="en-US" altLang="zh-CN" sz="1200">
                <a:solidFill>
                  <a:schemeClr val="bg1">
                    <a:lumMod val="65000"/>
                  </a:schemeClr>
                </a:solidFill>
                <a:latin typeface="+mj-ea"/>
                <a:ea typeface="+mj-ea"/>
                <a:cs typeface="+mj-lt"/>
              </a:rPr>
              <a:t>       </a:t>
            </a:r>
            <a:r>
              <a:rPr lang="zh-CN" altLang="en-US" sz="1200">
                <a:solidFill>
                  <a:schemeClr val="bg1">
                    <a:lumMod val="65000"/>
                  </a:schemeClr>
                </a:solidFill>
                <a:latin typeface="+mj-ea"/>
                <a:ea typeface="+mj-ea"/>
                <a:cs typeface="+mj-lt"/>
              </a:rPr>
              <a:t>校：南开大学</a:t>
            </a:r>
            <a:r>
              <a:rPr lang="en-US" altLang="zh-CN" sz="1200">
                <a:solidFill>
                  <a:schemeClr val="bg1">
                    <a:lumMod val="65000"/>
                  </a:schemeClr>
                </a:solidFill>
                <a:latin typeface="+mj-ea"/>
                <a:ea typeface="+mj-ea"/>
                <a:cs typeface="+mj-lt"/>
              </a:rPr>
              <a:t>           参赛成员 ：穆禹宸 袁贞芷 李潇逸</a:t>
            </a:r>
            <a:endParaRPr lang="en-US" altLang="zh-CN" sz="1200">
              <a:solidFill>
                <a:schemeClr val="bg1">
                  <a:lumMod val="65000"/>
                </a:schemeClr>
              </a:solidFill>
              <a:latin typeface="+mj-ea"/>
              <a:ea typeface="+mj-ea"/>
              <a:cs typeface="+mj-lt"/>
            </a:endParaRPr>
          </a:p>
          <a:p>
            <a:pPr algn="l"/>
            <a:r>
              <a:rPr lang="en-US" altLang="zh-CN" sz="1200">
                <a:solidFill>
                  <a:schemeClr val="bg1">
                    <a:lumMod val="65000"/>
                  </a:schemeClr>
                </a:solidFill>
                <a:latin typeface="+mj-ea"/>
                <a:ea typeface="+mj-ea"/>
                <a:cs typeface="+mj-lt"/>
              </a:rPr>
              <a:t>             </a:t>
            </a:r>
            <a:r>
              <a:rPr lang="zh-CN" altLang="en-US" sz="1200">
                <a:solidFill>
                  <a:schemeClr val="bg1">
                    <a:lumMod val="65000"/>
                  </a:schemeClr>
                </a:solidFill>
                <a:latin typeface="+mj-ea"/>
                <a:ea typeface="+mj-ea"/>
                <a:cs typeface="+mj-lt"/>
              </a:rPr>
              <a:t>指导教师：宫晓利</a:t>
            </a:r>
            <a:r>
              <a:rPr lang="en-US" altLang="zh-CN" sz="1200">
                <a:solidFill>
                  <a:schemeClr val="bg1">
                    <a:lumMod val="65000"/>
                  </a:schemeClr>
                </a:solidFill>
                <a:latin typeface="+mj-ea"/>
                <a:ea typeface="+mj-ea"/>
                <a:cs typeface="+mj-lt"/>
              </a:rPr>
              <a:t>               选       题 : PROJECT-0</a:t>
            </a:r>
            <a:endParaRPr lang="en-US" altLang="zh-CN" sz="1200">
              <a:solidFill>
                <a:schemeClr val="bg1">
                  <a:lumMod val="65000"/>
                </a:schemeClr>
              </a:solidFill>
              <a:latin typeface="+mj-ea"/>
              <a:ea typeface="+mj-ea"/>
              <a:cs typeface="+mj-lt"/>
            </a:endParaRPr>
          </a:p>
          <a:p>
            <a:pPr algn="l"/>
            <a:r>
              <a:rPr lang="en-US" altLang="zh-CN" sz="1200">
                <a:solidFill>
                  <a:schemeClr val="bg1">
                    <a:lumMod val="65000"/>
                  </a:schemeClr>
                </a:solidFill>
                <a:latin typeface="+mj-ea"/>
                <a:ea typeface="+mj-ea"/>
                <a:cs typeface="+mj-lt"/>
              </a:rPr>
              <a:t>             队伍名称 : 能润就行</a:t>
            </a:r>
            <a:endParaRPr lang="en-US" altLang="zh-CN" sz="1200">
              <a:solidFill>
                <a:schemeClr val="bg1">
                  <a:lumMod val="65000"/>
                </a:schemeClr>
              </a:solidFill>
              <a:latin typeface="+mj-ea"/>
              <a:ea typeface="+mj-ea"/>
              <a:cs typeface="+mj-lt"/>
            </a:endParaRPr>
          </a:p>
          <a:p>
            <a:pPr algn="l"/>
            <a:endParaRPr lang="en-US" altLang="zh-CN" sz="1200">
              <a:solidFill>
                <a:schemeClr val="bg1">
                  <a:lumMod val="65000"/>
                </a:schemeClr>
              </a:solidFill>
              <a:latin typeface="+mj-ea"/>
              <a:ea typeface="+mj-ea"/>
              <a:cs typeface="+mj-lt"/>
            </a:endParaRPr>
          </a:p>
        </p:txBody>
      </p:sp>
      <p:sp>
        <p:nvSpPr>
          <p:cNvPr id="92" name="副标题 91"/>
          <p:cNvSpPr>
            <a:spLocks noGrp="1"/>
          </p:cNvSpPr>
          <p:nvPr>
            <p:ph type="subTitle" idx="1"/>
            <p:custDataLst>
              <p:tags r:id="rId1"/>
            </p:custDataLst>
          </p:nvPr>
        </p:nvSpPr>
        <p:spPr>
          <a:xfrm>
            <a:off x="-317" y="2181860"/>
            <a:ext cx="12191365" cy="998855"/>
          </a:xfrm>
        </p:spPr>
        <p:txBody>
          <a:bodyPr>
            <a:noAutofit/>
          </a:bodyPr>
          <a:p>
            <a:pPr algn="ctr">
              <a:lnSpc>
                <a:spcPct val="100000"/>
              </a:lnSpc>
            </a:pPr>
            <a:r>
              <a:rPr lang="en-US" altLang="zh-CN" sz="6800">
                <a:solidFill>
                  <a:schemeClr val="tx1">
                    <a:lumMod val="65000"/>
                    <a:lumOff val="35000"/>
                  </a:schemeClr>
                </a:solidFill>
                <a:latin typeface="汉仪雅酷黑-65J" panose="00020600040101010101" charset="-122"/>
                <a:ea typeface="汉仪雅酷黑-65J" panose="00020600040101010101" charset="-122"/>
                <a:cs typeface="汉仪雅酷黑 95W" panose="020B0A04020202020204" charset="-122"/>
              </a:rPr>
              <a:t>NeoOS</a:t>
            </a:r>
            <a:endParaRPr lang="en-US" altLang="zh-CN" sz="6800">
              <a:solidFill>
                <a:schemeClr val="tx1">
                  <a:lumMod val="65000"/>
                  <a:lumOff val="35000"/>
                </a:schemeClr>
              </a:solidFill>
              <a:latin typeface="汉仪雅酷黑-65J" panose="00020600040101010101" charset="-122"/>
              <a:ea typeface="汉仪雅酷黑-65J" panose="00020600040101010101" charset="-122"/>
              <a:cs typeface="汉仪雅酷黑 95W" panose="020B0A04020202020204" charset="-122"/>
            </a:endParaRPr>
          </a:p>
        </p:txBody>
      </p:sp>
      <p:sp>
        <p:nvSpPr>
          <p:cNvPr id="93" name="文本框 92"/>
          <p:cNvSpPr txBox="1"/>
          <p:nvPr/>
        </p:nvSpPr>
        <p:spPr>
          <a:xfrm>
            <a:off x="4415790" y="3315335"/>
            <a:ext cx="3465830" cy="337185"/>
          </a:xfrm>
          <a:prstGeom prst="rect">
            <a:avLst/>
          </a:prstGeom>
          <a:noFill/>
        </p:spPr>
        <p:txBody>
          <a:bodyPr wrap="none" rtlCol="0">
            <a:spAutoFit/>
          </a:bodyPr>
          <a:p>
            <a:pPr algn="l"/>
            <a:r>
              <a:rPr lang="en-US" altLang="zh-CN" sz="1600" spc="200">
                <a:solidFill>
                  <a:schemeClr val="tx1">
                    <a:lumMod val="50000"/>
                    <a:lumOff val="50000"/>
                  </a:schemeClr>
                </a:solidFill>
                <a:uFillTx/>
                <a:latin typeface="+中文标题" charset="0"/>
                <a:ea typeface="+mj-ea"/>
              </a:rPr>
              <a:t>一个基于 Rust 的教学操作系统</a:t>
            </a:r>
            <a:endParaRPr lang="en-US" altLang="zh-CN" sz="1600" spc="200">
              <a:solidFill>
                <a:schemeClr val="tx1">
                  <a:lumMod val="50000"/>
                  <a:lumOff val="50000"/>
                </a:schemeClr>
              </a:solidFill>
              <a:uFillTx/>
              <a:latin typeface="+中文标题" charset="0"/>
              <a:ea typeface="+mj-ea"/>
            </a:endParaRPr>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custDataLst>
              <p:tags r:id="rId1"/>
            </p:custDataLst>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仓库</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布局</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pic>
        <p:nvPicPr>
          <p:cNvPr id="4" name="内容占位符 3"/>
          <p:cNvPicPr>
            <a:picLocks noChangeAspect="1"/>
          </p:cNvPicPr>
          <p:nvPr>
            <p:ph idx="1"/>
            <p:custDataLst>
              <p:tags r:id="rId2"/>
            </p:custDataLst>
          </p:nvPr>
        </p:nvPicPr>
        <p:blipFill>
          <a:blip r:embed="rId3"/>
          <a:stretch>
            <a:fillRect/>
          </a:stretch>
        </p:blipFill>
        <p:spPr>
          <a:xfrm>
            <a:off x="3349625" y="1078865"/>
            <a:ext cx="4344035" cy="496951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BOOT</a:t>
            </a:r>
            <a:endPar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grpSp>
        <p:nvGrpSpPr>
          <p:cNvPr id="132" name="组合 131"/>
          <p:cNvGrpSpPr/>
          <p:nvPr/>
        </p:nvGrpSpPr>
        <p:grpSpPr>
          <a:xfrm>
            <a:off x="4363085" y="1713865"/>
            <a:ext cx="3419475" cy="3438525"/>
            <a:chOff x="7421" y="3524"/>
            <a:chExt cx="4186" cy="4209"/>
          </a:xfrm>
        </p:grpSpPr>
        <p:sp>
          <p:nvSpPr>
            <p:cNvPr id="2" name="任意多边形 1"/>
            <p:cNvSpPr/>
            <p:nvPr/>
          </p:nvSpPr>
          <p:spPr>
            <a:xfrm>
              <a:off x="9587" y="3524"/>
              <a:ext cx="2020" cy="201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20" h="2018">
                  <a:moveTo>
                    <a:pt x="0" y="0"/>
                  </a:moveTo>
                  <a:cubicBezTo>
                    <a:pt x="1098" y="0"/>
                    <a:pt x="1992" y="876"/>
                    <a:pt x="2019" y="1968"/>
                  </a:cubicBezTo>
                  <a:lnTo>
                    <a:pt x="2020" y="2018"/>
                  </a:lnTo>
                  <a:lnTo>
                    <a:pt x="1443" y="2018"/>
                  </a:lnTo>
                  <a:lnTo>
                    <a:pt x="1443" y="1983"/>
                  </a:lnTo>
                  <a:cubicBezTo>
                    <a:pt x="1423" y="1203"/>
                    <a:pt x="785" y="577"/>
                    <a:pt x="0" y="577"/>
                  </a:cubicBezTo>
                  <a:lnTo>
                    <a:pt x="0" y="0"/>
                  </a:lnTo>
                  <a:close/>
                </a:path>
              </a:pathLst>
            </a:cu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 name="任意多边形 2"/>
            <p:cNvSpPr/>
            <p:nvPr/>
          </p:nvSpPr>
          <p:spPr>
            <a:xfrm flipH="1">
              <a:off x="7421" y="3524"/>
              <a:ext cx="2020" cy="201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20" h="2018">
                  <a:moveTo>
                    <a:pt x="0" y="0"/>
                  </a:moveTo>
                  <a:cubicBezTo>
                    <a:pt x="1098" y="0"/>
                    <a:pt x="1992" y="876"/>
                    <a:pt x="2019" y="1968"/>
                  </a:cubicBezTo>
                  <a:lnTo>
                    <a:pt x="2020" y="2018"/>
                  </a:lnTo>
                  <a:lnTo>
                    <a:pt x="1443" y="2018"/>
                  </a:lnTo>
                  <a:lnTo>
                    <a:pt x="1443" y="1983"/>
                  </a:lnTo>
                  <a:cubicBezTo>
                    <a:pt x="1423" y="1203"/>
                    <a:pt x="785" y="577"/>
                    <a:pt x="0" y="577"/>
                  </a:cubicBezTo>
                  <a:lnTo>
                    <a:pt x="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任意多边形 3"/>
            <p:cNvSpPr/>
            <p:nvPr/>
          </p:nvSpPr>
          <p:spPr>
            <a:xfrm flipV="1">
              <a:off x="9587" y="5715"/>
              <a:ext cx="2020" cy="201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20" h="2018">
                  <a:moveTo>
                    <a:pt x="0" y="0"/>
                  </a:moveTo>
                  <a:cubicBezTo>
                    <a:pt x="1098" y="0"/>
                    <a:pt x="1992" y="876"/>
                    <a:pt x="2019" y="1968"/>
                  </a:cubicBezTo>
                  <a:lnTo>
                    <a:pt x="2020" y="2018"/>
                  </a:lnTo>
                  <a:lnTo>
                    <a:pt x="1443" y="2018"/>
                  </a:lnTo>
                  <a:lnTo>
                    <a:pt x="1443" y="1983"/>
                  </a:lnTo>
                  <a:cubicBezTo>
                    <a:pt x="1423" y="1203"/>
                    <a:pt x="785" y="577"/>
                    <a:pt x="0" y="577"/>
                  </a:cubicBezTo>
                  <a:lnTo>
                    <a:pt x="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任意多边形 13"/>
            <p:cNvSpPr/>
            <p:nvPr/>
          </p:nvSpPr>
          <p:spPr>
            <a:xfrm flipH="1" flipV="1">
              <a:off x="7421" y="5715"/>
              <a:ext cx="2020" cy="201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20" h="2018">
                  <a:moveTo>
                    <a:pt x="0" y="0"/>
                  </a:moveTo>
                  <a:cubicBezTo>
                    <a:pt x="1098" y="0"/>
                    <a:pt x="1992" y="876"/>
                    <a:pt x="2019" y="1968"/>
                  </a:cubicBezTo>
                  <a:lnTo>
                    <a:pt x="2020" y="2018"/>
                  </a:lnTo>
                  <a:lnTo>
                    <a:pt x="1443" y="2018"/>
                  </a:lnTo>
                  <a:lnTo>
                    <a:pt x="1443" y="1983"/>
                  </a:lnTo>
                  <a:cubicBezTo>
                    <a:pt x="1423" y="1203"/>
                    <a:pt x="785" y="577"/>
                    <a:pt x="0" y="577"/>
                  </a:cubicBezTo>
                  <a:lnTo>
                    <a:pt x="0" y="0"/>
                  </a:lnTo>
                  <a:close/>
                </a:path>
              </a:pathLst>
            </a:cu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等腰三角形 4"/>
            <p:cNvSpPr/>
            <p:nvPr/>
          </p:nvSpPr>
          <p:spPr>
            <a:xfrm rot="2700000">
              <a:off x="10977" y="3869"/>
              <a:ext cx="346" cy="346"/>
            </a:xfrm>
            <a:prstGeom prst="triangl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等腰三角形 128"/>
            <p:cNvSpPr/>
            <p:nvPr/>
          </p:nvSpPr>
          <p:spPr>
            <a:xfrm rot="18900000" flipH="1">
              <a:off x="7690" y="3869"/>
              <a:ext cx="346" cy="346"/>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等腰三角形 129"/>
            <p:cNvSpPr/>
            <p:nvPr/>
          </p:nvSpPr>
          <p:spPr>
            <a:xfrm rot="18900000" flipV="1">
              <a:off x="10977" y="7013"/>
              <a:ext cx="346" cy="346"/>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等腰三角形 130"/>
            <p:cNvSpPr/>
            <p:nvPr/>
          </p:nvSpPr>
          <p:spPr>
            <a:xfrm rot="2700000" flipH="1" flipV="1">
              <a:off x="7690" y="7013"/>
              <a:ext cx="346" cy="346"/>
            </a:xfrm>
            <a:prstGeom prst="triangl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3" name="文本框 132"/>
          <p:cNvSpPr txBox="1"/>
          <p:nvPr/>
        </p:nvSpPr>
        <p:spPr>
          <a:xfrm>
            <a:off x="4705985" y="2149475"/>
            <a:ext cx="436880" cy="553085"/>
          </a:xfrm>
          <a:prstGeom prst="rect">
            <a:avLst/>
          </a:prstGeom>
          <a:noFill/>
        </p:spPr>
        <p:txBody>
          <a:bodyPr wrap="none" rtlCol="0">
            <a:spAutoFit/>
          </a:bodyPr>
          <a:p>
            <a:r>
              <a:rPr lang="en-US" altLang="zh-CN" sz="3000">
                <a:solidFill>
                  <a:schemeClr val="bg1"/>
                </a:solidFill>
              </a:rPr>
              <a:t>A</a:t>
            </a:r>
            <a:endParaRPr lang="en-US" altLang="zh-CN" sz="3000">
              <a:solidFill>
                <a:schemeClr val="bg1"/>
              </a:solidFill>
            </a:endParaRPr>
          </a:p>
        </p:txBody>
      </p:sp>
      <p:sp>
        <p:nvSpPr>
          <p:cNvPr id="134" name="椭圆 133"/>
          <p:cNvSpPr/>
          <p:nvPr/>
        </p:nvSpPr>
        <p:spPr>
          <a:xfrm>
            <a:off x="3854133" y="1214438"/>
            <a:ext cx="4437380" cy="4437380"/>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文本框 134"/>
          <p:cNvSpPr txBox="1"/>
          <p:nvPr/>
        </p:nvSpPr>
        <p:spPr>
          <a:xfrm>
            <a:off x="6991985" y="2149475"/>
            <a:ext cx="436880" cy="553085"/>
          </a:xfrm>
          <a:prstGeom prst="rect">
            <a:avLst/>
          </a:prstGeom>
          <a:noFill/>
        </p:spPr>
        <p:txBody>
          <a:bodyPr wrap="none" rtlCol="0">
            <a:spAutoFit/>
          </a:bodyPr>
          <a:p>
            <a:r>
              <a:rPr lang="en-US" altLang="zh-CN" sz="3000">
                <a:solidFill>
                  <a:schemeClr val="bg1"/>
                </a:solidFill>
              </a:rPr>
              <a:t>B</a:t>
            </a:r>
            <a:endParaRPr lang="en-US" altLang="zh-CN" sz="3000">
              <a:solidFill>
                <a:schemeClr val="bg1"/>
              </a:solidFill>
            </a:endParaRPr>
          </a:p>
        </p:txBody>
      </p:sp>
      <p:sp>
        <p:nvSpPr>
          <p:cNvPr id="136" name="文本框 135"/>
          <p:cNvSpPr txBox="1"/>
          <p:nvPr/>
        </p:nvSpPr>
        <p:spPr>
          <a:xfrm>
            <a:off x="6946900" y="4200525"/>
            <a:ext cx="457835" cy="553085"/>
          </a:xfrm>
          <a:prstGeom prst="rect">
            <a:avLst/>
          </a:prstGeom>
          <a:noFill/>
        </p:spPr>
        <p:txBody>
          <a:bodyPr wrap="none" rtlCol="0">
            <a:spAutoFit/>
          </a:bodyPr>
          <a:p>
            <a:r>
              <a:rPr lang="en-US" altLang="zh-CN" sz="3000">
                <a:solidFill>
                  <a:schemeClr val="bg1"/>
                </a:solidFill>
              </a:rPr>
              <a:t>C</a:t>
            </a:r>
            <a:endParaRPr lang="en-US" altLang="zh-CN" sz="3000">
              <a:solidFill>
                <a:schemeClr val="bg1"/>
              </a:solidFill>
            </a:endParaRPr>
          </a:p>
        </p:txBody>
      </p:sp>
      <p:sp>
        <p:nvSpPr>
          <p:cNvPr id="137" name="文本框 136"/>
          <p:cNvSpPr txBox="1"/>
          <p:nvPr/>
        </p:nvSpPr>
        <p:spPr>
          <a:xfrm>
            <a:off x="4705985" y="4200525"/>
            <a:ext cx="457835" cy="553085"/>
          </a:xfrm>
          <a:prstGeom prst="rect">
            <a:avLst/>
          </a:prstGeom>
          <a:noFill/>
        </p:spPr>
        <p:txBody>
          <a:bodyPr wrap="none" rtlCol="0">
            <a:spAutoFit/>
          </a:bodyPr>
          <a:p>
            <a:r>
              <a:rPr lang="en-US" altLang="zh-CN" sz="3000">
                <a:solidFill>
                  <a:schemeClr val="bg1"/>
                </a:solidFill>
              </a:rPr>
              <a:t>D</a:t>
            </a:r>
            <a:endParaRPr lang="en-US" altLang="zh-CN" sz="3000">
              <a:solidFill>
                <a:schemeClr val="bg1"/>
              </a:solidFill>
            </a:endParaRPr>
          </a:p>
        </p:txBody>
      </p:sp>
      <p:sp>
        <p:nvSpPr>
          <p:cNvPr id="138" name="文本框 137"/>
          <p:cNvSpPr txBox="1"/>
          <p:nvPr/>
        </p:nvSpPr>
        <p:spPr>
          <a:xfrm>
            <a:off x="5213033" y="3005773"/>
            <a:ext cx="1778635" cy="891540"/>
          </a:xfrm>
          <a:prstGeom prst="rect">
            <a:avLst/>
          </a:prstGeom>
          <a:noFill/>
        </p:spPr>
        <p:txBody>
          <a:bodyPr wrap="none" rtlCol="0">
            <a:spAutoFit/>
          </a:bodyPr>
          <a:p>
            <a:pPr algn="l"/>
            <a:r>
              <a:rPr lang="zh-CN" altLang="en-US" sz="2600" b="1">
                <a:solidFill>
                  <a:schemeClr val="tx1">
                    <a:lumMod val="65000"/>
                    <a:lumOff val="35000"/>
                  </a:schemeClr>
                </a:solidFill>
              </a:rPr>
              <a:t>通过 UEFI </a:t>
            </a:r>
            <a:endParaRPr lang="zh-CN" altLang="en-US" sz="2600" b="1">
              <a:solidFill>
                <a:schemeClr val="tx1">
                  <a:lumMod val="65000"/>
                  <a:lumOff val="35000"/>
                </a:schemeClr>
              </a:solidFill>
            </a:endParaRPr>
          </a:p>
          <a:p>
            <a:pPr algn="l"/>
            <a:r>
              <a:rPr lang="zh-CN" altLang="en-US" sz="2600" b="1">
                <a:solidFill>
                  <a:schemeClr val="tx1">
                    <a:lumMod val="65000"/>
                    <a:lumOff val="35000"/>
                  </a:schemeClr>
                </a:solidFill>
              </a:rPr>
              <a:t>启动内核</a:t>
            </a:r>
            <a:endParaRPr lang="zh-CN" altLang="en-US" sz="2600" b="1">
              <a:solidFill>
                <a:schemeClr val="tx1">
                  <a:lumMod val="65000"/>
                  <a:lumOff val="35000"/>
                </a:schemeClr>
              </a:solidFill>
            </a:endParaRPr>
          </a:p>
        </p:txBody>
      </p:sp>
      <p:sp>
        <p:nvSpPr>
          <p:cNvPr id="141" name="文本框 140"/>
          <p:cNvSpPr txBox="1"/>
          <p:nvPr/>
        </p:nvSpPr>
        <p:spPr>
          <a:xfrm>
            <a:off x="1628140" y="1600200"/>
            <a:ext cx="2085340" cy="337185"/>
          </a:xfrm>
          <a:prstGeom prst="rect">
            <a:avLst/>
          </a:prstGeom>
          <a:noFill/>
        </p:spPr>
        <p:txBody>
          <a:bodyPr wrap="square" rtlCol="0">
            <a:spAutoFit/>
          </a:bodyPr>
          <a:lstStyle/>
          <a:p>
            <a:pPr algn="r"/>
            <a:r>
              <a:rPr lang="zh-CN" altLang="en-US" sz="1600" b="1" dirty="0" smtClean="0">
                <a:solidFill>
                  <a:schemeClr val="tx1">
                    <a:lumMod val="50000"/>
                    <a:lumOff val="50000"/>
                  </a:schemeClr>
                </a:solidFill>
                <a:latin typeface="+mj-ea"/>
                <a:ea typeface="+mj-ea"/>
                <a:cs typeface="+mn-ea"/>
                <a:sym typeface="+mn-lt"/>
              </a:rPr>
              <a:t>从磁盘读取内核镜像</a:t>
            </a:r>
            <a:endParaRPr lang="zh-CN" altLang="en-US" sz="1600" b="1" dirty="0" smtClean="0">
              <a:solidFill>
                <a:schemeClr val="tx1">
                  <a:lumMod val="50000"/>
                  <a:lumOff val="50000"/>
                </a:schemeClr>
              </a:solidFill>
              <a:latin typeface="+mj-ea"/>
              <a:ea typeface="+mj-ea"/>
              <a:cs typeface="+mn-ea"/>
              <a:sym typeface="+mn-lt"/>
            </a:endParaRPr>
          </a:p>
        </p:txBody>
      </p:sp>
      <p:sp>
        <p:nvSpPr>
          <p:cNvPr id="144" name="文本框 143"/>
          <p:cNvSpPr txBox="1"/>
          <p:nvPr/>
        </p:nvSpPr>
        <p:spPr>
          <a:xfrm>
            <a:off x="1619885" y="4698365"/>
            <a:ext cx="2085340" cy="337185"/>
          </a:xfrm>
          <a:prstGeom prst="rect">
            <a:avLst/>
          </a:prstGeom>
          <a:noFill/>
        </p:spPr>
        <p:txBody>
          <a:bodyPr wrap="square" rtlCol="0">
            <a:spAutoFit/>
          </a:bodyPr>
          <a:lstStyle/>
          <a:p>
            <a:pPr algn="r"/>
            <a:r>
              <a:rPr lang="zh-CN" altLang="en-US" sz="1600" b="1" dirty="0" smtClean="0">
                <a:solidFill>
                  <a:schemeClr val="tx1">
                    <a:lumMod val="50000"/>
                    <a:lumOff val="50000"/>
                  </a:schemeClr>
                </a:solidFill>
                <a:latin typeface="+mj-ea"/>
                <a:ea typeface="+mj-ea"/>
                <a:cs typeface="+mn-ea"/>
                <a:sym typeface="+mn-lt"/>
              </a:rPr>
              <a:t>构建初步的页表</a:t>
            </a:r>
            <a:endParaRPr lang="zh-CN" altLang="en-US" sz="1600" b="1" dirty="0" smtClean="0">
              <a:solidFill>
                <a:schemeClr val="tx1">
                  <a:lumMod val="50000"/>
                  <a:lumOff val="50000"/>
                </a:schemeClr>
              </a:solidFill>
              <a:latin typeface="+mj-ea"/>
              <a:ea typeface="+mj-ea"/>
              <a:cs typeface="+mn-ea"/>
              <a:sym typeface="+mn-lt"/>
            </a:endParaRPr>
          </a:p>
        </p:txBody>
      </p:sp>
      <p:sp>
        <p:nvSpPr>
          <p:cNvPr id="147" name="文本框 146"/>
          <p:cNvSpPr txBox="1"/>
          <p:nvPr/>
        </p:nvSpPr>
        <p:spPr>
          <a:xfrm>
            <a:off x="8672830" y="1600200"/>
            <a:ext cx="2085340" cy="583565"/>
          </a:xfrm>
          <a:prstGeom prst="rect">
            <a:avLst/>
          </a:prstGeom>
          <a:noFill/>
        </p:spPr>
        <p:txBody>
          <a:bodyPr wrap="square" rtlCol="0">
            <a:spAutoFit/>
          </a:bodyPr>
          <a:lstStyle/>
          <a:p>
            <a:pPr algn="l"/>
            <a:r>
              <a:rPr lang="zh-CN" altLang="en-US" sz="1600" b="1" dirty="0" smtClean="0">
                <a:solidFill>
                  <a:schemeClr val="tx1">
                    <a:lumMod val="50000"/>
                    <a:lumOff val="50000"/>
                  </a:schemeClr>
                </a:solidFill>
                <a:latin typeface="+mj-ea"/>
                <a:ea typeface="+mj-ea"/>
                <a:cs typeface="+mn-ea"/>
                <a:sym typeface="+mn-lt"/>
              </a:rPr>
              <a:t>读取物理内存信息，并构建页帧分配器</a:t>
            </a:r>
            <a:endParaRPr lang="zh-CN" altLang="en-US" sz="1600" b="1" dirty="0" smtClean="0">
              <a:solidFill>
                <a:schemeClr val="tx1">
                  <a:lumMod val="50000"/>
                  <a:lumOff val="50000"/>
                </a:schemeClr>
              </a:solidFill>
              <a:latin typeface="+mj-ea"/>
              <a:ea typeface="+mj-ea"/>
              <a:cs typeface="+mn-ea"/>
              <a:sym typeface="+mn-lt"/>
            </a:endParaRPr>
          </a:p>
        </p:txBody>
      </p:sp>
      <p:sp>
        <p:nvSpPr>
          <p:cNvPr id="150" name="文本框 149"/>
          <p:cNvSpPr txBox="1"/>
          <p:nvPr/>
        </p:nvSpPr>
        <p:spPr>
          <a:xfrm>
            <a:off x="8672830" y="4698365"/>
            <a:ext cx="2085340" cy="829945"/>
          </a:xfrm>
          <a:prstGeom prst="rect">
            <a:avLst/>
          </a:prstGeom>
          <a:noFill/>
        </p:spPr>
        <p:txBody>
          <a:bodyPr wrap="square" rtlCol="0">
            <a:spAutoFit/>
          </a:bodyPr>
          <a:lstStyle/>
          <a:p>
            <a:pPr algn="l"/>
            <a:r>
              <a:rPr lang="zh-CN" altLang="en-US" sz="1600" b="1" dirty="0" smtClean="0">
                <a:solidFill>
                  <a:schemeClr val="tx1">
                    <a:lumMod val="50000"/>
                    <a:lumOff val="50000"/>
                  </a:schemeClr>
                </a:solidFill>
                <a:latin typeface="+mj-ea"/>
                <a:ea typeface="+mj-ea"/>
                <a:cs typeface="+mn-ea"/>
                <a:sym typeface="+mn-lt"/>
              </a:rPr>
              <a:t>对内核各个 section、内核栈、BIOS 等物理地址进行映射</a:t>
            </a:r>
            <a:endParaRPr lang="zh-CN" altLang="en-US" sz="1600" b="1" dirty="0" smtClean="0">
              <a:solidFill>
                <a:schemeClr val="tx1">
                  <a:lumMod val="50000"/>
                  <a:lumOff val="50000"/>
                </a:schemeClr>
              </a:solidFill>
              <a:latin typeface="+mj-ea"/>
              <a:ea typeface="+mj-ea"/>
              <a:cs typeface="+mn-ea"/>
              <a:sym typeface="+mn-lt"/>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KER</a:t>
            </a:r>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NEL</a:t>
            </a:r>
            <a:endPar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矩形 1"/>
          <p:cNvSpPr/>
          <p:nvPr/>
        </p:nvSpPr>
        <p:spPr>
          <a:xfrm>
            <a:off x="4048443" y="1914525"/>
            <a:ext cx="4094480" cy="2653665"/>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0" y="1914525"/>
            <a:ext cx="4048760" cy="26543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8143240" y="1913890"/>
            <a:ext cx="4048760" cy="265430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048125" y="2905760"/>
            <a:ext cx="4095750" cy="398780"/>
          </a:xfrm>
          <a:prstGeom prst="rect">
            <a:avLst/>
          </a:prstGeom>
          <a:noFill/>
        </p:spPr>
        <p:txBody>
          <a:bodyPr wrap="square" rtlCol="0">
            <a:spAutoFit/>
          </a:bodyPr>
          <a:lstStyle/>
          <a:p>
            <a:pPr algn="ctr"/>
            <a:r>
              <a:rPr lang="zh-CN" altLang="en-US" sz="2000" b="1" dirty="0" smtClean="0">
                <a:solidFill>
                  <a:schemeClr val="bg1"/>
                </a:solidFill>
                <a:latin typeface="+mj-ea"/>
                <a:ea typeface="+mj-ea"/>
                <a:cs typeface="+mn-ea"/>
                <a:sym typeface="+mn-lt"/>
              </a:rPr>
              <a:t>NeoOS 的核心</a:t>
            </a:r>
            <a:endParaRPr lang="zh-CN" altLang="en-US" sz="2000" b="1" dirty="0" smtClean="0">
              <a:solidFill>
                <a:schemeClr val="bg1"/>
              </a:solidFill>
              <a:latin typeface="+mj-ea"/>
              <a:ea typeface="+mj-ea"/>
              <a:cs typeface="+mn-ea"/>
              <a:sym typeface="+mn-lt"/>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736600" y="768350"/>
            <a:ext cx="9848850" cy="5879465"/>
          </a:xfrm>
          <a:prstGeom prst="rect">
            <a:avLst/>
          </a:prstGeom>
        </p:spPr>
      </p:pic>
      <p:sp>
        <p:nvSpPr>
          <p:cNvPr id="29" name="文本框 28"/>
          <p:cNvSpPr txBox="1"/>
          <p:nvPr>
            <p:custDataLst>
              <p:tags r:id="rId3"/>
            </p:custDataLst>
          </p:nvPr>
        </p:nvSpPr>
        <p:spPr>
          <a:xfrm>
            <a:off x="2870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内核启动流程</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KERNEL</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功能</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grpSp>
        <p:nvGrpSpPr>
          <p:cNvPr id="125" name="组合 124"/>
          <p:cNvGrpSpPr/>
          <p:nvPr/>
        </p:nvGrpSpPr>
        <p:grpSpPr>
          <a:xfrm rot="0" flipH="1">
            <a:off x="6199505" y="4706620"/>
            <a:ext cx="5238750" cy="1446530"/>
            <a:chOff x="1175" y="2625"/>
            <a:chExt cx="8250" cy="2278"/>
          </a:xfrm>
        </p:grpSpPr>
        <p:sp>
          <p:nvSpPr>
            <p:cNvPr id="126" name="椭圆 125"/>
            <p:cNvSpPr/>
            <p:nvPr/>
          </p:nvSpPr>
          <p:spPr>
            <a:xfrm>
              <a:off x="1175" y="4124"/>
              <a:ext cx="7304" cy="779"/>
            </a:xfrm>
            <a:prstGeom prst="ellipse">
              <a:avLst/>
            </a:prstGeom>
            <a:solidFill>
              <a:schemeClr val="bg1">
                <a:lumMod val="75000"/>
                <a:alpha val="45000"/>
              </a:schemeClr>
            </a:solidFill>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任意多边形 126"/>
            <p:cNvSpPr/>
            <p:nvPr/>
          </p:nvSpPr>
          <p:spPr>
            <a:xfrm rot="5400000">
              <a:off x="4426" y="-447"/>
              <a:ext cx="1816" cy="8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816" h="8182">
                  <a:moveTo>
                    <a:pt x="909" y="0"/>
                  </a:moveTo>
                  <a:lnTo>
                    <a:pt x="1816" y="1038"/>
                  </a:lnTo>
                  <a:lnTo>
                    <a:pt x="1814" y="1038"/>
                  </a:lnTo>
                  <a:lnTo>
                    <a:pt x="1814" y="8182"/>
                  </a:lnTo>
                  <a:lnTo>
                    <a:pt x="0" y="8182"/>
                  </a:lnTo>
                  <a:lnTo>
                    <a:pt x="0" y="1037"/>
                  </a:lnTo>
                  <a:lnTo>
                    <a:pt x="3" y="1037"/>
                  </a:lnTo>
                  <a:lnTo>
                    <a:pt x="909" y="0"/>
                  </a:lnTo>
                  <a:close/>
                </a:path>
              </a:pathLst>
            </a:custGeom>
            <a:solidFill>
              <a:schemeClr val="bg1">
                <a:alpha val="4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9" name="任意多边形 128"/>
            <p:cNvSpPr/>
            <p:nvPr/>
          </p:nvSpPr>
          <p:spPr>
            <a:xfrm rot="5400000">
              <a:off x="1305" y="2800"/>
              <a:ext cx="2041" cy="169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2041" h="1690">
                  <a:moveTo>
                    <a:pt x="1021" y="0"/>
                  </a:moveTo>
                  <a:lnTo>
                    <a:pt x="2040" y="592"/>
                  </a:lnTo>
                  <a:lnTo>
                    <a:pt x="2041" y="592"/>
                  </a:lnTo>
                  <a:lnTo>
                    <a:pt x="2041" y="592"/>
                  </a:lnTo>
                  <a:lnTo>
                    <a:pt x="2041" y="1690"/>
                  </a:lnTo>
                  <a:lnTo>
                    <a:pt x="0" y="1690"/>
                  </a:lnTo>
                  <a:lnTo>
                    <a:pt x="0" y="592"/>
                  </a:lnTo>
                  <a:lnTo>
                    <a:pt x="0" y="592"/>
                  </a:lnTo>
                  <a:lnTo>
                    <a:pt x="1" y="592"/>
                  </a:lnTo>
                  <a:lnTo>
                    <a:pt x="1021" y="0"/>
                  </a:lnTo>
                  <a:close/>
                </a:path>
              </a:pathLst>
            </a:custGeom>
            <a:solidFill>
              <a:srgbClr val="2D92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05" name="椭圆 104"/>
          <p:cNvSpPr/>
          <p:nvPr/>
        </p:nvSpPr>
        <p:spPr>
          <a:xfrm>
            <a:off x="669925" y="5658485"/>
            <a:ext cx="4638040" cy="494665"/>
          </a:xfrm>
          <a:prstGeom prst="ellipse">
            <a:avLst/>
          </a:prstGeom>
          <a:solidFill>
            <a:schemeClr val="bg1">
              <a:lumMod val="75000"/>
              <a:alpha val="45000"/>
            </a:schemeClr>
          </a:solidFill>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椭圆 97"/>
          <p:cNvSpPr/>
          <p:nvPr/>
        </p:nvSpPr>
        <p:spPr>
          <a:xfrm>
            <a:off x="669925" y="4055110"/>
            <a:ext cx="4638040" cy="494665"/>
          </a:xfrm>
          <a:prstGeom prst="ellipse">
            <a:avLst/>
          </a:prstGeom>
          <a:solidFill>
            <a:schemeClr val="bg1">
              <a:lumMod val="75000"/>
              <a:alpha val="45000"/>
            </a:schemeClr>
          </a:solidFill>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669925" y="2453005"/>
            <a:ext cx="4638040" cy="494665"/>
          </a:xfrm>
          <a:prstGeom prst="ellipse">
            <a:avLst/>
          </a:prstGeom>
          <a:solidFill>
            <a:schemeClr val="bg1">
              <a:lumMod val="75000"/>
              <a:alpha val="45000"/>
            </a:schemeClr>
          </a:solidFill>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直角三角形 2"/>
          <p:cNvSpPr/>
          <p:nvPr/>
        </p:nvSpPr>
        <p:spPr>
          <a:xfrm flipH="1" flipV="1">
            <a:off x="875030" y="2722880"/>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直角三角形 3"/>
          <p:cNvSpPr/>
          <p:nvPr/>
        </p:nvSpPr>
        <p:spPr>
          <a:xfrm flipH="1">
            <a:off x="875030" y="1502410"/>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5400000">
            <a:off x="2820670" y="-448310"/>
            <a:ext cx="1153160" cy="519557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816" h="8182">
                <a:moveTo>
                  <a:pt x="909" y="0"/>
                </a:moveTo>
                <a:lnTo>
                  <a:pt x="1816" y="1038"/>
                </a:lnTo>
                <a:lnTo>
                  <a:pt x="1814" y="1038"/>
                </a:lnTo>
                <a:lnTo>
                  <a:pt x="1814" y="8182"/>
                </a:lnTo>
                <a:lnTo>
                  <a:pt x="0" y="8182"/>
                </a:lnTo>
                <a:lnTo>
                  <a:pt x="0" y="1037"/>
                </a:lnTo>
                <a:lnTo>
                  <a:pt x="3" y="1037"/>
                </a:lnTo>
                <a:lnTo>
                  <a:pt x="909" y="0"/>
                </a:lnTo>
                <a:close/>
              </a:path>
            </a:pathLst>
          </a:custGeom>
          <a:solidFill>
            <a:schemeClr val="bg1">
              <a:alpha val="4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6" name="任意多边形 15"/>
          <p:cNvSpPr/>
          <p:nvPr/>
        </p:nvSpPr>
        <p:spPr>
          <a:xfrm rot="5400000">
            <a:off x="838835" y="1613535"/>
            <a:ext cx="1296035" cy="107315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2041" h="1690">
                <a:moveTo>
                  <a:pt x="1021" y="0"/>
                </a:moveTo>
                <a:lnTo>
                  <a:pt x="2040" y="592"/>
                </a:lnTo>
                <a:lnTo>
                  <a:pt x="2041" y="592"/>
                </a:lnTo>
                <a:lnTo>
                  <a:pt x="2041" y="592"/>
                </a:lnTo>
                <a:lnTo>
                  <a:pt x="2041" y="1690"/>
                </a:lnTo>
                <a:lnTo>
                  <a:pt x="0" y="1690"/>
                </a:lnTo>
                <a:lnTo>
                  <a:pt x="0" y="592"/>
                </a:lnTo>
                <a:lnTo>
                  <a:pt x="0" y="592"/>
                </a:lnTo>
                <a:lnTo>
                  <a:pt x="1" y="592"/>
                </a:lnTo>
                <a:lnTo>
                  <a:pt x="1021" y="0"/>
                </a:lnTo>
                <a:close/>
              </a:path>
            </a:pathLst>
          </a:custGeom>
          <a:solidFill>
            <a:srgbClr val="2D92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8" name="启智设计原创"/>
          <p:cNvSpPr txBox="1"/>
          <p:nvPr/>
        </p:nvSpPr>
        <p:spPr bwMode="auto">
          <a:xfrm>
            <a:off x="2023110" y="1931035"/>
            <a:ext cx="3065780" cy="72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000">
                <a:solidFill>
                  <a:schemeClr val="tx1">
                    <a:lumMod val="65000"/>
                    <a:lumOff val="35000"/>
                  </a:schemeClr>
                </a:solidFill>
                <a:latin typeface="+mj-ea"/>
                <a:ea typeface="+mj-ea"/>
                <a:cs typeface="+mn-ea"/>
                <a:sym typeface="+mn-lt"/>
              </a:rPr>
              <a:t>指定一块 bss 区域作为初始堆的起始地址，该区域通过 ld 脚本实现，该脚本制定了 bss 所在的虚拟地址。</a:t>
            </a:r>
            <a:endParaRPr lang="en-US" altLang="zh-CN" sz="1000">
              <a:solidFill>
                <a:schemeClr val="tx1">
                  <a:lumMod val="65000"/>
                  <a:lumOff val="35000"/>
                </a:schemeClr>
              </a:solidFill>
              <a:latin typeface="+mj-ea"/>
              <a:ea typeface="+mj-ea"/>
              <a:cs typeface="+mn-ea"/>
              <a:sym typeface="+mn-lt"/>
            </a:endParaRPr>
          </a:p>
        </p:txBody>
      </p:sp>
      <p:sp>
        <p:nvSpPr>
          <p:cNvPr id="19" name="文本框 18"/>
          <p:cNvSpPr txBox="1"/>
          <p:nvPr/>
        </p:nvSpPr>
        <p:spPr>
          <a:xfrm>
            <a:off x="2023110" y="1689100"/>
            <a:ext cx="995680" cy="337185"/>
          </a:xfrm>
          <a:prstGeom prst="rect">
            <a:avLst/>
          </a:prstGeom>
          <a:noFill/>
        </p:spPr>
        <p:txBody>
          <a:bodyPr wrap="none" rtlCol="0">
            <a:spAutoFit/>
          </a:bodyPr>
          <a:p>
            <a:pPr algn="l"/>
            <a:r>
              <a:rPr lang="zh-CN" altLang="en-US" sz="1600" dirty="0" smtClean="0">
                <a:solidFill>
                  <a:schemeClr val="tx1">
                    <a:lumMod val="65000"/>
                    <a:lumOff val="35000"/>
                  </a:schemeClr>
                </a:solidFill>
                <a:latin typeface="+mj-ea"/>
                <a:ea typeface="+mj-ea"/>
                <a:cs typeface="+mn-ea"/>
                <a:sym typeface="+mn-lt"/>
              </a:rPr>
              <a:t>堆初始化</a:t>
            </a:r>
            <a:endParaRPr lang="zh-CN" altLang="en-US" sz="1600" dirty="0" smtClean="0">
              <a:solidFill>
                <a:schemeClr val="tx1">
                  <a:lumMod val="65000"/>
                  <a:lumOff val="35000"/>
                </a:schemeClr>
              </a:solidFill>
              <a:latin typeface="+mj-ea"/>
              <a:ea typeface="+mj-ea"/>
              <a:cs typeface="+mn-ea"/>
              <a:sym typeface="+mn-lt"/>
            </a:endParaRPr>
          </a:p>
        </p:txBody>
      </p:sp>
      <p:sp>
        <p:nvSpPr>
          <p:cNvPr id="27" name="直角三角形 26"/>
          <p:cNvSpPr/>
          <p:nvPr/>
        </p:nvSpPr>
        <p:spPr>
          <a:xfrm flipH="1" flipV="1">
            <a:off x="875030" y="4324985"/>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flipH="1">
            <a:off x="875030" y="3104515"/>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任意多边形 98"/>
          <p:cNvSpPr/>
          <p:nvPr/>
        </p:nvSpPr>
        <p:spPr>
          <a:xfrm rot="5400000">
            <a:off x="2820670" y="1155065"/>
            <a:ext cx="1153160" cy="519557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816" h="8182">
                <a:moveTo>
                  <a:pt x="909" y="0"/>
                </a:moveTo>
                <a:lnTo>
                  <a:pt x="1816" y="1038"/>
                </a:lnTo>
                <a:lnTo>
                  <a:pt x="1814" y="1038"/>
                </a:lnTo>
                <a:lnTo>
                  <a:pt x="1814" y="8182"/>
                </a:lnTo>
                <a:lnTo>
                  <a:pt x="0" y="8182"/>
                </a:lnTo>
                <a:lnTo>
                  <a:pt x="0" y="1037"/>
                </a:lnTo>
                <a:lnTo>
                  <a:pt x="3" y="1037"/>
                </a:lnTo>
                <a:lnTo>
                  <a:pt x="909" y="0"/>
                </a:lnTo>
                <a:close/>
              </a:path>
            </a:pathLst>
          </a:custGeom>
          <a:solidFill>
            <a:schemeClr val="bg1">
              <a:alpha val="4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0" name="任意多边形 99"/>
          <p:cNvSpPr/>
          <p:nvPr/>
        </p:nvSpPr>
        <p:spPr>
          <a:xfrm rot="5400000">
            <a:off x="838835" y="3216910"/>
            <a:ext cx="1296035" cy="107315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2041" h="1690">
                <a:moveTo>
                  <a:pt x="1021" y="0"/>
                </a:moveTo>
                <a:lnTo>
                  <a:pt x="2040" y="592"/>
                </a:lnTo>
                <a:lnTo>
                  <a:pt x="2041" y="592"/>
                </a:lnTo>
                <a:lnTo>
                  <a:pt x="2041" y="592"/>
                </a:lnTo>
                <a:lnTo>
                  <a:pt x="2041" y="1690"/>
                </a:lnTo>
                <a:lnTo>
                  <a:pt x="0" y="1690"/>
                </a:lnTo>
                <a:lnTo>
                  <a:pt x="0" y="592"/>
                </a:lnTo>
                <a:lnTo>
                  <a:pt x="0" y="592"/>
                </a:lnTo>
                <a:lnTo>
                  <a:pt x="1" y="592"/>
                </a:lnTo>
                <a:lnTo>
                  <a:pt x="1021" y="0"/>
                </a:lnTo>
                <a:close/>
              </a:path>
            </a:pathLst>
          </a:custGeom>
          <a:solidFill>
            <a:srgbClr val="2D92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2" name="直角三角形 101"/>
          <p:cNvSpPr/>
          <p:nvPr/>
        </p:nvSpPr>
        <p:spPr>
          <a:xfrm flipH="1" flipV="1">
            <a:off x="875030" y="5927090"/>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直角三角形 102"/>
          <p:cNvSpPr/>
          <p:nvPr/>
        </p:nvSpPr>
        <p:spPr>
          <a:xfrm flipH="1">
            <a:off x="875030" y="4706620"/>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任意多边形 105"/>
          <p:cNvSpPr/>
          <p:nvPr/>
        </p:nvSpPr>
        <p:spPr>
          <a:xfrm rot="5400000">
            <a:off x="2820670" y="2757170"/>
            <a:ext cx="1153160" cy="519557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816" h="8182">
                <a:moveTo>
                  <a:pt x="909" y="0"/>
                </a:moveTo>
                <a:lnTo>
                  <a:pt x="1816" y="1038"/>
                </a:lnTo>
                <a:lnTo>
                  <a:pt x="1814" y="1038"/>
                </a:lnTo>
                <a:lnTo>
                  <a:pt x="1814" y="8182"/>
                </a:lnTo>
                <a:lnTo>
                  <a:pt x="0" y="8182"/>
                </a:lnTo>
                <a:lnTo>
                  <a:pt x="0" y="1037"/>
                </a:lnTo>
                <a:lnTo>
                  <a:pt x="3" y="1037"/>
                </a:lnTo>
                <a:lnTo>
                  <a:pt x="909" y="0"/>
                </a:lnTo>
                <a:close/>
              </a:path>
            </a:pathLst>
          </a:custGeom>
          <a:solidFill>
            <a:schemeClr val="bg1">
              <a:alpha val="4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7" name="任意多边形 106"/>
          <p:cNvSpPr/>
          <p:nvPr/>
        </p:nvSpPr>
        <p:spPr>
          <a:xfrm rot="5400000">
            <a:off x="838835" y="4819015"/>
            <a:ext cx="1296035" cy="107315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2041" h="1690">
                <a:moveTo>
                  <a:pt x="1021" y="0"/>
                </a:moveTo>
                <a:lnTo>
                  <a:pt x="2040" y="592"/>
                </a:lnTo>
                <a:lnTo>
                  <a:pt x="2041" y="592"/>
                </a:lnTo>
                <a:lnTo>
                  <a:pt x="2041" y="592"/>
                </a:lnTo>
                <a:lnTo>
                  <a:pt x="2041" y="1690"/>
                </a:lnTo>
                <a:lnTo>
                  <a:pt x="0" y="1690"/>
                </a:lnTo>
                <a:lnTo>
                  <a:pt x="0" y="592"/>
                </a:lnTo>
                <a:lnTo>
                  <a:pt x="0" y="592"/>
                </a:lnTo>
                <a:lnTo>
                  <a:pt x="1" y="592"/>
                </a:lnTo>
                <a:lnTo>
                  <a:pt x="1021" y="0"/>
                </a:lnTo>
                <a:close/>
              </a:path>
            </a:pathLst>
          </a:custGeom>
          <a:solidFill>
            <a:srgbClr val="2D92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08" name="组合 107"/>
          <p:cNvGrpSpPr/>
          <p:nvPr/>
        </p:nvGrpSpPr>
        <p:grpSpPr>
          <a:xfrm flipH="1">
            <a:off x="6199505" y="1501140"/>
            <a:ext cx="5297805" cy="1446530"/>
            <a:chOff x="1098" y="2366"/>
            <a:chExt cx="8343" cy="2278"/>
          </a:xfrm>
        </p:grpSpPr>
        <p:sp>
          <p:nvSpPr>
            <p:cNvPr id="109" name="直角三角形 108"/>
            <p:cNvSpPr/>
            <p:nvPr/>
          </p:nvSpPr>
          <p:spPr>
            <a:xfrm flipH="1" flipV="1">
              <a:off x="1378" y="4288"/>
              <a:ext cx="120" cy="12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直角三角形 109"/>
            <p:cNvSpPr/>
            <p:nvPr/>
          </p:nvSpPr>
          <p:spPr>
            <a:xfrm flipH="1">
              <a:off x="1378" y="2366"/>
              <a:ext cx="120" cy="12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1" name="组合 110"/>
            <p:cNvGrpSpPr/>
            <p:nvPr/>
          </p:nvGrpSpPr>
          <p:grpSpPr>
            <a:xfrm>
              <a:off x="1098" y="2368"/>
              <a:ext cx="8343" cy="2276"/>
              <a:chOff x="1082" y="2625"/>
              <a:chExt cx="8343" cy="2276"/>
            </a:xfrm>
          </p:grpSpPr>
          <p:sp>
            <p:nvSpPr>
              <p:cNvPr id="112" name="椭圆 111"/>
              <p:cNvSpPr/>
              <p:nvPr/>
            </p:nvSpPr>
            <p:spPr>
              <a:xfrm>
                <a:off x="1082" y="4122"/>
                <a:ext cx="7304" cy="779"/>
              </a:xfrm>
              <a:prstGeom prst="ellipse">
                <a:avLst/>
              </a:prstGeom>
              <a:solidFill>
                <a:schemeClr val="bg1">
                  <a:lumMod val="75000"/>
                  <a:alpha val="45000"/>
                </a:schemeClr>
              </a:solidFill>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任意多边形 112"/>
              <p:cNvSpPr/>
              <p:nvPr/>
            </p:nvSpPr>
            <p:spPr>
              <a:xfrm rot="5400000">
                <a:off x="4426" y="-447"/>
                <a:ext cx="1816" cy="8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816" h="8182">
                    <a:moveTo>
                      <a:pt x="909" y="0"/>
                    </a:moveTo>
                    <a:lnTo>
                      <a:pt x="1816" y="1038"/>
                    </a:lnTo>
                    <a:lnTo>
                      <a:pt x="1814" y="1038"/>
                    </a:lnTo>
                    <a:lnTo>
                      <a:pt x="1814" y="8182"/>
                    </a:lnTo>
                    <a:lnTo>
                      <a:pt x="0" y="8182"/>
                    </a:lnTo>
                    <a:lnTo>
                      <a:pt x="0" y="1037"/>
                    </a:lnTo>
                    <a:lnTo>
                      <a:pt x="3" y="1037"/>
                    </a:lnTo>
                    <a:lnTo>
                      <a:pt x="909" y="0"/>
                    </a:lnTo>
                    <a:close/>
                  </a:path>
                </a:pathLst>
              </a:custGeom>
              <a:solidFill>
                <a:schemeClr val="bg1">
                  <a:alpha val="4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4" name="任意多边形 113"/>
              <p:cNvSpPr/>
              <p:nvPr/>
            </p:nvSpPr>
            <p:spPr>
              <a:xfrm rot="5400000">
                <a:off x="1305" y="2800"/>
                <a:ext cx="2041" cy="169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2041" h="1690">
                    <a:moveTo>
                      <a:pt x="1021" y="0"/>
                    </a:moveTo>
                    <a:lnTo>
                      <a:pt x="2040" y="592"/>
                    </a:lnTo>
                    <a:lnTo>
                      <a:pt x="2041" y="592"/>
                    </a:lnTo>
                    <a:lnTo>
                      <a:pt x="2041" y="592"/>
                    </a:lnTo>
                    <a:lnTo>
                      <a:pt x="2041" y="1690"/>
                    </a:lnTo>
                    <a:lnTo>
                      <a:pt x="0" y="1690"/>
                    </a:lnTo>
                    <a:lnTo>
                      <a:pt x="0" y="592"/>
                    </a:lnTo>
                    <a:lnTo>
                      <a:pt x="0" y="592"/>
                    </a:lnTo>
                    <a:lnTo>
                      <a:pt x="1" y="592"/>
                    </a:lnTo>
                    <a:lnTo>
                      <a:pt x="1021" y="0"/>
                    </a:lnTo>
                    <a:close/>
                  </a:path>
                </a:pathLst>
              </a:custGeom>
              <a:solidFill>
                <a:srgbClr val="2D92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grpSp>
      <p:grpSp>
        <p:nvGrpSpPr>
          <p:cNvPr id="115" name="组合 114"/>
          <p:cNvGrpSpPr/>
          <p:nvPr/>
        </p:nvGrpSpPr>
        <p:grpSpPr>
          <a:xfrm flipH="1">
            <a:off x="6199505" y="3103245"/>
            <a:ext cx="5337810" cy="1468120"/>
            <a:chOff x="1035" y="2366"/>
            <a:chExt cx="8406" cy="2312"/>
          </a:xfrm>
        </p:grpSpPr>
        <p:sp>
          <p:nvSpPr>
            <p:cNvPr id="116" name="直角三角形 115"/>
            <p:cNvSpPr/>
            <p:nvPr/>
          </p:nvSpPr>
          <p:spPr>
            <a:xfrm flipH="1" flipV="1">
              <a:off x="1378" y="4288"/>
              <a:ext cx="120" cy="12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直角三角形 116"/>
            <p:cNvSpPr/>
            <p:nvPr/>
          </p:nvSpPr>
          <p:spPr>
            <a:xfrm flipH="1">
              <a:off x="1378" y="2366"/>
              <a:ext cx="120" cy="12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8" name="组合 117"/>
            <p:cNvGrpSpPr/>
            <p:nvPr/>
          </p:nvGrpSpPr>
          <p:grpSpPr>
            <a:xfrm>
              <a:off x="1035" y="2368"/>
              <a:ext cx="8406" cy="2310"/>
              <a:chOff x="1019" y="2625"/>
              <a:chExt cx="8406" cy="2310"/>
            </a:xfrm>
          </p:grpSpPr>
          <p:sp>
            <p:nvSpPr>
              <p:cNvPr id="119" name="椭圆 118"/>
              <p:cNvSpPr/>
              <p:nvPr/>
            </p:nvSpPr>
            <p:spPr>
              <a:xfrm>
                <a:off x="1019" y="4156"/>
                <a:ext cx="7304" cy="779"/>
              </a:xfrm>
              <a:prstGeom prst="ellipse">
                <a:avLst/>
              </a:prstGeom>
              <a:solidFill>
                <a:schemeClr val="bg1">
                  <a:lumMod val="75000"/>
                  <a:alpha val="45000"/>
                </a:schemeClr>
              </a:solidFill>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任意多边形 119"/>
              <p:cNvSpPr/>
              <p:nvPr/>
            </p:nvSpPr>
            <p:spPr>
              <a:xfrm rot="5400000">
                <a:off x="4426" y="-447"/>
                <a:ext cx="1816" cy="8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816" h="8182">
                    <a:moveTo>
                      <a:pt x="909" y="0"/>
                    </a:moveTo>
                    <a:lnTo>
                      <a:pt x="1816" y="1038"/>
                    </a:lnTo>
                    <a:lnTo>
                      <a:pt x="1814" y="1038"/>
                    </a:lnTo>
                    <a:lnTo>
                      <a:pt x="1814" y="8182"/>
                    </a:lnTo>
                    <a:lnTo>
                      <a:pt x="0" y="8182"/>
                    </a:lnTo>
                    <a:lnTo>
                      <a:pt x="0" y="1037"/>
                    </a:lnTo>
                    <a:lnTo>
                      <a:pt x="3" y="1037"/>
                    </a:lnTo>
                    <a:lnTo>
                      <a:pt x="909" y="0"/>
                    </a:lnTo>
                    <a:close/>
                  </a:path>
                </a:pathLst>
              </a:custGeom>
              <a:solidFill>
                <a:schemeClr val="bg1">
                  <a:alpha val="4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1" name="任意多边形 120"/>
              <p:cNvSpPr/>
              <p:nvPr/>
            </p:nvSpPr>
            <p:spPr>
              <a:xfrm rot="5400000">
                <a:off x="1305" y="2800"/>
                <a:ext cx="2041" cy="169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2041" h="1690">
                    <a:moveTo>
                      <a:pt x="1021" y="0"/>
                    </a:moveTo>
                    <a:lnTo>
                      <a:pt x="2040" y="592"/>
                    </a:lnTo>
                    <a:lnTo>
                      <a:pt x="2041" y="592"/>
                    </a:lnTo>
                    <a:lnTo>
                      <a:pt x="2041" y="592"/>
                    </a:lnTo>
                    <a:lnTo>
                      <a:pt x="2041" y="1690"/>
                    </a:lnTo>
                    <a:lnTo>
                      <a:pt x="0" y="1690"/>
                    </a:lnTo>
                    <a:lnTo>
                      <a:pt x="0" y="592"/>
                    </a:lnTo>
                    <a:lnTo>
                      <a:pt x="0" y="592"/>
                    </a:lnTo>
                    <a:lnTo>
                      <a:pt x="1" y="592"/>
                    </a:lnTo>
                    <a:lnTo>
                      <a:pt x="1021" y="0"/>
                    </a:lnTo>
                    <a:close/>
                  </a:path>
                </a:pathLst>
              </a:custGeom>
              <a:solidFill>
                <a:srgbClr val="2D92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grpSp>
      <p:sp>
        <p:nvSpPr>
          <p:cNvPr id="123" name="直角三角形 122"/>
          <p:cNvSpPr/>
          <p:nvPr/>
        </p:nvSpPr>
        <p:spPr>
          <a:xfrm flipV="1">
            <a:off x="11243310" y="5925820"/>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直角三角形 123"/>
          <p:cNvSpPr/>
          <p:nvPr/>
        </p:nvSpPr>
        <p:spPr>
          <a:xfrm>
            <a:off x="11243310" y="4705350"/>
            <a:ext cx="76200" cy="76200"/>
          </a:xfrm>
          <a:prstGeom prst="rtTriangle">
            <a:avLst/>
          </a:prstGeom>
          <a:solidFill>
            <a:srgbClr val="009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启智设计原创"/>
          <p:cNvSpPr txBox="1"/>
          <p:nvPr/>
        </p:nvSpPr>
        <p:spPr bwMode="auto">
          <a:xfrm>
            <a:off x="2023110" y="3561080"/>
            <a:ext cx="3065780"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000">
                <a:solidFill>
                  <a:schemeClr val="tx1">
                    <a:lumMod val="65000"/>
                    <a:lumOff val="35000"/>
                  </a:schemeClr>
                </a:solidFill>
                <a:latin typeface="+mj-ea"/>
                <a:ea typeface="+mj-ea"/>
                <a:cs typeface="+mn-ea"/>
                <a:sym typeface="+mn-lt"/>
              </a:rPr>
              <a:t>将 bootloader 读取到的物理内存信息进行存储，之后将这些信息传递给物理页帧分配器用于给之后的内存分配做准备。</a:t>
            </a:r>
            <a:endParaRPr lang="en-US" altLang="zh-CN" sz="1000">
              <a:solidFill>
                <a:schemeClr val="tx1">
                  <a:lumMod val="65000"/>
                  <a:lumOff val="35000"/>
                </a:schemeClr>
              </a:solidFill>
              <a:latin typeface="+mj-ea"/>
              <a:ea typeface="+mj-ea"/>
              <a:cs typeface="+mn-ea"/>
              <a:sym typeface="+mn-lt"/>
            </a:endParaRPr>
          </a:p>
        </p:txBody>
      </p:sp>
      <p:sp>
        <p:nvSpPr>
          <p:cNvPr id="132" name="文本框 131"/>
          <p:cNvSpPr txBox="1"/>
          <p:nvPr/>
        </p:nvSpPr>
        <p:spPr>
          <a:xfrm>
            <a:off x="2023110" y="3319145"/>
            <a:ext cx="1605280" cy="337185"/>
          </a:xfrm>
          <a:prstGeom prst="rect">
            <a:avLst/>
          </a:prstGeom>
          <a:noFill/>
        </p:spPr>
        <p:txBody>
          <a:bodyPr wrap="none" rtlCol="0">
            <a:spAutoFit/>
          </a:bodyPr>
          <a:p>
            <a:pPr algn="l"/>
            <a:r>
              <a:rPr lang="zh-CN" altLang="en-US" sz="1600" dirty="0" smtClean="0">
                <a:solidFill>
                  <a:schemeClr val="tx1">
                    <a:lumMod val="65000"/>
                    <a:lumOff val="35000"/>
                  </a:schemeClr>
                </a:solidFill>
                <a:latin typeface="+mj-ea"/>
                <a:ea typeface="+mj-ea"/>
                <a:cs typeface="+mn-ea"/>
                <a:sym typeface="+mn-lt"/>
              </a:rPr>
              <a:t>物理内存</a:t>
            </a:r>
            <a:r>
              <a:rPr lang="zh-CN" altLang="en-US" sz="1600" dirty="0" smtClean="0">
                <a:solidFill>
                  <a:schemeClr val="tx1">
                    <a:lumMod val="65000"/>
                    <a:lumOff val="35000"/>
                  </a:schemeClr>
                </a:solidFill>
                <a:latin typeface="+mj-ea"/>
                <a:ea typeface="+mj-ea"/>
                <a:cs typeface="+mn-ea"/>
                <a:sym typeface="+mn-lt"/>
              </a:rPr>
              <a:t>初始化</a:t>
            </a:r>
            <a:endParaRPr lang="zh-CN" altLang="en-US" sz="1600" dirty="0" smtClean="0">
              <a:solidFill>
                <a:schemeClr val="tx1">
                  <a:lumMod val="65000"/>
                  <a:lumOff val="35000"/>
                </a:schemeClr>
              </a:solidFill>
              <a:latin typeface="+mj-ea"/>
              <a:ea typeface="+mj-ea"/>
              <a:cs typeface="+mn-ea"/>
              <a:sym typeface="+mn-lt"/>
            </a:endParaRPr>
          </a:p>
        </p:txBody>
      </p:sp>
      <p:sp>
        <p:nvSpPr>
          <p:cNvPr id="135" name="文本框 134"/>
          <p:cNvSpPr txBox="1"/>
          <p:nvPr/>
        </p:nvSpPr>
        <p:spPr>
          <a:xfrm>
            <a:off x="2023110" y="4923790"/>
            <a:ext cx="1198880" cy="337185"/>
          </a:xfrm>
          <a:prstGeom prst="rect">
            <a:avLst/>
          </a:prstGeom>
          <a:noFill/>
        </p:spPr>
        <p:txBody>
          <a:bodyPr wrap="none" rtlCol="0">
            <a:spAutoFit/>
          </a:bodyPr>
          <a:p>
            <a:pPr algn="l"/>
            <a:r>
              <a:rPr lang="zh-CN" altLang="en-US" sz="1600" dirty="0" smtClean="0">
                <a:solidFill>
                  <a:schemeClr val="tx1">
                    <a:lumMod val="65000"/>
                    <a:lumOff val="35000"/>
                  </a:schemeClr>
                </a:solidFill>
                <a:latin typeface="+mj-ea"/>
                <a:ea typeface="+mj-ea"/>
                <a:cs typeface="+mn-ea"/>
                <a:sym typeface="+mn-lt"/>
              </a:rPr>
              <a:t>终端初始化</a:t>
            </a:r>
            <a:endParaRPr lang="zh-CN" altLang="en-US" sz="1600" dirty="0" smtClean="0">
              <a:solidFill>
                <a:schemeClr val="tx1">
                  <a:lumMod val="65000"/>
                  <a:lumOff val="35000"/>
                </a:schemeClr>
              </a:solidFill>
              <a:latin typeface="+mj-ea"/>
              <a:ea typeface="+mj-ea"/>
              <a:cs typeface="+mn-ea"/>
              <a:sym typeface="+mn-lt"/>
            </a:endParaRPr>
          </a:p>
        </p:txBody>
      </p:sp>
      <p:sp>
        <p:nvSpPr>
          <p:cNvPr id="137" name="启智设计原创"/>
          <p:cNvSpPr txBox="1"/>
          <p:nvPr/>
        </p:nvSpPr>
        <p:spPr bwMode="auto">
          <a:xfrm>
            <a:off x="6968490" y="1961515"/>
            <a:ext cx="306578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000">
                <a:solidFill>
                  <a:schemeClr val="tx1">
                    <a:lumMod val="65000"/>
                    <a:lumOff val="35000"/>
                  </a:schemeClr>
                </a:solidFill>
                <a:latin typeface="+mj-ea"/>
                <a:ea typeface="+mj-ea"/>
                <a:cs typeface="+mn-ea"/>
                <a:sym typeface="+mn-lt"/>
              </a:rPr>
              <a:t>初始化各个核心的中断处理器</a:t>
            </a:r>
            <a:r>
              <a:rPr lang="zh-CN" altLang="en-US" sz="1000">
                <a:solidFill>
                  <a:schemeClr val="tx1">
                    <a:lumMod val="65000"/>
                    <a:lumOff val="35000"/>
                  </a:schemeClr>
                </a:solidFill>
                <a:latin typeface="+mj-ea"/>
                <a:ea typeface="+mj-ea"/>
                <a:cs typeface="+mn-ea"/>
                <a:sym typeface="+mn-lt"/>
              </a:rPr>
              <a:t>，并启动浮点单元</a:t>
            </a:r>
            <a:r>
              <a:rPr lang="en-US" altLang="zh-CN" sz="1000">
                <a:solidFill>
                  <a:schemeClr val="tx1">
                    <a:lumMod val="65000"/>
                    <a:lumOff val="35000"/>
                  </a:schemeClr>
                </a:solidFill>
                <a:latin typeface="+mj-ea"/>
                <a:ea typeface="+mj-ea"/>
                <a:cs typeface="+mn-ea"/>
                <a:sym typeface="+mn-lt"/>
              </a:rPr>
              <a:t>。</a:t>
            </a:r>
            <a:endParaRPr lang="en-US" altLang="zh-CN" sz="1000">
              <a:solidFill>
                <a:schemeClr val="tx1">
                  <a:lumMod val="65000"/>
                  <a:lumOff val="35000"/>
                </a:schemeClr>
              </a:solidFill>
              <a:latin typeface="+mj-ea"/>
              <a:ea typeface="+mj-ea"/>
              <a:cs typeface="+mn-ea"/>
              <a:sym typeface="+mn-lt"/>
            </a:endParaRPr>
          </a:p>
        </p:txBody>
      </p:sp>
      <p:sp>
        <p:nvSpPr>
          <p:cNvPr id="138" name="文本框 137"/>
          <p:cNvSpPr txBox="1"/>
          <p:nvPr/>
        </p:nvSpPr>
        <p:spPr>
          <a:xfrm>
            <a:off x="6968490" y="1719580"/>
            <a:ext cx="1204595" cy="337185"/>
          </a:xfrm>
          <a:prstGeom prst="rect">
            <a:avLst/>
          </a:prstGeom>
          <a:noFill/>
        </p:spPr>
        <p:txBody>
          <a:bodyPr wrap="none" rtlCol="0">
            <a:spAutoFit/>
          </a:bodyPr>
          <a:p>
            <a:pPr algn="l"/>
            <a:r>
              <a:rPr lang="en-US" altLang="zh-CN" sz="1600" dirty="0" smtClean="0">
                <a:solidFill>
                  <a:schemeClr val="tx1">
                    <a:lumMod val="65000"/>
                    <a:lumOff val="35000"/>
                  </a:schemeClr>
                </a:solidFill>
                <a:latin typeface="+mj-ea"/>
                <a:ea typeface="+mj-ea"/>
                <a:cs typeface="+mn-ea"/>
                <a:sym typeface="+mn-lt"/>
              </a:rPr>
              <a:t>CPU</a:t>
            </a:r>
            <a:r>
              <a:rPr lang="zh-CN" altLang="en-US" sz="1600" dirty="0" smtClean="0">
                <a:solidFill>
                  <a:schemeClr val="tx1">
                    <a:lumMod val="65000"/>
                    <a:lumOff val="35000"/>
                  </a:schemeClr>
                </a:solidFill>
                <a:latin typeface="+mj-ea"/>
                <a:ea typeface="+mj-ea"/>
                <a:cs typeface="+mn-ea"/>
                <a:sym typeface="+mn-lt"/>
              </a:rPr>
              <a:t>初始化</a:t>
            </a:r>
            <a:endParaRPr lang="zh-CN" altLang="en-US" sz="1600" dirty="0" smtClean="0">
              <a:solidFill>
                <a:schemeClr val="tx1">
                  <a:lumMod val="65000"/>
                  <a:lumOff val="35000"/>
                </a:schemeClr>
              </a:solidFill>
              <a:latin typeface="+mj-ea"/>
              <a:ea typeface="+mj-ea"/>
              <a:cs typeface="+mn-ea"/>
              <a:sym typeface="+mn-lt"/>
            </a:endParaRPr>
          </a:p>
        </p:txBody>
      </p:sp>
      <p:sp>
        <p:nvSpPr>
          <p:cNvPr id="140" name="启智设计原创"/>
          <p:cNvSpPr txBox="1"/>
          <p:nvPr/>
        </p:nvSpPr>
        <p:spPr bwMode="auto">
          <a:xfrm>
            <a:off x="6968490" y="3591560"/>
            <a:ext cx="3065780" cy="7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000">
                <a:solidFill>
                  <a:schemeClr val="tx1">
                    <a:lumMod val="65000"/>
                    <a:lumOff val="35000"/>
                  </a:schemeClr>
                </a:solidFill>
                <a:latin typeface="+mj-ea"/>
                <a:ea typeface="+mj-ea"/>
                <a:cs typeface="+mn-ea"/>
                <a:sym typeface="+mn-lt"/>
              </a:rPr>
              <a:t>链接了网卡、SATA 设备，主要功能是探测总线上的设备，之后初始化这些设备并分配 MMIO、DMA 等用于访问它们的内存区域。</a:t>
            </a:r>
            <a:endParaRPr lang="en-US" altLang="zh-CN" sz="1000">
              <a:solidFill>
                <a:schemeClr val="tx1">
                  <a:lumMod val="65000"/>
                  <a:lumOff val="35000"/>
                </a:schemeClr>
              </a:solidFill>
              <a:latin typeface="+mj-ea"/>
              <a:ea typeface="+mj-ea"/>
              <a:cs typeface="+mn-ea"/>
              <a:sym typeface="+mn-lt"/>
            </a:endParaRPr>
          </a:p>
        </p:txBody>
      </p:sp>
      <p:sp>
        <p:nvSpPr>
          <p:cNvPr id="141" name="文本框 140"/>
          <p:cNvSpPr txBox="1"/>
          <p:nvPr/>
        </p:nvSpPr>
        <p:spPr>
          <a:xfrm>
            <a:off x="6968490" y="3349625"/>
            <a:ext cx="1518920" cy="337185"/>
          </a:xfrm>
          <a:prstGeom prst="rect">
            <a:avLst/>
          </a:prstGeom>
          <a:noFill/>
        </p:spPr>
        <p:txBody>
          <a:bodyPr wrap="none" rtlCol="0">
            <a:spAutoFit/>
          </a:bodyPr>
          <a:p>
            <a:pPr algn="l"/>
            <a:r>
              <a:rPr lang="en-US" altLang="zh-CN" sz="1600" dirty="0" smtClean="0">
                <a:solidFill>
                  <a:schemeClr val="tx1">
                    <a:lumMod val="65000"/>
                    <a:lumOff val="35000"/>
                  </a:schemeClr>
                </a:solidFill>
                <a:latin typeface="+mj-ea"/>
                <a:ea typeface="+mj-ea"/>
                <a:cs typeface="+mn-ea"/>
                <a:sym typeface="+mn-lt"/>
              </a:rPr>
              <a:t>PCI</a:t>
            </a:r>
            <a:r>
              <a:rPr lang="zh-CN" altLang="en-US" sz="1600" dirty="0" smtClean="0">
                <a:solidFill>
                  <a:schemeClr val="tx1">
                    <a:lumMod val="65000"/>
                    <a:lumOff val="35000"/>
                  </a:schemeClr>
                </a:solidFill>
                <a:latin typeface="+mj-ea"/>
                <a:ea typeface="+mj-ea"/>
                <a:cs typeface="+mn-ea"/>
                <a:sym typeface="+mn-lt"/>
              </a:rPr>
              <a:t>总线</a:t>
            </a:r>
            <a:r>
              <a:rPr lang="zh-CN" altLang="en-US" sz="1600" dirty="0" smtClean="0">
                <a:solidFill>
                  <a:schemeClr val="tx1">
                    <a:lumMod val="65000"/>
                    <a:lumOff val="35000"/>
                  </a:schemeClr>
                </a:solidFill>
                <a:latin typeface="+mj-ea"/>
                <a:ea typeface="+mj-ea"/>
                <a:cs typeface="+mn-ea"/>
                <a:sym typeface="+mn-lt"/>
              </a:rPr>
              <a:t>初始化</a:t>
            </a:r>
            <a:endParaRPr lang="zh-CN" altLang="en-US" sz="1600" dirty="0" smtClean="0">
              <a:solidFill>
                <a:schemeClr val="tx1">
                  <a:lumMod val="65000"/>
                  <a:lumOff val="35000"/>
                </a:schemeClr>
              </a:solidFill>
              <a:latin typeface="+mj-ea"/>
              <a:ea typeface="+mj-ea"/>
              <a:cs typeface="+mn-ea"/>
              <a:sym typeface="+mn-lt"/>
            </a:endParaRPr>
          </a:p>
        </p:txBody>
      </p:sp>
      <p:sp>
        <p:nvSpPr>
          <p:cNvPr id="144" name="文本框 143"/>
          <p:cNvSpPr txBox="1"/>
          <p:nvPr/>
        </p:nvSpPr>
        <p:spPr>
          <a:xfrm>
            <a:off x="6968490" y="4954270"/>
            <a:ext cx="1252220" cy="337185"/>
          </a:xfrm>
          <a:prstGeom prst="rect">
            <a:avLst/>
          </a:prstGeom>
          <a:noFill/>
        </p:spPr>
        <p:txBody>
          <a:bodyPr wrap="none" rtlCol="0">
            <a:spAutoFit/>
          </a:bodyPr>
          <a:p>
            <a:pPr algn="l"/>
            <a:r>
              <a:rPr lang="en-US" altLang="zh-CN" sz="1600" dirty="0" smtClean="0">
                <a:solidFill>
                  <a:schemeClr val="tx1">
                    <a:lumMod val="65000"/>
                    <a:lumOff val="35000"/>
                  </a:schemeClr>
                </a:solidFill>
                <a:latin typeface="+mj-ea"/>
                <a:ea typeface="+mj-ea"/>
                <a:cs typeface="+mn-ea"/>
                <a:sym typeface="+mn-lt"/>
              </a:rPr>
              <a:t>ACPI</a:t>
            </a:r>
            <a:r>
              <a:rPr lang="zh-CN" altLang="en-US" sz="1600" dirty="0" smtClean="0">
                <a:solidFill>
                  <a:schemeClr val="tx1">
                    <a:lumMod val="65000"/>
                    <a:lumOff val="35000"/>
                  </a:schemeClr>
                </a:solidFill>
                <a:latin typeface="+mj-ea"/>
                <a:ea typeface="+mj-ea"/>
                <a:cs typeface="+mn-ea"/>
                <a:sym typeface="+mn-lt"/>
              </a:rPr>
              <a:t>初始化</a:t>
            </a:r>
            <a:endParaRPr lang="zh-CN" altLang="en-US" sz="1600" dirty="0" smtClean="0">
              <a:solidFill>
                <a:schemeClr val="tx1">
                  <a:lumMod val="65000"/>
                  <a:lumOff val="35000"/>
                </a:schemeClr>
              </a:solidFill>
              <a:latin typeface="+mj-ea"/>
              <a:ea typeface="+mj-ea"/>
              <a:cs typeface="+mn-ea"/>
              <a:sym typeface="+mn-lt"/>
            </a:endParaRPr>
          </a:p>
        </p:txBody>
      </p:sp>
      <p:sp>
        <p:nvSpPr>
          <p:cNvPr id="145" name="文本框 144"/>
          <p:cNvSpPr txBox="1"/>
          <p:nvPr/>
        </p:nvSpPr>
        <p:spPr>
          <a:xfrm>
            <a:off x="1026795" y="1829435"/>
            <a:ext cx="690880" cy="645160"/>
          </a:xfrm>
          <a:prstGeom prst="rect">
            <a:avLst/>
          </a:prstGeom>
          <a:noFill/>
        </p:spPr>
        <p:txBody>
          <a:bodyPr wrap="none" rtlCol="0">
            <a:spAutoFit/>
          </a:bodyPr>
          <a:p>
            <a:r>
              <a:rPr lang="en-US" altLang="zh-CN" sz="3600">
                <a:solidFill>
                  <a:schemeClr val="bg1"/>
                </a:solidFill>
                <a:latin typeface="DIN Black" charset="0"/>
                <a:cs typeface="DIN Black" charset="0"/>
              </a:rPr>
              <a:t>01</a:t>
            </a:r>
            <a:endParaRPr lang="en-US" altLang="zh-CN" sz="3600">
              <a:solidFill>
                <a:schemeClr val="bg1"/>
              </a:solidFill>
              <a:latin typeface="DIN Black" charset="0"/>
              <a:cs typeface="DIN Black" charset="0"/>
            </a:endParaRPr>
          </a:p>
        </p:txBody>
      </p:sp>
      <p:sp>
        <p:nvSpPr>
          <p:cNvPr id="146" name="文本框 145"/>
          <p:cNvSpPr txBox="1"/>
          <p:nvPr/>
        </p:nvSpPr>
        <p:spPr>
          <a:xfrm>
            <a:off x="1026795" y="3431540"/>
            <a:ext cx="690880" cy="645160"/>
          </a:xfrm>
          <a:prstGeom prst="rect">
            <a:avLst/>
          </a:prstGeom>
          <a:noFill/>
        </p:spPr>
        <p:txBody>
          <a:bodyPr wrap="none" rtlCol="0">
            <a:spAutoFit/>
          </a:bodyPr>
          <a:p>
            <a:r>
              <a:rPr lang="en-US" altLang="zh-CN" sz="3600">
                <a:solidFill>
                  <a:schemeClr val="bg1"/>
                </a:solidFill>
                <a:latin typeface="DIN Black" charset="0"/>
                <a:cs typeface="DIN Black" charset="0"/>
              </a:rPr>
              <a:t>02</a:t>
            </a:r>
            <a:endParaRPr lang="en-US" altLang="zh-CN" sz="3600">
              <a:solidFill>
                <a:schemeClr val="bg1"/>
              </a:solidFill>
              <a:latin typeface="DIN Black" charset="0"/>
              <a:cs typeface="DIN Black" charset="0"/>
            </a:endParaRPr>
          </a:p>
        </p:txBody>
      </p:sp>
      <p:sp>
        <p:nvSpPr>
          <p:cNvPr id="147" name="文本框 146"/>
          <p:cNvSpPr txBox="1"/>
          <p:nvPr/>
        </p:nvSpPr>
        <p:spPr>
          <a:xfrm>
            <a:off x="1026795" y="5033645"/>
            <a:ext cx="690880" cy="645160"/>
          </a:xfrm>
          <a:prstGeom prst="rect">
            <a:avLst/>
          </a:prstGeom>
          <a:noFill/>
        </p:spPr>
        <p:txBody>
          <a:bodyPr wrap="none" rtlCol="0">
            <a:spAutoFit/>
          </a:bodyPr>
          <a:p>
            <a:r>
              <a:rPr lang="en-US" altLang="zh-CN" sz="3600">
                <a:solidFill>
                  <a:schemeClr val="bg1"/>
                </a:solidFill>
                <a:latin typeface="DIN Black" charset="0"/>
                <a:cs typeface="DIN Black" charset="0"/>
              </a:rPr>
              <a:t>03</a:t>
            </a:r>
            <a:endParaRPr lang="en-US" altLang="zh-CN" sz="3600">
              <a:solidFill>
                <a:schemeClr val="bg1"/>
              </a:solidFill>
              <a:latin typeface="DIN Black" charset="0"/>
              <a:cs typeface="DIN Black" charset="0"/>
            </a:endParaRPr>
          </a:p>
        </p:txBody>
      </p:sp>
      <p:sp>
        <p:nvSpPr>
          <p:cNvPr id="148" name="文本框 147"/>
          <p:cNvSpPr txBox="1"/>
          <p:nvPr/>
        </p:nvSpPr>
        <p:spPr>
          <a:xfrm>
            <a:off x="10469245" y="1829435"/>
            <a:ext cx="690880" cy="645160"/>
          </a:xfrm>
          <a:prstGeom prst="rect">
            <a:avLst/>
          </a:prstGeom>
          <a:noFill/>
        </p:spPr>
        <p:txBody>
          <a:bodyPr wrap="none" rtlCol="0">
            <a:spAutoFit/>
          </a:bodyPr>
          <a:p>
            <a:r>
              <a:rPr lang="en-US" altLang="zh-CN" sz="3600">
                <a:solidFill>
                  <a:schemeClr val="bg1"/>
                </a:solidFill>
                <a:latin typeface="DIN Black" charset="0"/>
                <a:cs typeface="DIN Black" charset="0"/>
              </a:rPr>
              <a:t>04</a:t>
            </a:r>
            <a:endParaRPr lang="en-US" altLang="zh-CN" sz="3600">
              <a:solidFill>
                <a:schemeClr val="bg1"/>
              </a:solidFill>
              <a:latin typeface="DIN Black" charset="0"/>
              <a:cs typeface="DIN Black" charset="0"/>
            </a:endParaRPr>
          </a:p>
        </p:txBody>
      </p:sp>
      <p:sp>
        <p:nvSpPr>
          <p:cNvPr id="149" name="文本框 148"/>
          <p:cNvSpPr txBox="1"/>
          <p:nvPr/>
        </p:nvSpPr>
        <p:spPr>
          <a:xfrm>
            <a:off x="10469245" y="3431540"/>
            <a:ext cx="690880" cy="645160"/>
          </a:xfrm>
          <a:prstGeom prst="rect">
            <a:avLst/>
          </a:prstGeom>
          <a:noFill/>
        </p:spPr>
        <p:txBody>
          <a:bodyPr wrap="none" rtlCol="0">
            <a:spAutoFit/>
          </a:bodyPr>
          <a:p>
            <a:r>
              <a:rPr lang="en-US" altLang="zh-CN" sz="3600">
                <a:solidFill>
                  <a:schemeClr val="bg1"/>
                </a:solidFill>
                <a:latin typeface="DIN Black" charset="0"/>
                <a:cs typeface="DIN Black" charset="0"/>
              </a:rPr>
              <a:t>05</a:t>
            </a:r>
            <a:endParaRPr lang="en-US" altLang="zh-CN" sz="3600">
              <a:solidFill>
                <a:schemeClr val="bg1"/>
              </a:solidFill>
              <a:latin typeface="DIN Black" charset="0"/>
              <a:cs typeface="DIN Black" charset="0"/>
            </a:endParaRPr>
          </a:p>
        </p:txBody>
      </p:sp>
      <p:sp>
        <p:nvSpPr>
          <p:cNvPr id="150" name="文本框 149"/>
          <p:cNvSpPr txBox="1"/>
          <p:nvPr/>
        </p:nvSpPr>
        <p:spPr>
          <a:xfrm>
            <a:off x="10469245" y="5033645"/>
            <a:ext cx="690880" cy="645160"/>
          </a:xfrm>
          <a:prstGeom prst="rect">
            <a:avLst/>
          </a:prstGeom>
          <a:noFill/>
        </p:spPr>
        <p:txBody>
          <a:bodyPr wrap="none" rtlCol="0">
            <a:spAutoFit/>
          </a:bodyPr>
          <a:p>
            <a:r>
              <a:rPr lang="en-US" altLang="zh-CN" sz="3600">
                <a:solidFill>
                  <a:schemeClr val="bg1"/>
                </a:solidFill>
                <a:latin typeface="DIN Black" charset="0"/>
                <a:cs typeface="DIN Black" charset="0"/>
              </a:rPr>
              <a:t>06</a:t>
            </a:r>
            <a:endParaRPr lang="en-US" altLang="zh-CN" sz="3600">
              <a:solidFill>
                <a:schemeClr val="bg1"/>
              </a:solidFill>
              <a:latin typeface="DIN Black" charset="0"/>
              <a:cs typeface="DIN Black"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文件系统与</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虚拟文件系统</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圆角矩形 1"/>
          <p:cNvSpPr/>
          <p:nvPr/>
        </p:nvSpPr>
        <p:spPr>
          <a:xfrm rot="18180000">
            <a:off x="2329815" y="843280"/>
            <a:ext cx="2229485" cy="5440680"/>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rot="18180000">
            <a:off x="4993640" y="843280"/>
            <a:ext cx="2229485" cy="5440680"/>
          </a:xfrm>
          <a:prstGeom prst="roundRect">
            <a:avLst>
              <a:gd name="adj" fmla="val 50000"/>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rot="18180000">
            <a:off x="7670165" y="843280"/>
            <a:ext cx="2229485" cy="5440680"/>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1026795" y="1637665"/>
            <a:ext cx="2154555" cy="3871595"/>
          </a:xfrm>
          <a:prstGeom prst="roundRect">
            <a:avLst>
              <a:gd name="adj" fmla="val 50000"/>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3699510" y="1637665"/>
            <a:ext cx="2154555" cy="3871595"/>
          </a:xfrm>
          <a:prstGeom prst="roundRect">
            <a:avLst>
              <a:gd name="adj" fmla="val 50000"/>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6363970" y="1637665"/>
            <a:ext cx="2154555" cy="3871595"/>
          </a:xfrm>
          <a:prstGeom prst="roundRect">
            <a:avLst>
              <a:gd name="adj" fmla="val 50000"/>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9053195" y="1637665"/>
            <a:ext cx="2154555" cy="3871595"/>
          </a:xfrm>
          <a:prstGeom prst="roundRect">
            <a:avLst>
              <a:gd name="adj" fmla="val 50000"/>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061720" y="3260090"/>
            <a:ext cx="2085340" cy="337185"/>
          </a:xfrm>
          <a:prstGeom prst="rect">
            <a:avLst/>
          </a:prstGeom>
          <a:noFill/>
        </p:spPr>
        <p:txBody>
          <a:bodyPr wrap="square" rtlCol="0">
            <a:spAutoFit/>
          </a:bodyPr>
          <a:lstStyle/>
          <a:p>
            <a:pPr algn="ctr"/>
            <a:r>
              <a:rPr lang="zh-CN" altLang="en-US" sz="1600" b="1" dirty="0" smtClean="0">
                <a:solidFill>
                  <a:schemeClr val="tx1">
                    <a:lumMod val="65000"/>
                    <a:lumOff val="35000"/>
                  </a:schemeClr>
                </a:solidFill>
                <a:latin typeface="+mj-ea"/>
                <a:ea typeface="+mj-ea"/>
                <a:cs typeface="+mn-ea"/>
                <a:sym typeface="+mn-lt"/>
              </a:rPr>
              <a:t>Apple Filesystem</a:t>
            </a:r>
            <a:endParaRPr lang="zh-CN" altLang="en-US" sz="1600" b="1" dirty="0" smtClean="0">
              <a:solidFill>
                <a:schemeClr val="tx1">
                  <a:lumMod val="65000"/>
                  <a:lumOff val="35000"/>
                </a:schemeClr>
              </a:solidFill>
              <a:latin typeface="+mj-ea"/>
              <a:ea typeface="+mj-ea"/>
              <a:cs typeface="+mn-ea"/>
              <a:sym typeface="+mn-lt"/>
            </a:endParaRPr>
          </a:p>
        </p:txBody>
      </p:sp>
      <p:sp>
        <p:nvSpPr>
          <p:cNvPr id="32" name="文本框 31"/>
          <p:cNvSpPr txBox="1"/>
          <p:nvPr/>
        </p:nvSpPr>
        <p:spPr>
          <a:xfrm>
            <a:off x="3699510" y="3260090"/>
            <a:ext cx="2085340" cy="583565"/>
          </a:xfrm>
          <a:prstGeom prst="rect">
            <a:avLst/>
          </a:prstGeom>
          <a:noFill/>
        </p:spPr>
        <p:txBody>
          <a:bodyPr wrap="square" rtlCol="0">
            <a:spAutoFit/>
          </a:bodyPr>
          <a:lstStyle/>
          <a:p>
            <a:pPr algn="ctr"/>
            <a:r>
              <a:rPr lang="zh-CN" altLang="en-US" sz="1600" b="1" dirty="0" smtClean="0">
                <a:solidFill>
                  <a:schemeClr val="tx1">
                    <a:lumMod val="65000"/>
                    <a:lumOff val="35000"/>
                  </a:schemeClr>
                </a:solidFill>
                <a:latin typeface="+mj-ea"/>
                <a:ea typeface="+mj-ea"/>
                <a:cs typeface="+mn-ea"/>
                <a:sym typeface="+mn-lt"/>
              </a:rPr>
              <a:t>rCore Simple Filesystem</a:t>
            </a:r>
            <a:endParaRPr lang="zh-CN" altLang="en-US" sz="1600" b="1" dirty="0" smtClean="0">
              <a:solidFill>
                <a:schemeClr val="tx1">
                  <a:lumMod val="65000"/>
                  <a:lumOff val="35000"/>
                </a:schemeClr>
              </a:solidFill>
              <a:latin typeface="+mj-ea"/>
              <a:ea typeface="+mj-ea"/>
              <a:cs typeface="+mn-ea"/>
              <a:sym typeface="+mn-lt"/>
            </a:endParaRPr>
          </a:p>
        </p:txBody>
      </p:sp>
      <p:sp>
        <p:nvSpPr>
          <p:cNvPr id="35" name="文本框 34"/>
          <p:cNvSpPr txBox="1"/>
          <p:nvPr/>
        </p:nvSpPr>
        <p:spPr>
          <a:xfrm>
            <a:off x="6433185" y="3260090"/>
            <a:ext cx="2085340" cy="583565"/>
          </a:xfrm>
          <a:prstGeom prst="rect">
            <a:avLst/>
          </a:prstGeom>
          <a:noFill/>
        </p:spPr>
        <p:txBody>
          <a:bodyPr wrap="square" rtlCol="0">
            <a:spAutoFit/>
          </a:bodyPr>
          <a:lstStyle/>
          <a:p>
            <a:pPr algn="ctr"/>
            <a:r>
              <a:rPr lang="zh-CN" altLang="en-US" sz="1600" b="1" dirty="0" smtClean="0">
                <a:solidFill>
                  <a:schemeClr val="tx1">
                    <a:lumMod val="65000"/>
                    <a:lumOff val="35000"/>
                  </a:schemeClr>
                </a:solidFill>
                <a:latin typeface="+mj-ea"/>
                <a:ea typeface="+mj-ea"/>
                <a:cs typeface="+mn-ea"/>
                <a:sym typeface="+mn-lt"/>
              </a:rPr>
              <a:t>/dev 设备虚拟文件系统</a:t>
            </a:r>
            <a:endParaRPr lang="zh-CN" altLang="en-US" sz="1600" b="1" dirty="0" smtClean="0">
              <a:solidFill>
                <a:schemeClr val="tx1">
                  <a:lumMod val="65000"/>
                  <a:lumOff val="35000"/>
                </a:schemeClr>
              </a:solidFill>
              <a:latin typeface="+mj-ea"/>
              <a:ea typeface="+mj-ea"/>
              <a:cs typeface="+mn-ea"/>
              <a:sym typeface="+mn-lt"/>
            </a:endParaRPr>
          </a:p>
        </p:txBody>
      </p:sp>
      <p:sp>
        <p:nvSpPr>
          <p:cNvPr id="39" name="文本框 38"/>
          <p:cNvSpPr txBox="1"/>
          <p:nvPr/>
        </p:nvSpPr>
        <p:spPr>
          <a:xfrm>
            <a:off x="9088120" y="3260090"/>
            <a:ext cx="2085340" cy="583565"/>
          </a:xfrm>
          <a:prstGeom prst="rect">
            <a:avLst/>
          </a:prstGeom>
          <a:noFill/>
        </p:spPr>
        <p:txBody>
          <a:bodyPr wrap="square" rtlCol="0">
            <a:spAutoFit/>
          </a:bodyPr>
          <a:lstStyle/>
          <a:p>
            <a:pPr algn="ctr"/>
            <a:r>
              <a:rPr lang="zh-CN" altLang="en-US" sz="1600" b="1" dirty="0" smtClean="0">
                <a:solidFill>
                  <a:schemeClr val="tx1">
                    <a:lumMod val="65000"/>
                    <a:lumOff val="35000"/>
                  </a:schemeClr>
                </a:solidFill>
                <a:latin typeface="+mj-ea"/>
                <a:ea typeface="+mj-ea"/>
                <a:cs typeface="+mn-ea"/>
                <a:sym typeface="+mn-lt"/>
              </a:rPr>
              <a:t>/proc 进程相关文件系统</a:t>
            </a:r>
            <a:endParaRPr lang="zh-CN" altLang="en-US" sz="1600" b="1" dirty="0" smtClean="0">
              <a:solidFill>
                <a:schemeClr val="tx1">
                  <a:lumMod val="65000"/>
                  <a:lumOff val="35000"/>
                </a:schemeClr>
              </a:solidFill>
              <a:latin typeface="+mj-ea"/>
              <a:ea typeface="+mj-ea"/>
              <a:cs typeface="+mn-ea"/>
              <a:sym typeface="+mn-lt"/>
            </a:endParaRPr>
          </a:p>
        </p:txBody>
      </p:sp>
      <p:sp>
        <p:nvSpPr>
          <p:cNvPr id="40" name="任意多边形 39"/>
          <p:cNvSpPr/>
          <p:nvPr/>
        </p:nvSpPr>
        <p:spPr>
          <a:xfrm>
            <a:off x="1858010" y="2445385"/>
            <a:ext cx="491490" cy="431800"/>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601" h="4907">
                <a:moveTo>
                  <a:pt x="4624" y="4357"/>
                </a:moveTo>
                <a:lnTo>
                  <a:pt x="4624" y="4797"/>
                </a:lnTo>
                <a:lnTo>
                  <a:pt x="4624" y="4800"/>
                </a:lnTo>
                <a:lnTo>
                  <a:pt x="4624" y="4803"/>
                </a:lnTo>
                <a:cubicBezTo>
                  <a:pt x="4625" y="4862"/>
                  <a:pt x="4561" y="4908"/>
                  <a:pt x="4519" y="4907"/>
                </a:cubicBezTo>
                <a:lnTo>
                  <a:pt x="4516" y="4907"/>
                </a:lnTo>
                <a:lnTo>
                  <a:pt x="4514" y="4907"/>
                </a:lnTo>
                <a:lnTo>
                  <a:pt x="3180" y="4907"/>
                </a:lnTo>
                <a:lnTo>
                  <a:pt x="3180" y="3567"/>
                </a:lnTo>
                <a:lnTo>
                  <a:pt x="2380" y="3567"/>
                </a:lnTo>
                <a:lnTo>
                  <a:pt x="2380" y="4907"/>
                </a:lnTo>
                <a:lnTo>
                  <a:pt x="1049" y="4907"/>
                </a:lnTo>
                <a:lnTo>
                  <a:pt x="1046" y="4907"/>
                </a:lnTo>
                <a:lnTo>
                  <a:pt x="1043" y="4907"/>
                </a:lnTo>
                <a:cubicBezTo>
                  <a:pt x="984" y="4908"/>
                  <a:pt x="937" y="4844"/>
                  <a:pt x="939" y="4802"/>
                </a:cubicBezTo>
                <a:lnTo>
                  <a:pt x="939" y="4799"/>
                </a:lnTo>
                <a:lnTo>
                  <a:pt x="939" y="4797"/>
                </a:lnTo>
                <a:lnTo>
                  <a:pt x="939" y="2817"/>
                </a:lnTo>
                <a:lnTo>
                  <a:pt x="2781" y="1217"/>
                </a:lnTo>
                <a:lnTo>
                  <a:pt x="4624" y="2817"/>
                </a:lnTo>
                <a:lnTo>
                  <a:pt x="4624" y="4357"/>
                </a:lnTo>
                <a:close/>
                <a:moveTo>
                  <a:pt x="4230" y="825"/>
                </a:moveTo>
                <a:cubicBezTo>
                  <a:pt x="4228" y="770"/>
                  <a:pt x="4279" y="726"/>
                  <a:pt x="4328" y="727"/>
                </a:cubicBezTo>
                <a:lnTo>
                  <a:pt x="4721" y="727"/>
                </a:lnTo>
                <a:cubicBezTo>
                  <a:pt x="4777" y="725"/>
                  <a:pt x="4821" y="776"/>
                  <a:pt x="4820" y="825"/>
                </a:cubicBezTo>
                <a:lnTo>
                  <a:pt x="4820" y="1678"/>
                </a:lnTo>
                <a:lnTo>
                  <a:pt x="5568" y="2352"/>
                </a:lnTo>
                <a:cubicBezTo>
                  <a:pt x="5593" y="2370"/>
                  <a:pt x="5602" y="2403"/>
                  <a:pt x="5601" y="2427"/>
                </a:cubicBezTo>
                <a:cubicBezTo>
                  <a:pt x="5602" y="2454"/>
                  <a:pt x="5589" y="2483"/>
                  <a:pt x="5577" y="2494"/>
                </a:cubicBezTo>
                <a:lnTo>
                  <a:pt x="5576" y="2495"/>
                </a:lnTo>
                <a:lnTo>
                  <a:pt x="5304" y="2798"/>
                </a:lnTo>
                <a:cubicBezTo>
                  <a:pt x="5286" y="2822"/>
                  <a:pt x="5252" y="2831"/>
                  <a:pt x="5229" y="2831"/>
                </a:cubicBezTo>
                <a:cubicBezTo>
                  <a:pt x="5202" y="2831"/>
                  <a:pt x="5173" y="2819"/>
                  <a:pt x="5162" y="2807"/>
                </a:cubicBezTo>
                <a:lnTo>
                  <a:pt x="5160" y="2805"/>
                </a:lnTo>
                <a:lnTo>
                  <a:pt x="2801" y="681"/>
                </a:lnTo>
                <a:lnTo>
                  <a:pt x="441" y="2805"/>
                </a:lnTo>
                <a:cubicBezTo>
                  <a:pt x="424" y="2824"/>
                  <a:pt x="394" y="2832"/>
                  <a:pt x="374" y="2831"/>
                </a:cubicBezTo>
                <a:cubicBezTo>
                  <a:pt x="347" y="2832"/>
                  <a:pt x="318" y="2818"/>
                  <a:pt x="305" y="2805"/>
                </a:cubicBezTo>
                <a:lnTo>
                  <a:pt x="303" y="2803"/>
                </a:lnTo>
                <a:lnTo>
                  <a:pt x="302" y="2801"/>
                </a:lnTo>
                <a:lnTo>
                  <a:pt x="300" y="2800"/>
                </a:lnTo>
                <a:lnTo>
                  <a:pt x="298" y="2798"/>
                </a:lnTo>
                <a:lnTo>
                  <a:pt x="26" y="2495"/>
                </a:lnTo>
                <a:cubicBezTo>
                  <a:pt x="7" y="2478"/>
                  <a:pt x="-1" y="2447"/>
                  <a:pt x="0" y="2428"/>
                </a:cubicBezTo>
                <a:cubicBezTo>
                  <a:pt x="-1" y="2401"/>
                  <a:pt x="13" y="2372"/>
                  <a:pt x="26" y="2359"/>
                </a:cubicBezTo>
                <a:lnTo>
                  <a:pt x="28" y="2357"/>
                </a:lnTo>
                <a:lnTo>
                  <a:pt x="29" y="2356"/>
                </a:lnTo>
                <a:lnTo>
                  <a:pt x="31" y="2354"/>
                </a:lnTo>
                <a:lnTo>
                  <a:pt x="33" y="2352"/>
                </a:lnTo>
                <a:lnTo>
                  <a:pt x="2140" y="455"/>
                </a:lnTo>
                <a:lnTo>
                  <a:pt x="2463" y="132"/>
                </a:lnTo>
                <a:cubicBezTo>
                  <a:pt x="2542" y="36"/>
                  <a:pt x="2687" y="-3"/>
                  <a:pt x="2783" y="0"/>
                </a:cubicBezTo>
                <a:cubicBezTo>
                  <a:pt x="2908" y="-4"/>
                  <a:pt x="3046" y="60"/>
                  <a:pt x="3103" y="124"/>
                </a:cubicBezTo>
                <a:lnTo>
                  <a:pt x="3110" y="132"/>
                </a:lnTo>
                <a:lnTo>
                  <a:pt x="3175" y="197"/>
                </a:lnTo>
                <a:lnTo>
                  <a:pt x="4230" y="1147"/>
                </a:lnTo>
                <a:lnTo>
                  <a:pt x="4230" y="825"/>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1" name="任意多边形 40"/>
          <p:cNvSpPr/>
          <p:nvPr/>
        </p:nvSpPr>
        <p:spPr>
          <a:xfrm>
            <a:off x="4492625" y="2492375"/>
            <a:ext cx="499110" cy="373380"/>
          </a:xfrm>
          <a:custGeom>
            <a:avLst/>
            <a:gdLst>
              <a:gd name="adj" fmla="val 20371"/>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051" h="3771">
                <a:moveTo>
                  <a:pt x="0" y="768"/>
                </a:moveTo>
                <a:lnTo>
                  <a:pt x="0" y="748"/>
                </a:lnTo>
                <a:cubicBezTo>
                  <a:pt x="-12" y="326"/>
                  <a:pt x="412" y="-10"/>
                  <a:pt x="750" y="0"/>
                </a:cubicBezTo>
                <a:lnTo>
                  <a:pt x="768" y="0"/>
                </a:lnTo>
                <a:lnTo>
                  <a:pt x="4282" y="0"/>
                </a:lnTo>
                <a:lnTo>
                  <a:pt x="4302" y="0"/>
                </a:lnTo>
                <a:cubicBezTo>
                  <a:pt x="4724" y="-12"/>
                  <a:pt x="5060" y="412"/>
                  <a:pt x="5050" y="750"/>
                </a:cubicBezTo>
                <a:lnTo>
                  <a:pt x="5050" y="768"/>
                </a:lnTo>
                <a:lnTo>
                  <a:pt x="5050" y="3002"/>
                </a:lnTo>
                <a:lnTo>
                  <a:pt x="5050" y="3022"/>
                </a:lnTo>
                <a:cubicBezTo>
                  <a:pt x="5062" y="3444"/>
                  <a:pt x="4638" y="3780"/>
                  <a:pt x="4300" y="3770"/>
                </a:cubicBezTo>
                <a:lnTo>
                  <a:pt x="4282" y="3770"/>
                </a:lnTo>
                <a:lnTo>
                  <a:pt x="768" y="3770"/>
                </a:lnTo>
                <a:lnTo>
                  <a:pt x="748" y="3770"/>
                </a:lnTo>
                <a:cubicBezTo>
                  <a:pt x="326" y="3782"/>
                  <a:pt x="-10" y="3358"/>
                  <a:pt x="0" y="3020"/>
                </a:cubicBezTo>
                <a:lnTo>
                  <a:pt x="0" y="3002"/>
                </a:lnTo>
                <a:lnTo>
                  <a:pt x="0" y="768"/>
                </a:lnTo>
                <a:close/>
                <a:moveTo>
                  <a:pt x="602" y="475"/>
                </a:moveTo>
                <a:cubicBezTo>
                  <a:pt x="660" y="430"/>
                  <a:pt x="757" y="402"/>
                  <a:pt x="814" y="405"/>
                </a:cubicBezTo>
                <a:lnTo>
                  <a:pt x="823" y="405"/>
                </a:lnTo>
                <a:lnTo>
                  <a:pt x="4227" y="405"/>
                </a:lnTo>
                <a:lnTo>
                  <a:pt x="4237" y="405"/>
                </a:lnTo>
                <a:cubicBezTo>
                  <a:pt x="4310" y="400"/>
                  <a:pt x="4404" y="441"/>
                  <a:pt x="4439" y="468"/>
                </a:cubicBezTo>
                <a:lnTo>
                  <a:pt x="2515" y="1670"/>
                </a:lnTo>
                <a:lnTo>
                  <a:pt x="602" y="475"/>
                </a:lnTo>
                <a:close/>
                <a:moveTo>
                  <a:pt x="4617" y="830"/>
                </a:moveTo>
                <a:lnTo>
                  <a:pt x="4617" y="2975"/>
                </a:lnTo>
                <a:lnTo>
                  <a:pt x="4617" y="2985"/>
                </a:lnTo>
                <a:cubicBezTo>
                  <a:pt x="4624" y="3200"/>
                  <a:pt x="4408" y="3370"/>
                  <a:pt x="4236" y="3365"/>
                </a:cubicBezTo>
                <a:lnTo>
                  <a:pt x="4227" y="3365"/>
                </a:lnTo>
                <a:lnTo>
                  <a:pt x="823" y="3365"/>
                </a:lnTo>
                <a:lnTo>
                  <a:pt x="813" y="3365"/>
                </a:lnTo>
                <a:cubicBezTo>
                  <a:pt x="598" y="3372"/>
                  <a:pt x="428" y="3156"/>
                  <a:pt x="433" y="2984"/>
                </a:cubicBezTo>
                <a:lnTo>
                  <a:pt x="433" y="2975"/>
                </a:lnTo>
                <a:lnTo>
                  <a:pt x="433" y="843"/>
                </a:lnTo>
                <a:lnTo>
                  <a:pt x="2362" y="2049"/>
                </a:lnTo>
                <a:lnTo>
                  <a:pt x="2364" y="2046"/>
                </a:lnTo>
                <a:cubicBezTo>
                  <a:pt x="2364" y="2046"/>
                  <a:pt x="2389" y="2067"/>
                  <a:pt x="2397" y="2071"/>
                </a:cubicBezTo>
                <a:cubicBezTo>
                  <a:pt x="2423" y="2092"/>
                  <a:pt x="2472" y="2101"/>
                  <a:pt x="2504" y="2101"/>
                </a:cubicBezTo>
                <a:cubicBezTo>
                  <a:pt x="2535" y="2102"/>
                  <a:pt x="2572" y="2093"/>
                  <a:pt x="2589" y="2082"/>
                </a:cubicBezTo>
                <a:cubicBezTo>
                  <a:pt x="2604" y="2081"/>
                  <a:pt x="2651" y="2062"/>
                  <a:pt x="2665" y="2049"/>
                </a:cubicBezTo>
                <a:lnTo>
                  <a:pt x="2665" y="2050"/>
                </a:lnTo>
                <a:lnTo>
                  <a:pt x="4617" y="830"/>
                </a:lnTo>
                <a:close/>
                <a:moveTo>
                  <a:pt x="2364" y="2046"/>
                </a:moveTo>
                <a:lnTo>
                  <a:pt x="2364" y="2046"/>
                </a:lnTo>
                <a:lnTo>
                  <a:pt x="2364" y="2046"/>
                </a:lnTo>
                <a:lnTo>
                  <a:pt x="2365" y="2046"/>
                </a:lnTo>
                <a:lnTo>
                  <a:pt x="2364" y="2046"/>
                </a:lnTo>
                <a:close/>
              </a:path>
            </a:pathLst>
          </a:cu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2" name="任意多边形 41"/>
          <p:cNvSpPr/>
          <p:nvPr/>
        </p:nvSpPr>
        <p:spPr>
          <a:xfrm>
            <a:off x="7171055" y="2379345"/>
            <a:ext cx="541020" cy="541020"/>
          </a:xfrm>
          <a:custGeom>
            <a:avLst/>
            <a:gdLst/>
            <a:ahLst/>
            <a:cxnLst>
              <a:cxn ang="3">
                <a:pos x="hc" y="t"/>
              </a:cxn>
              <a:cxn ang="cd2">
                <a:pos x="l" y="vc"/>
              </a:cxn>
              <a:cxn ang="cd4">
                <a:pos x="hc" y="b"/>
              </a:cxn>
              <a:cxn ang="0">
                <a:pos x="r" y="vc"/>
              </a:cxn>
            </a:cxnLst>
            <a:rect l="l" t="t" r="r" b="b"/>
            <a:pathLst>
              <a:path w="8710" h="8710">
                <a:moveTo>
                  <a:pt x="3825" y="0"/>
                </a:moveTo>
                <a:lnTo>
                  <a:pt x="4885" y="0"/>
                </a:lnTo>
                <a:lnTo>
                  <a:pt x="4885" y="964"/>
                </a:lnTo>
                <a:cubicBezTo>
                  <a:pt x="5262" y="973"/>
                  <a:pt x="6146" y="1372"/>
                  <a:pt x="6368" y="1592"/>
                </a:cubicBezTo>
                <a:lnTo>
                  <a:pt x="7060" y="901"/>
                </a:lnTo>
                <a:lnTo>
                  <a:pt x="7809" y="1650"/>
                </a:lnTo>
                <a:lnTo>
                  <a:pt x="7112" y="2347"/>
                </a:lnTo>
                <a:cubicBezTo>
                  <a:pt x="7437" y="2729"/>
                  <a:pt x="7716" y="3528"/>
                  <a:pt x="7740" y="3825"/>
                </a:cubicBezTo>
                <a:lnTo>
                  <a:pt x="8710" y="3825"/>
                </a:lnTo>
                <a:lnTo>
                  <a:pt x="8710" y="4885"/>
                </a:lnTo>
                <a:lnTo>
                  <a:pt x="7745" y="4885"/>
                </a:lnTo>
                <a:cubicBezTo>
                  <a:pt x="7736" y="5267"/>
                  <a:pt x="7335" y="6150"/>
                  <a:pt x="7118" y="6369"/>
                </a:cubicBezTo>
                <a:lnTo>
                  <a:pt x="7809" y="7060"/>
                </a:lnTo>
                <a:lnTo>
                  <a:pt x="7060" y="7809"/>
                </a:lnTo>
                <a:lnTo>
                  <a:pt x="6364" y="7114"/>
                </a:lnTo>
                <a:cubicBezTo>
                  <a:pt x="5977" y="7442"/>
                  <a:pt x="5182" y="7719"/>
                  <a:pt x="4885" y="7743"/>
                </a:cubicBezTo>
                <a:lnTo>
                  <a:pt x="4885" y="8710"/>
                </a:lnTo>
                <a:lnTo>
                  <a:pt x="3825" y="8710"/>
                </a:lnTo>
                <a:lnTo>
                  <a:pt x="3825" y="7748"/>
                </a:lnTo>
                <a:cubicBezTo>
                  <a:pt x="3440" y="7739"/>
                  <a:pt x="2561" y="7339"/>
                  <a:pt x="2339" y="7120"/>
                </a:cubicBezTo>
                <a:lnTo>
                  <a:pt x="1650" y="7809"/>
                </a:lnTo>
                <a:lnTo>
                  <a:pt x="901" y="7060"/>
                </a:lnTo>
                <a:lnTo>
                  <a:pt x="1594" y="6366"/>
                </a:lnTo>
                <a:cubicBezTo>
                  <a:pt x="1268" y="5980"/>
                  <a:pt x="991" y="5187"/>
                  <a:pt x="966" y="4885"/>
                </a:cubicBezTo>
                <a:lnTo>
                  <a:pt x="0" y="4885"/>
                </a:lnTo>
                <a:lnTo>
                  <a:pt x="0" y="3825"/>
                </a:lnTo>
                <a:lnTo>
                  <a:pt x="961" y="3825"/>
                </a:lnTo>
                <a:cubicBezTo>
                  <a:pt x="971" y="3446"/>
                  <a:pt x="1368" y="2565"/>
                  <a:pt x="1590" y="2340"/>
                </a:cubicBezTo>
                <a:lnTo>
                  <a:pt x="901" y="1650"/>
                </a:lnTo>
                <a:lnTo>
                  <a:pt x="1650" y="901"/>
                </a:lnTo>
                <a:lnTo>
                  <a:pt x="2345" y="1596"/>
                </a:lnTo>
                <a:cubicBezTo>
                  <a:pt x="2726" y="1273"/>
                  <a:pt x="3522" y="993"/>
                  <a:pt x="3825" y="969"/>
                </a:cubicBezTo>
                <a:lnTo>
                  <a:pt x="3825" y="0"/>
                </a:lnTo>
                <a:close/>
                <a:moveTo>
                  <a:pt x="1814" y="4356"/>
                </a:moveTo>
                <a:lnTo>
                  <a:pt x="1813" y="4288"/>
                </a:lnTo>
                <a:cubicBezTo>
                  <a:pt x="1772" y="2894"/>
                  <a:pt x="3175" y="1783"/>
                  <a:pt x="4292" y="1816"/>
                </a:cubicBezTo>
                <a:lnTo>
                  <a:pt x="4353" y="1817"/>
                </a:lnTo>
                <a:lnTo>
                  <a:pt x="4421" y="1816"/>
                </a:lnTo>
                <a:cubicBezTo>
                  <a:pt x="5815" y="1775"/>
                  <a:pt x="6926" y="3178"/>
                  <a:pt x="6893" y="4295"/>
                </a:cubicBezTo>
                <a:lnTo>
                  <a:pt x="6892" y="4356"/>
                </a:lnTo>
                <a:lnTo>
                  <a:pt x="6894" y="4424"/>
                </a:lnTo>
                <a:cubicBezTo>
                  <a:pt x="6935" y="5818"/>
                  <a:pt x="5531" y="6929"/>
                  <a:pt x="4414" y="6896"/>
                </a:cubicBezTo>
                <a:lnTo>
                  <a:pt x="4353" y="6895"/>
                </a:lnTo>
                <a:lnTo>
                  <a:pt x="4285" y="6897"/>
                </a:lnTo>
                <a:cubicBezTo>
                  <a:pt x="2891" y="6938"/>
                  <a:pt x="1780" y="5534"/>
                  <a:pt x="1813" y="4417"/>
                </a:cubicBezTo>
                <a:lnTo>
                  <a:pt x="1814" y="4356"/>
                </a:lnTo>
                <a:close/>
              </a:path>
            </a:pathLst>
          </a:cu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3" name="任意多边形 41"/>
          <p:cNvSpPr/>
          <p:nvPr/>
        </p:nvSpPr>
        <p:spPr bwMode="auto">
          <a:xfrm>
            <a:off x="9921875" y="2439670"/>
            <a:ext cx="417830" cy="420370"/>
          </a:xfrm>
          <a:custGeom>
            <a:avLst/>
            <a:gdLst>
              <a:gd name="T0" fmla="*/ 0 w 21600"/>
              <a:gd name="T1" fmla="*/ 11506 h 21600"/>
              <a:gd name="T2" fmla="*/ 7091 w 21600"/>
              <a:gd name="T3" fmla="*/ 14436 h 21600"/>
              <a:gd name="T4" fmla="*/ 10145 w 21600"/>
              <a:gd name="T5" fmla="*/ 21600 h 21600"/>
              <a:gd name="T6" fmla="*/ 14291 w 21600"/>
              <a:gd name="T7" fmla="*/ 21600 h 21600"/>
              <a:gd name="T8" fmla="*/ 0 w 21600"/>
              <a:gd name="T9" fmla="*/ 7381 h 21600"/>
              <a:gd name="T10" fmla="*/ 0 w 21600"/>
              <a:gd name="T11" fmla="*/ 11506 h 21600"/>
              <a:gd name="T12" fmla="*/ 0 w 21600"/>
              <a:gd name="T13" fmla="*/ 4125 h 21600"/>
              <a:gd name="T14" fmla="*/ 17455 w 21600"/>
              <a:gd name="T15" fmla="*/ 21600 h 21600"/>
              <a:gd name="T16" fmla="*/ 21600 w 21600"/>
              <a:gd name="T17" fmla="*/ 21600 h 21600"/>
              <a:gd name="T18" fmla="*/ 0 w 21600"/>
              <a:gd name="T19" fmla="*/ 0 h 21600"/>
              <a:gd name="T20" fmla="*/ 0 w 21600"/>
              <a:gd name="T21" fmla="*/ 4125 h 21600"/>
              <a:gd name="T22" fmla="*/ 5782 w 21600"/>
              <a:gd name="T23" fmla="*/ 18669 h 21600"/>
              <a:gd name="T24" fmla="*/ 2836 w 21600"/>
              <a:gd name="T25" fmla="*/ 21600 h 21600"/>
              <a:gd name="T26" fmla="*/ 0 w 21600"/>
              <a:gd name="T27" fmla="*/ 18669 h 21600"/>
              <a:gd name="T28" fmla="*/ 2836 w 21600"/>
              <a:gd name="T29" fmla="*/ 15847 h 21600"/>
              <a:gd name="T30" fmla="*/ 5782 w 21600"/>
              <a:gd name="T31" fmla="*/ 18669 h 21600"/>
              <a:gd name="T32" fmla="*/ 5782 w 21600"/>
              <a:gd name="T33" fmla="*/ 1866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11506"/>
                </a:moveTo>
                <a:cubicBezTo>
                  <a:pt x="2727" y="11506"/>
                  <a:pt x="5236" y="12482"/>
                  <a:pt x="7091" y="14436"/>
                </a:cubicBezTo>
                <a:cubicBezTo>
                  <a:pt x="9055" y="16390"/>
                  <a:pt x="10145" y="18886"/>
                  <a:pt x="10145" y="21600"/>
                </a:cubicBezTo>
                <a:cubicBezTo>
                  <a:pt x="14291" y="21600"/>
                  <a:pt x="14291" y="21600"/>
                  <a:pt x="14291" y="21600"/>
                </a:cubicBezTo>
                <a:cubicBezTo>
                  <a:pt x="14291" y="13785"/>
                  <a:pt x="7855" y="7381"/>
                  <a:pt x="0" y="7381"/>
                </a:cubicBezTo>
                <a:lnTo>
                  <a:pt x="0" y="11506"/>
                </a:lnTo>
                <a:close/>
                <a:moveTo>
                  <a:pt x="0" y="4125"/>
                </a:moveTo>
                <a:cubicBezTo>
                  <a:pt x="9600" y="4125"/>
                  <a:pt x="17455" y="11940"/>
                  <a:pt x="17455" y="21600"/>
                </a:cubicBezTo>
                <a:cubicBezTo>
                  <a:pt x="21600" y="21600"/>
                  <a:pt x="21600" y="21600"/>
                  <a:pt x="21600" y="21600"/>
                </a:cubicBezTo>
                <a:cubicBezTo>
                  <a:pt x="21600" y="9660"/>
                  <a:pt x="11891" y="0"/>
                  <a:pt x="0" y="0"/>
                </a:cubicBezTo>
                <a:lnTo>
                  <a:pt x="0" y="4125"/>
                </a:lnTo>
                <a:close/>
                <a:moveTo>
                  <a:pt x="5782" y="18669"/>
                </a:moveTo>
                <a:cubicBezTo>
                  <a:pt x="5782" y="20297"/>
                  <a:pt x="4473" y="21600"/>
                  <a:pt x="2836" y="21600"/>
                </a:cubicBezTo>
                <a:cubicBezTo>
                  <a:pt x="1309" y="21600"/>
                  <a:pt x="0" y="20297"/>
                  <a:pt x="0" y="18669"/>
                </a:cubicBezTo>
                <a:cubicBezTo>
                  <a:pt x="0" y="17150"/>
                  <a:pt x="1309" y="15847"/>
                  <a:pt x="2836" y="15847"/>
                </a:cubicBezTo>
                <a:cubicBezTo>
                  <a:pt x="4473" y="15847"/>
                  <a:pt x="5782" y="17150"/>
                  <a:pt x="5782" y="18669"/>
                </a:cubicBezTo>
                <a:close/>
                <a:moveTo>
                  <a:pt x="5782" y="18669"/>
                </a:moveTo>
              </a:path>
            </a:pathLst>
          </a:custGeom>
          <a:solidFill>
            <a:srgbClr val="138DCC"/>
          </a:solidFill>
          <a:ln>
            <a:noFill/>
          </a:ln>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p>
            <a:endParaRPr lang="en-US" dirty="0">
              <a:latin typeface="印品黑体" panose="00000500000000000000" pitchFamily="2" charset="-122"/>
              <a:ea typeface="印品黑体" panose="00000500000000000000" pitchFamily="2" charset="-122"/>
              <a:sym typeface="Times New Roman" panose="02020603050405020304" pitchFamily="18"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4088765" y="831850"/>
            <a:ext cx="3385185" cy="5561330"/>
          </a:xfrm>
          <a:prstGeom prst="rect">
            <a:avLst/>
          </a:prstGeom>
        </p:spPr>
      </p:pic>
      <p:sp>
        <p:nvSpPr>
          <p:cNvPr id="29" name="文本框 28"/>
          <p:cNvSpPr txBox="1"/>
          <p:nvPr>
            <p:custDataLst>
              <p:tags r:id="rId3"/>
            </p:custDataLst>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文件系统</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层次结构</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1900555" y="1037590"/>
            <a:ext cx="7713345" cy="5212080"/>
          </a:xfrm>
          <a:prstGeom prst="rect">
            <a:avLst/>
          </a:prstGeom>
        </p:spPr>
      </p:pic>
      <p:sp>
        <p:nvSpPr>
          <p:cNvPr id="29" name="文本框 28"/>
          <p:cNvSpPr txBox="1"/>
          <p:nvPr>
            <p:custDataLst>
              <p:tags r:id="rId3"/>
            </p:custDataLst>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虚拟内存管理</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flipH="1">
            <a:off x="5507355" y="1693545"/>
            <a:ext cx="1177925" cy="117792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35" y="3002280"/>
            <a:ext cx="12191365" cy="860425"/>
          </a:xfrm>
          <a:prstGeom prst="rect">
            <a:avLst/>
          </a:prstGeom>
          <a:noFill/>
        </p:spPr>
        <p:txBody>
          <a:bodyPr wrap="square" rtlCol="0">
            <a:spAutoFit/>
          </a:bodyPr>
          <a:p>
            <a:pPr algn="ctr"/>
            <a:r>
              <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课程</a:t>
            </a:r>
            <a:r>
              <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设计</a:t>
            </a:r>
            <a:endPar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42" name="文本框 41"/>
          <p:cNvSpPr txBox="1"/>
          <p:nvPr/>
        </p:nvSpPr>
        <p:spPr>
          <a:xfrm>
            <a:off x="5438458" y="1761808"/>
            <a:ext cx="1188720" cy="1014730"/>
          </a:xfrm>
          <a:prstGeom prst="rect">
            <a:avLst/>
          </a:prstGeom>
          <a:noFill/>
        </p:spPr>
        <p:txBody>
          <a:bodyPr wrap="square" rtlCol="0">
            <a:spAutoFit/>
          </a:bodyPr>
          <a:p>
            <a:pPr algn="ctr"/>
            <a:r>
              <a:rPr lang="en-US" altLang="zh-CN" sz="6000">
                <a:solidFill>
                  <a:schemeClr val="bg1"/>
                </a:solidFill>
                <a:latin typeface="DIN Black" charset="0"/>
                <a:ea typeface="+mj-ea"/>
                <a:cs typeface="DIN Black" charset="0"/>
              </a:rPr>
              <a:t>4</a:t>
            </a:r>
            <a:endParaRPr lang="en-US" altLang="zh-CN" sz="6000">
              <a:solidFill>
                <a:schemeClr val="bg1"/>
              </a:solidFill>
              <a:latin typeface="DIN Black" charset="0"/>
              <a:ea typeface="+mj-ea"/>
              <a:cs typeface="DIN Black"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课程</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框架</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椭圆 1"/>
          <p:cNvSpPr/>
          <p:nvPr/>
        </p:nvSpPr>
        <p:spPr>
          <a:xfrm>
            <a:off x="1198880" y="1653540"/>
            <a:ext cx="1731010" cy="1731010"/>
          </a:xfrm>
          <a:prstGeom prst="ellipse">
            <a:avLst/>
          </a:prstGeom>
          <a:gradFill>
            <a:gsLst>
              <a:gs pos="14000">
                <a:srgbClr val="EAEAEA"/>
              </a:gs>
              <a:gs pos="100000">
                <a:schemeClr val="bg1"/>
              </a:gs>
            </a:gsLst>
            <a:lin ang="5400000" scaled="0"/>
          </a:gradFill>
          <a:ln w="9525" cap="rnd">
            <a:solidFill>
              <a:srgbClr val="27364C"/>
            </a:solidFill>
            <a:prstDash val="sysDot"/>
            <a:round/>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3" name="饼形 2"/>
          <p:cNvSpPr/>
          <p:nvPr/>
        </p:nvSpPr>
        <p:spPr>
          <a:xfrm>
            <a:off x="1390015" y="1844675"/>
            <a:ext cx="1348740" cy="1348740"/>
          </a:xfrm>
          <a:prstGeom prst="pie">
            <a:avLst>
              <a:gd name="adj1" fmla="val 10662196"/>
              <a:gd name="adj2" fmla="val 16529412"/>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mj-ea"/>
              <a:ea typeface="+mj-ea"/>
            </a:endParaRPr>
          </a:p>
        </p:txBody>
      </p:sp>
      <p:sp>
        <p:nvSpPr>
          <p:cNvPr id="4" name="椭圆 3"/>
          <p:cNvSpPr/>
          <p:nvPr/>
        </p:nvSpPr>
        <p:spPr>
          <a:xfrm>
            <a:off x="1586865" y="2041525"/>
            <a:ext cx="955040" cy="955040"/>
          </a:xfrm>
          <a:prstGeom prst="ellipse">
            <a:avLst/>
          </a:prstGeom>
          <a:gradFill>
            <a:gsLst>
              <a:gs pos="14000">
                <a:srgbClr val="EAEAEA"/>
              </a:gs>
              <a:gs pos="100000">
                <a:schemeClr val="bg1"/>
              </a:gs>
            </a:gsLst>
            <a:lin ang="5400000" scaled="0"/>
          </a:gradFill>
          <a:ln>
            <a:solidFill>
              <a:schemeClr val="bg1"/>
            </a:solidFill>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5" name="文本框 4"/>
          <p:cNvSpPr txBox="1"/>
          <p:nvPr/>
        </p:nvSpPr>
        <p:spPr>
          <a:xfrm>
            <a:off x="1677035" y="2273300"/>
            <a:ext cx="906780" cy="491490"/>
          </a:xfrm>
          <a:prstGeom prst="rect">
            <a:avLst/>
          </a:prstGeom>
          <a:noFill/>
        </p:spPr>
        <p:txBody>
          <a:bodyPr wrap="none" rtlCol="0">
            <a:spAutoFit/>
          </a:bodyPr>
          <a:p>
            <a:r>
              <a:rPr lang="en-US" altLang="zh-CN" sz="2600">
                <a:solidFill>
                  <a:srgbClr val="138DCC"/>
                </a:solidFill>
                <a:latin typeface="DIN Black" charset="0"/>
                <a:ea typeface="+mj-ea"/>
                <a:cs typeface="DIN Black" charset="0"/>
              </a:rPr>
              <a:t>25%</a:t>
            </a:r>
            <a:endParaRPr lang="en-US" altLang="zh-CN" sz="2600">
              <a:solidFill>
                <a:srgbClr val="138DCC"/>
              </a:solidFill>
              <a:latin typeface="DIN Black" charset="0"/>
              <a:ea typeface="+mj-ea"/>
              <a:cs typeface="DIN Black" charset="0"/>
            </a:endParaRPr>
          </a:p>
        </p:txBody>
      </p:sp>
      <p:sp>
        <p:nvSpPr>
          <p:cNvPr id="6" name="椭圆 5"/>
          <p:cNvSpPr/>
          <p:nvPr/>
        </p:nvSpPr>
        <p:spPr>
          <a:xfrm>
            <a:off x="3852545" y="1653540"/>
            <a:ext cx="1731010" cy="1731010"/>
          </a:xfrm>
          <a:prstGeom prst="ellipse">
            <a:avLst/>
          </a:prstGeom>
          <a:gradFill>
            <a:gsLst>
              <a:gs pos="14000">
                <a:srgbClr val="EAEAEA"/>
              </a:gs>
              <a:gs pos="100000">
                <a:schemeClr val="bg1"/>
              </a:gs>
            </a:gsLst>
            <a:lin ang="5400000" scaled="0"/>
          </a:gradFill>
          <a:ln cap="rnd">
            <a:solidFill>
              <a:srgbClr val="27364C"/>
            </a:solidFill>
            <a:prstDash val="sysDot"/>
            <a:round/>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14" name="饼形 13"/>
          <p:cNvSpPr/>
          <p:nvPr/>
        </p:nvSpPr>
        <p:spPr>
          <a:xfrm>
            <a:off x="4043680" y="1844675"/>
            <a:ext cx="1348740" cy="1348740"/>
          </a:xfrm>
          <a:prstGeom prst="pie">
            <a:avLst>
              <a:gd name="adj1" fmla="val 5196372"/>
              <a:gd name="adj2" fmla="val 16493597"/>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mj-ea"/>
              <a:ea typeface="+mj-ea"/>
            </a:endParaRPr>
          </a:p>
        </p:txBody>
      </p:sp>
      <p:sp>
        <p:nvSpPr>
          <p:cNvPr id="16" name="椭圆 15"/>
          <p:cNvSpPr/>
          <p:nvPr/>
        </p:nvSpPr>
        <p:spPr>
          <a:xfrm>
            <a:off x="4240530" y="2041525"/>
            <a:ext cx="955040" cy="955040"/>
          </a:xfrm>
          <a:prstGeom prst="ellipse">
            <a:avLst/>
          </a:prstGeom>
          <a:gradFill>
            <a:gsLst>
              <a:gs pos="14000">
                <a:srgbClr val="EAEAEA"/>
              </a:gs>
              <a:gs pos="100000">
                <a:schemeClr val="bg1"/>
              </a:gs>
            </a:gsLst>
            <a:lin ang="5400000" scaled="0"/>
          </a:gradFill>
          <a:ln>
            <a:solidFill>
              <a:schemeClr val="bg1"/>
            </a:solidFill>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17" name="文本框 16"/>
          <p:cNvSpPr txBox="1"/>
          <p:nvPr/>
        </p:nvSpPr>
        <p:spPr>
          <a:xfrm>
            <a:off x="4330700" y="2273300"/>
            <a:ext cx="906780" cy="491490"/>
          </a:xfrm>
          <a:prstGeom prst="rect">
            <a:avLst/>
          </a:prstGeom>
          <a:noFill/>
        </p:spPr>
        <p:txBody>
          <a:bodyPr wrap="none" rtlCol="0">
            <a:spAutoFit/>
          </a:bodyPr>
          <a:p>
            <a:r>
              <a:rPr lang="en-US" altLang="zh-CN" sz="2600">
                <a:solidFill>
                  <a:srgbClr val="138DCC"/>
                </a:solidFill>
                <a:latin typeface="DIN Black" charset="0"/>
                <a:ea typeface="+mj-ea"/>
                <a:cs typeface="DIN Black" charset="0"/>
              </a:rPr>
              <a:t>50%</a:t>
            </a:r>
            <a:endParaRPr lang="en-US" altLang="zh-CN" sz="2600">
              <a:solidFill>
                <a:srgbClr val="138DCC"/>
              </a:solidFill>
              <a:latin typeface="DIN Black" charset="0"/>
              <a:ea typeface="+mj-ea"/>
              <a:cs typeface="DIN Black" charset="0"/>
            </a:endParaRPr>
          </a:p>
        </p:txBody>
      </p:sp>
      <p:sp>
        <p:nvSpPr>
          <p:cNvPr id="18" name="椭圆 17"/>
          <p:cNvSpPr/>
          <p:nvPr/>
        </p:nvSpPr>
        <p:spPr>
          <a:xfrm>
            <a:off x="6506210" y="1653540"/>
            <a:ext cx="1731010" cy="1731010"/>
          </a:xfrm>
          <a:prstGeom prst="ellipse">
            <a:avLst/>
          </a:prstGeom>
          <a:gradFill>
            <a:gsLst>
              <a:gs pos="14000">
                <a:srgbClr val="EAEAEA"/>
              </a:gs>
              <a:gs pos="100000">
                <a:schemeClr val="bg1"/>
              </a:gs>
            </a:gsLst>
            <a:lin ang="5400000" scaled="0"/>
          </a:gradFill>
          <a:ln cap="rnd">
            <a:solidFill>
              <a:srgbClr val="27364C"/>
            </a:solidFill>
            <a:prstDash val="sysDot"/>
            <a:round/>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19" name="饼形 18"/>
          <p:cNvSpPr/>
          <p:nvPr/>
        </p:nvSpPr>
        <p:spPr>
          <a:xfrm>
            <a:off x="6697345" y="1844675"/>
            <a:ext cx="1348740" cy="1348740"/>
          </a:xfrm>
          <a:prstGeom prst="pie">
            <a:avLst>
              <a:gd name="adj1" fmla="val 0"/>
              <a:gd name="adj2" fmla="val 15956439"/>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mj-ea"/>
              <a:ea typeface="+mj-ea"/>
            </a:endParaRPr>
          </a:p>
        </p:txBody>
      </p:sp>
      <p:sp>
        <p:nvSpPr>
          <p:cNvPr id="20" name="椭圆 19"/>
          <p:cNvSpPr/>
          <p:nvPr/>
        </p:nvSpPr>
        <p:spPr>
          <a:xfrm>
            <a:off x="6894195" y="2041525"/>
            <a:ext cx="955040" cy="955040"/>
          </a:xfrm>
          <a:prstGeom prst="ellipse">
            <a:avLst/>
          </a:prstGeom>
          <a:gradFill>
            <a:gsLst>
              <a:gs pos="14000">
                <a:srgbClr val="EAEAEA"/>
              </a:gs>
              <a:gs pos="100000">
                <a:schemeClr val="bg1"/>
              </a:gs>
            </a:gsLst>
            <a:lin ang="5400000" scaled="0"/>
          </a:gradFill>
          <a:ln>
            <a:solidFill>
              <a:schemeClr val="bg1"/>
            </a:solidFill>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21" name="文本框 20"/>
          <p:cNvSpPr txBox="1"/>
          <p:nvPr/>
        </p:nvSpPr>
        <p:spPr>
          <a:xfrm>
            <a:off x="6984365" y="2273300"/>
            <a:ext cx="906780" cy="491490"/>
          </a:xfrm>
          <a:prstGeom prst="rect">
            <a:avLst/>
          </a:prstGeom>
          <a:noFill/>
        </p:spPr>
        <p:txBody>
          <a:bodyPr wrap="none" rtlCol="0">
            <a:spAutoFit/>
          </a:bodyPr>
          <a:p>
            <a:r>
              <a:rPr lang="en-US" altLang="zh-CN" sz="2600">
                <a:solidFill>
                  <a:srgbClr val="138DCC"/>
                </a:solidFill>
                <a:latin typeface="DIN Black" charset="0"/>
                <a:ea typeface="+mj-ea"/>
                <a:cs typeface="DIN Black" charset="0"/>
              </a:rPr>
              <a:t>75%</a:t>
            </a:r>
            <a:endParaRPr lang="en-US" altLang="zh-CN" sz="2600">
              <a:solidFill>
                <a:srgbClr val="138DCC"/>
              </a:solidFill>
              <a:latin typeface="DIN Black" charset="0"/>
              <a:ea typeface="+mj-ea"/>
              <a:cs typeface="DIN Black" charset="0"/>
            </a:endParaRPr>
          </a:p>
        </p:txBody>
      </p:sp>
      <p:sp>
        <p:nvSpPr>
          <p:cNvPr id="23" name="椭圆 22"/>
          <p:cNvSpPr/>
          <p:nvPr/>
        </p:nvSpPr>
        <p:spPr>
          <a:xfrm>
            <a:off x="9159875" y="1653540"/>
            <a:ext cx="1731010" cy="1731010"/>
          </a:xfrm>
          <a:prstGeom prst="ellipse">
            <a:avLst/>
          </a:prstGeom>
          <a:gradFill>
            <a:gsLst>
              <a:gs pos="14000">
                <a:srgbClr val="EAEAEA"/>
              </a:gs>
              <a:gs pos="100000">
                <a:schemeClr val="bg1"/>
              </a:gs>
            </a:gsLst>
            <a:lin ang="5400000" scaled="0"/>
          </a:gradFill>
          <a:ln cap="rnd">
            <a:solidFill>
              <a:srgbClr val="27364C"/>
            </a:solidFill>
            <a:prstDash val="sysDot"/>
            <a:round/>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24" name="饼形 23"/>
          <p:cNvSpPr/>
          <p:nvPr/>
        </p:nvSpPr>
        <p:spPr>
          <a:xfrm>
            <a:off x="9351010" y="1844675"/>
            <a:ext cx="1348740" cy="1348740"/>
          </a:xfrm>
          <a:prstGeom prst="pie">
            <a:avLst>
              <a:gd name="adj1" fmla="val 0"/>
              <a:gd name="adj2" fmla="val 21578844"/>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mj-ea"/>
              <a:ea typeface="+mj-ea"/>
            </a:endParaRPr>
          </a:p>
        </p:txBody>
      </p:sp>
      <p:sp>
        <p:nvSpPr>
          <p:cNvPr id="25" name="椭圆 24"/>
          <p:cNvSpPr/>
          <p:nvPr/>
        </p:nvSpPr>
        <p:spPr>
          <a:xfrm>
            <a:off x="9547860" y="2041525"/>
            <a:ext cx="955040" cy="955040"/>
          </a:xfrm>
          <a:prstGeom prst="ellipse">
            <a:avLst/>
          </a:prstGeom>
          <a:gradFill>
            <a:gsLst>
              <a:gs pos="14000">
                <a:srgbClr val="EAEAEA"/>
              </a:gs>
              <a:gs pos="100000">
                <a:schemeClr val="bg1"/>
              </a:gs>
            </a:gsLst>
            <a:lin ang="5400000" scaled="0"/>
          </a:gradFill>
          <a:ln>
            <a:solidFill>
              <a:schemeClr val="bg1"/>
            </a:solidFill>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26" name="文本框 25"/>
          <p:cNvSpPr txBox="1"/>
          <p:nvPr/>
        </p:nvSpPr>
        <p:spPr>
          <a:xfrm>
            <a:off x="9626600" y="2273300"/>
            <a:ext cx="1148080" cy="491490"/>
          </a:xfrm>
          <a:prstGeom prst="rect">
            <a:avLst/>
          </a:prstGeom>
          <a:noFill/>
        </p:spPr>
        <p:txBody>
          <a:bodyPr wrap="none" rtlCol="0">
            <a:spAutoFit/>
          </a:bodyPr>
          <a:p>
            <a:r>
              <a:rPr lang="en-US" altLang="zh-CN" sz="2600">
                <a:solidFill>
                  <a:srgbClr val="138DCC"/>
                </a:solidFill>
                <a:latin typeface="DIN Black" charset="0"/>
                <a:ea typeface="+mj-ea"/>
                <a:cs typeface="DIN Black" charset="0"/>
              </a:rPr>
              <a:t>100%</a:t>
            </a:r>
            <a:endParaRPr lang="en-US" altLang="zh-CN" sz="2600">
              <a:solidFill>
                <a:srgbClr val="138DCC"/>
              </a:solidFill>
              <a:latin typeface="DIN Black" charset="0"/>
              <a:ea typeface="+mj-ea"/>
              <a:cs typeface="DIN Black" charset="0"/>
            </a:endParaRPr>
          </a:p>
        </p:txBody>
      </p:sp>
      <p:sp>
        <p:nvSpPr>
          <p:cNvPr id="47" name="文本框 46"/>
          <p:cNvSpPr txBox="1"/>
          <p:nvPr/>
        </p:nvSpPr>
        <p:spPr>
          <a:xfrm>
            <a:off x="1278890" y="3629025"/>
            <a:ext cx="995680" cy="337185"/>
          </a:xfrm>
          <a:prstGeom prst="rect">
            <a:avLst/>
          </a:prstGeom>
          <a:noFill/>
        </p:spPr>
        <p:txBody>
          <a:bodyPr wrap="none" rtlCol="0">
            <a:spAutoFit/>
          </a:bodyPr>
          <a:lstStyle/>
          <a:p>
            <a:pPr algn="l"/>
            <a:r>
              <a:rPr lang="zh-CN" altLang="en-US" sz="1600" b="1" dirty="0" smtClean="0">
                <a:solidFill>
                  <a:schemeClr val="tx1">
                    <a:lumMod val="65000"/>
                    <a:lumOff val="35000"/>
                  </a:schemeClr>
                </a:solidFill>
                <a:latin typeface="+mj-ea"/>
                <a:ea typeface="+mj-ea"/>
                <a:cs typeface="+mn-ea"/>
                <a:sym typeface="+mn-lt"/>
              </a:rPr>
              <a:t>环境配置</a:t>
            </a:r>
            <a:endParaRPr lang="zh-CN" altLang="en-US" sz="1600" b="1" dirty="0" smtClean="0">
              <a:solidFill>
                <a:schemeClr val="tx1">
                  <a:lumMod val="65000"/>
                  <a:lumOff val="35000"/>
                </a:schemeClr>
              </a:solidFill>
              <a:latin typeface="+mj-ea"/>
              <a:ea typeface="+mj-ea"/>
              <a:cs typeface="+mn-ea"/>
              <a:sym typeface="+mn-lt"/>
            </a:endParaRPr>
          </a:p>
        </p:txBody>
      </p:sp>
      <p:sp>
        <p:nvSpPr>
          <p:cNvPr id="32" name="文本框 31"/>
          <p:cNvSpPr txBox="1"/>
          <p:nvPr/>
        </p:nvSpPr>
        <p:spPr>
          <a:xfrm>
            <a:off x="3947795" y="3629025"/>
            <a:ext cx="995680" cy="337185"/>
          </a:xfrm>
          <a:prstGeom prst="rect">
            <a:avLst/>
          </a:prstGeom>
          <a:noFill/>
        </p:spPr>
        <p:txBody>
          <a:bodyPr wrap="none" rtlCol="0">
            <a:spAutoFit/>
          </a:bodyPr>
          <a:lstStyle/>
          <a:p>
            <a:pPr algn="l"/>
            <a:r>
              <a:rPr lang="zh-CN" altLang="en-US" sz="1600" b="1" dirty="0" smtClean="0">
                <a:solidFill>
                  <a:schemeClr val="tx1">
                    <a:lumMod val="65000"/>
                    <a:lumOff val="35000"/>
                  </a:schemeClr>
                </a:solidFill>
                <a:latin typeface="+mj-ea"/>
                <a:ea typeface="+mj-ea"/>
                <a:cs typeface="+mn-ea"/>
                <a:sym typeface="+mn-lt"/>
              </a:rPr>
              <a:t>内核设计</a:t>
            </a:r>
            <a:endParaRPr lang="zh-CN" altLang="en-US" sz="1600" b="1" dirty="0" smtClean="0">
              <a:solidFill>
                <a:schemeClr val="tx1">
                  <a:lumMod val="65000"/>
                  <a:lumOff val="35000"/>
                </a:schemeClr>
              </a:solidFill>
              <a:latin typeface="+mj-ea"/>
              <a:ea typeface="+mj-ea"/>
              <a:cs typeface="+mn-ea"/>
              <a:sym typeface="+mn-lt"/>
            </a:endParaRPr>
          </a:p>
        </p:txBody>
      </p:sp>
      <p:sp>
        <p:nvSpPr>
          <p:cNvPr id="35" name="文本框 34"/>
          <p:cNvSpPr txBox="1"/>
          <p:nvPr/>
        </p:nvSpPr>
        <p:spPr>
          <a:xfrm>
            <a:off x="6637020" y="3629025"/>
            <a:ext cx="995680" cy="337185"/>
          </a:xfrm>
          <a:prstGeom prst="rect">
            <a:avLst/>
          </a:prstGeom>
          <a:noFill/>
        </p:spPr>
        <p:txBody>
          <a:bodyPr wrap="none" rtlCol="0">
            <a:spAutoFit/>
          </a:bodyPr>
          <a:lstStyle/>
          <a:p>
            <a:pPr algn="l"/>
            <a:r>
              <a:rPr lang="zh-CN" altLang="en-US" sz="1600" b="1" dirty="0" smtClean="0">
                <a:solidFill>
                  <a:schemeClr val="tx1">
                    <a:lumMod val="65000"/>
                    <a:lumOff val="35000"/>
                  </a:schemeClr>
                </a:solidFill>
                <a:latin typeface="+mj-ea"/>
                <a:ea typeface="+mj-ea"/>
                <a:cs typeface="+mn-ea"/>
                <a:sym typeface="+mn-lt"/>
              </a:rPr>
              <a:t>进程切换</a:t>
            </a:r>
            <a:endParaRPr lang="zh-CN" altLang="en-US" sz="1600" b="1" dirty="0" smtClean="0">
              <a:solidFill>
                <a:schemeClr val="tx1">
                  <a:lumMod val="65000"/>
                  <a:lumOff val="35000"/>
                </a:schemeClr>
              </a:solidFill>
              <a:latin typeface="+mj-ea"/>
              <a:ea typeface="+mj-ea"/>
              <a:cs typeface="+mn-ea"/>
              <a:sym typeface="+mn-lt"/>
            </a:endParaRPr>
          </a:p>
        </p:txBody>
      </p:sp>
      <p:sp>
        <p:nvSpPr>
          <p:cNvPr id="38" name="文本框 37"/>
          <p:cNvSpPr txBox="1"/>
          <p:nvPr/>
        </p:nvSpPr>
        <p:spPr>
          <a:xfrm>
            <a:off x="9346565" y="3629025"/>
            <a:ext cx="995680" cy="337185"/>
          </a:xfrm>
          <a:prstGeom prst="rect">
            <a:avLst/>
          </a:prstGeom>
          <a:noFill/>
        </p:spPr>
        <p:txBody>
          <a:bodyPr wrap="none" rtlCol="0">
            <a:spAutoFit/>
          </a:bodyPr>
          <a:lstStyle/>
          <a:p>
            <a:pPr algn="l"/>
            <a:r>
              <a:rPr lang="zh-CN" altLang="en-US" sz="1600" b="1" dirty="0" smtClean="0">
                <a:solidFill>
                  <a:schemeClr val="tx1">
                    <a:lumMod val="65000"/>
                    <a:lumOff val="35000"/>
                  </a:schemeClr>
                </a:solidFill>
                <a:latin typeface="+mj-ea"/>
                <a:ea typeface="+mj-ea"/>
                <a:cs typeface="+mn-ea"/>
                <a:sym typeface="+mn-lt"/>
              </a:rPr>
              <a:t>文件系统</a:t>
            </a:r>
            <a:endParaRPr lang="zh-CN" altLang="en-US" sz="1600" b="1" dirty="0" smtClean="0">
              <a:solidFill>
                <a:schemeClr val="tx1">
                  <a:lumMod val="65000"/>
                  <a:lumOff val="35000"/>
                </a:schemeClr>
              </a:solidFill>
              <a:latin typeface="+mj-ea"/>
              <a:ea typeface="+mj-ea"/>
              <a:cs typeface="+mn-ea"/>
              <a:sym typeface="+mn-l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文本框 49"/>
          <p:cNvSpPr txBox="1"/>
          <p:nvPr/>
        </p:nvSpPr>
        <p:spPr>
          <a:xfrm>
            <a:off x="3890010" y="3173095"/>
            <a:ext cx="2976880" cy="521970"/>
          </a:xfrm>
          <a:prstGeom prst="rect">
            <a:avLst/>
          </a:prstGeom>
          <a:noFill/>
        </p:spPr>
        <p:txBody>
          <a:bodyPr wrap="square" rtlCol="0">
            <a:spAutoFit/>
          </a:bodyPr>
          <a:p>
            <a:pPr algn="l"/>
            <a:r>
              <a:rPr lang="zh-CN" altLang="en-US" sz="2800">
                <a:solidFill>
                  <a:schemeClr val="tx1">
                    <a:lumMod val="65000"/>
                    <a:lumOff val="35000"/>
                  </a:schemeClr>
                </a:solidFill>
                <a:effectLst/>
                <a:latin typeface="+mj-ea"/>
                <a:ea typeface="+mj-ea"/>
                <a:sym typeface="+mn-ea"/>
              </a:rPr>
              <a:t>概述</a:t>
            </a:r>
            <a:endParaRPr lang="zh-CN" altLang="en-US" sz="2800">
              <a:solidFill>
                <a:schemeClr val="tx1">
                  <a:lumMod val="65000"/>
                  <a:lumOff val="35000"/>
                </a:schemeClr>
              </a:solidFill>
              <a:effectLst/>
              <a:latin typeface="+mj-ea"/>
              <a:ea typeface="+mj-ea"/>
              <a:sym typeface="+mn-ea"/>
            </a:endParaRPr>
          </a:p>
        </p:txBody>
      </p:sp>
      <p:sp>
        <p:nvSpPr>
          <p:cNvPr id="52" name="文本框 51"/>
          <p:cNvSpPr txBox="1"/>
          <p:nvPr/>
        </p:nvSpPr>
        <p:spPr>
          <a:xfrm>
            <a:off x="3890010" y="4225290"/>
            <a:ext cx="2976880" cy="521970"/>
          </a:xfrm>
          <a:prstGeom prst="rect">
            <a:avLst/>
          </a:prstGeom>
          <a:noFill/>
        </p:spPr>
        <p:txBody>
          <a:bodyPr wrap="square" rtlCol="0">
            <a:spAutoFit/>
          </a:bodyPr>
          <a:p>
            <a:pPr algn="l"/>
            <a:r>
              <a:rPr lang="zh-CN" altLang="en-US" sz="2800">
                <a:solidFill>
                  <a:schemeClr val="tx1">
                    <a:lumMod val="65000"/>
                    <a:lumOff val="35000"/>
                  </a:schemeClr>
                </a:solidFill>
                <a:effectLst/>
                <a:latin typeface="+mj-ea"/>
                <a:ea typeface="+mj-ea"/>
                <a:sym typeface="+mn-ea"/>
              </a:rPr>
              <a:t>问题分析</a:t>
            </a:r>
            <a:endParaRPr lang="zh-CN" altLang="en-US" sz="2800">
              <a:solidFill>
                <a:schemeClr val="tx1">
                  <a:lumMod val="65000"/>
                  <a:lumOff val="35000"/>
                </a:schemeClr>
              </a:solidFill>
              <a:effectLst/>
              <a:latin typeface="+mj-ea"/>
              <a:ea typeface="+mj-ea"/>
              <a:sym typeface="+mn-ea"/>
            </a:endParaRPr>
          </a:p>
        </p:txBody>
      </p:sp>
      <p:sp>
        <p:nvSpPr>
          <p:cNvPr id="54" name="文本框 53"/>
          <p:cNvSpPr txBox="1"/>
          <p:nvPr/>
        </p:nvSpPr>
        <p:spPr>
          <a:xfrm>
            <a:off x="7785100" y="3173095"/>
            <a:ext cx="2976880" cy="521970"/>
          </a:xfrm>
          <a:prstGeom prst="rect">
            <a:avLst/>
          </a:prstGeom>
          <a:noFill/>
        </p:spPr>
        <p:txBody>
          <a:bodyPr wrap="square" rtlCol="0">
            <a:spAutoFit/>
          </a:bodyPr>
          <a:p>
            <a:pPr algn="l"/>
            <a:r>
              <a:rPr lang="en-US" altLang="zh-CN" sz="2800">
                <a:solidFill>
                  <a:schemeClr val="tx1">
                    <a:lumMod val="65000"/>
                    <a:lumOff val="35000"/>
                  </a:schemeClr>
                </a:solidFill>
                <a:effectLst/>
                <a:latin typeface="+mj-ea"/>
                <a:ea typeface="+mj-ea"/>
                <a:sym typeface="+mn-ea"/>
              </a:rPr>
              <a:t>NeoOS</a:t>
            </a:r>
            <a:r>
              <a:rPr lang="zh-CN" altLang="en-US" sz="2800">
                <a:solidFill>
                  <a:schemeClr val="tx1">
                    <a:lumMod val="65000"/>
                    <a:lumOff val="35000"/>
                  </a:schemeClr>
                </a:solidFill>
                <a:effectLst/>
                <a:latin typeface="+mj-ea"/>
                <a:ea typeface="+mj-ea"/>
                <a:sym typeface="+mn-ea"/>
              </a:rPr>
              <a:t>简述</a:t>
            </a:r>
            <a:endParaRPr lang="zh-CN" altLang="en-US" sz="2800">
              <a:solidFill>
                <a:schemeClr val="tx1">
                  <a:lumMod val="65000"/>
                  <a:lumOff val="35000"/>
                </a:schemeClr>
              </a:solidFill>
              <a:effectLst/>
              <a:latin typeface="+mj-ea"/>
              <a:ea typeface="+mj-ea"/>
              <a:sym typeface="+mn-ea"/>
            </a:endParaRPr>
          </a:p>
        </p:txBody>
      </p:sp>
      <p:sp>
        <p:nvSpPr>
          <p:cNvPr id="55" name="文本框 54"/>
          <p:cNvSpPr txBox="1"/>
          <p:nvPr/>
        </p:nvSpPr>
        <p:spPr>
          <a:xfrm>
            <a:off x="7785100" y="4225290"/>
            <a:ext cx="2976880" cy="521970"/>
          </a:xfrm>
          <a:prstGeom prst="rect">
            <a:avLst/>
          </a:prstGeom>
          <a:noFill/>
        </p:spPr>
        <p:txBody>
          <a:bodyPr wrap="square" rtlCol="0">
            <a:spAutoFit/>
          </a:bodyPr>
          <a:p>
            <a:pPr algn="l"/>
            <a:r>
              <a:rPr lang="zh-CN" altLang="en-US" sz="2800">
                <a:solidFill>
                  <a:schemeClr val="tx1">
                    <a:lumMod val="65000"/>
                    <a:lumOff val="35000"/>
                  </a:schemeClr>
                </a:solidFill>
                <a:effectLst/>
                <a:latin typeface="+mj-ea"/>
                <a:ea typeface="+mj-ea"/>
                <a:sym typeface="+mn-ea"/>
              </a:rPr>
              <a:t>课程</a:t>
            </a:r>
            <a:r>
              <a:rPr lang="zh-CN" altLang="en-US" sz="2800">
                <a:solidFill>
                  <a:schemeClr val="tx1">
                    <a:lumMod val="65000"/>
                    <a:lumOff val="35000"/>
                  </a:schemeClr>
                </a:solidFill>
                <a:effectLst/>
                <a:latin typeface="+mj-ea"/>
                <a:ea typeface="+mj-ea"/>
                <a:sym typeface="+mn-ea"/>
              </a:rPr>
              <a:t>设计</a:t>
            </a:r>
            <a:endParaRPr lang="zh-CN" altLang="en-US" sz="2800">
              <a:solidFill>
                <a:schemeClr val="tx1">
                  <a:lumMod val="65000"/>
                  <a:lumOff val="35000"/>
                </a:schemeClr>
              </a:solidFill>
              <a:effectLst/>
              <a:latin typeface="+mj-ea"/>
              <a:ea typeface="+mj-ea"/>
              <a:sym typeface="+mn-ea"/>
            </a:endParaRPr>
          </a:p>
        </p:txBody>
      </p:sp>
      <p:cxnSp>
        <p:nvCxnSpPr>
          <p:cNvPr id="61" name="直接连接符 60"/>
          <p:cNvCxnSpPr/>
          <p:nvPr/>
        </p:nvCxnSpPr>
        <p:spPr>
          <a:xfrm>
            <a:off x="3193415" y="2715260"/>
            <a:ext cx="70427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198495" y="2671445"/>
            <a:ext cx="1879600" cy="76200"/>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65" name="副标题 140"/>
          <p:cNvSpPr>
            <a:spLocks noGrp="1"/>
          </p:cNvSpPr>
          <p:nvPr>
            <p:custDataLst>
              <p:tags r:id="rId1"/>
            </p:custDataLst>
          </p:nvPr>
        </p:nvSpPr>
        <p:spPr>
          <a:xfrm>
            <a:off x="3048000" y="1708785"/>
            <a:ext cx="8787765" cy="905510"/>
          </a:xfrm>
          <a:prstGeom prst="rect">
            <a:avLst/>
          </a:prstGeom>
          <a:effectLst/>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None/>
            </a:pPr>
            <a:r>
              <a:rPr lang="zh-CN" altLang="en-US" sz="5000" b="1">
                <a:solidFill>
                  <a:schemeClr val="tx1">
                    <a:lumMod val="65000"/>
                    <a:lumOff val="35000"/>
                  </a:schemeClr>
                </a:solidFill>
                <a:latin typeface="汉仪雅酷黑-65J" panose="00020600040101010101" charset="-122"/>
                <a:ea typeface="汉仪雅酷黑-65J" panose="00020600040101010101" charset="-122"/>
                <a:cs typeface="汉仪雅酷黑-65J" panose="00020600040101010101" charset="-122"/>
              </a:rPr>
              <a:t>目   录</a:t>
            </a:r>
            <a:endParaRPr lang="zh-CN" altLang="en-US" sz="5000" b="1">
              <a:solidFill>
                <a:schemeClr val="tx1">
                  <a:lumMod val="65000"/>
                  <a:lumOff val="35000"/>
                </a:schemeClr>
              </a:solidFill>
              <a:latin typeface="汉仪雅酷黑-65J" panose="00020600040101010101" charset="-122"/>
              <a:ea typeface="汉仪雅酷黑-65J" panose="00020600040101010101" charset="-122"/>
              <a:cs typeface="汉仪雅酷黑-65J" panose="00020600040101010101" charset="-122"/>
            </a:endParaRPr>
          </a:p>
        </p:txBody>
      </p:sp>
      <p:sp>
        <p:nvSpPr>
          <p:cNvPr id="63" name="文本框 62"/>
          <p:cNvSpPr txBox="1"/>
          <p:nvPr/>
        </p:nvSpPr>
        <p:spPr>
          <a:xfrm>
            <a:off x="8075613" y="2284095"/>
            <a:ext cx="2280285" cy="337185"/>
          </a:xfrm>
          <a:prstGeom prst="rect">
            <a:avLst/>
          </a:prstGeom>
          <a:noFill/>
          <a:effectLst/>
        </p:spPr>
        <p:txBody>
          <a:bodyPr wrap="square" rtlCol="0">
            <a:spAutoFit/>
          </a:bodyPr>
          <a:p>
            <a:pPr algn="ctr"/>
            <a:r>
              <a:rPr lang="zh-CN" altLang="en-US" sz="1600" spc="400">
                <a:solidFill>
                  <a:schemeClr val="bg1">
                    <a:lumMod val="65000"/>
                  </a:schemeClr>
                </a:solidFill>
                <a:effectLst/>
                <a:uFillTx/>
                <a:latin typeface="+mj-lt"/>
                <a:ea typeface="+mj-ea"/>
                <a:cs typeface="+mj-lt"/>
              </a:rPr>
              <a:t>CONTANTS</a:t>
            </a:r>
            <a:endParaRPr lang="zh-CN" altLang="en-US" sz="1600" spc="400">
              <a:solidFill>
                <a:schemeClr val="bg1">
                  <a:lumMod val="65000"/>
                </a:schemeClr>
              </a:solidFill>
              <a:effectLst/>
              <a:uFillTx/>
              <a:latin typeface="+mj-lt"/>
              <a:ea typeface="+mj-ea"/>
              <a:cs typeface="+mj-lt"/>
            </a:endParaRPr>
          </a:p>
        </p:txBody>
      </p:sp>
      <p:sp>
        <p:nvSpPr>
          <p:cNvPr id="49" name="圆角矩形 48"/>
          <p:cNvSpPr/>
          <p:nvPr/>
        </p:nvSpPr>
        <p:spPr>
          <a:xfrm flipH="1">
            <a:off x="3187700" y="3216910"/>
            <a:ext cx="610235" cy="610235"/>
          </a:xfrm>
          <a:prstGeom prst="round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flipH="1">
            <a:off x="7174865" y="4246880"/>
            <a:ext cx="610235" cy="610235"/>
          </a:xfrm>
          <a:prstGeom prst="round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flipH="1">
            <a:off x="7174865" y="3221355"/>
            <a:ext cx="610235" cy="610235"/>
          </a:xfrm>
          <a:prstGeom prst="round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flipH="1">
            <a:off x="3198495" y="4225290"/>
            <a:ext cx="610235" cy="610235"/>
          </a:xfrm>
          <a:prstGeom prst="round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文本框 57"/>
          <p:cNvSpPr txBox="1"/>
          <p:nvPr/>
        </p:nvSpPr>
        <p:spPr>
          <a:xfrm>
            <a:off x="3268980" y="4253865"/>
            <a:ext cx="646430" cy="521970"/>
          </a:xfrm>
          <a:prstGeom prst="rect">
            <a:avLst/>
          </a:prstGeom>
          <a:noFill/>
        </p:spPr>
        <p:txBody>
          <a:bodyPr wrap="square" rtlCol="0">
            <a:spAutoFit/>
          </a:bodyPr>
          <a:p>
            <a:r>
              <a:rPr lang="en-US" altLang="zh-CN" sz="2800">
                <a:solidFill>
                  <a:schemeClr val="bg1"/>
                </a:solidFill>
                <a:latin typeface="DIN Black" charset="0"/>
                <a:ea typeface="+mj-ea"/>
                <a:cs typeface="DIN Black" charset="0"/>
              </a:rPr>
              <a:t>2</a:t>
            </a:r>
            <a:endParaRPr lang="en-US" altLang="zh-CN" sz="2800">
              <a:solidFill>
                <a:schemeClr val="bg1"/>
              </a:solidFill>
              <a:latin typeface="DIN Black" charset="0"/>
              <a:ea typeface="+mj-ea"/>
              <a:cs typeface="DIN Black" charset="0"/>
            </a:endParaRPr>
          </a:p>
        </p:txBody>
      </p:sp>
      <p:sp>
        <p:nvSpPr>
          <p:cNvPr id="18" name="文本框 17"/>
          <p:cNvSpPr txBox="1"/>
          <p:nvPr/>
        </p:nvSpPr>
        <p:spPr>
          <a:xfrm>
            <a:off x="3268980" y="3250565"/>
            <a:ext cx="646430" cy="521970"/>
          </a:xfrm>
          <a:prstGeom prst="rect">
            <a:avLst/>
          </a:prstGeom>
          <a:noFill/>
        </p:spPr>
        <p:txBody>
          <a:bodyPr wrap="square" rtlCol="0">
            <a:spAutoFit/>
          </a:bodyPr>
          <a:p>
            <a:r>
              <a:rPr lang="en-US" altLang="zh-CN" sz="2800">
                <a:solidFill>
                  <a:schemeClr val="bg1"/>
                </a:solidFill>
                <a:latin typeface="DIN Black" charset="0"/>
                <a:ea typeface="+mj-ea"/>
                <a:cs typeface="DIN Black" charset="0"/>
              </a:rPr>
              <a:t>1</a:t>
            </a:r>
            <a:endParaRPr lang="en-US" altLang="zh-CN" sz="2800">
              <a:solidFill>
                <a:schemeClr val="bg1"/>
              </a:solidFill>
              <a:latin typeface="DIN Black" charset="0"/>
              <a:ea typeface="+mj-ea"/>
              <a:cs typeface="DIN Black" charset="0"/>
            </a:endParaRPr>
          </a:p>
        </p:txBody>
      </p:sp>
      <p:sp>
        <p:nvSpPr>
          <p:cNvPr id="19" name="文本框 18"/>
          <p:cNvSpPr txBox="1"/>
          <p:nvPr/>
        </p:nvSpPr>
        <p:spPr>
          <a:xfrm>
            <a:off x="7276465" y="3243580"/>
            <a:ext cx="646430" cy="521970"/>
          </a:xfrm>
          <a:prstGeom prst="rect">
            <a:avLst/>
          </a:prstGeom>
          <a:noFill/>
        </p:spPr>
        <p:txBody>
          <a:bodyPr wrap="square" rtlCol="0">
            <a:spAutoFit/>
          </a:bodyPr>
          <a:p>
            <a:r>
              <a:rPr lang="en-US" altLang="zh-CN" sz="2800">
                <a:solidFill>
                  <a:schemeClr val="bg1"/>
                </a:solidFill>
                <a:latin typeface="DIN Black" charset="0"/>
                <a:ea typeface="+mj-ea"/>
                <a:cs typeface="DIN Black" charset="0"/>
              </a:rPr>
              <a:t>3</a:t>
            </a:r>
            <a:endParaRPr lang="en-US" altLang="zh-CN" sz="2800">
              <a:solidFill>
                <a:schemeClr val="bg1"/>
              </a:solidFill>
              <a:latin typeface="DIN Black" charset="0"/>
              <a:ea typeface="+mj-ea"/>
              <a:cs typeface="DIN Black" charset="0"/>
            </a:endParaRPr>
          </a:p>
        </p:txBody>
      </p:sp>
      <p:sp>
        <p:nvSpPr>
          <p:cNvPr id="20" name="文本框 19"/>
          <p:cNvSpPr txBox="1"/>
          <p:nvPr/>
        </p:nvSpPr>
        <p:spPr>
          <a:xfrm>
            <a:off x="7276465" y="4266565"/>
            <a:ext cx="646430" cy="521970"/>
          </a:xfrm>
          <a:prstGeom prst="rect">
            <a:avLst/>
          </a:prstGeom>
          <a:noFill/>
        </p:spPr>
        <p:txBody>
          <a:bodyPr wrap="square" rtlCol="0">
            <a:spAutoFit/>
          </a:bodyPr>
          <a:p>
            <a:r>
              <a:rPr lang="en-US" altLang="zh-CN" sz="2800">
                <a:solidFill>
                  <a:schemeClr val="bg1"/>
                </a:solidFill>
                <a:latin typeface="DIN Black" charset="0"/>
                <a:ea typeface="+mj-ea"/>
                <a:cs typeface="DIN Black" charset="0"/>
              </a:rPr>
              <a:t>4</a:t>
            </a:r>
            <a:endParaRPr lang="en-US" altLang="zh-CN" sz="2800">
              <a:solidFill>
                <a:schemeClr val="bg1"/>
              </a:solidFill>
              <a:latin typeface="DIN Black" charset="0"/>
              <a:ea typeface="+mj-ea"/>
              <a:cs typeface="DIN Black" charset="0"/>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Lab1</a:t>
            </a:r>
            <a:endPar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3" name="椭圆 2"/>
          <p:cNvSpPr/>
          <p:nvPr/>
        </p:nvSpPr>
        <p:spPr>
          <a:xfrm>
            <a:off x="1502410" y="2425700"/>
            <a:ext cx="2675890" cy="26758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组合 1"/>
          <p:cNvGrpSpPr/>
          <p:nvPr/>
        </p:nvGrpSpPr>
        <p:grpSpPr>
          <a:xfrm>
            <a:off x="5292090" y="1152525"/>
            <a:ext cx="5057140" cy="1488440"/>
            <a:chOff x="5974" y="2639"/>
            <a:chExt cx="7964" cy="2344"/>
          </a:xfrm>
        </p:grpSpPr>
        <p:sp>
          <p:nvSpPr>
            <p:cNvPr id="4" name="圆角矩形 3"/>
            <p:cNvSpPr/>
            <p:nvPr/>
          </p:nvSpPr>
          <p:spPr>
            <a:xfrm>
              <a:off x="5974" y="2639"/>
              <a:ext cx="7965" cy="234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饼形 4"/>
            <p:cNvSpPr/>
            <p:nvPr/>
          </p:nvSpPr>
          <p:spPr>
            <a:xfrm>
              <a:off x="6025" y="2693"/>
              <a:ext cx="2238" cy="2238"/>
            </a:xfrm>
            <a:prstGeom prst="pie">
              <a:avLst>
                <a:gd name="adj1" fmla="val 538157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 name="椭圆 5"/>
            <p:cNvSpPr/>
            <p:nvPr/>
          </p:nvSpPr>
          <p:spPr>
            <a:xfrm>
              <a:off x="6204" y="2873"/>
              <a:ext cx="1879" cy="1879"/>
            </a:xfrm>
            <a:prstGeom prst="ellipse">
              <a:avLst/>
            </a:prstGeom>
            <a:solidFill>
              <a:srgbClr val="138DCC"/>
            </a:solidFill>
            <a:ln>
              <a:noFill/>
            </a:ln>
            <a:effectLst>
              <a:outerShdw blurRad="50800" dist="38100" algn="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424" y="3093"/>
              <a:ext cx="1439" cy="143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椭圆 15"/>
          <p:cNvSpPr/>
          <p:nvPr/>
        </p:nvSpPr>
        <p:spPr>
          <a:xfrm>
            <a:off x="1768793" y="2692083"/>
            <a:ext cx="2143125" cy="21431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261110" y="2184400"/>
            <a:ext cx="3158490" cy="3158490"/>
          </a:xfrm>
          <a:prstGeom prst="ellipse">
            <a:avLst/>
          </a:prstGeom>
          <a:noFill/>
          <a:ln w="38100" cap="rnd">
            <a:solidFill>
              <a:schemeClr val="bg1">
                <a:lumMod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8" name="组合 17"/>
          <p:cNvGrpSpPr/>
          <p:nvPr/>
        </p:nvGrpSpPr>
        <p:grpSpPr>
          <a:xfrm>
            <a:off x="5292090" y="3019425"/>
            <a:ext cx="5057140" cy="1488440"/>
            <a:chOff x="5974" y="2639"/>
            <a:chExt cx="7964" cy="2344"/>
          </a:xfrm>
        </p:grpSpPr>
        <p:sp>
          <p:nvSpPr>
            <p:cNvPr id="19" name="圆角矩形 18"/>
            <p:cNvSpPr/>
            <p:nvPr/>
          </p:nvSpPr>
          <p:spPr>
            <a:xfrm>
              <a:off x="5974" y="2639"/>
              <a:ext cx="7965" cy="2345"/>
            </a:xfrm>
            <a:prstGeom prst="roundRect">
              <a:avLst>
                <a:gd name="adj" fmla="val 50000"/>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饼形 19"/>
            <p:cNvSpPr/>
            <p:nvPr/>
          </p:nvSpPr>
          <p:spPr>
            <a:xfrm>
              <a:off x="6025" y="2693"/>
              <a:ext cx="2238" cy="2238"/>
            </a:xfrm>
            <a:prstGeom prst="pie">
              <a:avLst>
                <a:gd name="adj1" fmla="val 538157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1" name="椭圆 20"/>
            <p:cNvSpPr/>
            <p:nvPr/>
          </p:nvSpPr>
          <p:spPr>
            <a:xfrm>
              <a:off x="6204" y="2873"/>
              <a:ext cx="1879" cy="1879"/>
            </a:xfrm>
            <a:prstGeom prst="ellipse">
              <a:avLst/>
            </a:prstGeom>
            <a:solidFill>
              <a:srgbClr val="90D7EE"/>
            </a:solidFill>
            <a:ln>
              <a:noFill/>
            </a:ln>
            <a:effectLst>
              <a:outerShdw blurRad="508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6424" y="3093"/>
              <a:ext cx="1439" cy="143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 name="组合 22"/>
          <p:cNvGrpSpPr/>
          <p:nvPr/>
        </p:nvGrpSpPr>
        <p:grpSpPr>
          <a:xfrm>
            <a:off x="5292090" y="4873625"/>
            <a:ext cx="5057140" cy="1488440"/>
            <a:chOff x="5974" y="2639"/>
            <a:chExt cx="7964" cy="2344"/>
          </a:xfrm>
        </p:grpSpPr>
        <p:sp>
          <p:nvSpPr>
            <p:cNvPr id="24" name="圆角矩形 23"/>
            <p:cNvSpPr/>
            <p:nvPr/>
          </p:nvSpPr>
          <p:spPr>
            <a:xfrm>
              <a:off x="5974" y="2639"/>
              <a:ext cx="7965" cy="234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饼形 24"/>
            <p:cNvSpPr/>
            <p:nvPr/>
          </p:nvSpPr>
          <p:spPr>
            <a:xfrm>
              <a:off x="6025" y="2693"/>
              <a:ext cx="2238" cy="2238"/>
            </a:xfrm>
            <a:prstGeom prst="pie">
              <a:avLst>
                <a:gd name="adj1" fmla="val 538157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6204" y="2873"/>
              <a:ext cx="1879" cy="1879"/>
            </a:xfrm>
            <a:prstGeom prst="ellipse">
              <a:avLst/>
            </a:prstGeom>
            <a:solidFill>
              <a:srgbClr val="138DCC"/>
            </a:solidFill>
            <a:ln>
              <a:noFill/>
            </a:ln>
            <a:effectLst>
              <a:outerShdw blurRad="50800" dist="38100" algn="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424" y="3093"/>
              <a:ext cx="1439" cy="143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文本框 38"/>
          <p:cNvSpPr txBox="1"/>
          <p:nvPr/>
        </p:nvSpPr>
        <p:spPr>
          <a:xfrm>
            <a:off x="6771640" y="1635760"/>
            <a:ext cx="2085340" cy="337185"/>
          </a:xfrm>
          <a:prstGeom prst="rect">
            <a:avLst/>
          </a:prstGeom>
          <a:noFill/>
        </p:spPr>
        <p:txBody>
          <a:bodyPr wrap="square" rtlCol="0">
            <a:spAutoFit/>
          </a:bodyPr>
          <a:lstStyle/>
          <a:p>
            <a:pPr algn="l"/>
            <a:r>
              <a:rPr lang="en-US" altLang="zh-CN" sz="1600" b="1" dirty="0" smtClean="0">
                <a:solidFill>
                  <a:schemeClr val="bg1"/>
                </a:solidFill>
                <a:latin typeface="+mj-ea"/>
                <a:ea typeface="+mj-ea"/>
                <a:cs typeface="+mn-ea"/>
                <a:sym typeface="+mn-lt"/>
              </a:rPr>
              <a:t>APFS</a:t>
            </a:r>
            <a:r>
              <a:rPr lang="zh-CN" altLang="en-US" sz="1600" b="1" dirty="0" smtClean="0">
                <a:solidFill>
                  <a:schemeClr val="bg1"/>
                </a:solidFill>
                <a:latin typeface="+mj-ea"/>
                <a:ea typeface="+mj-ea"/>
                <a:cs typeface="+mn-ea"/>
                <a:sym typeface="+mn-lt"/>
              </a:rPr>
              <a:t>的</a:t>
            </a:r>
            <a:r>
              <a:rPr lang="zh-CN" altLang="en-US" sz="1600" b="1" dirty="0" smtClean="0">
                <a:solidFill>
                  <a:schemeClr val="bg1"/>
                </a:solidFill>
                <a:latin typeface="+mj-ea"/>
                <a:ea typeface="+mj-ea"/>
                <a:cs typeface="+mn-ea"/>
                <a:sym typeface="+mn-lt"/>
              </a:rPr>
              <a:t>安装</a:t>
            </a:r>
            <a:endParaRPr lang="zh-CN" altLang="en-US" sz="1600" b="1" dirty="0" smtClean="0">
              <a:solidFill>
                <a:schemeClr val="bg1"/>
              </a:solidFill>
              <a:latin typeface="+mj-ea"/>
              <a:ea typeface="+mj-ea"/>
              <a:cs typeface="+mn-ea"/>
              <a:sym typeface="+mn-lt"/>
            </a:endParaRPr>
          </a:p>
        </p:txBody>
      </p:sp>
      <p:sp>
        <p:nvSpPr>
          <p:cNvPr id="30" name="文本框 29"/>
          <p:cNvSpPr txBox="1"/>
          <p:nvPr/>
        </p:nvSpPr>
        <p:spPr>
          <a:xfrm>
            <a:off x="9652000" y="1635760"/>
            <a:ext cx="577850" cy="521970"/>
          </a:xfrm>
          <a:prstGeom prst="rect">
            <a:avLst/>
          </a:prstGeom>
          <a:noFill/>
        </p:spPr>
        <p:txBody>
          <a:bodyPr wrap="none" rtlCol="0">
            <a:spAutoFit/>
          </a:bodyPr>
          <a:p>
            <a:r>
              <a:rPr lang="en-US" altLang="zh-CN" sz="2800">
                <a:solidFill>
                  <a:schemeClr val="bg1"/>
                </a:solidFill>
                <a:latin typeface="DIN Black" charset="0"/>
                <a:cs typeface="DIN Black" charset="0"/>
              </a:rPr>
              <a:t>01</a:t>
            </a:r>
            <a:endParaRPr lang="en-US" altLang="zh-CN" sz="2800">
              <a:solidFill>
                <a:schemeClr val="bg1"/>
              </a:solidFill>
              <a:latin typeface="DIN Black" charset="0"/>
              <a:cs typeface="DIN Black" charset="0"/>
            </a:endParaRPr>
          </a:p>
        </p:txBody>
      </p:sp>
      <p:sp>
        <p:nvSpPr>
          <p:cNvPr id="33" name="文本框 32"/>
          <p:cNvSpPr txBox="1"/>
          <p:nvPr/>
        </p:nvSpPr>
        <p:spPr>
          <a:xfrm>
            <a:off x="6771640" y="3502660"/>
            <a:ext cx="2085340" cy="337185"/>
          </a:xfrm>
          <a:prstGeom prst="rect">
            <a:avLst/>
          </a:prstGeom>
          <a:noFill/>
        </p:spPr>
        <p:txBody>
          <a:bodyPr wrap="square" rtlCol="0">
            <a:spAutoFit/>
          </a:bodyPr>
          <a:lstStyle/>
          <a:p>
            <a:pPr algn="l"/>
            <a:r>
              <a:rPr lang="en-US" altLang="zh-CN" sz="1600" b="1" dirty="0" smtClean="0">
                <a:solidFill>
                  <a:schemeClr val="bg1"/>
                </a:solidFill>
                <a:latin typeface="+mj-ea"/>
                <a:ea typeface="+mj-ea"/>
                <a:cs typeface="+mn-ea"/>
                <a:sym typeface="+mn-lt"/>
              </a:rPr>
              <a:t>RUST</a:t>
            </a:r>
            <a:r>
              <a:rPr lang="zh-CN" altLang="en-US" sz="1600" b="1" dirty="0" smtClean="0">
                <a:solidFill>
                  <a:schemeClr val="bg1"/>
                </a:solidFill>
                <a:latin typeface="+mj-ea"/>
                <a:ea typeface="+mj-ea"/>
                <a:cs typeface="+mn-ea"/>
                <a:sym typeface="+mn-lt"/>
              </a:rPr>
              <a:t>工具链</a:t>
            </a:r>
            <a:endParaRPr lang="zh-CN" altLang="en-US" sz="1600" b="1" dirty="0" smtClean="0">
              <a:solidFill>
                <a:schemeClr val="bg1"/>
              </a:solidFill>
              <a:latin typeface="+mj-ea"/>
              <a:ea typeface="+mj-ea"/>
              <a:cs typeface="+mn-ea"/>
              <a:sym typeface="+mn-lt"/>
            </a:endParaRPr>
          </a:p>
        </p:txBody>
      </p:sp>
      <p:sp>
        <p:nvSpPr>
          <p:cNvPr id="36" name="文本框 35"/>
          <p:cNvSpPr txBox="1"/>
          <p:nvPr/>
        </p:nvSpPr>
        <p:spPr>
          <a:xfrm>
            <a:off x="6771640" y="5481320"/>
            <a:ext cx="2085340" cy="337185"/>
          </a:xfrm>
          <a:prstGeom prst="rect">
            <a:avLst/>
          </a:prstGeom>
          <a:noFill/>
        </p:spPr>
        <p:txBody>
          <a:bodyPr wrap="square" rtlCol="0">
            <a:spAutoFit/>
          </a:bodyPr>
          <a:lstStyle/>
          <a:p>
            <a:pPr algn="l"/>
            <a:r>
              <a:rPr lang="zh-CN" altLang="en-US" sz="1600" b="1" dirty="0" smtClean="0">
                <a:solidFill>
                  <a:schemeClr val="bg1"/>
                </a:solidFill>
                <a:latin typeface="+mj-ea"/>
                <a:ea typeface="+mj-ea"/>
                <a:cs typeface="+mn-ea"/>
                <a:sym typeface="+mn-lt"/>
              </a:rPr>
              <a:t>必备软件包</a:t>
            </a:r>
            <a:endParaRPr lang="zh-CN" altLang="en-US" sz="1600" b="1" dirty="0" smtClean="0">
              <a:solidFill>
                <a:schemeClr val="bg1"/>
              </a:solidFill>
              <a:latin typeface="+mj-ea"/>
              <a:ea typeface="+mj-ea"/>
              <a:cs typeface="+mn-ea"/>
              <a:sym typeface="+mn-lt"/>
            </a:endParaRPr>
          </a:p>
        </p:txBody>
      </p:sp>
      <p:sp>
        <p:nvSpPr>
          <p:cNvPr id="37" name="文本框 36"/>
          <p:cNvSpPr txBox="1"/>
          <p:nvPr/>
        </p:nvSpPr>
        <p:spPr>
          <a:xfrm>
            <a:off x="9652000" y="3502660"/>
            <a:ext cx="577850" cy="521970"/>
          </a:xfrm>
          <a:prstGeom prst="rect">
            <a:avLst/>
          </a:prstGeom>
          <a:noFill/>
        </p:spPr>
        <p:txBody>
          <a:bodyPr wrap="none" rtlCol="0">
            <a:spAutoFit/>
          </a:bodyPr>
          <a:p>
            <a:r>
              <a:rPr lang="en-US" altLang="zh-CN" sz="2800">
                <a:solidFill>
                  <a:schemeClr val="bg1"/>
                </a:solidFill>
                <a:latin typeface="DIN Black" charset="0"/>
                <a:cs typeface="DIN Black" charset="0"/>
              </a:rPr>
              <a:t>02</a:t>
            </a:r>
            <a:endParaRPr lang="en-US" altLang="zh-CN" sz="2800">
              <a:solidFill>
                <a:schemeClr val="bg1"/>
              </a:solidFill>
              <a:latin typeface="DIN Black" charset="0"/>
              <a:cs typeface="DIN Black" charset="0"/>
            </a:endParaRPr>
          </a:p>
        </p:txBody>
      </p:sp>
      <p:sp>
        <p:nvSpPr>
          <p:cNvPr id="40" name="文本框 39"/>
          <p:cNvSpPr txBox="1"/>
          <p:nvPr/>
        </p:nvSpPr>
        <p:spPr>
          <a:xfrm>
            <a:off x="9652000" y="5342890"/>
            <a:ext cx="577850" cy="521970"/>
          </a:xfrm>
          <a:prstGeom prst="rect">
            <a:avLst/>
          </a:prstGeom>
          <a:noFill/>
        </p:spPr>
        <p:txBody>
          <a:bodyPr wrap="none" rtlCol="0">
            <a:spAutoFit/>
          </a:bodyPr>
          <a:p>
            <a:r>
              <a:rPr lang="en-US" altLang="zh-CN" sz="2800">
                <a:solidFill>
                  <a:schemeClr val="bg1"/>
                </a:solidFill>
                <a:latin typeface="DIN Black" charset="0"/>
                <a:cs typeface="DIN Black" charset="0"/>
              </a:rPr>
              <a:t>03</a:t>
            </a:r>
            <a:endParaRPr lang="en-US" altLang="zh-CN" sz="2800">
              <a:solidFill>
                <a:schemeClr val="bg1"/>
              </a:solidFill>
              <a:latin typeface="DIN Black" charset="0"/>
              <a:cs typeface="DIN Black" charset="0"/>
            </a:endParaRPr>
          </a:p>
        </p:txBody>
      </p:sp>
      <p:grpSp>
        <p:nvGrpSpPr>
          <p:cNvPr id="45" name="组合 44"/>
          <p:cNvGrpSpPr/>
          <p:nvPr/>
        </p:nvGrpSpPr>
        <p:grpSpPr>
          <a:xfrm>
            <a:off x="3355340" y="1898015"/>
            <a:ext cx="1969135" cy="427990"/>
            <a:chOff x="5284" y="2742"/>
            <a:chExt cx="3101" cy="674"/>
          </a:xfrm>
        </p:grpSpPr>
        <p:cxnSp>
          <p:nvCxnSpPr>
            <p:cNvPr id="41" name="直接连接符 40"/>
            <p:cNvCxnSpPr>
              <a:stCxn id="5" idx="2"/>
            </p:cNvCxnSpPr>
            <p:nvPr/>
          </p:nvCxnSpPr>
          <p:spPr>
            <a:xfrm flipH="1">
              <a:off x="5838" y="2760"/>
              <a:ext cx="2547" cy="0"/>
            </a:xfrm>
            <a:prstGeom prst="line">
              <a:avLst/>
            </a:prstGeom>
            <a:ln>
              <a:solidFill>
                <a:srgbClr val="138DC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390" y="2742"/>
              <a:ext cx="447" cy="543"/>
            </a:xfrm>
            <a:prstGeom prst="line">
              <a:avLst/>
            </a:prstGeom>
            <a:ln>
              <a:solidFill>
                <a:srgbClr val="138DCC"/>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5284" y="3269"/>
              <a:ext cx="147" cy="147"/>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44" name="直接连接符 43"/>
          <p:cNvCxnSpPr/>
          <p:nvPr/>
        </p:nvCxnSpPr>
        <p:spPr>
          <a:xfrm flipH="1" flipV="1">
            <a:off x="4434840" y="3763010"/>
            <a:ext cx="861060" cy="3810"/>
          </a:xfrm>
          <a:prstGeom prst="line">
            <a:avLst/>
          </a:prstGeom>
          <a:ln>
            <a:solidFill>
              <a:srgbClr val="31B7DA"/>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373880" y="3716655"/>
            <a:ext cx="93345" cy="93345"/>
          </a:xfrm>
          <a:prstGeom prst="ellipse">
            <a:avLst/>
          </a:prstGeom>
          <a:solidFill>
            <a:srgbClr val="31B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7" name="组合 46"/>
          <p:cNvGrpSpPr/>
          <p:nvPr/>
        </p:nvGrpSpPr>
        <p:grpSpPr>
          <a:xfrm flipV="1">
            <a:off x="3355340" y="5175885"/>
            <a:ext cx="1968500" cy="427990"/>
            <a:chOff x="5284" y="2741"/>
            <a:chExt cx="3100" cy="674"/>
          </a:xfrm>
        </p:grpSpPr>
        <p:cxnSp>
          <p:nvCxnSpPr>
            <p:cNvPr id="48" name="直接连接符 47"/>
            <p:cNvCxnSpPr/>
            <p:nvPr/>
          </p:nvCxnSpPr>
          <p:spPr>
            <a:xfrm flipH="1">
              <a:off x="5838" y="2741"/>
              <a:ext cx="2547" cy="0"/>
            </a:xfrm>
            <a:prstGeom prst="line">
              <a:avLst/>
            </a:prstGeom>
            <a:ln>
              <a:solidFill>
                <a:srgbClr val="138DCC"/>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390" y="2742"/>
              <a:ext cx="447" cy="543"/>
            </a:xfrm>
            <a:prstGeom prst="line">
              <a:avLst/>
            </a:prstGeom>
            <a:ln>
              <a:solidFill>
                <a:srgbClr val="138DCC"/>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5284" y="3269"/>
              <a:ext cx="147" cy="147"/>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51" name="图片 15" descr="C:\Users\Administrator\Desktop\网址.svg网址"/>
          <p:cNvPicPr>
            <a:picLocks noChangeAspect="1"/>
          </p:cNvPicPr>
          <p:nvPr/>
        </p:nvPicPr>
        <p:blipFill>
          <a:blip r:embed="rId1">
            <a:extLst>
              <a:ext uri="{96DAC541-7B7A-43D3-8B79-37D633B846F1}">
                <asvg:svgBlip xmlns:asvg="http://schemas.microsoft.com/office/drawing/2016/SVG/main" r:embed="rId2"/>
              </a:ext>
            </a:extLst>
          </a:blip>
          <a:srcRect/>
          <a:stretch>
            <a:fillRect/>
          </a:stretch>
        </p:blipFill>
        <p:spPr>
          <a:xfrm>
            <a:off x="5837873" y="1701165"/>
            <a:ext cx="393065" cy="393065"/>
          </a:xfrm>
          <a:prstGeom prst="rect">
            <a:avLst/>
          </a:prstGeom>
        </p:spPr>
      </p:pic>
      <p:sp>
        <p:nvSpPr>
          <p:cNvPr id="117" name="启智设计原创"/>
          <p:cNvSpPr/>
          <p:nvPr/>
        </p:nvSpPr>
        <p:spPr bwMode="auto">
          <a:xfrm>
            <a:off x="5957656" y="3625215"/>
            <a:ext cx="277495" cy="279400"/>
          </a:xfrm>
          <a:custGeom>
            <a:avLst/>
            <a:gdLst>
              <a:gd name="T0" fmla="*/ 0 w 21600"/>
              <a:gd name="T1" fmla="*/ 11506 h 21600"/>
              <a:gd name="T2" fmla="*/ 7091 w 21600"/>
              <a:gd name="T3" fmla="*/ 14436 h 21600"/>
              <a:gd name="T4" fmla="*/ 10145 w 21600"/>
              <a:gd name="T5" fmla="*/ 21600 h 21600"/>
              <a:gd name="T6" fmla="*/ 14291 w 21600"/>
              <a:gd name="T7" fmla="*/ 21600 h 21600"/>
              <a:gd name="T8" fmla="*/ 0 w 21600"/>
              <a:gd name="T9" fmla="*/ 7381 h 21600"/>
              <a:gd name="T10" fmla="*/ 0 w 21600"/>
              <a:gd name="T11" fmla="*/ 11506 h 21600"/>
              <a:gd name="T12" fmla="*/ 0 w 21600"/>
              <a:gd name="T13" fmla="*/ 4125 h 21600"/>
              <a:gd name="T14" fmla="*/ 17455 w 21600"/>
              <a:gd name="T15" fmla="*/ 21600 h 21600"/>
              <a:gd name="T16" fmla="*/ 21600 w 21600"/>
              <a:gd name="T17" fmla="*/ 21600 h 21600"/>
              <a:gd name="T18" fmla="*/ 0 w 21600"/>
              <a:gd name="T19" fmla="*/ 0 h 21600"/>
              <a:gd name="T20" fmla="*/ 0 w 21600"/>
              <a:gd name="T21" fmla="*/ 4125 h 21600"/>
              <a:gd name="T22" fmla="*/ 5782 w 21600"/>
              <a:gd name="T23" fmla="*/ 18669 h 21600"/>
              <a:gd name="T24" fmla="*/ 2836 w 21600"/>
              <a:gd name="T25" fmla="*/ 21600 h 21600"/>
              <a:gd name="T26" fmla="*/ 0 w 21600"/>
              <a:gd name="T27" fmla="*/ 18669 h 21600"/>
              <a:gd name="T28" fmla="*/ 2836 w 21600"/>
              <a:gd name="T29" fmla="*/ 15847 h 21600"/>
              <a:gd name="T30" fmla="*/ 5782 w 21600"/>
              <a:gd name="T31" fmla="*/ 18669 h 21600"/>
              <a:gd name="T32" fmla="*/ 5782 w 21600"/>
              <a:gd name="T33" fmla="*/ 1866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11506"/>
                </a:moveTo>
                <a:cubicBezTo>
                  <a:pt x="2727" y="11506"/>
                  <a:pt x="5236" y="12482"/>
                  <a:pt x="7091" y="14436"/>
                </a:cubicBezTo>
                <a:cubicBezTo>
                  <a:pt x="9055" y="16390"/>
                  <a:pt x="10145" y="18886"/>
                  <a:pt x="10145" y="21600"/>
                </a:cubicBezTo>
                <a:cubicBezTo>
                  <a:pt x="14291" y="21600"/>
                  <a:pt x="14291" y="21600"/>
                  <a:pt x="14291" y="21600"/>
                </a:cubicBezTo>
                <a:cubicBezTo>
                  <a:pt x="14291" y="13785"/>
                  <a:pt x="7855" y="7381"/>
                  <a:pt x="0" y="7381"/>
                </a:cubicBezTo>
                <a:lnTo>
                  <a:pt x="0" y="11506"/>
                </a:lnTo>
                <a:close/>
                <a:moveTo>
                  <a:pt x="0" y="4125"/>
                </a:moveTo>
                <a:cubicBezTo>
                  <a:pt x="9600" y="4125"/>
                  <a:pt x="17455" y="11940"/>
                  <a:pt x="17455" y="21600"/>
                </a:cubicBezTo>
                <a:cubicBezTo>
                  <a:pt x="21600" y="21600"/>
                  <a:pt x="21600" y="21600"/>
                  <a:pt x="21600" y="21600"/>
                </a:cubicBezTo>
                <a:cubicBezTo>
                  <a:pt x="21600" y="9660"/>
                  <a:pt x="11891" y="0"/>
                  <a:pt x="0" y="0"/>
                </a:cubicBezTo>
                <a:lnTo>
                  <a:pt x="0" y="4125"/>
                </a:lnTo>
                <a:close/>
                <a:moveTo>
                  <a:pt x="5782" y="18669"/>
                </a:moveTo>
                <a:cubicBezTo>
                  <a:pt x="5782" y="20297"/>
                  <a:pt x="4473" y="21600"/>
                  <a:pt x="2836" y="21600"/>
                </a:cubicBezTo>
                <a:cubicBezTo>
                  <a:pt x="1309" y="21600"/>
                  <a:pt x="0" y="20297"/>
                  <a:pt x="0" y="18669"/>
                </a:cubicBezTo>
                <a:cubicBezTo>
                  <a:pt x="0" y="17150"/>
                  <a:pt x="1309" y="15847"/>
                  <a:pt x="2836" y="15847"/>
                </a:cubicBezTo>
                <a:cubicBezTo>
                  <a:pt x="4473" y="15847"/>
                  <a:pt x="5782" y="17150"/>
                  <a:pt x="5782" y="18669"/>
                </a:cubicBezTo>
                <a:close/>
                <a:moveTo>
                  <a:pt x="5782" y="18669"/>
                </a:moveTo>
              </a:path>
            </a:pathLst>
          </a:custGeom>
          <a:solidFill>
            <a:srgbClr val="90D7EE"/>
          </a:solidFill>
          <a:ln>
            <a:noFill/>
          </a:ln>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p>
            <a:endParaRPr lang="en-US" dirty="0">
              <a:latin typeface="印品黑体" panose="00000500000000000000" pitchFamily="2" charset="-122"/>
              <a:ea typeface="印品黑体" panose="00000500000000000000" pitchFamily="2" charset="-122"/>
              <a:sym typeface="Times New Roman" panose="02020603050405020304" pitchFamily="18" charset="0"/>
            </a:endParaRPr>
          </a:p>
        </p:txBody>
      </p:sp>
      <p:sp>
        <p:nvSpPr>
          <p:cNvPr id="67" name="任意多边形 66"/>
          <p:cNvSpPr/>
          <p:nvPr/>
        </p:nvSpPr>
        <p:spPr>
          <a:xfrm>
            <a:off x="5796915" y="5419725"/>
            <a:ext cx="476250" cy="39878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001" h="2507">
                <a:moveTo>
                  <a:pt x="5" y="2351"/>
                </a:moveTo>
                <a:lnTo>
                  <a:pt x="5" y="2346"/>
                </a:lnTo>
                <a:cubicBezTo>
                  <a:pt x="3" y="2261"/>
                  <a:pt x="89" y="2192"/>
                  <a:pt x="158" y="2194"/>
                </a:cubicBezTo>
                <a:lnTo>
                  <a:pt x="162" y="2194"/>
                </a:lnTo>
                <a:lnTo>
                  <a:pt x="163" y="2194"/>
                </a:lnTo>
                <a:cubicBezTo>
                  <a:pt x="171" y="2194"/>
                  <a:pt x="186" y="2196"/>
                  <a:pt x="185" y="2196"/>
                </a:cubicBezTo>
                <a:cubicBezTo>
                  <a:pt x="187" y="2195"/>
                  <a:pt x="197" y="2194"/>
                  <a:pt x="198" y="2194"/>
                </a:cubicBezTo>
                <a:lnTo>
                  <a:pt x="198" y="2194"/>
                </a:lnTo>
                <a:lnTo>
                  <a:pt x="2801" y="2194"/>
                </a:lnTo>
                <a:lnTo>
                  <a:pt x="2802" y="2194"/>
                </a:lnTo>
                <a:cubicBezTo>
                  <a:pt x="2808" y="2194"/>
                  <a:pt x="2818" y="2197"/>
                  <a:pt x="2817" y="2197"/>
                </a:cubicBezTo>
                <a:cubicBezTo>
                  <a:pt x="2824" y="2195"/>
                  <a:pt x="2840" y="2194"/>
                  <a:pt x="2843" y="2194"/>
                </a:cubicBezTo>
                <a:lnTo>
                  <a:pt x="2844" y="2194"/>
                </a:lnTo>
                <a:lnTo>
                  <a:pt x="2844" y="2194"/>
                </a:lnTo>
                <a:lnTo>
                  <a:pt x="2845" y="2194"/>
                </a:lnTo>
                <a:lnTo>
                  <a:pt x="2849" y="2194"/>
                </a:lnTo>
                <a:cubicBezTo>
                  <a:pt x="2935" y="2192"/>
                  <a:pt x="3003" y="2278"/>
                  <a:pt x="3001" y="2347"/>
                </a:cubicBezTo>
                <a:lnTo>
                  <a:pt x="3001" y="2351"/>
                </a:lnTo>
                <a:lnTo>
                  <a:pt x="3001" y="2355"/>
                </a:lnTo>
                <a:cubicBezTo>
                  <a:pt x="3004" y="2441"/>
                  <a:pt x="2917" y="2509"/>
                  <a:pt x="2848" y="2507"/>
                </a:cubicBezTo>
                <a:lnTo>
                  <a:pt x="2845" y="2507"/>
                </a:lnTo>
                <a:lnTo>
                  <a:pt x="2843" y="2507"/>
                </a:lnTo>
                <a:lnTo>
                  <a:pt x="2842" y="2507"/>
                </a:lnTo>
                <a:cubicBezTo>
                  <a:pt x="2833" y="2507"/>
                  <a:pt x="2818" y="2505"/>
                  <a:pt x="2817" y="2505"/>
                </a:cubicBezTo>
                <a:cubicBezTo>
                  <a:pt x="2815" y="2506"/>
                  <a:pt x="2804" y="2507"/>
                  <a:pt x="2802" y="2507"/>
                </a:cubicBezTo>
                <a:lnTo>
                  <a:pt x="2801" y="2507"/>
                </a:lnTo>
                <a:lnTo>
                  <a:pt x="2801" y="2507"/>
                </a:lnTo>
                <a:lnTo>
                  <a:pt x="198" y="2507"/>
                </a:lnTo>
                <a:lnTo>
                  <a:pt x="197" y="2507"/>
                </a:lnTo>
                <a:cubicBezTo>
                  <a:pt x="192" y="2507"/>
                  <a:pt x="184" y="2505"/>
                  <a:pt x="185" y="2505"/>
                </a:cubicBezTo>
                <a:cubicBezTo>
                  <a:pt x="180" y="2506"/>
                  <a:pt x="165" y="2507"/>
                  <a:pt x="163" y="2507"/>
                </a:cubicBezTo>
                <a:lnTo>
                  <a:pt x="162" y="2507"/>
                </a:lnTo>
                <a:lnTo>
                  <a:pt x="162" y="2507"/>
                </a:lnTo>
                <a:lnTo>
                  <a:pt x="162" y="2507"/>
                </a:lnTo>
                <a:lnTo>
                  <a:pt x="157" y="2507"/>
                </a:lnTo>
                <a:cubicBezTo>
                  <a:pt x="72" y="2510"/>
                  <a:pt x="3" y="2423"/>
                  <a:pt x="5" y="2354"/>
                </a:cubicBezTo>
                <a:lnTo>
                  <a:pt x="5" y="2351"/>
                </a:lnTo>
                <a:close/>
                <a:moveTo>
                  <a:pt x="0" y="333"/>
                </a:moveTo>
                <a:lnTo>
                  <a:pt x="0" y="325"/>
                </a:lnTo>
                <a:cubicBezTo>
                  <a:pt x="-5" y="142"/>
                  <a:pt x="179" y="-4"/>
                  <a:pt x="325" y="0"/>
                </a:cubicBezTo>
                <a:lnTo>
                  <a:pt x="333" y="0"/>
                </a:lnTo>
                <a:lnTo>
                  <a:pt x="2668" y="0"/>
                </a:lnTo>
                <a:lnTo>
                  <a:pt x="2676" y="0"/>
                </a:lnTo>
                <a:cubicBezTo>
                  <a:pt x="2859" y="-5"/>
                  <a:pt x="3005" y="179"/>
                  <a:pt x="3001" y="325"/>
                </a:cubicBezTo>
                <a:lnTo>
                  <a:pt x="3001" y="333"/>
                </a:lnTo>
                <a:lnTo>
                  <a:pt x="3001" y="1667"/>
                </a:lnTo>
                <a:lnTo>
                  <a:pt x="3001" y="1675"/>
                </a:lnTo>
                <a:cubicBezTo>
                  <a:pt x="3006" y="1858"/>
                  <a:pt x="2822" y="2004"/>
                  <a:pt x="2676" y="2000"/>
                </a:cubicBezTo>
                <a:lnTo>
                  <a:pt x="2668" y="2000"/>
                </a:lnTo>
                <a:lnTo>
                  <a:pt x="333" y="2000"/>
                </a:lnTo>
                <a:lnTo>
                  <a:pt x="325" y="2000"/>
                </a:lnTo>
                <a:cubicBezTo>
                  <a:pt x="142" y="2005"/>
                  <a:pt x="-4" y="1821"/>
                  <a:pt x="0" y="1675"/>
                </a:cubicBezTo>
                <a:lnTo>
                  <a:pt x="0" y="1667"/>
                </a:lnTo>
                <a:lnTo>
                  <a:pt x="0" y="333"/>
                </a:lnTo>
                <a:close/>
                <a:moveTo>
                  <a:pt x="276" y="495"/>
                </a:moveTo>
                <a:lnTo>
                  <a:pt x="276" y="489"/>
                </a:lnTo>
                <a:cubicBezTo>
                  <a:pt x="272" y="350"/>
                  <a:pt x="411" y="240"/>
                  <a:pt x="522" y="243"/>
                </a:cubicBezTo>
                <a:lnTo>
                  <a:pt x="528" y="243"/>
                </a:lnTo>
                <a:lnTo>
                  <a:pt x="2473" y="243"/>
                </a:lnTo>
                <a:lnTo>
                  <a:pt x="2479" y="243"/>
                </a:lnTo>
                <a:cubicBezTo>
                  <a:pt x="2618" y="239"/>
                  <a:pt x="2728" y="378"/>
                  <a:pt x="2725" y="489"/>
                </a:cubicBezTo>
                <a:lnTo>
                  <a:pt x="2725" y="495"/>
                </a:lnTo>
                <a:lnTo>
                  <a:pt x="2725" y="1505"/>
                </a:lnTo>
                <a:lnTo>
                  <a:pt x="2725" y="1511"/>
                </a:lnTo>
                <a:cubicBezTo>
                  <a:pt x="2729" y="1650"/>
                  <a:pt x="2590" y="1760"/>
                  <a:pt x="2479" y="1757"/>
                </a:cubicBezTo>
                <a:lnTo>
                  <a:pt x="2473" y="1757"/>
                </a:lnTo>
                <a:lnTo>
                  <a:pt x="528" y="1757"/>
                </a:lnTo>
                <a:lnTo>
                  <a:pt x="522" y="1757"/>
                </a:lnTo>
                <a:cubicBezTo>
                  <a:pt x="383" y="1761"/>
                  <a:pt x="273" y="1622"/>
                  <a:pt x="276" y="1511"/>
                </a:cubicBezTo>
                <a:lnTo>
                  <a:pt x="276" y="1505"/>
                </a:lnTo>
                <a:lnTo>
                  <a:pt x="276" y="495"/>
                </a:lnTo>
                <a:close/>
                <a:moveTo>
                  <a:pt x="1331" y="367"/>
                </a:moveTo>
                <a:cubicBezTo>
                  <a:pt x="1332" y="367"/>
                  <a:pt x="1340" y="366"/>
                  <a:pt x="1340" y="366"/>
                </a:cubicBezTo>
                <a:lnTo>
                  <a:pt x="1340" y="366"/>
                </a:lnTo>
                <a:lnTo>
                  <a:pt x="1669" y="366"/>
                </a:lnTo>
                <a:cubicBezTo>
                  <a:pt x="1672" y="366"/>
                  <a:pt x="1677" y="367"/>
                  <a:pt x="1676" y="367"/>
                </a:cubicBezTo>
                <a:lnTo>
                  <a:pt x="1678" y="366"/>
                </a:lnTo>
                <a:lnTo>
                  <a:pt x="1681" y="366"/>
                </a:lnTo>
                <a:lnTo>
                  <a:pt x="1684" y="366"/>
                </a:lnTo>
                <a:lnTo>
                  <a:pt x="1687" y="366"/>
                </a:lnTo>
                <a:lnTo>
                  <a:pt x="1690" y="366"/>
                </a:lnTo>
                <a:cubicBezTo>
                  <a:pt x="1752" y="364"/>
                  <a:pt x="1801" y="426"/>
                  <a:pt x="1799" y="475"/>
                </a:cubicBezTo>
                <a:lnTo>
                  <a:pt x="1799" y="478"/>
                </a:lnTo>
                <a:lnTo>
                  <a:pt x="1799" y="481"/>
                </a:lnTo>
                <a:cubicBezTo>
                  <a:pt x="1801" y="543"/>
                  <a:pt x="1739" y="592"/>
                  <a:pt x="1690" y="590"/>
                </a:cubicBezTo>
                <a:cubicBezTo>
                  <a:pt x="1685" y="590"/>
                  <a:pt x="1672" y="589"/>
                  <a:pt x="1675" y="589"/>
                </a:cubicBezTo>
                <a:lnTo>
                  <a:pt x="1674" y="589"/>
                </a:lnTo>
                <a:lnTo>
                  <a:pt x="1673" y="590"/>
                </a:lnTo>
                <a:lnTo>
                  <a:pt x="1671" y="590"/>
                </a:lnTo>
                <a:lnTo>
                  <a:pt x="1670" y="590"/>
                </a:lnTo>
                <a:lnTo>
                  <a:pt x="1669" y="590"/>
                </a:lnTo>
                <a:lnTo>
                  <a:pt x="1340" y="590"/>
                </a:lnTo>
                <a:lnTo>
                  <a:pt x="1339" y="590"/>
                </a:lnTo>
                <a:cubicBezTo>
                  <a:pt x="1336" y="590"/>
                  <a:pt x="1331" y="589"/>
                  <a:pt x="1331" y="589"/>
                </a:cubicBezTo>
                <a:cubicBezTo>
                  <a:pt x="1326" y="590"/>
                  <a:pt x="1316" y="590"/>
                  <a:pt x="1315" y="590"/>
                </a:cubicBezTo>
                <a:lnTo>
                  <a:pt x="1314" y="590"/>
                </a:lnTo>
                <a:lnTo>
                  <a:pt x="1314" y="590"/>
                </a:lnTo>
                <a:lnTo>
                  <a:pt x="1311" y="590"/>
                </a:lnTo>
                <a:cubicBezTo>
                  <a:pt x="1250" y="592"/>
                  <a:pt x="1201" y="530"/>
                  <a:pt x="1202" y="481"/>
                </a:cubicBezTo>
                <a:lnTo>
                  <a:pt x="1202" y="478"/>
                </a:lnTo>
                <a:lnTo>
                  <a:pt x="1202" y="475"/>
                </a:lnTo>
                <a:cubicBezTo>
                  <a:pt x="1200" y="414"/>
                  <a:pt x="1262" y="365"/>
                  <a:pt x="1311" y="366"/>
                </a:cubicBezTo>
                <a:lnTo>
                  <a:pt x="1314" y="366"/>
                </a:lnTo>
                <a:lnTo>
                  <a:pt x="1315" y="366"/>
                </a:lnTo>
                <a:cubicBezTo>
                  <a:pt x="1322" y="366"/>
                  <a:pt x="1332" y="367"/>
                  <a:pt x="1331" y="367"/>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1" name="文本框 60"/>
          <p:cNvSpPr txBox="1"/>
          <p:nvPr/>
        </p:nvSpPr>
        <p:spPr>
          <a:xfrm>
            <a:off x="1849438" y="3269615"/>
            <a:ext cx="2062480" cy="645160"/>
          </a:xfrm>
          <a:prstGeom prst="rect">
            <a:avLst/>
          </a:prstGeom>
          <a:noFill/>
        </p:spPr>
        <p:txBody>
          <a:bodyPr wrap="none" rtlCol="0">
            <a:spAutoFit/>
          </a:bodyPr>
          <a:p>
            <a:pPr algn="l"/>
            <a:r>
              <a:rPr lang="zh-CN" altLang="en-US" sz="3600" b="1" spc="100">
                <a:solidFill>
                  <a:schemeClr val="tx1">
                    <a:lumMod val="65000"/>
                    <a:lumOff val="35000"/>
                  </a:schemeClr>
                </a:solidFill>
                <a:uFillTx/>
              </a:rPr>
              <a:t>环境配置</a:t>
            </a:r>
            <a:endParaRPr lang="zh-CN" altLang="en-US" sz="3600" b="1" spc="100">
              <a:solidFill>
                <a:schemeClr val="tx1">
                  <a:lumMod val="65000"/>
                  <a:lumOff val="35000"/>
                </a:schemeClr>
              </a:solidFill>
              <a:uFillTx/>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Lab2</a:t>
            </a:r>
            <a:endPar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1" name="圆角矩形 20"/>
          <p:cNvSpPr/>
          <p:nvPr/>
        </p:nvSpPr>
        <p:spPr>
          <a:xfrm rot="2700000">
            <a:off x="1255395" y="2078355"/>
            <a:ext cx="2547620" cy="2547620"/>
          </a:xfrm>
          <a:prstGeom prst="roundRect">
            <a:avLst>
              <a:gd name="adj" fmla="val 7964"/>
            </a:avLst>
          </a:prstGeom>
          <a:gradFill>
            <a:gsLst>
              <a:gs pos="91000">
                <a:schemeClr val="bg1"/>
              </a:gs>
              <a:gs pos="3000">
                <a:schemeClr val="bg1">
                  <a:lumMod val="95000"/>
                </a:schemeClr>
              </a:gs>
            </a:gsLst>
            <a:lin ang="2700000" scaled="0"/>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rot="2700000">
            <a:off x="4860925" y="2078355"/>
            <a:ext cx="2547620" cy="2547620"/>
          </a:xfrm>
          <a:prstGeom prst="roundRect">
            <a:avLst>
              <a:gd name="adj" fmla="val 7964"/>
            </a:avLst>
          </a:prstGeom>
          <a:gradFill>
            <a:gsLst>
              <a:gs pos="91000">
                <a:schemeClr val="bg1"/>
              </a:gs>
              <a:gs pos="3000">
                <a:schemeClr val="bg1">
                  <a:lumMod val="95000"/>
                </a:schemeClr>
              </a:gs>
            </a:gsLst>
            <a:lin ang="2700000" scaled="0"/>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rot="2700000">
            <a:off x="8466455" y="2078355"/>
            <a:ext cx="2547620" cy="2547620"/>
          </a:xfrm>
          <a:prstGeom prst="roundRect">
            <a:avLst>
              <a:gd name="adj" fmla="val 7964"/>
            </a:avLst>
          </a:prstGeom>
          <a:gradFill>
            <a:gsLst>
              <a:gs pos="91000">
                <a:schemeClr val="bg1"/>
              </a:gs>
              <a:gs pos="3000">
                <a:schemeClr val="bg1">
                  <a:lumMod val="95000"/>
                </a:schemeClr>
              </a:gs>
            </a:gsLst>
            <a:lin ang="2700000" scaled="0"/>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3938270" y="2971165"/>
            <a:ext cx="762000" cy="762000"/>
          </a:xfrm>
          <a:prstGeom prst="ellipse">
            <a:avLst/>
          </a:prstGeom>
          <a:solidFill>
            <a:srgbClr val="138DCC"/>
          </a:solidFill>
          <a:ln w="25400">
            <a:gradFill>
              <a:gsLst>
                <a:gs pos="0">
                  <a:schemeClr val="bg1">
                    <a:lumMod val="95000"/>
                  </a:schemeClr>
                </a:gs>
                <a:gs pos="100000">
                  <a:schemeClr val="bg1">
                    <a:lumMod val="75000"/>
                  </a:schemeClr>
                </a:gs>
              </a:gsLst>
              <a:lin ang="2700000" scaled="0"/>
            </a:gradFill>
          </a:ln>
          <a:effectLst>
            <a:outerShdw blurRad="50800" dist="38100" dir="2700000" algn="tl" rotWithShape="0">
              <a:prstClr val="black">
                <a:alpha val="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7558405" y="2971165"/>
            <a:ext cx="762000" cy="762000"/>
          </a:xfrm>
          <a:prstGeom prst="ellipse">
            <a:avLst/>
          </a:prstGeom>
          <a:solidFill>
            <a:srgbClr val="138DCC"/>
          </a:solidFill>
          <a:ln w="25400">
            <a:gradFill>
              <a:gsLst>
                <a:gs pos="0">
                  <a:schemeClr val="bg1">
                    <a:lumMod val="95000"/>
                  </a:schemeClr>
                </a:gs>
                <a:gs pos="100000">
                  <a:schemeClr val="bg1">
                    <a:lumMod val="75000"/>
                  </a:schemeClr>
                </a:gs>
              </a:gsLst>
              <a:lin ang="2700000" scaled="0"/>
            </a:gradFill>
          </a:ln>
          <a:effectLst>
            <a:outerShdw blurRad="50800" dist="38100" dir="2700000" algn="tl" rotWithShape="0">
              <a:prstClr val="black">
                <a:alpha val="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7" name="组合 66"/>
          <p:cNvGrpSpPr/>
          <p:nvPr/>
        </p:nvGrpSpPr>
        <p:grpSpPr>
          <a:xfrm>
            <a:off x="1536065" y="3026410"/>
            <a:ext cx="1986280" cy="1305516"/>
            <a:chOff x="3186" y="2690"/>
            <a:chExt cx="3128" cy="1184"/>
          </a:xfrm>
        </p:grpSpPr>
        <p:sp>
          <p:nvSpPr>
            <p:cNvPr id="38" name="Content Placeholder 2"/>
            <p:cNvSpPr txBox="1"/>
            <p:nvPr/>
          </p:nvSpPr>
          <p:spPr bwMode="auto">
            <a:xfrm>
              <a:off x="3186" y="2995"/>
              <a:ext cx="3128"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000">
                  <a:solidFill>
                    <a:schemeClr val="tx1">
                      <a:lumMod val="65000"/>
                      <a:lumOff val="35000"/>
                    </a:schemeClr>
                  </a:solidFill>
                  <a:latin typeface="+mj-ea"/>
                  <a:ea typeface="+mj-ea"/>
                  <a:cs typeface="+mn-ea"/>
                  <a:sym typeface="+mn-lt"/>
                </a:rPr>
                <a:t>易 debug</a:t>
              </a:r>
              <a:endParaRPr lang="en-US" altLang="zh-CN" sz="1000">
                <a:solidFill>
                  <a:schemeClr val="tx1">
                    <a:lumMod val="65000"/>
                    <a:lumOff val="35000"/>
                  </a:schemeClr>
                </a:solidFill>
                <a:latin typeface="+mj-ea"/>
                <a:ea typeface="+mj-ea"/>
                <a:cs typeface="+mn-ea"/>
                <a:sym typeface="+mn-lt"/>
              </a:endParaRPr>
            </a:p>
            <a:p>
              <a:pPr algn="l" defTabSz="1219200" fontAlgn="base">
                <a:lnSpc>
                  <a:spcPct val="150000"/>
                </a:lnSpc>
                <a:spcBef>
                  <a:spcPts val="1335"/>
                </a:spcBef>
                <a:spcAft>
                  <a:spcPct val="0"/>
                </a:spcAft>
              </a:pPr>
              <a:r>
                <a:rPr lang="en-US" altLang="zh-CN" sz="1000">
                  <a:solidFill>
                    <a:schemeClr val="tx1">
                      <a:lumMod val="65000"/>
                      <a:lumOff val="35000"/>
                    </a:schemeClr>
                  </a:solidFill>
                  <a:latin typeface="+mj-ea"/>
                  <a:ea typeface="+mj-ea"/>
                  <a:cs typeface="+mn-ea"/>
                  <a:sym typeface="+mn-lt"/>
                </a:rPr>
                <a:t>配置简单</a:t>
              </a:r>
              <a:endParaRPr lang="en-US" altLang="zh-CN" sz="1000">
                <a:solidFill>
                  <a:schemeClr val="tx1">
                    <a:lumMod val="65000"/>
                    <a:lumOff val="35000"/>
                  </a:schemeClr>
                </a:solidFill>
                <a:latin typeface="+mj-ea"/>
                <a:ea typeface="+mj-ea"/>
                <a:cs typeface="+mn-ea"/>
                <a:sym typeface="+mn-lt"/>
              </a:endParaRPr>
            </a:p>
          </p:txBody>
        </p:sp>
        <p:sp>
          <p:nvSpPr>
            <p:cNvPr id="39" name="文本框 38"/>
            <p:cNvSpPr txBox="1"/>
            <p:nvPr/>
          </p:nvSpPr>
          <p:spPr>
            <a:xfrm>
              <a:off x="3827" y="2690"/>
              <a:ext cx="1568" cy="306"/>
            </a:xfrm>
            <a:prstGeom prst="rect">
              <a:avLst/>
            </a:prstGeom>
            <a:noFill/>
          </p:spPr>
          <p:txBody>
            <a:bodyPr wrap="square" rtlCol="0">
              <a:spAutoFit/>
            </a:bodyPr>
            <a:p>
              <a:pPr algn="l"/>
              <a:r>
                <a:rPr lang="en-US" altLang="zh-CN" sz="1600" dirty="0" smtClean="0">
                  <a:solidFill>
                    <a:schemeClr val="tx1">
                      <a:lumMod val="65000"/>
                      <a:lumOff val="35000"/>
                    </a:schemeClr>
                  </a:solidFill>
                  <a:latin typeface="+mj-ea"/>
                  <a:ea typeface="+mj-ea"/>
                  <a:cs typeface="+mn-ea"/>
                  <a:sym typeface="+mn-lt"/>
                </a:rPr>
                <a:t>Qemu</a:t>
              </a:r>
              <a:endParaRPr lang="en-US" altLang="zh-CN" sz="1600" dirty="0" smtClean="0">
                <a:solidFill>
                  <a:schemeClr val="tx1">
                    <a:lumMod val="65000"/>
                    <a:lumOff val="35000"/>
                  </a:schemeClr>
                </a:solidFill>
                <a:latin typeface="+mj-ea"/>
                <a:ea typeface="+mj-ea"/>
                <a:cs typeface="+mn-ea"/>
                <a:sym typeface="+mn-lt"/>
              </a:endParaRPr>
            </a:p>
          </p:txBody>
        </p:sp>
      </p:grpSp>
      <p:grpSp>
        <p:nvGrpSpPr>
          <p:cNvPr id="40" name="组合 39"/>
          <p:cNvGrpSpPr/>
          <p:nvPr/>
        </p:nvGrpSpPr>
        <p:grpSpPr>
          <a:xfrm>
            <a:off x="8876665" y="3016885"/>
            <a:ext cx="1986280" cy="1401101"/>
            <a:chOff x="3250" y="2645"/>
            <a:chExt cx="3128" cy="1466"/>
          </a:xfrm>
        </p:grpSpPr>
        <p:sp>
          <p:nvSpPr>
            <p:cNvPr id="41" name="Content Placeholder 2"/>
            <p:cNvSpPr txBox="1"/>
            <p:nvPr/>
          </p:nvSpPr>
          <p:spPr bwMode="auto">
            <a:xfrm>
              <a:off x="3250" y="3059"/>
              <a:ext cx="3128"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zh-CN" altLang="en-US" sz="1000">
                  <a:solidFill>
                    <a:schemeClr val="tx1">
                      <a:lumMod val="65000"/>
                      <a:lumOff val="35000"/>
                    </a:schemeClr>
                  </a:solidFill>
                  <a:latin typeface="+mj-ea"/>
                  <a:ea typeface="+mj-ea"/>
                  <a:cs typeface="+mn-ea"/>
                  <a:sym typeface="+mn-lt"/>
                </a:rPr>
                <a:t>堆初始化</a:t>
              </a:r>
              <a:endParaRPr lang="zh-CN" altLang="en-US" sz="1000">
                <a:solidFill>
                  <a:schemeClr val="tx1">
                    <a:lumMod val="65000"/>
                    <a:lumOff val="35000"/>
                  </a:schemeClr>
                </a:solidFill>
                <a:latin typeface="+mj-ea"/>
                <a:ea typeface="+mj-ea"/>
                <a:cs typeface="+mn-ea"/>
                <a:sym typeface="+mn-lt"/>
              </a:endParaRPr>
            </a:p>
            <a:p>
              <a:pPr algn="l" defTabSz="1219200" fontAlgn="base">
                <a:lnSpc>
                  <a:spcPct val="150000"/>
                </a:lnSpc>
                <a:spcBef>
                  <a:spcPts val="1335"/>
                </a:spcBef>
                <a:spcAft>
                  <a:spcPct val="0"/>
                </a:spcAft>
              </a:pPr>
              <a:r>
                <a:rPr lang="zh-CN" altLang="en-US" sz="1000">
                  <a:solidFill>
                    <a:schemeClr val="tx1">
                      <a:lumMod val="65000"/>
                      <a:lumOff val="35000"/>
                    </a:schemeClr>
                  </a:solidFill>
                  <a:latin typeface="+mj-ea"/>
                  <a:ea typeface="+mj-ea"/>
                  <a:cs typeface="+mn-ea"/>
                  <a:sym typeface="+mn-lt"/>
                </a:rPr>
                <a:t>多核</a:t>
              </a:r>
              <a:r>
                <a:rPr lang="en-US" altLang="zh-CN" sz="1000">
                  <a:solidFill>
                    <a:schemeClr val="tx1">
                      <a:lumMod val="65000"/>
                      <a:lumOff val="35000"/>
                    </a:schemeClr>
                  </a:solidFill>
                  <a:latin typeface="+mj-ea"/>
                  <a:ea typeface="+mj-ea"/>
                  <a:cs typeface="+mn-ea"/>
                  <a:sym typeface="+mn-lt"/>
                </a:rPr>
                <a:t>CPU</a:t>
              </a:r>
              <a:r>
                <a:rPr lang="zh-CN" altLang="en-US" sz="1000">
                  <a:solidFill>
                    <a:schemeClr val="tx1">
                      <a:lumMod val="65000"/>
                      <a:lumOff val="35000"/>
                    </a:schemeClr>
                  </a:solidFill>
                  <a:latin typeface="+mj-ea"/>
                  <a:ea typeface="+mj-ea"/>
                  <a:cs typeface="+mn-ea"/>
                  <a:sym typeface="+mn-lt"/>
                </a:rPr>
                <a:t>启动</a:t>
              </a:r>
              <a:endParaRPr lang="zh-CN" altLang="en-US" sz="1000">
                <a:solidFill>
                  <a:schemeClr val="tx1">
                    <a:lumMod val="65000"/>
                    <a:lumOff val="35000"/>
                  </a:schemeClr>
                </a:solidFill>
                <a:latin typeface="+mj-ea"/>
                <a:ea typeface="+mj-ea"/>
                <a:cs typeface="+mn-ea"/>
                <a:sym typeface="+mn-lt"/>
              </a:endParaRPr>
            </a:p>
          </p:txBody>
        </p:sp>
        <p:sp>
          <p:nvSpPr>
            <p:cNvPr id="42" name="文本框 41"/>
            <p:cNvSpPr txBox="1"/>
            <p:nvPr/>
          </p:nvSpPr>
          <p:spPr>
            <a:xfrm>
              <a:off x="3909" y="2645"/>
              <a:ext cx="1568" cy="353"/>
            </a:xfrm>
            <a:prstGeom prst="rect">
              <a:avLst/>
            </a:prstGeom>
            <a:noFill/>
          </p:spPr>
          <p:txBody>
            <a:bodyPr wrap="square" rtlCol="0">
              <a:spAutoFit/>
            </a:bodyPr>
            <a:p>
              <a:pPr algn="l"/>
              <a:r>
                <a:rPr lang="en-US" altLang="zh-CN" sz="1600" dirty="0" smtClean="0">
                  <a:solidFill>
                    <a:schemeClr val="tx1">
                      <a:lumMod val="65000"/>
                      <a:lumOff val="35000"/>
                    </a:schemeClr>
                  </a:solidFill>
                  <a:latin typeface="+mj-ea"/>
                  <a:ea typeface="+mj-ea"/>
                  <a:cs typeface="+mn-ea"/>
                  <a:sym typeface="+mn-lt"/>
                </a:rPr>
                <a:t>kernel</a:t>
              </a:r>
              <a:endParaRPr lang="en-US" altLang="zh-CN" sz="1600" dirty="0" smtClean="0">
                <a:solidFill>
                  <a:schemeClr val="tx1">
                    <a:lumMod val="65000"/>
                    <a:lumOff val="35000"/>
                  </a:schemeClr>
                </a:solidFill>
                <a:latin typeface="+mj-ea"/>
                <a:ea typeface="+mj-ea"/>
                <a:cs typeface="+mn-ea"/>
                <a:sym typeface="+mn-lt"/>
              </a:endParaRPr>
            </a:p>
          </p:txBody>
        </p:sp>
      </p:grpSp>
      <p:grpSp>
        <p:nvGrpSpPr>
          <p:cNvPr id="43" name="组合 42"/>
          <p:cNvGrpSpPr/>
          <p:nvPr/>
        </p:nvGrpSpPr>
        <p:grpSpPr>
          <a:xfrm>
            <a:off x="5206365" y="3026410"/>
            <a:ext cx="1986280" cy="1305560"/>
            <a:chOff x="3186" y="2660"/>
            <a:chExt cx="3128" cy="2056"/>
          </a:xfrm>
        </p:grpSpPr>
        <p:sp>
          <p:nvSpPr>
            <p:cNvPr id="44" name="Content Placeholder 2"/>
            <p:cNvSpPr txBox="1"/>
            <p:nvPr/>
          </p:nvSpPr>
          <p:spPr bwMode="auto">
            <a:xfrm>
              <a:off x="3186" y="3191"/>
              <a:ext cx="3128" cy="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70000"/>
                </a:lnSpc>
                <a:spcBef>
                  <a:spcPts val="1335"/>
                </a:spcBef>
                <a:spcAft>
                  <a:spcPct val="0"/>
                </a:spcAft>
              </a:pPr>
              <a:r>
                <a:rPr lang="en-US" altLang="zh-CN" sz="1000">
                  <a:solidFill>
                    <a:schemeClr val="tx1">
                      <a:lumMod val="65000"/>
                      <a:lumOff val="35000"/>
                    </a:schemeClr>
                  </a:solidFill>
                  <a:latin typeface="+mj-ea"/>
                  <a:ea typeface="+mj-ea"/>
                  <a:cs typeface="+mn-ea"/>
                  <a:sym typeface="+mn-lt"/>
                </a:rPr>
                <a:t>从 BIOS 读取 ACPI 硬件表</a:t>
              </a:r>
              <a:endParaRPr lang="en-US" altLang="zh-CN" sz="1000">
                <a:solidFill>
                  <a:schemeClr val="tx1">
                    <a:lumMod val="65000"/>
                    <a:lumOff val="35000"/>
                  </a:schemeClr>
                </a:solidFill>
                <a:latin typeface="+mj-ea"/>
                <a:ea typeface="+mj-ea"/>
                <a:cs typeface="+mn-ea"/>
                <a:sym typeface="+mn-lt"/>
              </a:endParaRPr>
            </a:p>
            <a:p>
              <a:pPr algn="l" defTabSz="1219200" fontAlgn="base">
                <a:lnSpc>
                  <a:spcPct val="70000"/>
                </a:lnSpc>
                <a:spcBef>
                  <a:spcPts val="1335"/>
                </a:spcBef>
                <a:spcAft>
                  <a:spcPct val="0"/>
                </a:spcAft>
              </a:pPr>
              <a:r>
                <a:rPr lang="en-US" altLang="zh-CN" sz="1000">
                  <a:solidFill>
                    <a:schemeClr val="tx1">
                      <a:lumMod val="65000"/>
                      <a:lumOff val="35000"/>
                    </a:schemeClr>
                  </a:solidFill>
                  <a:latin typeface="+mj-ea"/>
                  <a:ea typeface="+mj-ea"/>
                  <a:cs typeface="+mn-ea"/>
                  <a:sym typeface="+mn-lt"/>
                </a:rPr>
                <a:t>从 ESP 分区读入内核镜像</a:t>
              </a:r>
              <a:endParaRPr lang="en-US" altLang="zh-CN" sz="1000">
                <a:solidFill>
                  <a:schemeClr val="tx1">
                    <a:lumMod val="65000"/>
                    <a:lumOff val="35000"/>
                  </a:schemeClr>
                </a:solidFill>
                <a:latin typeface="+mj-ea"/>
                <a:ea typeface="+mj-ea"/>
                <a:cs typeface="+mn-ea"/>
                <a:sym typeface="+mn-lt"/>
              </a:endParaRPr>
            </a:p>
            <a:p>
              <a:pPr algn="l" defTabSz="1219200" fontAlgn="base">
                <a:lnSpc>
                  <a:spcPct val="70000"/>
                </a:lnSpc>
                <a:spcBef>
                  <a:spcPts val="1335"/>
                </a:spcBef>
                <a:spcAft>
                  <a:spcPct val="0"/>
                </a:spcAft>
              </a:pPr>
              <a:r>
                <a:rPr lang="en-US" altLang="zh-CN" sz="1000">
                  <a:solidFill>
                    <a:schemeClr val="tx1">
                      <a:lumMod val="65000"/>
                      <a:lumOff val="35000"/>
                    </a:schemeClr>
                  </a:solidFill>
                  <a:latin typeface="+mj-ea"/>
                  <a:ea typeface="+mj-ea"/>
                  <a:cs typeface="+mn-ea"/>
                  <a:sym typeface="+mn-lt"/>
                </a:rPr>
                <a:t>解析 memory map</a:t>
              </a:r>
              <a:endParaRPr lang="en-US" altLang="zh-CN" sz="1000">
                <a:solidFill>
                  <a:schemeClr val="tx1">
                    <a:lumMod val="65000"/>
                    <a:lumOff val="35000"/>
                  </a:schemeClr>
                </a:solidFill>
                <a:latin typeface="+mj-ea"/>
                <a:ea typeface="+mj-ea"/>
                <a:cs typeface="+mn-ea"/>
                <a:sym typeface="+mn-lt"/>
              </a:endParaRPr>
            </a:p>
          </p:txBody>
        </p:sp>
        <p:sp>
          <p:nvSpPr>
            <p:cNvPr id="45" name="文本框 44"/>
            <p:cNvSpPr txBox="1"/>
            <p:nvPr/>
          </p:nvSpPr>
          <p:spPr>
            <a:xfrm>
              <a:off x="3924" y="2660"/>
              <a:ext cx="1983" cy="531"/>
            </a:xfrm>
            <a:prstGeom prst="rect">
              <a:avLst/>
            </a:prstGeom>
            <a:noFill/>
          </p:spPr>
          <p:txBody>
            <a:bodyPr wrap="none" rtlCol="0">
              <a:spAutoFit/>
            </a:bodyPr>
            <a:p>
              <a:pPr algn="l"/>
              <a:r>
                <a:rPr lang="en-US" altLang="zh-CN" sz="1600" dirty="0" smtClean="0">
                  <a:solidFill>
                    <a:schemeClr val="tx1">
                      <a:lumMod val="65000"/>
                      <a:lumOff val="35000"/>
                    </a:schemeClr>
                  </a:solidFill>
                  <a:latin typeface="+mj-ea"/>
                  <a:ea typeface="+mj-ea"/>
                  <a:cs typeface="+mn-ea"/>
                  <a:sym typeface="+mn-lt"/>
                </a:rPr>
                <a:t>Bootloader</a:t>
              </a:r>
              <a:endParaRPr lang="en-US" altLang="zh-CN" sz="1600" dirty="0" smtClean="0">
                <a:solidFill>
                  <a:schemeClr val="tx1">
                    <a:lumMod val="65000"/>
                    <a:lumOff val="35000"/>
                  </a:schemeClr>
                </a:solidFill>
                <a:latin typeface="+mj-ea"/>
                <a:ea typeface="+mj-ea"/>
                <a:cs typeface="+mn-ea"/>
                <a:sym typeface="+mn-lt"/>
              </a:endParaRPr>
            </a:p>
          </p:txBody>
        </p:sp>
      </p:grpSp>
      <p:sp>
        <p:nvSpPr>
          <p:cNvPr id="62" name="任意多边形 61"/>
          <p:cNvSpPr/>
          <p:nvPr/>
        </p:nvSpPr>
        <p:spPr>
          <a:xfrm>
            <a:off x="2245360" y="2471420"/>
            <a:ext cx="390525" cy="480695"/>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696" h="4550">
                <a:moveTo>
                  <a:pt x="0" y="616"/>
                </a:moveTo>
                <a:lnTo>
                  <a:pt x="0" y="600"/>
                </a:lnTo>
                <a:cubicBezTo>
                  <a:pt x="-10" y="262"/>
                  <a:pt x="331" y="-8"/>
                  <a:pt x="601" y="0"/>
                </a:cubicBezTo>
                <a:lnTo>
                  <a:pt x="616" y="0"/>
                </a:lnTo>
                <a:lnTo>
                  <a:pt x="1010" y="0"/>
                </a:lnTo>
                <a:lnTo>
                  <a:pt x="1014" y="0"/>
                </a:lnTo>
                <a:lnTo>
                  <a:pt x="1019" y="0"/>
                </a:lnTo>
                <a:lnTo>
                  <a:pt x="2677" y="0"/>
                </a:lnTo>
                <a:lnTo>
                  <a:pt x="2683" y="0"/>
                </a:lnTo>
                <a:lnTo>
                  <a:pt x="2689" y="0"/>
                </a:lnTo>
                <a:lnTo>
                  <a:pt x="2689" y="0"/>
                </a:lnTo>
                <a:lnTo>
                  <a:pt x="3080" y="0"/>
                </a:lnTo>
                <a:lnTo>
                  <a:pt x="3096" y="0"/>
                </a:lnTo>
                <a:cubicBezTo>
                  <a:pt x="3434" y="-10"/>
                  <a:pt x="3704" y="331"/>
                  <a:pt x="3696" y="601"/>
                </a:cubicBezTo>
                <a:lnTo>
                  <a:pt x="3696" y="616"/>
                </a:lnTo>
                <a:lnTo>
                  <a:pt x="3696" y="3934"/>
                </a:lnTo>
                <a:lnTo>
                  <a:pt x="3696" y="3950"/>
                </a:lnTo>
                <a:cubicBezTo>
                  <a:pt x="3706" y="4288"/>
                  <a:pt x="3365" y="4558"/>
                  <a:pt x="3095" y="4550"/>
                </a:cubicBezTo>
                <a:lnTo>
                  <a:pt x="3080" y="4550"/>
                </a:lnTo>
                <a:lnTo>
                  <a:pt x="616" y="4550"/>
                </a:lnTo>
                <a:lnTo>
                  <a:pt x="600" y="4550"/>
                </a:lnTo>
                <a:cubicBezTo>
                  <a:pt x="262" y="4560"/>
                  <a:pt x="-8" y="4219"/>
                  <a:pt x="0" y="3949"/>
                </a:cubicBezTo>
                <a:lnTo>
                  <a:pt x="0" y="3934"/>
                </a:lnTo>
                <a:lnTo>
                  <a:pt x="0" y="616"/>
                </a:lnTo>
                <a:close/>
                <a:moveTo>
                  <a:pt x="405" y="413"/>
                </a:moveTo>
                <a:lnTo>
                  <a:pt x="810" y="413"/>
                </a:lnTo>
                <a:lnTo>
                  <a:pt x="810" y="1043"/>
                </a:lnTo>
                <a:lnTo>
                  <a:pt x="810" y="1048"/>
                </a:lnTo>
                <a:cubicBezTo>
                  <a:pt x="807" y="1152"/>
                  <a:pt x="911" y="1256"/>
                  <a:pt x="1013" y="1252"/>
                </a:cubicBezTo>
                <a:lnTo>
                  <a:pt x="1019" y="1252"/>
                </a:lnTo>
                <a:lnTo>
                  <a:pt x="2677" y="1252"/>
                </a:lnTo>
                <a:lnTo>
                  <a:pt x="2682" y="1252"/>
                </a:lnTo>
                <a:cubicBezTo>
                  <a:pt x="2786" y="1256"/>
                  <a:pt x="2890" y="1151"/>
                  <a:pt x="2886" y="1049"/>
                </a:cubicBezTo>
                <a:lnTo>
                  <a:pt x="2886" y="1043"/>
                </a:lnTo>
                <a:lnTo>
                  <a:pt x="2886" y="413"/>
                </a:lnTo>
                <a:lnTo>
                  <a:pt x="3291" y="413"/>
                </a:lnTo>
                <a:lnTo>
                  <a:pt x="3291" y="4137"/>
                </a:lnTo>
                <a:lnTo>
                  <a:pt x="405" y="4137"/>
                </a:lnTo>
                <a:lnTo>
                  <a:pt x="405" y="413"/>
                </a:lnTo>
                <a:close/>
                <a:moveTo>
                  <a:pt x="1149" y="413"/>
                </a:moveTo>
                <a:lnTo>
                  <a:pt x="2548" y="413"/>
                </a:lnTo>
                <a:lnTo>
                  <a:pt x="2548" y="979"/>
                </a:lnTo>
                <a:lnTo>
                  <a:pt x="1149" y="979"/>
                </a:lnTo>
                <a:lnTo>
                  <a:pt x="1149" y="413"/>
                </a:lnTo>
                <a:close/>
                <a:moveTo>
                  <a:pt x="876" y="1750"/>
                </a:moveTo>
                <a:lnTo>
                  <a:pt x="2887" y="1750"/>
                </a:lnTo>
                <a:lnTo>
                  <a:pt x="2887" y="1752"/>
                </a:lnTo>
                <a:cubicBezTo>
                  <a:pt x="2977" y="1760"/>
                  <a:pt x="3055" y="1854"/>
                  <a:pt x="3051" y="1942"/>
                </a:cubicBezTo>
                <a:cubicBezTo>
                  <a:pt x="3056" y="2040"/>
                  <a:pt x="2967" y="2123"/>
                  <a:pt x="2887" y="2131"/>
                </a:cubicBezTo>
                <a:lnTo>
                  <a:pt x="2887" y="2133"/>
                </a:lnTo>
                <a:lnTo>
                  <a:pt x="876" y="2133"/>
                </a:lnTo>
                <a:lnTo>
                  <a:pt x="876" y="2133"/>
                </a:lnTo>
                <a:lnTo>
                  <a:pt x="874" y="2133"/>
                </a:lnTo>
                <a:lnTo>
                  <a:pt x="869" y="2133"/>
                </a:lnTo>
                <a:lnTo>
                  <a:pt x="864" y="2133"/>
                </a:lnTo>
                <a:cubicBezTo>
                  <a:pt x="757" y="2137"/>
                  <a:pt x="671" y="2038"/>
                  <a:pt x="673" y="1942"/>
                </a:cubicBezTo>
                <a:cubicBezTo>
                  <a:pt x="670" y="1834"/>
                  <a:pt x="768" y="1748"/>
                  <a:pt x="864" y="1750"/>
                </a:cubicBezTo>
                <a:lnTo>
                  <a:pt x="869" y="1750"/>
                </a:lnTo>
                <a:lnTo>
                  <a:pt x="874" y="1751"/>
                </a:lnTo>
                <a:lnTo>
                  <a:pt x="876" y="1751"/>
                </a:lnTo>
                <a:lnTo>
                  <a:pt x="876" y="1750"/>
                </a:lnTo>
                <a:close/>
                <a:moveTo>
                  <a:pt x="876" y="2384"/>
                </a:moveTo>
                <a:lnTo>
                  <a:pt x="2887" y="2384"/>
                </a:lnTo>
                <a:lnTo>
                  <a:pt x="2887" y="2386"/>
                </a:lnTo>
                <a:cubicBezTo>
                  <a:pt x="2977" y="2394"/>
                  <a:pt x="3055" y="2488"/>
                  <a:pt x="3051" y="2576"/>
                </a:cubicBezTo>
                <a:cubicBezTo>
                  <a:pt x="3056" y="2674"/>
                  <a:pt x="2967" y="2757"/>
                  <a:pt x="2887" y="2765"/>
                </a:cubicBezTo>
                <a:lnTo>
                  <a:pt x="2887" y="2767"/>
                </a:lnTo>
                <a:lnTo>
                  <a:pt x="876" y="2767"/>
                </a:lnTo>
                <a:lnTo>
                  <a:pt x="876" y="2767"/>
                </a:lnTo>
                <a:lnTo>
                  <a:pt x="874" y="2767"/>
                </a:lnTo>
                <a:lnTo>
                  <a:pt x="869" y="2767"/>
                </a:lnTo>
                <a:lnTo>
                  <a:pt x="864" y="2767"/>
                </a:lnTo>
                <a:cubicBezTo>
                  <a:pt x="757" y="2771"/>
                  <a:pt x="671" y="2672"/>
                  <a:pt x="673" y="2576"/>
                </a:cubicBezTo>
                <a:cubicBezTo>
                  <a:pt x="670" y="2468"/>
                  <a:pt x="768" y="2382"/>
                  <a:pt x="864" y="2384"/>
                </a:cubicBezTo>
                <a:lnTo>
                  <a:pt x="869" y="2384"/>
                </a:lnTo>
                <a:lnTo>
                  <a:pt x="874" y="2385"/>
                </a:lnTo>
                <a:lnTo>
                  <a:pt x="876" y="2385"/>
                </a:lnTo>
                <a:lnTo>
                  <a:pt x="876" y="2384"/>
                </a:lnTo>
                <a:close/>
                <a:moveTo>
                  <a:pt x="877" y="3055"/>
                </a:moveTo>
                <a:lnTo>
                  <a:pt x="2039" y="3055"/>
                </a:lnTo>
                <a:lnTo>
                  <a:pt x="2039" y="3056"/>
                </a:lnTo>
                <a:lnTo>
                  <a:pt x="2043" y="3056"/>
                </a:lnTo>
                <a:lnTo>
                  <a:pt x="2048" y="3055"/>
                </a:lnTo>
                <a:lnTo>
                  <a:pt x="2053" y="3055"/>
                </a:lnTo>
                <a:lnTo>
                  <a:pt x="2058" y="3055"/>
                </a:lnTo>
                <a:cubicBezTo>
                  <a:pt x="2163" y="3052"/>
                  <a:pt x="2247" y="3158"/>
                  <a:pt x="2244" y="3242"/>
                </a:cubicBezTo>
                <a:lnTo>
                  <a:pt x="2244" y="3247"/>
                </a:lnTo>
                <a:lnTo>
                  <a:pt x="2244" y="3252"/>
                </a:lnTo>
                <a:cubicBezTo>
                  <a:pt x="2247" y="3357"/>
                  <a:pt x="2142" y="3441"/>
                  <a:pt x="2058" y="3438"/>
                </a:cubicBezTo>
                <a:lnTo>
                  <a:pt x="2053" y="3438"/>
                </a:lnTo>
                <a:lnTo>
                  <a:pt x="2048" y="3438"/>
                </a:lnTo>
                <a:lnTo>
                  <a:pt x="2043" y="3438"/>
                </a:lnTo>
                <a:lnTo>
                  <a:pt x="2039" y="3438"/>
                </a:lnTo>
                <a:lnTo>
                  <a:pt x="2039" y="3438"/>
                </a:lnTo>
                <a:lnTo>
                  <a:pt x="877" y="3438"/>
                </a:lnTo>
                <a:lnTo>
                  <a:pt x="877" y="3438"/>
                </a:lnTo>
                <a:lnTo>
                  <a:pt x="875" y="3438"/>
                </a:lnTo>
                <a:lnTo>
                  <a:pt x="870" y="3438"/>
                </a:lnTo>
                <a:lnTo>
                  <a:pt x="865" y="3438"/>
                </a:lnTo>
                <a:lnTo>
                  <a:pt x="860" y="3438"/>
                </a:lnTo>
                <a:cubicBezTo>
                  <a:pt x="755" y="3441"/>
                  <a:pt x="672" y="3335"/>
                  <a:pt x="674" y="3251"/>
                </a:cubicBezTo>
                <a:lnTo>
                  <a:pt x="674" y="3247"/>
                </a:lnTo>
                <a:lnTo>
                  <a:pt x="674" y="3242"/>
                </a:lnTo>
                <a:cubicBezTo>
                  <a:pt x="671" y="3136"/>
                  <a:pt x="777" y="3053"/>
                  <a:pt x="861" y="3055"/>
                </a:cubicBezTo>
                <a:lnTo>
                  <a:pt x="865" y="3055"/>
                </a:lnTo>
                <a:lnTo>
                  <a:pt x="870" y="3055"/>
                </a:lnTo>
                <a:lnTo>
                  <a:pt x="875" y="3056"/>
                </a:lnTo>
                <a:lnTo>
                  <a:pt x="877" y="3056"/>
                </a:lnTo>
                <a:lnTo>
                  <a:pt x="877" y="305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3" name="任意多边形 62"/>
          <p:cNvSpPr/>
          <p:nvPr/>
        </p:nvSpPr>
        <p:spPr>
          <a:xfrm>
            <a:off x="5852795" y="2471420"/>
            <a:ext cx="486410" cy="48641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449" h="2449">
                <a:moveTo>
                  <a:pt x="1" y="1224"/>
                </a:moveTo>
                <a:lnTo>
                  <a:pt x="0" y="1191"/>
                </a:lnTo>
                <a:cubicBezTo>
                  <a:pt x="-20" y="520"/>
                  <a:pt x="657" y="-16"/>
                  <a:pt x="1195" y="0"/>
                </a:cubicBezTo>
                <a:lnTo>
                  <a:pt x="1224" y="1"/>
                </a:lnTo>
                <a:lnTo>
                  <a:pt x="1257" y="0"/>
                </a:lnTo>
                <a:cubicBezTo>
                  <a:pt x="1928" y="-20"/>
                  <a:pt x="2464" y="657"/>
                  <a:pt x="2448" y="1195"/>
                </a:cubicBezTo>
                <a:lnTo>
                  <a:pt x="2447" y="1224"/>
                </a:lnTo>
                <a:lnTo>
                  <a:pt x="2448" y="1257"/>
                </a:lnTo>
                <a:cubicBezTo>
                  <a:pt x="2468" y="1928"/>
                  <a:pt x="1791" y="2464"/>
                  <a:pt x="1253" y="2448"/>
                </a:cubicBezTo>
                <a:lnTo>
                  <a:pt x="1224" y="2447"/>
                </a:lnTo>
                <a:lnTo>
                  <a:pt x="1191" y="2448"/>
                </a:lnTo>
                <a:cubicBezTo>
                  <a:pt x="520" y="2468"/>
                  <a:pt x="-16" y="1791"/>
                  <a:pt x="0" y="1253"/>
                </a:cubicBezTo>
                <a:lnTo>
                  <a:pt x="1" y="1224"/>
                </a:lnTo>
                <a:close/>
                <a:moveTo>
                  <a:pt x="192" y="1224"/>
                </a:moveTo>
                <a:lnTo>
                  <a:pt x="191" y="1197"/>
                </a:lnTo>
                <a:cubicBezTo>
                  <a:pt x="175" y="630"/>
                  <a:pt x="745" y="178"/>
                  <a:pt x="1199" y="192"/>
                </a:cubicBezTo>
                <a:lnTo>
                  <a:pt x="1224" y="192"/>
                </a:lnTo>
                <a:lnTo>
                  <a:pt x="1251" y="191"/>
                </a:lnTo>
                <a:cubicBezTo>
                  <a:pt x="1818" y="175"/>
                  <a:pt x="2270" y="745"/>
                  <a:pt x="2256" y="1199"/>
                </a:cubicBezTo>
                <a:lnTo>
                  <a:pt x="2256" y="1224"/>
                </a:lnTo>
                <a:lnTo>
                  <a:pt x="2256" y="1251"/>
                </a:lnTo>
                <a:cubicBezTo>
                  <a:pt x="2273" y="1499"/>
                  <a:pt x="2109" y="1792"/>
                  <a:pt x="1996" y="1907"/>
                </a:cubicBezTo>
                <a:cubicBezTo>
                  <a:pt x="1959" y="1659"/>
                  <a:pt x="1710" y="1285"/>
                  <a:pt x="1514" y="1198"/>
                </a:cubicBezTo>
                <a:cubicBezTo>
                  <a:pt x="1618" y="1126"/>
                  <a:pt x="1701" y="963"/>
                  <a:pt x="1694" y="843"/>
                </a:cubicBezTo>
                <a:lnTo>
                  <a:pt x="1694" y="830"/>
                </a:lnTo>
                <a:lnTo>
                  <a:pt x="1694" y="819"/>
                </a:lnTo>
                <a:cubicBezTo>
                  <a:pt x="1702" y="586"/>
                  <a:pt x="1467" y="353"/>
                  <a:pt x="1237" y="360"/>
                </a:cubicBezTo>
                <a:lnTo>
                  <a:pt x="1224" y="361"/>
                </a:lnTo>
                <a:lnTo>
                  <a:pt x="1213" y="360"/>
                </a:lnTo>
                <a:cubicBezTo>
                  <a:pt x="980" y="353"/>
                  <a:pt x="747" y="587"/>
                  <a:pt x="754" y="818"/>
                </a:cubicBezTo>
                <a:lnTo>
                  <a:pt x="755" y="830"/>
                </a:lnTo>
                <a:lnTo>
                  <a:pt x="754" y="842"/>
                </a:lnTo>
                <a:cubicBezTo>
                  <a:pt x="746" y="977"/>
                  <a:pt x="852" y="1141"/>
                  <a:pt x="940" y="1204"/>
                </a:cubicBezTo>
                <a:cubicBezTo>
                  <a:pt x="732" y="1295"/>
                  <a:pt x="487" y="1644"/>
                  <a:pt x="451" y="1904"/>
                </a:cubicBezTo>
                <a:cubicBezTo>
                  <a:pt x="298" y="1749"/>
                  <a:pt x="180" y="1434"/>
                  <a:pt x="192" y="1249"/>
                </a:cubicBezTo>
                <a:lnTo>
                  <a:pt x="192" y="1224"/>
                </a:lnTo>
                <a:close/>
                <a:moveTo>
                  <a:pt x="1856" y="2037"/>
                </a:moveTo>
                <a:cubicBezTo>
                  <a:pt x="1727" y="2154"/>
                  <a:pt x="1412" y="2272"/>
                  <a:pt x="1249" y="2256"/>
                </a:cubicBezTo>
                <a:lnTo>
                  <a:pt x="1224" y="2256"/>
                </a:lnTo>
                <a:lnTo>
                  <a:pt x="1197" y="2256"/>
                </a:lnTo>
                <a:cubicBezTo>
                  <a:pt x="973" y="2268"/>
                  <a:pt x="713" y="2142"/>
                  <a:pt x="593" y="2039"/>
                </a:cubicBezTo>
                <a:cubicBezTo>
                  <a:pt x="616" y="1678"/>
                  <a:pt x="939" y="1300"/>
                  <a:pt x="1194" y="1318"/>
                </a:cubicBezTo>
                <a:lnTo>
                  <a:pt x="1209" y="1318"/>
                </a:lnTo>
                <a:lnTo>
                  <a:pt x="1224" y="1318"/>
                </a:lnTo>
                <a:lnTo>
                  <a:pt x="1241" y="1318"/>
                </a:lnTo>
                <a:lnTo>
                  <a:pt x="1256" y="1317"/>
                </a:lnTo>
                <a:lnTo>
                  <a:pt x="1270" y="1317"/>
                </a:lnTo>
                <a:cubicBezTo>
                  <a:pt x="1551" y="1306"/>
                  <a:pt x="1835" y="1738"/>
                  <a:pt x="1856" y="2037"/>
                </a:cubicBezTo>
                <a:close/>
                <a:moveTo>
                  <a:pt x="939" y="830"/>
                </a:moveTo>
                <a:lnTo>
                  <a:pt x="939" y="823"/>
                </a:lnTo>
                <a:cubicBezTo>
                  <a:pt x="935" y="666"/>
                  <a:pt x="1092" y="542"/>
                  <a:pt x="1217" y="545"/>
                </a:cubicBezTo>
                <a:lnTo>
                  <a:pt x="1224" y="545"/>
                </a:lnTo>
                <a:lnTo>
                  <a:pt x="1232" y="545"/>
                </a:lnTo>
                <a:cubicBezTo>
                  <a:pt x="1388" y="541"/>
                  <a:pt x="1513" y="698"/>
                  <a:pt x="1509" y="823"/>
                </a:cubicBezTo>
                <a:lnTo>
                  <a:pt x="1509" y="830"/>
                </a:lnTo>
                <a:lnTo>
                  <a:pt x="1509" y="838"/>
                </a:lnTo>
                <a:cubicBezTo>
                  <a:pt x="1514" y="994"/>
                  <a:pt x="1356" y="1119"/>
                  <a:pt x="1231" y="1115"/>
                </a:cubicBezTo>
                <a:lnTo>
                  <a:pt x="1224" y="1115"/>
                </a:lnTo>
                <a:lnTo>
                  <a:pt x="1217" y="1115"/>
                </a:lnTo>
                <a:cubicBezTo>
                  <a:pt x="1060" y="1120"/>
                  <a:pt x="936" y="962"/>
                  <a:pt x="939" y="837"/>
                </a:cubicBezTo>
                <a:lnTo>
                  <a:pt x="939" y="83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85" name="任意多边形 284"/>
          <p:cNvSpPr/>
          <p:nvPr/>
        </p:nvSpPr>
        <p:spPr>
          <a:xfrm>
            <a:off x="9456638" y="2390775"/>
            <a:ext cx="567055" cy="567055"/>
          </a:xfrm>
          <a:custGeom>
            <a:avLst/>
            <a:gdLst/>
            <a:ahLst/>
            <a:cxnLst>
              <a:cxn ang="3">
                <a:pos x="hc" y="t"/>
              </a:cxn>
              <a:cxn ang="cd2">
                <a:pos x="l" y="vc"/>
              </a:cxn>
              <a:cxn ang="cd4">
                <a:pos x="hc" y="b"/>
              </a:cxn>
              <a:cxn ang="0">
                <a:pos x="r" y="vc"/>
              </a:cxn>
            </a:cxnLst>
            <a:rect l="l" t="t" r="r" b="b"/>
            <a:pathLst>
              <a:path w="8710" h="8710">
                <a:moveTo>
                  <a:pt x="3825" y="0"/>
                </a:moveTo>
                <a:lnTo>
                  <a:pt x="4885" y="0"/>
                </a:lnTo>
                <a:lnTo>
                  <a:pt x="4885" y="964"/>
                </a:lnTo>
                <a:cubicBezTo>
                  <a:pt x="5262" y="973"/>
                  <a:pt x="6146" y="1372"/>
                  <a:pt x="6368" y="1592"/>
                </a:cubicBezTo>
                <a:lnTo>
                  <a:pt x="7060" y="901"/>
                </a:lnTo>
                <a:lnTo>
                  <a:pt x="7809" y="1650"/>
                </a:lnTo>
                <a:lnTo>
                  <a:pt x="7112" y="2347"/>
                </a:lnTo>
                <a:cubicBezTo>
                  <a:pt x="7437" y="2729"/>
                  <a:pt x="7716" y="3528"/>
                  <a:pt x="7740" y="3825"/>
                </a:cubicBezTo>
                <a:lnTo>
                  <a:pt x="8710" y="3825"/>
                </a:lnTo>
                <a:lnTo>
                  <a:pt x="8710" y="4885"/>
                </a:lnTo>
                <a:lnTo>
                  <a:pt x="7745" y="4885"/>
                </a:lnTo>
                <a:cubicBezTo>
                  <a:pt x="7736" y="5267"/>
                  <a:pt x="7335" y="6150"/>
                  <a:pt x="7118" y="6369"/>
                </a:cubicBezTo>
                <a:lnTo>
                  <a:pt x="7809" y="7060"/>
                </a:lnTo>
                <a:lnTo>
                  <a:pt x="7060" y="7809"/>
                </a:lnTo>
                <a:lnTo>
                  <a:pt x="6364" y="7114"/>
                </a:lnTo>
                <a:cubicBezTo>
                  <a:pt x="5977" y="7442"/>
                  <a:pt x="5182" y="7719"/>
                  <a:pt x="4885" y="7743"/>
                </a:cubicBezTo>
                <a:lnTo>
                  <a:pt x="4885" y="8710"/>
                </a:lnTo>
                <a:lnTo>
                  <a:pt x="3825" y="8710"/>
                </a:lnTo>
                <a:lnTo>
                  <a:pt x="3825" y="7748"/>
                </a:lnTo>
                <a:cubicBezTo>
                  <a:pt x="3440" y="7739"/>
                  <a:pt x="2561" y="7339"/>
                  <a:pt x="2339" y="7120"/>
                </a:cubicBezTo>
                <a:lnTo>
                  <a:pt x="1650" y="7809"/>
                </a:lnTo>
                <a:lnTo>
                  <a:pt x="901" y="7060"/>
                </a:lnTo>
                <a:lnTo>
                  <a:pt x="1594" y="6366"/>
                </a:lnTo>
                <a:cubicBezTo>
                  <a:pt x="1268" y="5980"/>
                  <a:pt x="991" y="5187"/>
                  <a:pt x="966" y="4885"/>
                </a:cubicBezTo>
                <a:lnTo>
                  <a:pt x="0" y="4885"/>
                </a:lnTo>
                <a:lnTo>
                  <a:pt x="0" y="3825"/>
                </a:lnTo>
                <a:lnTo>
                  <a:pt x="961" y="3825"/>
                </a:lnTo>
                <a:cubicBezTo>
                  <a:pt x="971" y="3446"/>
                  <a:pt x="1368" y="2565"/>
                  <a:pt x="1590" y="2340"/>
                </a:cubicBezTo>
                <a:lnTo>
                  <a:pt x="901" y="1650"/>
                </a:lnTo>
                <a:lnTo>
                  <a:pt x="1650" y="901"/>
                </a:lnTo>
                <a:lnTo>
                  <a:pt x="2345" y="1596"/>
                </a:lnTo>
                <a:cubicBezTo>
                  <a:pt x="2726" y="1273"/>
                  <a:pt x="3522" y="993"/>
                  <a:pt x="3825" y="969"/>
                </a:cubicBezTo>
                <a:lnTo>
                  <a:pt x="3825" y="0"/>
                </a:lnTo>
                <a:close/>
                <a:moveTo>
                  <a:pt x="1814" y="4356"/>
                </a:moveTo>
                <a:lnTo>
                  <a:pt x="1813" y="4288"/>
                </a:lnTo>
                <a:cubicBezTo>
                  <a:pt x="1772" y="2894"/>
                  <a:pt x="3175" y="1783"/>
                  <a:pt x="4292" y="1816"/>
                </a:cubicBezTo>
                <a:lnTo>
                  <a:pt x="4353" y="1817"/>
                </a:lnTo>
                <a:lnTo>
                  <a:pt x="4421" y="1816"/>
                </a:lnTo>
                <a:cubicBezTo>
                  <a:pt x="5815" y="1775"/>
                  <a:pt x="6926" y="3178"/>
                  <a:pt x="6893" y="4295"/>
                </a:cubicBezTo>
                <a:lnTo>
                  <a:pt x="6892" y="4356"/>
                </a:lnTo>
                <a:lnTo>
                  <a:pt x="6894" y="4424"/>
                </a:lnTo>
                <a:cubicBezTo>
                  <a:pt x="6935" y="5818"/>
                  <a:pt x="5531" y="6929"/>
                  <a:pt x="4414" y="6896"/>
                </a:cubicBezTo>
                <a:lnTo>
                  <a:pt x="4353" y="6895"/>
                </a:lnTo>
                <a:lnTo>
                  <a:pt x="4285" y="6897"/>
                </a:lnTo>
                <a:cubicBezTo>
                  <a:pt x="2891" y="6938"/>
                  <a:pt x="1780" y="5534"/>
                  <a:pt x="1813" y="4417"/>
                </a:cubicBezTo>
                <a:lnTo>
                  <a:pt x="1814" y="435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46" name="组合 45"/>
          <p:cNvGrpSpPr/>
          <p:nvPr/>
        </p:nvGrpSpPr>
        <p:grpSpPr>
          <a:xfrm>
            <a:off x="4232275" y="3256915"/>
            <a:ext cx="170180" cy="155575"/>
            <a:chOff x="6637" y="5081"/>
            <a:chExt cx="388" cy="354"/>
          </a:xfrm>
        </p:grpSpPr>
        <p:sp>
          <p:nvSpPr>
            <p:cNvPr id="47" name="任意多边形 46"/>
            <p:cNvSpPr/>
            <p:nvPr/>
          </p:nvSpPr>
          <p:spPr>
            <a:xfrm rot="5400000">
              <a:off x="6757" y="5167"/>
              <a:ext cx="355" cy="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516" h="776">
                  <a:moveTo>
                    <a:pt x="756" y="0"/>
                  </a:moveTo>
                  <a:lnTo>
                    <a:pt x="1516" y="548"/>
                  </a:lnTo>
                  <a:lnTo>
                    <a:pt x="1516" y="776"/>
                  </a:lnTo>
                  <a:lnTo>
                    <a:pt x="756" y="228"/>
                  </a:lnTo>
                  <a:lnTo>
                    <a:pt x="0" y="773"/>
                  </a:lnTo>
                  <a:lnTo>
                    <a:pt x="0" y="545"/>
                  </a:lnTo>
                  <a:lnTo>
                    <a:pt x="7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8" name="任意多边形 47"/>
            <p:cNvSpPr/>
            <p:nvPr/>
          </p:nvSpPr>
          <p:spPr>
            <a:xfrm rot="5400000">
              <a:off x="6657" y="5167"/>
              <a:ext cx="355" cy="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516" h="776">
                  <a:moveTo>
                    <a:pt x="756" y="0"/>
                  </a:moveTo>
                  <a:lnTo>
                    <a:pt x="1516" y="548"/>
                  </a:lnTo>
                  <a:lnTo>
                    <a:pt x="1516" y="776"/>
                  </a:lnTo>
                  <a:lnTo>
                    <a:pt x="756" y="228"/>
                  </a:lnTo>
                  <a:lnTo>
                    <a:pt x="0" y="773"/>
                  </a:lnTo>
                  <a:lnTo>
                    <a:pt x="0" y="545"/>
                  </a:lnTo>
                  <a:lnTo>
                    <a:pt x="7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9" name="任意多边形 48"/>
            <p:cNvSpPr/>
            <p:nvPr/>
          </p:nvSpPr>
          <p:spPr>
            <a:xfrm rot="5400000">
              <a:off x="6551" y="5167"/>
              <a:ext cx="355" cy="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516" h="776">
                  <a:moveTo>
                    <a:pt x="756" y="0"/>
                  </a:moveTo>
                  <a:lnTo>
                    <a:pt x="1516" y="548"/>
                  </a:lnTo>
                  <a:lnTo>
                    <a:pt x="1516" y="776"/>
                  </a:lnTo>
                  <a:lnTo>
                    <a:pt x="756" y="228"/>
                  </a:lnTo>
                  <a:lnTo>
                    <a:pt x="0" y="773"/>
                  </a:lnTo>
                  <a:lnTo>
                    <a:pt x="0" y="545"/>
                  </a:lnTo>
                  <a:lnTo>
                    <a:pt x="7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grpSp>
        <p:nvGrpSpPr>
          <p:cNvPr id="50" name="组合 49"/>
          <p:cNvGrpSpPr/>
          <p:nvPr/>
        </p:nvGrpSpPr>
        <p:grpSpPr>
          <a:xfrm>
            <a:off x="7852410" y="3256915"/>
            <a:ext cx="170180" cy="155575"/>
            <a:chOff x="6637" y="5081"/>
            <a:chExt cx="388" cy="354"/>
          </a:xfrm>
        </p:grpSpPr>
        <p:sp>
          <p:nvSpPr>
            <p:cNvPr id="51" name="任意多边形 50"/>
            <p:cNvSpPr/>
            <p:nvPr/>
          </p:nvSpPr>
          <p:spPr>
            <a:xfrm rot="5400000">
              <a:off x="6757" y="5167"/>
              <a:ext cx="355" cy="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516" h="776">
                  <a:moveTo>
                    <a:pt x="756" y="0"/>
                  </a:moveTo>
                  <a:lnTo>
                    <a:pt x="1516" y="548"/>
                  </a:lnTo>
                  <a:lnTo>
                    <a:pt x="1516" y="776"/>
                  </a:lnTo>
                  <a:lnTo>
                    <a:pt x="756" y="228"/>
                  </a:lnTo>
                  <a:lnTo>
                    <a:pt x="0" y="773"/>
                  </a:lnTo>
                  <a:lnTo>
                    <a:pt x="0" y="545"/>
                  </a:lnTo>
                  <a:lnTo>
                    <a:pt x="7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2" name="任意多边形 51"/>
            <p:cNvSpPr/>
            <p:nvPr/>
          </p:nvSpPr>
          <p:spPr>
            <a:xfrm rot="5400000">
              <a:off x="6657" y="5167"/>
              <a:ext cx="355" cy="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516" h="776">
                  <a:moveTo>
                    <a:pt x="756" y="0"/>
                  </a:moveTo>
                  <a:lnTo>
                    <a:pt x="1516" y="548"/>
                  </a:lnTo>
                  <a:lnTo>
                    <a:pt x="1516" y="776"/>
                  </a:lnTo>
                  <a:lnTo>
                    <a:pt x="756" y="228"/>
                  </a:lnTo>
                  <a:lnTo>
                    <a:pt x="0" y="773"/>
                  </a:lnTo>
                  <a:lnTo>
                    <a:pt x="0" y="545"/>
                  </a:lnTo>
                  <a:lnTo>
                    <a:pt x="7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3" name="任意多边形 52"/>
            <p:cNvSpPr/>
            <p:nvPr/>
          </p:nvSpPr>
          <p:spPr>
            <a:xfrm rot="5400000">
              <a:off x="6551" y="5167"/>
              <a:ext cx="355" cy="182"/>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516" h="776">
                  <a:moveTo>
                    <a:pt x="756" y="0"/>
                  </a:moveTo>
                  <a:lnTo>
                    <a:pt x="1516" y="548"/>
                  </a:lnTo>
                  <a:lnTo>
                    <a:pt x="1516" y="776"/>
                  </a:lnTo>
                  <a:lnTo>
                    <a:pt x="756" y="228"/>
                  </a:lnTo>
                  <a:lnTo>
                    <a:pt x="0" y="773"/>
                  </a:lnTo>
                  <a:lnTo>
                    <a:pt x="0" y="545"/>
                  </a:lnTo>
                  <a:lnTo>
                    <a:pt x="7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Lab3</a:t>
            </a:r>
            <a:endPar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椭圆 1"/>
          <p:cNvSpPr/>
          <p:nvPr/>
        </p:nvSpPr>
        <p:spPr>
          <a:xfrm>
            <a:off x="4128453" y="1492885"/>
            <a:ext cx="3935095" cy="3935095"/>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3" name="圆角矩形 2"/>
          <p:cNvSpPr/>
          <p:nvPr/>
        </p:nvSpPr>
        <p:spPr>
          <a:xfrm>
            <a:off x="3055303" y="2026920"/>
            <a:ext cx="6081395" cy="2867025"/>
          </a:xfrm>
          <a:prstGeom prst="roundRect">
            <a:avLst/>
          </a:prstGeom>
          <a:noFill/>
          <a:ln>
            <a:solidFill>
              <a:srgbClr val="138D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4" name="椭圆 3"/>
          <p:cNvSpPr/>
          <p:nvPr/>
        </p:nvSpPr>
        <p:spPr>
          <a:xfrm>
            <a:off x="2437130" y="2854325"/>
            <a:ext cx="1212850" cy="1212850"/>
          </a:xfrm>
          <a:prstGeom prst="ellipse">
            <a:avLst/>
          </a:prstGeom>
          <a:solidFill>
            <a:srgbClr val="138DCC"/>
          </a:solid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5" name="椭圆 4"/>
          <p:cNvSpPr/>
          <p:nvPr/>
        </p:nvSpPr>
        <p:spPr>
          <a:xfrm>
            <a:off x="8491220" y="2854325"/>
            <a:ext cx="1212850" cy="1212850"/>
          </a:xfrm>
          <a:prstGeom prst="ellipse">
            <a:avLst/>
          </a:prstGeom>
          <a:solidFill>
            <a:srgbClr val="138DCC"/>
          </a:solid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grpSp>
        <p:nvGrpSpPr>
          <p:cNvPr id="17" name="组合 16"/>
          <p:cNvGrpSpPr/>
          <p:nvPr/>
        </p:nvGrpSpPr>
        <p:grpSpPr>
          <a:xfrm>
            <a:off x="3006090" y="2670175"/>
            <a:ext cx="107950" cy="1549400"/>
            <a:chOff x="4734" y="4565"/>
            <a:chExt cx="170" cy="2440"/>
          </a:xfrm>
        </p:grpSpPr>
        <p:sp>
          <p:nvSpPr>
            <p:cNvPr id="6" name="椭圆 5"/>
            <p:cNvSpPr/>
            <p:nvPr/>
          </p:nvSpPr>
          <p:spPr>
            <a:xfrm>
              <a:off x="4734" y="4565"/>
              <a:ext cx="170" cy="17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14" name="椭圆 13"/>
            <p:cNvSpPr/>
            <p:nvPr/>
          </p:nvSpPr>
          <p:spPr>
            <a:xfrm>
              <a:off x="4734" y="6835"/>
              <a:ext cx="170" cy="17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grpSp>
      <p:sp>
        <p:nvSpPr>
          <p:cNvPr id="35" name="文本框 15"/>
          <p:cNvSpPr txBox="1"/>
          <p:nvPr/>
        </p:nvSpPr>
        <p:spPr bwMode="auto">
          <a:xfrm>
            <a:off x="514350" y="3246120"/>
            <a:ext cx="2044700" cy="70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fontAlgn="auto">
              <a:lnSpc>
                <a:spcPct val="150000"/>
              </a:lnSpc>
            </a:pPr>
            <a:r>
              <a:rPr lang="zh-CN" altLang="en-US" sz="1000" dirty="0">
                <a:solidFill>
                  <a:schemeClr val="tx1">
                    <a:lumMod val="50000"/>
                    <a:lumOff val="50000"/>
                  </a:schemeClr>
                </a:solidFill>
                <a:latin typeface="+mj-ea"/>
                <a:ea typeface="+mj-ea"/>
                <a:sym typeface="+mn-ea"/>
              </a:rPr>
              <a:t>熟悉进程与线程的概念和它们之间的关系</a:t>
            </a:r>
            <a:endParaRPr lang="zh-CN" altLang="en-US" sz="1000" dirty="0">
              <a:solidFill>
                <a:schemeClr val="tx1">
                  <a:lumMod val="50000"/>
                  <a:lumOff val="50000"/>
                </a:schemeClr>
              </a:solidFill>
              <a:latin typeface="+mj-ea"/>
              <a:ea typeface="+mj-ea"/>
              <a:sym typeface="+mn-ea"/>
            </a:endParaRPr>
          </a:p>
          <a:p>
            <a:pPr algn="l" fontAlgn="auto">
              <a:lnSpc>
                <a:spcPct val="150000"/>
              </a:lnSpc>
            </a:pPr>
            <a:r>
              <a:rPr lang="zh-CN" altLang="en-US" sz="1000" dirty="0">
                <a:solidFill>
                  <a:schemeClr val="tx1">
                    <a:lumMod val="50000"/>
                    <a:lumOff val="50000"/>
                  </a:schemeClr>
                </a:solidFill>
                <a:latin typeface="+mj-ea"/>
                <a:ea typeface="+mj-ea"/>
                <a:sym typeface="+mn-ea"/>
              </a:rPr>
              <a:t>理解并编写一个简单的线程调度器</a:t>
            </a:r>
            <a:endParaRPr lang="zh-CN" altLang="en-US" sz="1000" dirty="0">
              <a:solidFill>
                <a:schemeClr val="tx1">
                  <a:lumMod val="50000"/>
                  <a:lumOff val="50000"/>
                </a:schemeClr>
              </a:solidFill>
              <a:latin typeface="+mj-ea"/>
              <a:ea typeface="+mj-ea"/>
              <a:sym typeface="+mn-ea"/>
            </a:endParaRPr>
          </a:p>
        </p:txBody>
      </p:sp>
      <p:sp>
        <p:nvSpPr>
          <p:cNvPr id="16" name="文本框 15"/>
          <p:cNvSpPr txBox="1"/>
          <p:nvPr/>
        </p:nvSpPr>
        <p:spPr>
          <a:xfrm>
            <a:off x="1059815" y="2931160"/>
            <a:ext cx="1432560" cy="275590"/>
          </a:xfrm>
          <a:prstGeom prst="rect">
            <a:avLst/>
          </a:prstGeom>
          <a:noFill/>
        </p:spPr>
        <p:txBody>
          <a:bodyPr wrap="square" rtlCol="0">
            <a:spAutoFit/>
          </a:bodyPr>
          <a:lstStyle/>
          <a:p>
            <a:pPr algn="l"/>
            <a:r>
              <a:rPr lang="zh-CN" altLang="en-US" sz="1200" dirty="0" smtClean="0">
                <a:solidFill>
                  <a:schemeClr val="tx1">
                    <a:lumMod val="50000"/>
                    <a:lumOff val="50000"/>
                  </a:schemeClr>
                </a:solidFill>
                <a:latin typeface="+mj-ea"/>
                <a:ea typeface="+mj-ea"/>
                <a:cs typeface="+mn-ea"/>
                <a:sym typeface="+mn-lt"/>
              </a:rPr>
              <a:t>目的</a:t>
            </a:r>
            <a:endParaRPr lang="zh-CN" altLang="en-US" sz="1200" dirty="0" smtClean="0">
              <a:solidFill>
                <a:schemeClr val="tx1">
                  <a:lumMod val="50000"/>
                  <a:lumOff val="50000"/>
                </a:schemeClr>
              </a:solidFill>
              <a:latin typeface="+mj-ea"/>
              <a:ea typeface="+mj-ea"/>
              <a:cs typeface="+mn-ea"/>
              <a:sym typeface="+mn-lt"/>
            </a:endParaRPr>
          </a:p>
        </p:txBody>
      </p:sp>
      <p:sp>
        <p:nvSpPr>
          <p:cNvPr id="19" name="文本框 18"/>
          <p:cNvSpPr txBox="1"/>
          <p:nvPr/>
        </p:nvSpPr>
        <p:spPr>
          <a:xfrm>
            <a:off x="9706610" y="3321685"/>
            <a:ext cx="1432560" cy="275590"/>
          </a:xfrm>
          <a:prstGeom prst="rect">
            <a:avLst/>
          </a:prstGeom>
          <a:noFill/>
        </p:spPr>
        <p:txBody>
          <a:bodyPr wrap="square" rtlCol="0">
            <a:spAutoFit/>
          </a:bodyPr>
          <a:lstStyle/>
          <a:p>
            <a:pPr algn="l"/>
            <a:r>
              <a:rPr lang="zh-CN" altLang="en-US" sz="1200" dirty="0" smtClean="0">
                <a:solidFill>
                  <a:schemeClr val="tx1">
                    <a:lumMod val="50000"/>
                    <a:lumOff val="50000"/>
                  </a:schemeClr>
                </a:solidFill>
                <a:latin typeface="+mj-ea"/>
                <a:ea typeface="+mj-ea"/>
                <a:cs typeface="+mn-ea"/>
                <a:sym typeface="+mn-lt"/>
              </a:rPr>
              <a:t>练习与解答</a:t>
            </a:r>
            <a:endParaRPr lang="zh-CN" altLang="en-US" sz="1200" dirty="0" smtClean="0">
              <a:solidFill>
                <a:schemeClr val="tx1">
                  <a:lumMod val="50000"/>
                  <a:lumOff val="50000"/>
                </a:schemeClr>
              </a:solidFill>
              <a:latin typeface="+mj-ea"/>
              <a:ea typeface="+mj-ea"/>
              <a:cs typeface="+mn-ea"/>
              <a:sym typeface="+mn-lt"/>
            </a:endParaRPr>
          </a:p>
        </p:txBody>
      </p:sp>
      <p:grpSp>
        <p:nvGrpSpPr>
          <p:cNvPr id="20" name="组合 19"/>
          <p:cNvGrpSpPr/>
          <p:nvPr/>
        </p:nvGrpSpPr>
        <p:grpSpPr>
          <a:xfrm>
            <a:off x="9081770" y="2670175"/>
            <a:ext cx="107950" cy="1549400"/>
            <a:chOff x="4734" y="4565"/>
            <a:chExt cx="170" cy="2440"/>
          </a:xfrm>
        </p:grpSpPr>
        <p:sp>
          <p:nvSpPr>
            <p:cNvPr id="21" name="椭圆 20"/>
            <p:cNvSpPr/>
            <p:nvPr/>
          </p:nvSpPr>
          <p:spPr>
            <a:xfrm>
              <a:off x="4734" y="4565"/>
              <a:ext cx="170" cy="17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22" name="椭圆 21"/>
            <p:cNvSpPr/>
            <p:nvPr/>
          </p:nvSpPr>
          <p:spPr>
            <a:xfrm>
              <a:off x="4734" y="6835"/>
              <a:ext cx="170" cy="17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grpSp>
      <p:sp>
        <p:nvSpPr>
          <p:cNvPr id="24" name="文本框 23"/>
          <p:cNvSpPr txBox="1"/>
          <p:nvPr/>
        </p:nvSpPr>
        <p:spPr>
          <a:xfrm>
            <a:off x="4352925" y="2858770"/>
            <a:ext cx="3493135" cy="860425"/>
          </a:xfrm>
          <a:prstGeom prst="rect">
            <a:avLst/>
          </a:prstGeom>
          <a:noFill/>
        </p:spPr>
        <p:txBody>
          <a:bodyPr wrap="square" rtlCol="0">
            <a:spAutoFit/>
          </a:bodyPr>
          <a:p>
            <a:pPr algn="ctr"/>
            <a:r>
              <a:rPr lang="zh-CN" altLang="en-US" sz="5000" b="1" dirty="0" smtClean="0">
                <a:solidFill>
                  <a:schemeClr val="bg1"/>
                </a:solidFill>
                <a:latin typeface="+mj-ea"/>
                <a:ea typeface="+mj-ea"/>
                <a:cs typeface="+mn-ea"/>
                <a:sym typeface="+mn-lt"/>
              </a:rPr>
              <a:t>进程与线程</a:t>
            </a:r>
            <a:endParaRPr lang="zh-CN" altLang="en-US" sz="5000" b="1" dirty="0" smtClean="0">
              <a:solidFill>
                <a:schemeClr val="bg1"/>
              </a:solidFill>
              <a:latin typeface="+mj-ea"/>
              <a:ea typeface="+mj-ea"/>
              <a:cs typeface="+mn-ea"/>
              <a:sym typeface="+mn-lt"/>
            </a:endParaRPr>
          </a:p>
        </p:txBody>
      </p:sp>
      <p:sp>
        <p:nvSpPr>
          <p:cNvPr id="26" name="任意多边形 25"/>
          <p:cNvSpPr/>
          <p:nvPr/>
        </p:nvSpPr>
        <p:spPr>
          <a:xfrm>
            <a:off x="2810510" y="3206750"/>
            <a:ext cx="466090" cy="39052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001" h="2507">
                <a:moveTo>
                  <a:pt x="5" y="2351"/>
                </a:moveTo>
                <a:lnTo>
                  <a:pt x="5" y="2346"/>
                </a:lnTo>
                <a:cubicBezTo>
                  <a:pt x="3" y="2261"/>
                  <a:pt x="89" y="2192"/>
                  <a:pt x="158" y="2194"/>
                </a:cubicBezTo>
                <a:lnTo>
                  <a:pt x="162" y="2194"/>
                </a:lnTo>
                <a:lnTo>
                  <a:pt x="163" y="2194"/>
                </a:lnTo>
                <a:cubicBezTo>
                  <a:pt x="171" y="2194"/>
                  <a:pt x="186" y="2196"/>
                  <a:pt x="185" y="2196"/>
                </a:cubicBezTo>
                <a:cubicBezTo>
                  <a:pt x="187" y="2195"/>
                  <a:pt x="197" y="2194"/>
                  <a:pt x="198" y="2194"/>
                </a:cubicBezTo>
                <a:lnTo>
                  <a:pt x="198" y="2194"/>
                </a:lnTo>
                <a:lnTo>
                  <a:pt x="2801" y="2194"/>
                </a:lnTo>
                <a:lnTo>
                  <a:pt x="2802" y="2194"/>
                </a:lnTo>
                <a:cubicBezTo>
                  <a:pt x="2808" y="2194"/>
                  <a:pt x="2818" y="2197"/>
                  <a:pt x="2817" y="2197"/>
                </a:cubicBezTo>
                <a:cubicBezTo>
                  <a:pt x="2824" y="2195"/>
                  <a:pt x="2840" y="2194"/>
                  <a:pt x="2843" y="2194"/>
                </a:cubicBezTo>
                <a:lnTo>
                  <a:pt x="2844" y="2194"/>
                </a:lnTo>
                <a:lnTo>
                  <a:pt x="2844" y="2194"/>
                </a:lnTo>
                <a:lnTo>
                  <a:pt x="2845" y="2194"/>
                </a:lnTo>
                <a:lnTo>
                  <a:pt x="2849" y="2194"/>
                </a:lnTo>
                <a:cubicBezTo>
                  <a:pt x="2935" y="2192"/>
                  <a:pt x="3003" y="2278"/>
                  <a:pt x="3001" y="2347"/>
                </a:cubicBezTo>
                <a:lnTo>
                  <a:pt x="3001" y="2351"/>
                </a:lnTo>
                <a:lnTo>
                  <a:pt x="3001" y="2355"/>
                </a:lnTo>
                <a:cubicBezTo>
                  <a:pt x="3004" y="2441"/>
                  <a:pt x="2917" y="2509"/>
                  <a:pt x="2848" y="2507"/>
                </a:cubicBezTo>
                <a:lnTo>
                  <a:pt x="2845" y="2507"/>
                </a:lnTo>
                <a:lnTo>
                  <a:pt x="2843" y="2507"/>
                </a:lnTo>
                <a:lnTo>
                  <a:pt x="2842" y="2507"/>
                </a:lnTo>
                <a:cubicBezTo>
                  <a:pt x="2833" y="2507"/>
                  <a:pt x="2818" y="2505"/>
                  <a:pt x="2817" y="2505"/>
                </a:cubicBezTo>
                <a:cubicBezTo>
                  <a:pt x="2815" y="2506"/>
                  <a:pt x="2804" y="2507"/>
                  <a:pt x="2802" y="2507"/>
                </a:cubicBezTo>
                <a:lnTo>
                  <a:pt x="2801" y="2507"/>
                </a:lnTo>
                <a:lnTo>
                  <a:pt x="2801" y="2507"/>
                </a:lnTo>
                <a:lnTo>
                  <a:pt x="198" y="2507"/>
                </a:lnTo>
                <a:lnTo>
                  <a:pt x="197" y="2507"/>
                </a:lnTo>
                <a:cubicBezTo>
                  <a:pt x="192" y="2507"/>
                  <a:pt x="184" y="2505"/>
                  <a:pt x="185" y="2505"/>
                </a:cubicBezTo>
                <a:cubicBezTo>
                  <a:pt x="180" y="2506"/>
                  <a:pt x="165" y="2507"/>
                  <a:pt x="163" y="2507"/>
                </a:cubicBezTo>
                <a:lnTo>
                  <a:pt x="162" y="2507"/>
                </a:lnTo>
                <a:lnTo>
                  <a:pt x="162" y="2507"/>
                </a:lnTo>
                <a:lnTo>
                  <a:pt x="162" y="2507"/>
                </a:lnTo>
                <a:lnTo>
                  <a:pt x="157" y="2507"/>
                </a:lnTo>
                <a:cubicBezTo>
                  <a:pt x="72" y="2510"/>
                  <a:pt x="3" y="2423"/>
                  <a:pt x="5" y="2354"/>
                </a:cubicBezTo>
                <a:lnTo>
                  <a:pt x="5" y="2351"/>
                </a:lnTo>
                <a:close/>
                <a:moveTo>
                  <a:pt x="0" y="333"/>
                </a:moveTo>
                <a:lnTo>
                  <a:pt x="0" y="325"/>
                </a:lnTo>
                <a:cubicBezTo>
                  <a:pt x="-5" y="142"/>
                  <a:pt x="179" y="-4"/>
                  <a:pt x="325" y="0"/>
                </a:cubicBezTo>
                <a:lnTo>
                  <a:pt x="333" y="0"/>
                </a:lnTo>
                <a:lnTo>
                  <a:pt x="2668" y="0"/>
                </a:lnTo>
                <a:lnTo>
                  <a:pt x="2676" y="0"/>
                </a:lnTo>
                <a:cubicBezTo>
                  <a:pt x="2859" y="-5"/>
                  <a:pt x="3005" y="179"/>
                  <a:pt x="3001" y="325"/>
                </a:cubicBezTo>
                <a:lnTo>
                  <a:pt x="3001" y="333"/>
                </a:lnTo>
                <a:lnTo>
                  <a:pt x="3001" y="1667"/>
                </a:lnTo>
                <a:lnTo>
                  <a:pt x="3001" y="1675"/>
                </a:lnTo>
                <a:cubicBezTo>
                  <a:pt x="3006" y="1858"/>
                  <a:pt x="2822" y="2004"/>
                  <a:pt x="2676" y="2000"/>
                </a:cubicBezTo>
                <a:lnTo>
                  <a:pt x="2668" y="2000"/>
                </a:lnTo>
                <a:lnTo>
                  <a:pt x="333" y="2000"/>
                </a:lnTo>
                <a:lnTo>
                  <a:pt x="325" y="2000"/>
                </a:lnTo>
                <a:cubicBezTo>
                  <a:pt x="142" y="2005"/>
                  <a:pt x="-4" y="1821"/>
                  <a:pt x="0" y="1675"/>
                </a:cubicBezTo>
                <a:lnTo>
                  <a:pt x="0" y="1667"/>
                </a:lnTo>
                <a:lnTo>
                  <a:pt x="0" y="333"/>
                </a:lnTo>
                <a:close/>
                <a:moveTo>
                  <a:pt x="276" y="495"/>
                </a:moveTo>
                <a:lnTo>
                  <a:pt x="276" y="489"/>
                </a:lnTo>
                <a:cubicBezTo>
                  <a:pt x="272" y="350"/>
                  <a:pt x="411" y="240"/>
                  <a:pt x="522" y="243"/>
                </a:cubicBezTo>
                <a:lnTo>
                  <a:pt x="528" y="243"/>
                </a:lnTo>
                <a:lnTo>
                  <a:pt x="2473" y="243"/>
                </a:lnTo>
                <a:lnTo>
                  <a:pt x="2479" y="243"/>
                </a:lnTo>
                <a:cubicBezTo>
                  <a:pt x="2618" y="239"/>
                  <a:pt x="2728" y="378"/>
                  <a:pt x="2725" y="489"/>
                </a:cubicBezTo>
                <a:lnTo>
                  <a:pt x="2725" y="495"/>
                </a:lnTo>
                <a:lnTo>
                  <a:pt x="2725" y="1505"/>
                </a:lnTo>
                <a:lnTo>
                  <a:pt x="2725" y="1511"/>
                </a:lnTo>
                <a:cubicBezTo>
                  <a:pt x="2729" y="1650"/>
                  <a:pt x="2590" y="1760"/>
                  <a:pt x="2479" y="1757"/>
                </a:cubicBezTo>
                <a:lnTo>
                  <a:pt x="2473" y="1757"/>
                </a:lnTo>
                <a:lnTo>
                  <a:pt x="528" y="1757"/>
                </a:lnTo>
                <a:lnTo>
                  <a:pt x="522" y="1757"/>
                </a:lnTo>
                <a:cubicBezTo>
                  <a:pt x="383" y="1761"/>
                  <a:pt x="273" y="1622"/>
                  <a:pt x="276" y="1511"/>
                </a:cubicBezTo>
                <a:lnTo>
                  <a:pt x="276" y="1505"/>
                </a:lnTo>
                <a:lnTo>
                  <a:pt x="276" y="495"/>
                </a:lnTo>
                <a:close/>
                <a:moveTo>
                  <a:pt x="1331" y="367"/>
                </a:moveTo>
                <a:cubicBezTo>
                  <a:pt x="1332" y="367"/>
                  <a:pt x="1340" y="366"/>
                  <a:pt x="1340" y="366"/>
                </a:cubicBezTo>
                <a:lnTo>
                  <a:pt x="1340" y="366"/>
                </a:lnTo>
                <a:lnTo>
                  <a:pt x="1669" y="366"/>
                </a:lnTo>
                <a:cubicBezTo>
                  <a:pt x="1672" y="366"/>
                  <a:pt x="1677" y="367"/>
                  <a:pt x="1676" y="367"/>
                </a:cubicBezTo>
                <a:lnTo>
                  <a:pt x="1678" y="366"/>
                </a:lnTo>
                <a:lnTo>
                  <a:pt x="1681" y="366"/>
                </a:lnTo>
                <a:lnTo>
                  <a:pt x="1684" y="366"/>
                </a:lnTo>
                <a:lnTo>
                  <a:pt x="1687" y="366"/>
                </a:lnTo>
                <a:lnTo>
                  <a:pt x="1690" y="366"/>
                </a:lnTo>
                <a:cubicBezTo>
                  <a:pt x="1752" y="364"/>
                  <a:pt x="1801" y="426"/>
                  <a:pt x="1799" y="475"/>
                </a:cubicBezTo>
                <a:lnTo>
                  <a:pt x="1799" y="478"/>
                </a:lnTo>
                <a:lnTo>
                  <a:pt x="1799" y="481"/>
                </a:lnTo>
                <a:cubicBezTo>
                  <a:pt x="1801" y="543"/>
                  <a:pt x="1739" y="592"/>
                  <a:pt x="1690" y="590"/>
                </a:cubicBezTo>
                <a:cubicBezTo>
                  <a:pt x="1685" y="590"/>
                  <a:pt x="1672" y="589"/>
                  <a:pt x="1675" y="589"/>
                </a:cubicBezTo>
                <a:lnTo>
                  <a:pt x="1674" y="589"/>
                </a:lnTo>
                <a:lnTo>
                  <a:pt x="1673" y="590"/>
                </a:lnTo>
                <a:lnTo>
                  <a:pt x="1671" y="590"/>
                </a:lnTo>
                <a:lnTo>
                  <a:pt x="1670" y="590"/>
                </a:lnTo>
                <a:lnTo>
                  <a:pt x="1669" y="590"/>
                </a:lnTo>
                <a:lnTo>
                  <a:pt x="1340" y="590"/>
                </a:lnTo>
                <a:lnTo>
                  <a:pt x="1339" y="590"/>
                </a:lnTo>
                <a:cubicBezTo>
                  <a:pt x="1336" y="590"/>
                  <a:pt x="1331" y="589"/>
                  <a:pt x="1331" y="589"/>
                </a:cubicBezTo>
                <a:cubicBezTo>
                  <a:pt x="1326" y="590"/>
                  <a:pt x="1316" y="590"/>
                  <a:pt x="1315" y="590"/>
                </a:cubicBezTo>
                <a:lnTo>
                  <a:pt x="1314" y="590"/>
                </a:lnTo>
                <a:lnTo>
                  <a:pt x="1314" y="590"/>
                </a:lnTo>
                <a:lnTo>
                  <a:pt x="1311" y="590"/>
                </a:lnTo>
                <a:cubicBezTo>
                  <a:pt x="1250" y="592"/>
                  <a:pt x="1201" y="530"/>
                  <a:pt x="1202" y="481"/>
                </a:cubicBezTo>
                <a:lnTo>
                  <a:pt x="1202" y="478"/>
                </a:lnTo>
                <a:lnTo>
                  <a:pt x="1202" y="475"/>
                </a:lnTo>
                <a:cubicBezTo>
                  <a:pt x="1200" y="414"/>
                  <a:pt x="1262" y="365"/>
                  <a:pt x="1311" y="366"/>
                </a:cubicBezTo>
                <a:lnTo>
                  <a:pt x="1314" y="366"/>
                </a:lnTo>
                <a:lnTo>
                  <a:pt x="1315" y="366"/>
                </a:lnTo>
                <a:cubicBezTo>
                  <a:pt x="1322" y="366"/>
                  <a:pt x="1332" y="367"/>
                  <a:pt x="1331" y="3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j-ea"/>
              <a:ea typeface="+mj-ea"/>
            </a:endParaRPr>
          </a:p>
        </p:txBody>
      </p:sp>
      <p:sp>
        <p:nvSpPr>
          <p:cNvPr id="27" name="任意多边形 26"/>
          <p:cNvSpPr/>
          <p:nvPr/>
        </p:nvSpPr>
        <p:spPr>
          <a:xfrm>
            <a:off x="8944610" y="3181985"/>
            <a:ext cx="328930" cy="51117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752" h="2715">
                <a:moveTo>
                  <a:pt x="698" y="2137"/>
                </a:moveTo>
                <a:lnTo>
                  <a:pt x="698" y="2132"/>
                </a:lnTo>
                <a:cubicBezTo>
                  <a:pt x="695" y="2035"/>
                  <a:pt x="794" y="1957"/>
                  <a:pt x="872" y="1959"/>
                </a:cubicBezTo>
                <a:lnTo>
                  <a:pt x="876" y="1959"/>
                </a:lnTo>
                <a:lnTo>
                  <a:pt x="881" y="1959"/>
                </a:lnTo>
                <a:cubicBezTo>
                  <a:pt x="979" y="1956"/>
                  <a:pt x="1056" y="2055"/>
                  <a:pt x="1054" y="2133"/>
                </a:cubicBezTo>
                <a:lnTo>
                  <a:pt x="1054" y="2137"/>
                </a:lnTo>
                <a:lnTo>
                  <a:pt x="1054" y="2142"/>
                </a:lnTo>
                <a:cubicBezTo>
                  <a:pt x="1057" y="2240"/>
                  <a:pt x="959" y="2317"/>
                  <a:pt x="880" y="2315"/>
                </a:cubicBezTo>
                <a:lnTo>
                  <a:pt x="876" y="2315"/>
                </a:lnTo>
                <a:lnTo>
                  <a:pt x="871" y="2315"/>
                </a:lnTo>
                <a:cubicBezTo>
                  <a:pt x="774" y="2318"/>
                  <a:pt x="696" y="2220"/>
                  <a:pt x="698" y="2141"/>
                </a:cubicBezTo>
                <a:lnTo>
                  <a:pt x="698" y="2137"/>
                </a:lnTo>
                <a:close/>
                <a:moveTo>
                  <a:pt x="0" y="292"/>
                </a:moveTo>
                <a:lnTo>
                  <a:pt x="0" y="284"/>
                </a:lnTo>
                <a:lnTo>
                  <a:pt x="0" y="277"/>
                </a:lnTo>
                <a:cubicBezTo>
                  <a:pt x="-3" y="120"/>
                  <a:pt x="167" y="-3"/>
                  <a:pt x="279" y="0"/>
                </a:cubicBezTo>
                <a:lnTo>
                  <a:pt x="285" y="0"/>
                </a:lnTo>
                <a:lnTo>
                  <a:pt x="292" y="0"/>
                </a:lnTo>
                <a:lnTo>
                  <a:pt x="1460" y="0"/>
                </a:lnTo>
                <a:lnTo>
                  <a:pt x="1468" y="0"/>
                </a:lnTo>
                <a:lnTo>
                  <a:pt x="1475" y="0"/>
                </a:lnTo>
                <a:cubicBezTo>
                  <a:pt x="1632" y="-3"/>
                  <a:pt x="1755" y="167"/>
                  <a:pt x="1752" y="279"/>
                </a:cubicBezTo>
                <a:lnTo>
                  <a:pt x="1752" y="285"/>
                </a:lnTo>
                <a:lnTo>
                  <a:pt x="1752" y="292"/>
                </a:lnTo>
                <a:lnTo>
                  <a:pt x="1752" y="2423"/>
                </a:lnTo>
                <a:lnTo>
                  <a:pt x="1752" y="2431"/>
                </a:lnTo>
                <a:lnTo>
                  <a:pt x="1752" y="2438"/>
                </a:lnTo>
                <a:cubicBezTo>
                  <a:pt x="1755" y="2595"/>
                  <a:pt x="1585" y="2718"/>
                  <a:pt x="1473" y="2715"/>
                </a:cubicBezTo>
                <a:lnTo>
                  <a:pt x="1467" y="2715"/>
                </a:lnTo>
                <a:lnTo>
                  <a:pt x="1460" y="2715"/>
                </a:lnTo>
                <a:lnTo>
                  <a:pt x="292" y="2715"/>
                </a:lnTo>
                <a:lnTo>
                  <a:pt x="284" y="2715"/>
                </a:lnTo>
                <a:lnTo>
                  <a:pt x="277" y="2715"/>
                </a:lnTo>
                <a:cubicBezTo>
                  <a:pt x="120" y="2718"/>
                  <a:pt x="-3" y="2548"/>
                  <a:pt x="0" y="2436"/>
                </a:cubicBezTo>
                <a:lnTo>
                  <a:pt x="0" y="2430"/>
                </a:lnTo>
                <a:lnTo>
                  <a:pt x="0" y="2423"/>
                </a:lnTo>
                <a:lnTo>
                  <a:pt x="0" y="292"/>
                </a:lnTo>
                <a:close/>
                <a:moveTo>
                  <a:pt x="254" y="474"/>
                </a:moveTo>
                <a:lnTo>
                  <a:pt x="254" y="469"/>
                </a:lnTo>
                <a:lnTo>
                  <a:pt x="254" y="464"/>
                </a:lnTo>
                <a:cubicBezTo>
                  <a:pt x="252" y="352"/>
                  <a:pt x="372" y="265"/>
                  <a:pt x="452" y="267"/>
                </a:cubicBezTo>
                <a:lnTo>
                  <a:pt x="456" y="267"/>
                </a:lnTo>
                <a:lnTo>
                  <a:pt x="461" y="267"/>
                </a:lnTo>
                <a:lnTo>
                  <a:pt x="1291" y="267"/>
                </a:lnTo>
                <a:lnTo>
                  <a:pt x="1296" y="267"/>
                </a:lnTo>
                <a:lnTo>
                  <a:pt x="1301" y="267"/>
                </a:lnTo>
                <a:cubicBezTo>
                  <a:pt x="1413" y="265"/>
                  <a:pt x="1500" y="386"/>
                  <a:pt x="1498" y="465"/>
                </a:cubicBezTo>
                <a:lnTo>
                  <a:pt x="1498" y="470"/>
                </a:lnTo>
                <a:lnTo>
                  <a:pt x="1498" y="474"/>
                </a:lnTo>
                <a:lnTo>
                  <a:pt x="1498" y="2241"/>
                </a:lnTo>
                <a:lnTo>
                  <a:pt x="1498" y="2246"/>
                </a:lnTo>
                <a:lnTo>
                  <a:pt x="1498" y="2251"/>
                </a:lnTo>
                <a:cubicBezTo>
                  <a:pt x="1500" y="2363"/>
                  <a:pt x="1380" y="2450"/>
                  <a:pt x="1300" y="2448"/>
                </a:cubicBezTo>
                <a:lnTo>
                  <a:pt x="1296" y="2448"/>
                </a:lnTo>
                <a:lnTo>
                  <a:pt x="1291" y="2448"/>
                </a:lnTo>
                <a:lnTo>
                  <a:pt x="461" y="2448"/>
                </a:lnTo>
                <a:lnTo>
                  <a:pt x="456" y="2448"/>
                </a:lnTo>
                <a:lnTo>
                  <a:pt x="451" y="2448"/>
                </a:lnTo>
                <a:cubicBezTo>
                  <a:pt x="339" y="2450"/>
                  <a:pt x="252" y="2329"/>
                  <a:pt x="254" y="2250"/>
                </a:cubicBezTo>
                <a:lnTo>
                  <a:pt x="254" y="2245"/>
                </a:lnTo>
                <a:lnTo>
                  <a:pt x="254" y="2241"/>
                </a:lnTo>
                <a:lnTo>
                  <a:pt x="254" y="474"/>
                </a:lnTo>
                <a:close/>
                <a:moveTo>
                  <a:pt x="512" y="483"/>
                </a:moveTo>
                <a:cubicBezTo>
                  <a:pt x="511" y="462"/>
                  <a:pt x="532" y="445"/>
                  <a:pt x="549" y="446"/>
                </a:cubicBezTo>
                <a:lnTo>
                  <a:pt x="1203" y="446"/>
                </a:lnTo>
                <a:cubicBezTo>
                  <a:pt x="1224" y="445"/>
                  <a:pt x="1241" y="466"/>
                  <a:pt x="1240" y="483"/>
                </a:cubicBezTo>
                <a:lnTo>
                  <a:pt x="1240" y="631"/>
                </a:lnTo>
                <a:cubicBezTo>
                  <a:pt x="1241" y="652"/>
                  <a:pt x="1220" y="669"/>
                  <a:pt x="1203" y="668"/>
                </a:cubicBezTo>
                <a:lnTo>
                  <a:pt x="549" y="668"/>
                </a:lnTo>
                <a:cubicBezTo>
                  <a:pt x="528" y="669"/>
                  <a:pt x="511" y="649"/>
                  <a:pt x="512" y="631"/>
                </a:cubicBezTo>
                <a:lnTo>
                  <a:pt x="512" y="4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j-ea"/>
              <a:ea typeface="+mj-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Lab4</a:t>
            </a:r>
            <a:endPar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矩形 1"/>
          <p:cNvSpPr/>
          <p:nvPr/>
        </p:nvSpPr>
        <p:spPr>
          <a:xfrm>
            <a:off x="1391285" y="1814830"/>
            <a:ext cx="2021840" cy="2605405"/>
          </a:xfrm>
          <a:prstGeom prst="rect">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等腰三角形 17"/>
          <p:cNvSpPr/>
          <p:nvPr/>
        </p:nvSpPr>
        <p:spPr>
          <a:xfrm flipV="1">
            <a:off x="1391285" y="4420235"/>
            <a:ext cx="2021205" cy="478790"/>
          </a:xfrm>
          <a:prstGeom prst="triangl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2039620" y="1519555"/>
            <a:ext cx="724535" cy="725170"/>
          </a:xfrm>
          <a:prstGeom prst="ellipse">
            <a:avLst/>
          </a:prstGeom>
          <a:solidFill>
            <a:schemeClr val="bg1"/>
          </a:solidFill>
          <a:ln>
            <a:solidFill>
              <a:schemeClr val="bg1"/>
            </a:solidFill>
          </a:ln>
          <a:effectLst>
            <a:outerShdw blurRad="50800" dist="381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2115820" y="1596390"/>
            <a:ext cx="570865" cy="570865"/>
          </a:xfrm>
          <a:prstGeom prst="ellips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2202815" y="1666875"/>
            <a:ext cx="530225" cy="429895"/>
          </a:xfrm>
          <a:prstGeom prst="rect">
            <a:avLst/>
          </a:prstGeom>
          <a:noFill/>
        </p:spPr>
        <p:txBody>
          <a:bodyPr wrap="square" rtlCol="0">
            <a:spAutoFit/>
          </a:bodyPr>
          <a:p>
            <a:r>
              <a:rPr lang="en-US" altLang="zh-CN" sz="2200">
                <a:solidFill>
                  <a:schemeClr val="bg1"/>
                </a:solidFill>
                <a:latin typeface="DIN Black" charset="0"/>
                <a:cs typeface="DIN Black" charset="0"/>
              </a:rPr>
              <a:t>1</a:t>
            </a:r>
            <a:endParaRPr lang="en-US" altLang="zh-CN" sz="2200">
              <a:solidFill>
                <a:schemeClr val="bg1"/>
              </a:solidFill>
              <a:latin typeface="DIN Black" charset="0"/>
              <a:cs typeface="DIN Black" charset="0"/>
            </a:endParaRPr>
          </a:p>
        </p:txBody>
      </p:sp>
      <p:sp>
        <p:nvSpPr>
          <p:cNvPr id="32" name="矩形 31"/>
          <p:cNvSpPr/>
          <p:nvPr/>
        </p:nvSpPr>
        <p:spPr>
          <a:xfrm>
            <a:off x="3648075" y="1814830"/>
            <a:ext cx="2021840" cy="2605405"/>
          </a:xfrm>
          <a:prstGeom prst="rect">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等腰三角形 32"/>
          <p:cNvSpPr/>
          <p:nvPr/>
        </p:nvSpPr>
        <p:spPr>
          <a:xfrm flipV="1">
            <a:off x="3648075" y="4420235"/>
            <a:ext cx="2021205" cy="478790"/>
          </a:xfrm>
          <a:prstGeom prst="triangl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4296410" y="1519555"/>
            <a:ext cx="724535" cy="725170"/>
          </a:xfrm>
          <a:prstGeom prst="ellipse">
            <a:avLst/>
          </a:prstGeom>
          <a:solidFill>
            <a:schemeClr val="bg1"/>
          </a:solidFill>
          <a:ln>
            <a:solidFill>
              <a:schemeClr val="bg1"/>
            </a:solidFill>
          </a:ln>
          <a:effectLst>
            <a:outerShdw blurRad="50800" dist="381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4372610" y="1596390"/>
            <a:ext cx="570865" cy="570865"/>
          </a:xfrm>
          <a:prstGeom prst="ellips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4459605" y="1666875"/>
            <a:ext cx="530225" cy="429895"/>
          </a:xfrm>
          <a:prstGeom prst="rect">
            <a:avLst/>
          </a:prstGeom>
          <a:noFill/>
        </p:spPr>
        <p:txBody>
          <a:bodyPr wrap="square" rtlCol="0">
            <a:spAutoFit/>
          </a:bodyPr>
          <a:p>
            <a:r>
              <a:rPr lang="en-US" altLang="zh-CN" sz="2200">
                <a:solidFill>
                  <a:schemeClr val="bg1"/>
                </a:solidFill>
                <a:latin typeface="DIN Black" charset="0"/>
                <a:cs typeface="DIN Black" charset="0"/>
              </a:rPr>
              <a:t>2</a:t>
            </a:r>
            <a:endParaRPr lang="en-US" altLang="zh-CN" sz="2200">
              <a:solidFill>
                <a:schemeClr val="bg1"/>
              </a:solidFill>
              <a:latin typeface="DIN Black" charset="0"/>
              <a:cs typeface="DIN Black" charset="0"/>
            </a:endParaRPr>
          </a:p>
        </p:txBody>
      </p:sp>
      <p:sp>
        <p:nvSpPr>
          <p:cNvPr id="38" name="矩形 37"/>
          <p:cNvSpPr/>
          <p:nvPr/>
        </p:nvSpPr>
        <p:spPr>
          <a:xfrm>
            <a:off x="5820410" y="1814830"/>
            <a:ext cx="2021840" cy="2605405"/>
          </a:xfrm>
          <a:prstGeom prst="rect">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等腰三角形 38"/>
          <p:cNvSpPr/>
          <p:nvPr/>
        </p:nvSpPr>
        <p:spPr>
          <a:xfrm flipV="1">
            <a:off x="5833110" y="4420235"/>
            <a:ext cx="2021205" cy="478790"/>
          </a:xfrm>
          <a:prstGeom prst="triangl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6468745" y="1519555"/>
            <a:ext cx="724535" cy="725170"/>
          </a:xfrm>
          <a:prstGeom prst="ellipse">
            <a:avLst/>
          </a:prstGeom>
          <a:solidFill>
            <a:schemeClr val="bg1"/>
          </a:solidFill>
          <a:ln>
            <a:solidFill>
              <a:schemeClr val="bg1"/>
            </a:solidFill>
          </a:ln>
          <a:effectLst>
            <a:outerShdw blurRad="50800" dist="381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544945" y="1596390"/>
            <a:ext cx="570865" cy="570865"/>
          </a:xfrm>
          <a:prstGeom prst="ellips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6631940" y="1666875"/>
            <a:ext cx="530225" cy="429895"/>
          </a:xfrm>
          <a:prstGeom prst="rect">
            <a:avLst/>
          </a:prstGeom>
          <a:noFill/>
        </p:spPr>
        <p:txBody>
          <a:bodyPr wrap="square" rtlCol="0">
            <a:spAutoFit/>
          </a:bodyPr>
          <a:p>
            <a:r>
              <a:rPr lang="en-US" altLang="zh-CN" sz="2200">
                <a:solidFill>
                  <a:schemeClr val="bg1"/>
                </a:solidFill>
                <a:latin typeface="DIN Black" charset="0"/>
                <a:cs typeface="DIN Black" charset="0"/>
              </a:rPr>
              <a:t>3</a:t>
            </a:r>
            <a:endParaRPr lang="en-US" altLang="zh-CN" sz="2200">
              <a:solidFill>
                <a:schemeClr val="bg1"/>
              </a:solidFill>
              <a:latin typeface="DIN Black" charset="0"/>
              <a:cs typeface="DIN Black" charset="0"/>
            </a:endParaRPr>
          </a:p>
        </p:txBody>
      </p:sp>
      <p:sp>
        <p:nvSpPr>
          <p:cNvPr id="44" name="矩形 43"/>
          <p:cNvSpPr/>
          <p:nvPr/>
        </p:nvSpPr>
        <p:spPr>
          <a:xfrm>
            <a:off x="8101965" y="1814830"/>
            <a:ext cx="2021840" cy="2605405"/>
          </a:xfrm>
          <a:prstGeom prst="rect">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等腰三角形 44"/>
          <p:cNvSpPr/>
          <p:nvPr/>
        </p:nvSpPr>
        <p:spPr>
          <a:xfrm flipV="1">
            <a:off x="8101965" y="4420235"/>
            <a:ext cx="2021205" cy="478790"/>
          </a:xfrm>
          <a:prstGeom prst="triangl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750300" y="1519555"/>
            <a:ext cx="724535" cy="725170"/>
          </a:xfrm>
          <a:prstGeom prst="ellipse">
            <a:avLst/>
          </a:prstGeom>
          <a:solidFill>
            <a:schemeClr val="bg1"/>
          </a:solidFill>
          <a:ln>
            <a:solidFill>
              <a:schemeClr val="bg1"/>
            </a:solidFill>
          </a:ln>
          <a:effectLst>
            <a:outerShdw blurRad="50800" dist="381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826500" y="1596390"/>
            <a:ext cx="570865" cy="570865"/>
          </a:xfrm>
          <a:prstGeom prst="ellips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8913495" y="1666875"/>
            <a:ext cx="530225" cy="429895"/>
          </a:xfrm>
          <a:prstGeom prst="rect">
            <a:avLst/>
          </a:prstGeom>
          <a:noFill/>
        </p:spPr>
        <p:txBody>
          <a:bodyPr wrap="square" rtlCol="0">
            <a:spAutoFit/>
          </a:bodyPr>
          <a:p>
            <a:r>
              <a:rPr lang="en-US" altLang="zh-CN" sz="2200">
                <a:solidFill>
                  <a:schemeClr val="bg1"/>
                </a:solidFill>
                <a:latin typeface="DIN Black" charset="0"/>
                <a:cs typeface="DIN Black" charset="0"/>
              </a:rPr>
              <a:t>4</a:t>
            </a:r>
            <a:endParaRPr lang="en-US" altLang="zh-CN" sz="2200">
              <a:solidFill>
                <a:schemeClr val="bg1"/>
              </a:solidFill>
              <a:latin typeface="DIN Black" charset="0"/>
              <a:cs typeface="DIN Black" charset="0"/>
            </a:endParaRPr>
          </a:p>
        </p:txBody>
      </p:sp>
      <p:grpSp>
        <p:nvGrpSpPr>
          <p:cNvPr id="55" name="组合 54"/>
          <p:cNvGrpSpPr/>
          <p:nvPr/>
        </p:nvGrpSpPr>
        <p:grpSpPr>
          <a:xfrm rot="0">
            <a:off x="1424305" y="2412365"/>
            <a:ext cx="2020570" cy="1665605"/>
            <a:chOff x="3556" y="6405"/>
            <a:chExt cx="2620" cy="2160"/>
          </a:xfrm>
        </p:grpSpPr>
        <p:sp>
          <p:nvSpPr>
            <p:cNvPr id="56" name="Content Placeholder 2"/>
            <p:cNvSpPr txBox="1"/>
            <p:nvPr/>
          </p:nvSpPr>
          <p:spPr bwMode="auto">
            <a:xfrm>
              <a:off x="3556" y="6801"/>
              <a:ext cx="2620"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ctr" defTabSz="1219200" fontAlgn="base">
                <a:lnSpc>
                  <a:spcPct val="150000"/>
                </a:lnSpc>
                <a:spcBef>
                  <a:spcPts val="1335"/>
                </a:spcBef>
                <a:spcAft>
                  <a:spcPct val="0"/>
                </a:spcAft>
              </a:pPr>
              <a:r>
                <a:rPr lang="en-US" altLang="zh-CN" sz="1200">
                  <a:solidFill>
                    <a:schemeClr val="bg1"/>
                  </a:solidFill>
                  <a:latin typeface="+mj-ea"/>
                  <a:ea typeface="+mj-ea"/>
                  <a:cs typeface="+mn-ea"/>
                  <a:sym typeface="+mn-lt"/>
                </a:rPr>
                <a:t>了解基本的文件系统系统调用的实现</a:t>
              </a:r>
              <a:endParaRPr lang="en-US" altLang="zh-CN" sz="1200">
                <a:solidFill>
                  <a:schemeClr val="bg1"/>
                </a:solidFill>
                <a:latin typeface="+mj-ea"/>
                <a:ea typeface="+mj-ea"/>
                <a:cs typeface="+mn-ea"/>
                <a:sym typeface="+mn-lt"/>
              </a:endParaRPr>
            </a:p>
            <a:p>
              <a:pPr algn="ctr" defTabSz="1219200" fontAlgn="base">
                <a:lnSpc>
                  <a:spcPct val="150000"/>
                </a:lnSpc>
                <a:spcBef>
                  <a:spcPts val="1335"/>
                </a:spcBef>
                <a:spcAft>
                  <a:spcPct val="0"/>
                </a:spcAft>
              </a:pPr>
              <a:r>
                <a:rPr lang="en-US" altLang="zh-CN" sz="1200">
                  <a:solidFill>
                    <a:schemeClr val="bg1"/>
                  </a:solidFill>
                  <a:latin typeface="+mj-ea"/>
                  <a:ea typeface="+mj-ea"/>
                  <a:cs typeface="+mn-ea"/>
                  <a:sym typeface="+mn-lt"/>
                </a:rPr>
                <a:t>了解一个Linux APFS文件系统的设计与实现</a:t>
              </a:r>
              <a:endParaRPr lang="en-US" altLang="zh-CN" sz="1200">
                <a:solidFill>
                  <a:schemeClr val="bg1"/>
                </a:solidFill>
                <a:latin typeface="+mj-ea"/>
                <a:ea typeface="+mj-ea"/>
                <a:cs typeface="+mn-ea"/>
                <a:sym typeface="+mn-lt"/>
              </a:endParaRPr>
            </a:p>
          </p:txBody>
        </p:sp>
        <p:sp>
          <p:nvSpPr>
            <p:cNvPr id="57" name="文本框 56"/>
            <p:cNvSpPr txBox="1"/>
            <p:nvPr/>
          </p:nvSpPr>
          <p:spPr>
            <a:xfrm>
              <a:off x="3882" y="6405"/>
              <a:ext cx="1968" cy="437"/>
            </a:xfrm>
            <a:prstGeom prst="rect">
              <a:avLst/>
            </a:prstGeom>
            <a:noFill/>
          </p:spPr>
          <p:txBody>
            <a:bodyPr wrap="square" rtlCol="0">
              <a:spAutoFit/>
            </a:bodyPr>
            <a:p>
              <a:pPr algn="ctr"/>
              <a:r>
                <a:rPr lang="zh-CN" altLang="en-US" sz="1600" dirty="0" smtClean="0">
                  <a:solidFill>
                    <a:schemeClr val="bg1"/>
                  </a:solidFill>
                  <a:latin typeface="+mj-ea"/>
                  <a:ea typeface="+mj-ea"/>
                  <a:cs typeface="+mn-ea"/>
                  <a:sym typeface="+mn-lt"/>
                </a:rPr>
                <a:t>目的</a:t>
              </a:r>
              <a:endParaRPr lang="zh-CN" altLang="en-US" sz="1600" dirty="0" smtClean="0">
                <a:solidFill>
                  <a:schemeClr val="bg1"/>
                </a:solidFill>
                <a:latin typeface="+mj-ea"/>
                <a:ea typeface="+mj-ea"/>
                <a:cs typeface="+mn-ea"/>
                <a:sym typeface="+mn-lt"/>
              </a:endParaRPr>
            </a:p>
          </p:txBody>
        </p:sp>
      </p:grpSp>
      <p:sp>
        <p:nvSpPr>
          <p:cNvPr id="59" name="文本框 11"/>
          <p:cNvSpPr txBox="1"/>
          <p:nvPr/>
        </p:nvSpPr>
        <p:spPr bwMode="auto">
          <a:xfrm>
            <a:off x="3678555" y="2717800"/>
            <a:ext cx="2020570" cy="136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200">
                <a:solidFill>
                  <a:schemeClr val="bg1"/>
                </a:solidFill>
                <a:latin typeface="+mj-ea"/>
                <a:ea typeface="+mj-ea"/>
                <a:cs typeface="+mn-ea"/>
                <a:sym typeface="+mn-lt"/>
              </a:rPr>
              <a:t>用于在Linux系统上支持APFS文件系统</a:t>
            </a:r>
            <a:endParaRPr lang="en-US" altLang="zh-CN" sz="1200">
              <a:solidFill>
                <a:schemeClr val="bg1"/>
              </a:solidFill>
              <a:latin typeface="+mj-ea"/>
              <a:ea typeface="+mj-ea"/>
              <a:cs typeface="+mn-ea"/>
              <a:sym typeface="+mn-lt"/>
            </a:endParaRPr>
          </a:p>
          <a:p>
            <a:pPr algn="l" defTabSz="1219200" fontAlgn="base">
              <a:lnSpc>
                <a:spcPct val="150000"/>
              </a:lnSpc>
              <a:spcBef>
                <a:spcPts val="1335"/>
              </a:spcBef>
              <a:spcAft>
                <a:spcPct val="0"/>
              </a:spcAft>
            </a:pPr>
            <a:r>
              <a:rPr lang="en-US" altLang="zh-CN" sz="1200">
                <a:solidFill>
                  <a:schemeClr val="bg1"/>
                </a:solidFill>
                <a:latin typeface="+mj-ea"/>
                <a:ea typeface="+mj-ea"/>
                <a:cs typeface="+mn-ea"/>
                <a:sym typeface="+mn-lt"/>
              </a:rPr>
              <a:t>支持快照</a:t>
            </a:r>
            <a:endParaRPr lang="en-US" altLang="zh-CN" sz="1200">
              <a:solidFill>
                <a:schemeClr val="bg1"/>
              </a:solidFill>
              <a:latin typeface="+mj-ea"/>
              <a:ea typeface="+mj-ea"/>
              <a:cs typeface="+mn-ea"/>
              <a:sym typeface="+mn-lt"/>
            </a:endParaRPr>
          </a:p>
        </p:txBody>
      </p:sp>
      <p:sp>
        <p:nvSpPr>
          <p:cNvPr id="60" name="文本框 59"/>
          <p:cNvSpPr txBox="1"/>
          <p:nvPr/>
        </p:nvSpPr>
        <p:spPr>
          <a:xfrm>
            <a:off x="3930015" y="2412365"/>
            <a:ext cx="1517650" cy="337185"/>
          </a:xfrm>
          <a:prstGeom prst="rect">
            <a:avLst/>
          </a:prstGeom>
          <a:noFill/>
        </p:spPr>
        <p:txBody>
          <a:bodyPr wrap="square" rtlCol="0">
            <a:spAutoFit/>
          </a:bodyPr>
          <a:p>
            <a:pPr algn="ctr"/>
            <a:r>
              <a:rPr lang="zh-CN" altLang="en-US" sz="1600" dirty="0" smtClean="0">
                <a:solidFill>
                  <a:schemeClr val="bg1"/>
                </a:solidFill>
                <a:latin typeface="+mj-ea"/>
                <a:ea typeface="+mj-ea"/>
                <a:cs typeface="+mn-ea"/>
                <a:sym typeface="+mn-lt"/>
              </a:rPr>
              <a:t>Linux APFS</a:t>
            </a:r>
            <a:endParaRPr lang="zh-CN" altLang="en-US" sz="1600" dirty="0" smtClean="0">
              <a:solidFill>
                <a:schemeClr val="bg1"/>
              </a:solidFill>
              <a:latin typeface="+mj-ea"/>
              <a:ea typeface="+mj-ea"/>
              <a:cs typeface="+mn-ea"/>
              <a:sym typeface="+mn-lt"/>
            </a:endParaRPr>
          </a:p>
        </p:txBody>
      </p:sp>
      <p:grpSp>
        <p:nvGrpSpPr>
          <p:cNvPr id="61" name="组合 60"/>
          <p:cNvGrpSpPr/>
          <p:nvPr/>
        </p:nvGrpSpPr>
        <p:grpSpPr>
          <a:xfrm rot="0">
            <a:off x="5830570" y="2412365"/>
            <a:ext cx="2020570" cy="1665605"/>
            <a:chOff x="3556" y="6405"/>
            <a:chExt cx="2620" cy="2160"/>
          </a:xfrm>
        </p:grpSpPr>
        <p:sp>
          <p:nvSpPr>
            <p:cNvPr id="62" name="Content Placeholder 2"/>
            <p:cNvSpPr txBox="1"/>
            <p:nvPr/>
          </p:nvSpPr>
          <p:spPr bwMode="auto">
            <a:xfrm>
              <a:off x="3556" y="6801"/>
              <a:ext cx="2620"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200">
                  <a:solidFill>
                    <a:schemeClr val="bg1"/>
                  </a:solidFill>
                  <a:latin typeface="+mj-ea"/>
                  <a:ea typeface="+mj-ea"/>
                  <a:cs typeface="+mn-ea"/>
                  <a:sym typeface="+mn-lt"/>
                </a:rPr>
                <a:t>Linux系统中用于挂载文件系统的命令</a:t>
              </a:r>
              <a:endParaRPr lang="en-US" altLang="zh-CN" sz="1200">
                <a:solidFill>
                  <a:schemeClr val="bg1"/>
                </a:solidFill>
                <a:latin typeface="+mj-ea"/>
                <a:ea typeface="+mj-ea"/>
                <a:cs typeface="+mn-ea"/>
                <a:sym typeface="+mn-lt"/>
              </a:endParaRPr>
            </a:p>
            <a:p>
              <a:pPr algn="l" defTabSz="1219200" fontAlgn="base">
                <a:lnSpc>
                  <a:spcPct val="150000"/>
                </a:lnSpc>
                <a:spcBef>
                  <a:spcPts val="1335"/>
                </a:spcBef>
                <a:spcAft>
                  <a:spcPct val="0"/>
                </a:spcAft>
              </a:pPr>
              <a:endParaRPr lang="en-US" altLang="zh-CN" sz="1200">
                <a:solidFill>
                  <a:schemeClr val="bg1"/>
                </a:solidFill>
                <a:latin typeface="+mj-ea"/>
                <a:ea typeface="+mj-ea"/>
                <a:cs typeface="+mn-ea"/>
                <a:sym typeface="+mn-lt"/>
              </a:endParaRPr>
            </a:p>
          </p:txBody>
        </p:sp>
        <p:sp>
          <p:nvSpPr>
            <p:cNvPr id="63" name="文本框 62"/>
            <p:cNvSpPr txBox="1"/>
            <p:nvPr/>
          </p:nvSpPr>
          <p:spPr>
            <a:xfrm>
              <a:off x="3882" y="6405"/>
              <a:ext cx="1968" cy="437"/>
            </a:xfrm>
            <a:prstGeom prst="rect">
              <a:avLst/>
            </a:prstGeom>
            <a:noFill/>
          </p:spPr>
          <p:txBody>
            <a:bodyPr wrap="square" rtlCol="0">
              <a:spAutoFit/>
            </a:bodyPr>
            <a:p>
              <a:pPr algn="ctr"/>
              <a:r>
                <a:rPr lang="zh-CN" altLang="en-US" sz="1600" dirty="0" smtClean="0">
                  <a:solidFill>
                    <a:schemeClr val="bg1"/>
                  </a:solidFill>
                  <a:latin typeface="+mj-ea"/>
                  <a:ea typeface="+mj-ea"/>
                  <a:cs typeface="+mn-ea"/>
                  <a:sym typeface="+mn-lt"/>
                </a:rPr>
                <a:t>mount</a:t>
              </a:r>
              <a:endParaRPr lang="zh-CN" altLang="en-US" sz="1600" dirty="0" smtClean="0">
                <a:solidFill>
                  <a:schemeClr val="bg1"/>
                </a:solidFill>
                <a:latin typeface="+mj-ea"/>
                <a:ea typeface="+mj-ea"/>
                <a:cs typeface="+mn-ea"/>
                <a:sym typeface="+mn-lt"/>
              </a:endParaRPr>
            </a:p>
          </p:txBody>
        </p:sp>
      </p:grpSp>
      <p:grpSp>
        <p:nvGrpSpPr>
          <p:cNvPr id="64" name="组合 63"/>
          <p:cNvGrpSpPr/>
          <p:nvPr/>
        </p:nvGrpSpPr>
        <p:grpSpPr>
          <a:xfrm rot="0">
            <a:off x="8116570" y="2412365"/>
            <a:ext cx="2020570" cy="1665605"/>
            <a:chOff x="3556" y="6405"/>
            <a:chExt cx="2620" cy="2160"/>
          </a:xfrm>
        </p:grpSpPr>
        <p:sp>
          <p:nvSpPr>
            <p:cNvPr id="65" name="Content Placeholder 2"/>
            <p:cNvSpPr txBox="1"/>
            <p:nvPr/>
          </p:nvSpPr>
          <p:spPr bwMode="auto">
            <a:xfrm>
              <a:off x="3556" y="6801"/>
              <a:ext cx="2620"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ctr" defTabSz="1219200" fontAlgn="base">
                <a:lnSpc>
                  <a:spcPct val="150000"/>
                </a:lnSpc>
                <a:spcBef>
                  <a:spcPts val="1335"/>
                </a:spcBef>
                <a:spcAft>
                  <a:spcPct val="0"/>
                </a:spcAft>
              </a:pPr>
              <a:r>
                <a:rPr lang="zh-CN" altLang="en-US" sz="1200">
                  <a:solidFill>
                    <a:schemeClr val="bg1"/>
                  </a:solidFill>
                  <a:latin typeface="+mj-ea"/>
                  <a:ea typeface="+mj-ea"/>
                  <a:cs typeface="+mn-ea"/>
                  <a:sym typeface="+mn-lt"/>
                </a:rPr>
                <a:t>复习与总结</a:t>
              </a:r>
              <a:endParaRPr lang="zh-CN" altLang="en-US" sz="1200">
                <a:solidFill>
                  <a:schemeClr val="bg1"/>
                </a:solidFill>
                <a:latin typeface="+mj-ea"/>
                <a:ea typeface="+mj-ea"/>
                <a:cs typeface="+mn-ea"/>
                <a:sym typeface="+mn-lt"/>
              </a:endParaRPr>
            </a:p>
          </p:txBody>
        </p:sp>
        <p:sp>
          <p:nvSpPr>
            <p:cNvPr id="66" name="文本框 65"/>
            <p:cNvSpPr txBox="1"/>
            <p:nvPr/>
          </p:nvSpPr>
          <p:spPr>
            <a:xfrm>
              <a:off x="3882" y="6405"/>
              <a:ext cx="1968" cy="437"/>
            </a:xfrm>
            <a:prstGeom prst="rect">
              <a:avLst/>
            </a:prstGeom>
            <a:noFill/>
          </p:spPr>
          <p:txBody>
            <a:bodyPr wrap="square" rtlCol="0">
              <a:spAutoFit/>
            </a:bodyPr>
            <a:p>
              <a:pPr algn="ctr"/>
              <a:r>
                <a:rPr lang="zh-CN" altLang="en-US" sz="1600" dirty="0" smtClean="0">
                  <a:solidFill>
                    <a:schemeClr val="bg1"/>
                  </a:solidFill>
                  <a:latin typeface="+mj-ea"/>
                  <a:ea typeface="+mj-ea"/>
                  <a:cs typeface="+mn-ea"/>
                  <a:sym typeface="+mn-lt"/>
                </a:rPr>
                <a:t>练习</a:t>
              </a:r>
              <a:endParaRPr lang="zh-CN" altLang="en-US" sz="1600" dirty="0" smtClean="0">
                <a:solidFill>
                  <a:schemeClr val="bg1"/>
                </a:solidFill>
                <a:latin typeface="+mj-ea"/>
                <a:ea typeface="+mj-ea"/>
                <a:cs typeface="+mn-ea"/>
                <a:sym typeface="+mn-lt"/>
              </a:endParaRPr>
            </a:p>
          </p:txBody>
        </p:sp>
      </p:gr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总结与实现</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意义</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椭圆 1"/>
          <p:cNvSpPr/>
          <p:nvPr/>
        </p:nvSpPr>
        <p:spPr>
          <a:xfrm>
            <a:off x="4690428" y="2079943"/>
            <a:ext cx="2299970" cy="229997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3" name="椭圆 2"/>
          <p:cNvSpPr/>
          <p:nvPr/>
        </p:nvSpPr>
        <p:spPr>
          <a:xfrm>
            <a:off x="4805045" y="2176145"/>
            <a:ext cx="2072005" cy="2072005"/>
          </a:xfrm>
          <a:prstGeom prst="ellipse">
            <a:avLst/>
          </a:prstGeom>
          <a:gradFill>
            <a:gsLst>
              <a:gs pos="14000">
                <a:srgbClr val="EAEAEA"/>
              </a:gs>
              <a:gs pos="100000">
                <a:schemeClr val="bg1"/>
              </a:gs>
            </a:gsLst>
            <a:lin ang="5400000" scaled="0"/>
          </a:gradFill>
          <a:ln>
            <a:solidFill>
              <a:schemeClr val="bg1"/>
            </a:solidFill>
          </a:ln>
          <a:effectLst>
            <a:outerShdw blurRad="50800" dist="381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4" name="椭圆 3"/>
          <p:cNvSpPr/>
          <p:nvPr/>
        </p:nvSpPr>
        <p:spPr>
          <a:xfrm>
            <a:off x="4946968" y="2318068"/>
            <a:ext cx="1788160" cy="1788160"/>
          </a:xfrm>
          <a:prstGeom prst="ellipse">
            <a:avLst/>
          </a:prstGeom>
          <a:solidFill>
            <a:srgbClr val="138DCC"/>
          </a:solidFill>
          <a:ln>
            <a:noFill/>
          </a:ln>
          <a:effectLst>
            <a:outerShdw blurRad="50800" dist="381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j-ea"/>
                <a:ea typeface="+mj-ea"/>
              </a:rPr>
              <a:t>NeoOS</a:t>
            </a:r>
            <a:endParaRPr lang="en-US" altLang="zh-CN">
              <a:latin typeface="+mj-ea"/>
              <a:ea typeface="+mj-ea"/>
            </a:endParaRPr>
          </a:p>
        </p:txBody>
      </p:sp>
      <p:cxnSp>
        <p:nvCxnSpPr>
          <p:cNvPr id="5" name="直接连接符 4"/>
          <p:cNvCxnSpPr>
            <a:stCxn id="2" idx="1"/>
          </p:cNvCxnSpPr>
          <p:nvPr/>
        </p:nvCxnSpPr>
        <p:spPr>
          <a:xfrm flipH="1" flipV="1">
            <a:off x="4513580" y="1756410"/>
            <a:ext cx="513715" cy="64960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989705" y="1771650"/>
            <a:ext cx="521970" cy="101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任意多边形 13"/>
          <p:cNvSpPr/>
          <p:nvPr/>
        </p:nvSpPr>
        <p:spPr>
          <a:xfrm rot="5400000">
            <a:off x="2595880" y="555625"/>
            <a:ext cx="365125" cy="244284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575" h="3847">
                <a:moveTo>
                  <a:pt x="289" y="0"/>
                </a:moveTo>
                <a:lnTo>
                  <a:pt x="569" y="195"/>
                </a:lnTo>
                <a:lnTo>
                  <a:pt x="574" y="195"/>
                </a:lnTo>
                <a:lnTo>
                  <a:pt x="574" y="198"/>
                </a:lnTo>
                <a:lnTo>
                  <a:pt x="575" y="199"/>
                </a:lnTo>
                <a:lnTo>
                  <a:pt x="574" y="199"/>
                </a:lnTo>
                <a:lnTo>
                  <a:pt x="574" y="3847"/>
                </a:lnTo>
                <a:lnTo>
                  <a:pt x="0" y="3847"/>
                </a:lnTo>
                <a:lnTo>
                  <a:pt x="0" y="195"/>
                </a:lnTo>
                <a:lnTo>
                  <a:pt x="8" y="195"/>
                </a:lnTo>
                <a:lnTo>
                  <a:pt x="289"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j-ea"/>
              <a:ea typeface="+mj-ea"/>
            </a:endParaRPr>
          </a:p>
        </p:txBody>
      </p:sp>
      <p:sp>
        <p:nvSpPr>
          <p:cNvPr id="40" name="椭圆 39"/>
          <p:cNvSpPr/>
          <p:nvPr/>
        </p:nvSpPr>
        <p:spPr>
          <a:xfrm>
            <a:off x="4973320" y="2347595"/>
            <a:ext cx="101600" cy="1016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41" name="文本框 62"/>
          <p:cNvSpPr txBox="1"/>
          <p:nvPr/>
        </p:nvSpPr>
        <p:spPr bwMode="auto">
          <a:xfrm>
            <a:off x="1626870" y="2037080"/>
            <a:ext cx="2322195" cy="68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提供了一个实践操作系统理论知识的平台。可以将课堂上学到的操作系统概念和原理应用到实际的代码实现中，加深对操作系统的理解和掌握。</a:t>
            </a:r>
            <a:endParaRPr lang="en-US" altLang="zh-CN" sz="1000">
              <a:solidFill>
                <a:schemeClr val="bg1">
                  <a:lumMod val="50000"/>
                </a:schemeClr>
              </a:solidFill>
              <a:latin typeface="+mj-ea"/>
              <a:ea typeface="+mj-ea"/>
              <a:cs typeface="+mn-ea"/>
              <a:sym typeface="+mn-lt"/>
            </a:endParaRPr>
          </a:p>
        </p:txBody>
      </p:sp>
      <p:sp>
        <p:nvSpPr>
          <p:cNvPr id="42" name="文本框 41"/>
          <p:cNvSpPr txBox="1"/>
          <p:nvPr/>
        </p:nvSpPr>
        <p:spPr>
          <a:xfrm>
            <a:off x="1677035" y="1594485"/>
            <a:ext cx="2275205" cy="337185"/>
          </a:xfrm>
          <a:prstGeom prst="rect">
            <a:avLst/>
          </a:prstGeom>
          <a:noFill/>
        </p:spPr>
        <p:txBody>
          <a:bodyPr wrap="square" rtlCol="0">
            <a:spAutoFit/>
          </a:bodyPr>
          <a:lstStyle/>
          <a:p>
            <a:pPr algn="l"/>
            <a:r>
              <a:rPr lang="zh-CN" altLang="en-US" sz="1600" dirty="0" smtClean="0">
                <a:solidFill>
                  <a:schemeClr val="bg1"/>
                </a:solidFill>
                <a:latin typeface="+mj-ea"/>
                <a:ea typeface="+mj-ea"/>
                <a:cs typeface="+mn-ea"/>
                <a:sym typeface="+mn-lt"/>
              </a:rPr>
              <a:t>实践操作系统理论知识</a:t>
            </a:r>
            <a:endParaRPr lang="zh-CN" altLang="en-US" sz="1600" dirty="0" smtClean="0">
              <a:solidFill>
                <a:schemeClr val="bg1"/>
              </a:solidFill>
              <a:latin typeface="+mj-ea"/>
              <a:ea typeface="+mj-ea"/>
              <a:cs typeface="+mn-ea"/>
              <a:sym typeface="+mn-lt"/>
            </a:endParaRPr>
          </a:p>
        </p:txBody>
      </p:sp>
      <p:grpSp>
        <p:nvGrpSpPr>
          <p:cNvPr id="43" name="组合 42"/>
          <p:cNvGrpSpPr/>
          <p:nvPr/>
        </p:nvGrpSpPr>
        <p:grpSpPr>
          <a:xfrm rot="0">
            <a:off x="1529715" y="3047365"/>
            <a:ext cx="3161030" cy="365125"/>
            <a:chOff x="2593" y="2514"/>
            <a:chExt cx="4978" cy="575"/>
          </a:xfrm>
        </p:grpSpPr>
        <p:cxnSp>
          <p:nvCxnSpPr>
            <p:cNvPr id="44" name="直接连接符 43"/>
            <p:cNvCxnSpPr>
              <a:stCxn id="2" idx="2"/>
            </p:cNvCxnSpPr>
            <p:nvPr/>
          </p:nvCxnSpPr>
          <p:spPr>
            <a:xfrm flipH="1">
              <a:off x="6483" y="2785"/>
              <a:ext cx="1088" cy="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a:xfrm rot="5400000">
              <a:off x="4288" y="878"/>
              <a:ext cx="575" cy="3847"/>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575" h="3847">
                  <a:moveTo>
                    <a:pt x="289" y="0"/>
                  </a:moveTo>
                  <a:lnTo>
                    <a:pt x="569" y="195"/>
                  </a:lnTo>
                  <a:lnTo>
                    <a:pt x="574" y="195"/>
                  </a:lnTo>
                  <a:lnTo>
                    <a:pt x="574" y="198"/>
                  </a:lnTo>
                  <a:lnTo>
                    <a:pt x="575" y="199"/>
                  </a:lnTo>
                  <a:lnTo>
                    <a:pt x="574" y="199"/>
                  </a:lnTo>
                  <a:lnTo>
                    <a:pt x="574" y="3847"/>
                  </a:lnTo>
                  <a:lnTo>
                    <a:pt x="0" y="3847"/>
                  </a:lnTo>
                  <a:lnTo>
                    <a:pt x="0" y="195"/>
                  </a:lnTo>
                  <a:lnTo>
                    <a:pt x="8" y="195"/>
                  </a:lnTo>
                  <a:lnTo>
                    <a:pt x="289"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j-ea"/>
                <a:ea typeface="+mj-ea"/>
              </a:endParaRPr>
            </a:p>
          </p:txBody>
        </p:sp>
        <p:sp>
          <p:nvSpPr>
            <p:cNvPr id="48" name="文本框 47"/>
            <p:cNvSpPr txBox="1"/>
            <p:nvPr/>
          </p:nvSpPr>
          <p:spPr>
            <a:xfrm>
              <a:off x="2593" y="2514"/>
              <a:ext cx="3914" cy="531"/>
            </a:xfrm>
            <a:prstGeom prst="rect">
              <a:avLst/>
            </a:prstGeom>
            <a:noFill/>
          </p:spPr>
          <p:txBody>
            <a:bodyPr wrap="square" rtlCol="0">
              <a:spAutoFit/>
            </a:bodyPr>
            <a:p>
              <a:pPr algn="l"/>
              <a:r>
                <a:rPr lang="zh-CN" altLang="en-US" sz="1600" dirty="0" smtClean="0">
                  <a:solidFill>
                    <a:schemeClr val="bg1"/>
                  </a:solidFill>
                  <a:latin typeface="+mj-ea"/>
                  <a:ea typeface="+mj-ea"/>
                  <a:cs typeface="+mn-ea"/>
                  <a:sym typeface="+mn-lt"/>
                </a:rPr>
                <a:t>锻炼系统设计与编程能力</a:t>
              </a:r>
              <a:endParaRPr lang="zh-CN" altLang="en-US" sz="1600" dirty="0" smtClean="0">
                <a:solidFill>
                  <a:schemeClr val="bg1"/>
                </a:solidFill>
                <a:latin typeface="+mj-ea"/>
                <a:ea typeface="+mj-ea"/>
                <a:cs typeface="+mn-ea"/>
                <a:sym typeface="+mn-lt"/>
              </a:endParaRPr>
            </a:p>
          </p:txBody>
        </p:sp>
      </p:grpSp>
      <p:sp>
        <p:nvSpPr>
          <p:cNvPr id="49" name="椭圆 48"/>
          <p:cNvSpPr/>
          <p:nvPr/>
        </p:nvSpPr>
        <p:spPr>
          <a:xfrm>
            <a:off x="4630420" y="3179445"/>
            <a:ext cx="101600" cy="1016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50" name="文本框 62"/>
          <p:cNvSpPr txBox="1"/>
          <p:nvPr/>
        </p:nvSpPr>
        <p:spPr bwMode="auto">
          <a:xfrm>
            <a:off x="1626870" y="3505835"/>
            <a:ext cx="2322195" cy="68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要求学生们设计和实现一个功能齐全的操作系统，这需要合理规划系统结构、设计模块接口、处理复杂的数据结构和算法等。</a:t>
            </a:r>
            <a:endParaRPr lang="en-US" altLang="zh-CN" sz="1000">
              <a:solidFill>
                <a:schemeClr val="bg1">
                  <a:lumMod val="50000"/>
                </a:schemeClr>
              </a:solidFill>
              <a:latin typeface="+mj-ea"/>
              <a:ea typeface="+mj-ea"/>
              <a:cs typeface="+mn-ea"/>
              <a:sym typeface="+mn-lt"/>
            </a:endParaRPr>
          </a:p>
        </p:txBody>
      </p:sp>
      <p:grpSp>
        <p:nvGrpSpPr>
          <p:cNvPr id="51" name="组合 50"/>
          <p:cNvGrpSpPr/>
          <p:nvPr/>
        </p:nvGrpSpPr>
        <p:grpSpPr>
          <a:xfrm rot="0" flipV="1">
            <a:off x="1567180" y="4050665"/>
            <a:ext cx="3469640" cy="831850"/>
            <a:chOff x="2652" y="2898"/>
            <a:chExt cx="5464" cy="1310"/>
          </a:xfrm>
        </p:grpSpPr>
        <p:cxnSp>
          <p:nvCxnSpPr>
            <p:cNvPr id="52" name="直接连接符 51"/>
            <p:cNvCxnSpPr/>
            <p:nvPr/>
          </p:nvCxnSpPr>
          <p:spPr>
            <a:xfrm flipH="1" flipV="1">
              <a:off x="7308" y="3186"/>
              <a:ext cx="809" cy="102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483" y="3177"/>
              <a:ext cx="822" cy="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任意多边形 53"/>
            <p:cNvSpPr/>
            <p:nvPr/>
          </p:nvSpPr>
          <p:spPr>
            <a:xfrm rot="5400000">
              <a:off x="4288" y="1262"/>
              <a:ext cx="575" cy="3847"/>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575" h="3847">
                  <a:moveTo>
                    <a:pt x="289" y="0"/>
                  </a:moveTo>
                  <a:lnTo>
                    <a:pt x="569" y="195"/>
                  </a:lnTo>
                  <a:lnTo>
                    <a:pt x="574" y="195"/>
                  </a:lnTo>
                  <a:lnTo>
                    <a:pt x="574" y="198"/>
                  </a:lnTo>
                  <a:lnTo>
                    <a:pt x="575" y="199"/>
                  </a:lnTo>
                  <a:lnTo>
                    <a:pt x="574" y="199"/>
                  </a:lnTo>
                  <a:lnTo>
                    <a:pt x="574" y="3847"/>
                  </a:lnTo>
                  <a:lnTo>
                    <a:pt x="0" y="3847"/>
                  </a:lnTo>
                  <a:lnTo>
                    <a:pt x="0" y="195"/>
                  </a:lnTo>
                  <a:lnTo>
                    <a:pt x="8" y="195"/>
                  </a:lnTo>
                  <a:lnTo>
                    <a:pt x="289"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j-ea"/>
                <a:ea typeface="+mj-ea"/>
              </a:endParaRPr>
            </a:p>
          </p:txBody>
        </p:sp>
      </p:grpSp>
      <p:sp>
        <p:nvSpPr>
          <p:cNvPr id="55" name="椭圆 54"/>
          <p:cNvSpPr/>
          <p:nvPr/>
        </p:nvSpPr>
        <p:spPr>
          <a:xfrm>
            <a:off x="4975225" y="3994150"/>
            <a:ext cx="101600" cy="1016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56" name="文本框 62"/>
          <p:cNvSpPr txBox="1"/>
          <p:nvPr/>
        </p:nvSpPr>
        <p:spPr bwMode="auto">
          <a:xfrm>
            <a:off x="1626870" y="5000625"/>
            <a:ext cx="2322195" cy="68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涉及多任务调度和资源管理的实现。学生们需要设计和实现进程和线程管理模块，合理调度系统资源，实现任务的并发执行和资源的有效利用</a:t>
            </a:r>
            <a:endParaRPr lang="en-US" altLang="zh-CN" sz="1000">
              <a:solidFill>
                <a:schemeClr val="bg1">
                  <a:lumMod val="50000"/>
                </a:schemeClr>
              </a:solidFill>
              <a:latin typeface="+mj-ea"/>
              <a:ea typeface="+mj-ea"/>
              <a:cs typeface="+mn-ea"/>
              <a:sym typeface="+mn-lt"/>
            </a:endParaRPr>
          </a:p>
        </p:txBody>
      </p:sp>
      <p:sp>
        <p:nvSpPr>
          <p:cNvPr id="57" name="文本框 56"/>
          <p:cNvSpPr txBox="1"/>
          <p:nvPr/>
        </p:nvSpPr>
        <p:spPr>
          <a:xfrm>
            <a:off x="1562100" y="4517390"/>
            <a:ext cx="2399665" cy="337185"/>
          </a:xfrm>
          <a:prstGeom prst="rect">
            <a:avLst/>
          </a:prstGeom>
          <a:noFill/>
        </p:spPr>
        <p:txBody>
          <a:bodyPr wrap="square" rtlCol="0">
            <a:spAutoFit/>
          </a:bodyPr>
          <a:p>
            <a:pPr algn="l"/>
            <a:r>
              <a:rPr lang="zh-CN" altLang="en-US" sz="1600" dirty="0" smtClean="0">
                <a:solidFill>
                  <a:schemeClr val="bg1"/>
                </a:solidFill>
                <a:latin typeface="+mj-ea"/>
                <a:ea typeface="+mj-ea"/>
                <a:cs typeface="+mn-ea"/>
                <a:sym typeface="+mn-lt"/>
              </a:rPr>
              <a:t>多任务调度和资源管理</a:t>
            </a:r>
            <a:endParaRPr lang="zh-CN" altLang="en-US" sz="1600" dirty="0" smtClean="0">
              <a:solidFill>
                <a:schemeClr val="bg1"/>
              </a:solidFill>
              <a:latin typeface="+mj-ea"/>
              <a:ea typeface="+mj-ea"/>
              <a:cs typeface="+mn-ea"/>
              <a:sym typeface="+mn-lt"/>
            </a:endParaRPr>
          </a:p>
        </p:txBody>
      </p:sp>
      <p:cxnSp>
        <p:nvCxnSpPr>
          <p:cNvPr id="58" name="直接连接符 57"/>
          <p:cNvCxnSpPr/>
          <p:nvPr/>
        </p:nvCxnSpPr>
        <p:spPr>
          <a:xfrm flipV="1">
            <a:off x="6650355" y="1805305"/>
            <a:ext cx="513715" cy="64960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65975" y="1799590"/>
            <a:ext cx="521970" cy="101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rot="16200000">
            <a:off x="8716645" y="583565"/>
            <a:ext cx="365125" cy="244284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575" h="3847">
                <a:moveTo>
                  <a:pt x="289" y="0"/>
                </a:moveTo>
                <a:lnTo>
                  <a:pt x="569" y="195"/>
                </a:lnTo>
                <a:lnTo>
                  <a:pt x="574" y="195"/>
                </a:lnTo>
                <a:lnTo>
                  <a:pt x="574" y="198"/>
                </a:lnTo>
                <a:lnTo>
                  <a:pt x="575" y="199"/>
                </a:lnTo>
                <a:lnTo>
                  <a:pt x="574" y="199"/>
                </a:lnTo>
                <a:lnTo>
                  <a:pt x="574" y="3847"/>
                </a:lnTo>
                <a:lnTo>
                  <a:pt x="0" y="3847"/>
                </a:lnTo>
                <a:lnTo>
                  <a:pt x="0" y="195"/>
                </a:lnTo>
                <a:lnTo>
                  <a:pt x="8" y="195"/>
                </a:lnTo>
                <a:lnTo>
                  <a:pt x="289"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j-ea"/>
              <a:ea typeface="+mj-ea"/>
            </a:endParaRPr>
          </a:p>
        </p:txBody>
      </p:sp>
      <p:sp>
        <p:nvSpPr>
          <p:cNvPr id="61" name="椭圆 60"/>
          <p:cNvSpPr/>
          <p:nvPr/>
        </p:nvSpPr>
        <p:spPr>
          <a:xfrm flipH="1">
            <a:off x="6602730" y="2375535"/>
            <a:ext cx="101600" cy="1016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62" name="文本框 62"/>
          <p:cNvSpPr txBox="1"/>
          <p:nvPr/>
        </p:nvSpPr>
        <p:spPr bwMode="auto">
          <a:xfrm flipH="1">
            <a:off x="7677785" y="2080260"/>
            <a:ext cx="2322195" cy="68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要求学生们实现操作系统的核心组件，如虚拟内存管理、文件系统、网络栈等。</a:t>
            </a:r>
            <a:endParaRPr lang="en-US" altLang="zh-CN" sz="1000">
              <a:solidFill>
                <a:schemeClr val="bg1">
                  <a:lumMod val="50000"/>
                </a:schemeClr>
              </a:solidFill>
              <a:latin typeface="+mj-ea"/>
              <a:ea typeface="+mj-ea"/>
              <a:cs typeface="+mn-ea"/>
              <a:sym typeface="+mn-lt"/>
            </a:endParaRPr>
          </a:p>
        </p:txBody>
      </p:sp>
      <p:sp>
        <p:nvSpPr>
          <p:cNvPr id="63" name="文本框 62"/>
          <p:cNvSpPr txBox="1"/>
          <p:nvPr/>
        </p:nvSpPr>
        <p:spPr>
          <a:xfrm flipH="1">
            <a:off x="7728585" y="1650365"/>
            <a:ext cx="2797175" cy="337185"/>
          </a:xfrm>
          <a:prstGeom prst="rect">
            <a:avLst/>
          </a:prstGeom>
          <a:noFill/>
        </p:spPr>
        <p:txBody>
          <a:bodyPr wrap="square" rtlCol="0">
            <a:spAutoFit/>
          </a:bodyPr>
          <a:lstStyle/>
          <a:p>
            <a:pPr algn="l"/>
            <a:r>
              <a:rPr lang="zh-CN" altLang="en-US" sz="1600" dirty="0" smtClean="0">
                <a:solidFill>
                  <a:schemeClr val="bg1"/>
                </a:solidFill>
                <a:latin typeface="+mj-ea"/>
                <a:ea typeface="+mj-ea"/>
                <a:cs typeface="+mn-ea"/>
                <a:sym typeface="+mn-lt"/>
              </a:rPr>
              <a:t>理解操作系统内核的组成</a:t>
            </a:r>
            <a:endParaRPr lang="zh-CN" altLang="en-US" sz="1600" dirty="0" smtClean="0">
              <a:solidFill>
                <a:schemeClr val="bg1"/>
              </a:solidFill>
              <a:latin typeface="+mj-ea"/>
              <a:ea typeface="+mj-ea"/>
              <a:cs typeface="+mn-ea"/>
              <a:sym typeface="+mn-lt"/>
            </a:endParaRPr>
          </a:p>
        </p:txBody>
      </p:sp>
      <p:grpSp>
        <p:nvGrpSpPr>
          <p:cNvPr id="64" name="组合 63"/>
          <p:cNvGrpSpPr/>
          <p:nvPr/>
        </p:nvGrpSpPr>
        <p:grpSpPr>
          <a:xfrm rot="0" flipH="1">
            <a:off x="6986905" y="3075305"/>
            <a:ext cx="3195955" cy="365125"/>
            <a:chOff x="2538" y="2514"/>
            <a:chExt cx="5033" cy="575"/>
          </a:xfrm>
        </p:grpSpPr>
        <p:cxnSp>
          <p:nvCxnSpPr>
            <p:cNvPr id="65" name="直接连接符 64"/>
            <p:cNvCxnSpPr/>
            <p:nvPr/>
          </p:nvCxnSpPr>
          <p:spPr>
            <a:xfrm flipH="1">
              <a:off x="6483" y="2818"/>
              <a:ext cx="1088" cy="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6" name="任意多边形 65"/>
            <p:cNvSpPr/>
            <p:nvPr/>
          </p:nvSpPr>
          <p:spPr>
            <a:xfrm rot="5400000">
              <a:off x="4288" y="878"/>
              <a:ext cx="575" cy="3847"/>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575" h="3847">
                  <a:moveTo>
                    <a:pt x="289" y="0"/>
                  </a:moveTo>
                  <a:lnTo>
                    <a:pt x="569" y="195"/>
                  </a:lnTo>
                  <a:lnTo>
                    <a:pt x="574" y="195"/>
                  </a:lnTo>
                  <a:lnTo>
                    <a:pt x="574" y="198"/>
                  </a:lnTo>
                  <a:lnTo>
                    <a:pt x="575" y="199"/>
                  </a:lnTo>
                  <a:lnTo>
                    <a:pt x="574" y="199"/>
                  </a:lnTo>
                  <a:lnTo>
                    <a:pt x="574" y="3847"/>
                  </a:lnTo>
                  <a:lnTo>
                    <a:pt x="0" y="3847"/>
                  </a:lnTo>
                  <a:lnTo>
                    <a:pt x="0" y="195"/>
                  </a:lnTo>
                  <a:lnTo>
                    <a:pt x="8" y="195"/>
                  </a:lnTo>
                  <a:lnTo>
                    <a:pt x="289"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j-ea"/>
                <a:ea typeface="+mj-ea"/>
              </a:endParaRPr>
            </a:p>
          </p:txBody>
        </p:sp>
        <p:sp>
          <p:nvSpPr>
            <p:cNvPr id="67" name="文本框 66"/>
            <p:cNvSpPr txBox="1"/>
            <p:nvPr/>
          </p:nvSpPr>
          <p:spPr>
            <a:xfrm>
              <a:off x="2538" y="2514"/>
              <a:ext cx="3921" cy="531"/>
            </a:xfrm>
            <a:prstGeom prst="rect">
              <a:avLst/>
            </a:prstGeom>
            <a:noFill/>
          </p:spPr>
          <p:txBody>
            <a:bodyPr wrap="square" rtlCol="0">
              <a:spAutoFit/>
            </a:bodyPr>
            <a:p>
              <a:pPr algn="l"/>
              <a:r>
                <a:rPr lang="zh-CN" altLang="en-US" sz="1600" dirty="0" smtClean="0">
                  <a:solidFill>
                    <a:schemeClr val="bg1"/>
                  </a:solidFill>
                  <a:latin typeface="+mj-ea"/>
                  <a:ea typeface="+mj-ea"/>
                  <a:cs typeface="+mn-ea"/>
                  <a:sym typeface="+mn-lt"/>
                </a:rPr>
                <a:t>团队合作与沟通能力培养</a:t>
              </a:r>
              <a:endParaRPr lang="zh-CN" altLang="en-US" sz="1600" dirty="0" smtClean="0">
                <a:solidFill>
                  <a:schemeClr val="bg1"/>
                </a:solidFill>
                <a:latin typeface="+mj-ea"/>
                <a:ea typeface="+mj-ea"/>
                <a:cs typeface="+mn-ea"/>
                <a:sym typeface="+mn-lt"/>
              </a:endParaRPr>
            </a:p>
          </p:txBody>
        </p:sp>
      </p:grpSp>
      <p:sp>
        <p:nvSpPr>
          <p:cNvPr id="68" name="椭圆 67"/>
          <p:cNvSpPr/>
          <p:nvPr/>
        </p:nvSpPr>
        <p:spPr>
          <a:xfrm flipH="1">
            <a:off x="6945630" y="3207385"/>
            <a:ext cx="101600" cy="1016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69" name="文本框 62"/>
          <p:cNvSpPr txBox="1"/>
          <p:nvPr/>
        </p:nvSpPr>
        <p:spPr bwMode="auto">
          <a:xfrm flipH="1">
            <a:off x="7728585" y="3533775"/>
            <a:ext cx="2322195" cy="68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NeoOS 项目通常需要学生们以小组形式合作完成。在项目开发过程中，学生们需要共同协作、分工合作、解决问题，并及时沟通交流</a:t>
            </a:r>
            <a:endParaRPr lang="en-US" altLang="zh-CN" sz="1000">
              <a:solidFill>
                <a:schemeClr val="bg1">
                  <a:lumMod val="50000"/>
                </a:schemeClr>
              </a:solidFill>
              <a:latin typeface="+mj-ea"/>
              <a:ea typeface="+mj-ea"/>
              <a:cs typeface="+mn-ea"/>
              <a:sym typeface="+mn-lt"/>
            </a:endParaRPr>
          </a:p>
        </p:txBody>
      </p:sp>
      <p:sp>
        <p:nvSpPr>
          <p:cNvPr id="74" name="椭圆 73"/>
          <p:cNvSpPr/>
          <p:nvPr/>
        </p:nvSpPr>
        <p:spPr>
          <a:xfrm flipH="1">
            <a:off x="6600825" y="4022090"/>
            <a:ext cx="101600" cy="1016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76" name="文本框 75"/>
          <p:cNvSpPr txBox="1"/>
          <p:nvPr/>
        </p:nvSpPr>
        <p:spPr>
          <a:xfrm flipH="1">
            <a:off x="7915275" y="4545330"/>
            <a:ext cx="2085340" cy="337185"/>
          </a:xfrm>
          <a:prstGeom prst="rect">
            <a:avLst/>
          </a:prstGeom>
          <a:noFill/>
        </p:spPr>
        <p:txBody>
          <a:bodyPr wrap="square" rtlCol="0">
            <a:spAutoFit/>
          </a:bodyPr>
          <a:p>
            <a:pPr algn="l"/>
            <a:r>
              <a:rPr lang="zh-CN" altLang="en-US" sz="1600" dirty="0" smtClean="0">
                <a:solidFill>
                  <a:schemeClr val="bg1"/>
                </a:solidFill>
                <a:latin typeface="+mj-ea"/>
                <a:ea typeface="+mj-ea"/>
                <a:cs typeface="+mn-ea"/>
                <a:sym typeface="+mn-lt"/>
              </a:rPr>
              <a:t>添加标题</a:t>
            </a:r>
            <a:endParaRPr lang="zh-CN" altLang="en-US" sz="1600" dirty="0" smtClean="0">
              <a:solidFill>
                <a:schemeClr val="bg1"/>
              </a:solidFill>
              <a:latin typeface="+mj-ea"/>
              <a:ea typeface="+mj-ea"/>
              <a:cs typeface="+mn-ea"/>
              <a:sym typeface="+mn-lt"/>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未来展望</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grpSp>
        <p:nvGrpSpPr>
          <p:cNvPr id="2" name="组合 1"/>
          <p:cNvGrpSpPr/>
          <p:nvPr/>
        </p:nvGrpSpPr>
        <p:grpSpPr>
          <a:xfrm rot="0">
            <a:off x="907415" y="1455420"/>
            <a:ext cx="4788535" cy="1249045"/>
            <a:chOff x="5126" y="3961"/>
            <a:chExt cx="7541" cy="1967"/>
          </a:xfrm>
        </p:grpSpPr>
        <p:sp>
          <p:nvSpPr>
            <p:cNvPr id="3" name="任意多边形 2"/>
            <p:cNvSpPr/>
            <p:nvPr/>
          </p:nvSpPr>
          <p:spPr>
            <a:xfrm rot="5400000">
              <a:off x="8228" y="1390"/>
              <a:ext cx="1770" cy="7108"/>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770" h="7108">
                  <a:moveTo>
                    <a:pt x="886" y="0"/>
                  </a:moveTo>
                  <a:lnTo>
                    <a:pt x="1754" y="641"/>
                  </a:lnTo>
                  <a:lnTo>
                    <a:pt x="1769" y="641"/>
                  </a:lnTo>
                  <a:lnTo>
                    <a:pt x="1769" y="652"/>
                  </a:lnTo>
                  <a:lnTo>
                    <a:pt x="1770" y="653"/>
                  </a:lnTo>
                  <a:lnTo>
                    <a:pt x="1769" y="653"/>
                  </a:lnTo>
                  <a:lnTo>
                    <a:pt x="1769" y="7108"/>
                  </a:lnTo>
                  <a:lnTo>
                    <a:pt x="0" y="7108"/>
                  </a:lnTo>
                  <a:lnTo>
                    <a:pt x="0" y="641"/>
                  </a:lnTo>
                  <a:lnTo>
                    <a:pt x="17" y="641"/>
                  </a:lnTo>
                  <a:lnTo>
                    <a:pt x="886"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4" name="组合 13"/>
            <p:cNvGrpSpPr/>
            <p:nvPr/>
          </p:nvGrpSpPr>
          <p:grpSpPr>
            <a:xfrm>
              <a:off x="5126" y="3961"/>
              <a:ext cx="2253" cy="1967"/>
              <a:chOff x="10654" y="5936"/>
              <a:chExt cx="2027" cy="1770"/>
            </a:xfrm>
          </p:grpSpPr>
          <p:sp>
            <p:nvSpPr>
              <p:cNvPr id="4" name="矩形 3"/>
              <p:cNvSpPr/>
              <p:nvPr/>
            </p:nvSpPr>
            <p:spPr>
              <a:xfrm>
                <a:off x="10654" y="5936"/>
                <a:ext cx="1375" cy="1769"/>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等腰三角形 4"/>
              <p:cNvSpPr/>
              <p:nvPr/>
            </p:nvSpPr>
            <p:spPr>
              <a:xfrm rot="5400000">
                <a:off x="11470" y="6495"/>
                <a:ext cx="1769" cy="653"/>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7" name="文本框 16"/>
          <p:cNvSpPr txBox="1"/>
          <p:nvPr/>
        </p:nvSpPr>
        <p:spPr>
          <a:xfrm>
            <a:off x="2338070" y="1849755"/>
            <a:ext cx="2418080" cy="337185"/>
          </a:xfrm>
          <a:prstGeom prst="rect">
            <a:avLst/>
          </a:prstGeom>
          <a:noFill/>
        </p:spPr>
        <p:txBody>
          <a:bodyPr wrap="none" rtlCol="0">
            <a:spAutoFit/>
          </a:bodyPr>
          <a:p>
            <a:pPr algn="l"/>
            <a:r>
              <a:rPr lang="zh-CN" altLang="en-US" sz="1600" dirty="0" smtClean="0">
                <a:latin typeface="+mj-ea"/>
                <a:ea typeface="+mj-ea"/>
                <a:cs typeface="+mn-ea"/>
                <a:sym typeface="+mn-lt"/>
              </a:rPr>
              <a:t>实现更多的多核调度算法</a:t>
            </a:r>
            <a:endParaRPr lang="zh-CN" altLang="en-US" sz="1600" dirty="0" smtClean="0">
              <a:latin typeface="+mj-ea"/>
              <a:ea typeface="+mj-ea"/>
              <a:cs typeface="+mn-ea"/>
              <a:sym typeface="+mn-lt"/>
            </a:endParaRPr>
          </a:p>
        </p:txBody>
      </p:sp>
      <p:sp>
        <p:nvSpPr>
          <p:cNvPr id="19" name="文本框 18"/>
          <p:cNvSpPr txBox="1"/>
          <p:nvPr/>
        </p:nvSpPr>
        <p:spPr>
          <a:xfrm>
            <a:off x="906145" y="1649730"/>
            <a:ext cx="1180465" cy="860425"/>
          </a:xfrm>
          <a:prstGeom prst="rect">
            <a:avLst/>
          </a:prstGeom>
          <a:noFill/>
        </p:spPr>
        <p:txBody>
          <a:bodyPr wrap="square" rtlCol="0">
            <a:spAutoFit/>
          </a:bodyPr>
          <a:p>
            <a:pPr algn="ctr"/>
            <a:r>
              <a:rPr lang="en-US" altLang="zh-CN" sz="5000">
                <a:solidFill>
                  <a:schemeClr val="bg1"/>
                </a:solidFill>
                <a:latin typeface="DIN Black" charset="0"/>
                <a:ea typeface="+mj-ea"/>
                <a:cs typeface="DIN Black" charset="0"/>
                <a:sym typeface="+mn-ea"/>
              </a:rPr>
              <a:t>01</a:t>
            </a:r>
            <a:endParaRPr lang="en-US" altLang="zh-CN" sz="5000">
              <a:solidFill>
                <a:schemeClr val="bg1"/>
              </a:solidFill>
              <a:latin typeface="DIN Black" charset="0"/>
              <a:ea typeface="+mj-ea"/>
              <a:cs typeface="DIN Black" charset="0"/>
              <a:sym typeface="+mn-ea"/>
            </a:endParaRPr>
          </a:p>
        </p:txBody>
      </p:sp>
      <p:grpSp>
        <p:nvGrpSpPr>
          <p:cNvPr id="22" name="组合 21"/>
          <p:cNvGrpSpPr/>
          <p:nvPr/>
        </p:nvGrpSpPr>
        <p:grpSpPr>
          <a:xfrm rot="0">
            <a:off x="906780" y="3001645"/>
            <a:ext cx="4788535" cy="1248410"/>
            <a:chOff x="5126" y="3961"/>
            <a:chExt cx="7541" cy="1966"/>
          </a:xfrm>
        </p:grpSpPr>
        <p:sp>
          <p:nvSpPr>
            <p:cNvPr id="23" name="任意多边形 22"/>
            <p:cNvSpPr/>
            <p:nvPr/>
          </p:nvSpPr>
          <p:spPr>
            <a:xfrm rot="5400000">
              <a:off x="8228" y="1390"/>
              <a:ext cx="1770" cy="7108"/>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770" h="7108">
                  <a:moveTo>
                    <a:pt x="886" y="0"/>
                  </a:moveTo>
                  <a:lnTo>
                    <a:pt x="1754" y="641"/>
                  </a:lnTo>
                  <a:lnTo>
                    <a:pt x="1769" y="641"/>
                  </a:lnTo>
                  <a:lnTo>
                    <a:pt x="1769" y="652"/>
                  </a:lnTo>
                  <a:lnTo>
                    <a:pt x="1770" y="653"/>
                  </a:lnTo>
                  <a:lnTo>
                    <a:pt x="1769" y="653"/>
                  </a:lnTo>
                  <a:lnTo>
                    <a:pt x="1769" y="7108"/>
                  </a:lnTo>
                  <a:lnTo>
                    <a:pt x="0" y="7108"/>
                  </a:lnTo>
                  <a:lnTo>
                    <a:pt x="0" y="641"/>
                  </a:lnTo>
                  <a:lnTo>
                    <a:pt x="17" y="641"/>
                  </a:lnTo>
                  <a:lnTo>
                    <a:pt x="886"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24" name="组合 23"/>
            <p:cNvGrpSpPr/>
            <p:nvPr/>
          </p:nvGrpSpPr>
          <p:grpSpPr>
            <a:xfrm>
              <a:off x="5126" y="3961"/>
              <a:ext cx="2252" cy="1966"/>
              <a:chOff x="10654" y="5936"/>
              <a:chExt cx="2026" cy="1769"/>
            </a:xfrm>
          </p:grpSpPr>
          <p:sp>
            <p:nvSpPr>
              <p:cNvPr id="25" name="矩形 24"/>
              <p:cNvSpPr/>
              <p:nvPr/>
            </p:nvSpPr>
            <p:spPr>
              <a:xfrm>
                <a:off x="10654" y="5936"/>
                <a:ext cx="1373" cy="1769"/>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5400000">
                <a:off x="11470" y="6495"/>
                <a:ext cx="1769" cy="653"/>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8" name="文本框 27"/>
          <p:cNvSpPr txBox="1"/>
          <p:nvPr/>
        </p:nvSpPr>
        <p:spPr>
          <a:xfrm>
            <a:off x="2411095" y="3395980"/>
            <a:ext cx="2621280" cy="337185"/>
          </a:xfrm>
          <a:prstGeom prst="rect">
            <a:avLst/>
          </a:prstGeom>
          <a:noFill/>
        </p:spPr>
        <p:txBody>
          <a:bodyPr wrap="none" rtlCol="0">
            <a:spAutoFit/>
          </a:bodyPr>
          <a:p>
            <a:pPr algn="l"/>
            <a:r>
              <a:rPr lang="zh-CN" altLang="en-US" sz="1600" dirty="0" smtClean="0">
                <a:latin typeface="+mj-ea"/>
                <a:ea typeface="+mj-ea"/>
                <a:cs typeface="+mn-ea"/>
                <a:sym typeface="+mn-lt"/>
              </a:rPr>
              <a:t>完善网络栈的更多技术细节</a:t>
            </a:r>
            <a:endParaRPr lang="zh-CN" altLang="en-US" sz="1600" dirty="0" smtClean="0">
              <a:latin typeface="+mj-ea"/>
              <a:ea typeface="+mj-ea"/>
              <a:cs typeface="+mn-ea"/>
              <a:sym typeface="+mn-lt"/>
            </a:endParaRPr>
          </a:p>
        </p:txBody>
      </p:sp>
      <p:sp>
        <p:nvSpPr>
          <p:cNvPr id="6" name="文本框 5"/>
          <p:cNvSpPr txBox="1"/>
          <p:nvPr/>
        </p:nvSpPr>
        <p:spPr>
          <a:xfrm>
            <a:off x="906145" y="3195955"/>
            <a:ext cx="1180465" cy="860425"/>
          </a:xfrm>
          <a:prstGeom prst="rect">
            <a:avLst/>
          </a:prstGeom>
          <a:noFill/>
        </p:spPr>
        <p:txBody>
          <a:bodyPr wrap="square" rtlCol="0">
            <a:spAutoFit/>
          </a:bodyPr>
          <a:p>
            <a:pPr algn="ctr"/>
            <a:r>
              <a:rPr lang="en-US" altLang="zh-CN" sz="5000">
                <a:solidFill>
                  <a:schemeClr val="bg1"/>
                </a:solidFill>
                <a:latin typeface="DIN Black" charset="0"/>
                <a:ea typeface="+mj-ea"/>
                <a:cs typeface="DIN Black" charset="0"/>
                <a:sym typeface="+mn-ea"/>
              </a:rPr>
              <a:t>02</a:t>
            </a:r>
            <a:endParaRPr lang="en-US" altLang="zh-CN" sz="5000">
              <a:solidFill>
                <a:schemeClr val="bg1"/>
              </a:solidFill>
              <a:latin typeface="DIN Black" charset="0"/>
              <a:ea typeface="+mj-ea"/>
              <a:cs typeface="DIN Black" charset="0"/>
              <a:sym typeface="+mn-ea"/>
            </a:endParaRPr>
          </a:p>
        </p:txBody>
      </p:sp>
      <p:grpSp>
        <p:nvGrpSpPr>
          <p:cNvPr id="31" name="组合 30"/>
          <p:cNvGrpSpPr/>
          <p:nvPr/>
        </p:nvGrpSpPr>
        <p:grpSpPr>
          <a:xfrm rot="0">
            <a:off x="906145" y="4547870"/>
            <a:ext cx="4788535" cy="1248410"/>
            <a:chOff x="5126" y="3961"/>
            <a:chExt cx="7541" cy="1966"/>
          </a:xfrm>
        </p:grpSpPr>
        <p:sp>
          <p:nvSpPr>
            <p:cNvPr id="32" name="任意多边形 31"/>
            <p:cNvSpPr/>
            <p:nvPr/>
          </p:nvSpPr>
          <p:spPr>
            <a:xfrm rot="5400000">
              <a:off x="8228" y="1390"/>
              <a:ext cx="1770" cy="7108"/>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770" h="7108">
                  <a:moveTo>
                    <a:pt x="886" y="0"/>
                  </a:moveTo>
                  <a:lnTo>
                    <a:pt x="1754" y="641"/>
                  </a:lnTo>
                  <a:lnTo>
                    <a:pt x="1769" y="641"/>
                  </a:lnTo>
                  <a:lnTo>
                    <a:pt x="1769" y="652"/>
                  </a:lnTo>
                  <a:lnTo>
                    <a:pt x="1770" y="653"/>
                  </a:lnTo>
                  <a:lnTo>
                    <a:pt x="1769" y="653"/>
                  </a:lnTo>
                  <a:lnTo>
                    <a:pt x="1769" y="7108"/>
                  </a:lnTo>
                  <a:lnTo>
                    <a:pt x="0" y="7108"/>
                  </a:lnTo>
                  <a:lnTo>
                    <a:pt x="0" y="641"/>
                  </a:lnTo>
                  <a:lnTo>
                    <a:pt x="17" y="641"/>
                  </a:lnTo>
                  <a:lnTo>
                    <a:pt x="886"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33" name="组合 32"/>
            <p:cNvGrpSpPr/>
            <p:nvPr/>
          </p:nvGrpSpPr>
          <p:grpSpPr>
            <a:xfrm>
              <a:off x="5126" y="3961"/>
              <a:ext cx="2252" cy="1966"/>
              <a:chOff x="10654" y="5936"/>
              <a:chExt cx="2026" cy="1769"/>
            </a:xfrm>
          </p:grpSpPr>
          <p:sp>
            <p:nvSpPr>
              <p:cNvPr id="34" name="矩形 33"/>
              <p:cNvSpPr/>
              <p:nvPr/>
            </p:nvSpPr>
            <p:spPr>
              <a:xfrm>
                <a:off x="10654" y="5936"/>
                <a:ext cx="1373" cy="1769"/>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等腰三角形 34"/>
              <p:cNvSpPr/>
              <p:nvPr/>
            </p:nvSpPr>
            <p:spPr>
              <a:xfrm rot="5400000">
                <a:off x="11470" y="6495"/>
                <a:ext cx="1769" cy="653"/>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7" name="文本框 36"/>
          <p:cNvSpPr txBox="1"/>
          <p:nvPr/>
        </p:nvSpPr>
        <p:spPr>
          <a:xfrm>
            <a:off x="2411095" y="4942205"/>
            <a:ext cx="2214880" cy="583565"/>
          </a:xfrm>
          <a:prstGeom prst="rect">
            <a:avLst/>
          </a:prstGeom>
          <a:noFill/>
        </p:spPr>
        <p:txBody>
          <a:bodyPr wrap="none" rtlCol="0">
            <a:spAutoFit/>
          </a:bodyPr>
          <a:p>
            <a:pPr algn="l"/>
            <a:r>
              <a:rPr lang="zh-CN" altLang="en-US" sz="1600" dirty="0" smtClean="0">
                <a:latin typeface="+mj-ea"/>
                <a:ea typeface="+mj-ea"/>
                <a:cs typeface="+mn-ea"/>
                <a:sym typeface="+mn-lt"/>
              </a:rPr>
              <a:t>进一步丰富文件系统，</a:t>
            </a:r>
            <a:endParaRPr lang="zh-CN" altLang="en-US" sz="1600" dirty="0" smtClean="0">
              <a:latin typeface="+mj-ea"/>
              <a:ea typeface="+mj-ea"/>
              <a:cs typeface="+mn-ea"/>
              <a:sym typeface="+mn-lt"/>
            </a:endParaRPr>
          </a:p>
          <a:p>
            <a:pPr algn="l"/>
            <a:r>
              <a:rPr lang="zh-CN" altLang="en-US" sz="1600" dirty="0" smtClean="0">
                <a:latin typeface="+mj-ea"/>
                <a:ea typeface="+mj-ea"/>
                <a:cs typeface="+mn-ea"/>
                <a:sym typeface="+mn-lt"/>
              </a:rPr>
              <a:t>使其支持更多系统</a:t>
            </a:r>
            <a:endParaRPr lang="zh-CN" altLang="en-US" sz="1600" dirty="0" smtClean="0">
              <a:latin typeface="+mj-ea"/>
              <a:ea typeface="+mj-ea"/>
              <a:cs typeface="+mn-ea"/>
              <a:sym typeface="+mn-lt"/>
            </a:endParaRPr>
          </a:p>
        </p:txBody>
      </p:sp>
      <p:sp>
        <p:nvSpPr>
          <p:cNvPr id="38" name="文本框 37"/>
          <p:cNvSpPr txBox="1"/>
          <p:nvPr/>
        </p:nvSpPr>
        <p:spPr>
          <a:xfrm>
            <a:off x="906145" y="4742180"/>
            <a:ext cx="1181100" cy="860425"/>
          </a:xfrm>
          <a:prstGeom prst="rect">
            <a:avLst/>
          </a:prstGeom>
          <a:noFill/>
        </p:spPr>
        <p:txBody>
          <a:bodyPr wrap="square" rtlCol="0">
            <a:spAutoFit/>
          </a:bodyPr>
          <a:p>
            <a:pPr algn="ctr"/>
            <a:r>
              <a:rPr lang="en-US" altLang="zh-CN" sz="5000">
                <a:solidFill>
                  <a:schemeClr val="bg1"/>
                </a:solidFill>
                <a:latin typeface="DIN Black" charset="0"/>
                <a:ea typeface="+mj-ea"/>
                <a:cs typeface="DIN Black" charset="0"/>
                <a:sym typeface="+mn-ea"/>
              </a:rPr>
              <a:t>03</a:t>
            </a:r>
            <a:endParaRPr lang="en-US" altLang="zh-CN" sz="5000">
              <a:solidFill>
                <a:schemeClr val="bg1"/>
              </a:solidFill>
              <a:latin typeface="DIN Black" charset="0"/>
              <a:ea typeface="+mj-ea"/>
              <a:cs typeface="DIN Black" charset="0"/>
              <a:sym typeface="+mn-ea"/>
            </a:endParaRPr>
          </a:p>
        </p:txBody>
      </p:sp>
      <p:grpSp>
        <p:nvGrpSpPr>
          <p:cNvPr id="40" name="组合 39"/>
          <p:cNvGrpSpPr/>
          <p:nvPr/>
        </p:nvGrpSpPr>
        <p:grpSpPr>
          <a:xfrm rot="0">
            <a:off x="6363970" y="1455420"/>
            <a:ext cx="4788535" cy="1248410"/>
            <a:chOff x="5126" y="3961"/>
            <a:chExt cx="7541" cy="1966"/>
          </a:xfrm>
        </p:grpSpPr>
        <p:sp>
          <p:nvSpPr>
            <p:cNvPr id="41" name="任意多边形 40"/>
            <p:cNvSpPr/>
            <p:nvPr/>
          </p:nvSpPr>
          <p:spPr>
            <a:xfrm rot="5400000">
              <a:off x="8228" y="1390"/>
              <a:ext cx="1770" cy="7108"/>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770" h="7108">
                  <a:moveTo>
                    <a:pt x="886" y="0"/>
                  </a:moveTo>
                  <a:lnTo>
                    <a:pt x="1754" y="641"/>
                  </a:lnTo>
                  <a:lnTo>
                    <a:pt x="1769" y="641"/>
                  </a:lnTo>
                  <a:lnTo>
                    <a:pt x="1769" y="652"/>
                  </a:lnTo>
                  <a:lnTo>
                    <a:pt x="1770" y="653"/>
                  </a:lnTo>
                  <a:lnTo>
                    <a:pt x="1769" y="653"/>
                  </a:lnTo>
                  <a:lnTo>
                    <a:pt x="1769" y="7108"/>
                  </a:lnTo>
                  <a:lnTo>
                    <a:pt x="0" y="7108"/>
                  </a:lnTo>
                  <a:lnTo>
                    <a:pt x="0" y="641"/>
                  </a:lnTo>
                  <a:lnTo>
                    <a:pt x="17" y="641"/>
                  </a:lnTo>
                  <a:lnTo>
                    <a:pt x="886"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42" name="组合 41"/>
            <p:cNvGrpSpPr/>
            <p:nvPr/>
          </p:nvGrpSpPr>
          <p:grpSpPr>
            <a:xfrm>
              <a:off x="5126" y="3961"/>
              <a:ext cx="2252" cy="1966"/>
              <a:chOff x="10654" y="5936"/>
              <a:chExt cx="2026" cy="1769"/>
            </a:xfrm>
          </p:grpSpPr>
          <p:sp>
            <p:nvSpPr>
              <p:cNvPr id="43" name="矩形 42"/>
              <p:cNvSpPr/>
              <p:nvPr/>
            </p:nvSpPr>
            <p:spPr>
              <a:xfrm>
                <a:off x="10654" y="5936"/>
                <a:ext cx="1373" cy="1769"/>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等腰三角形 43"/>
              <p:cNvSpPr/>
              <p:nvPr/>
            </p:nvSpPr>
            <p:spPr>
              <a:xfrm rot="5400000">
                <a:off x="11470" y="6495"/>
                <a:ext cx="1769" cy="653"/>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46" name="文本框 45"/>
          <p:cNvSpPr txBox="1"/>
          <p:nvPr/>
        </p:nvSpPr>
        <p:spPr>
          <a:xfrm>
            <a:off x="8067675" y="1849755"/>
            <a:ext cx="2011680" cy="337185"/>
          </a:xfrm>
          <a:prstGeom prst="rect">
            <a:avLst/>
          </a:prstGeom>
          <a:noFill/>
        </p:spPr>
        <p:txBody>
          <a:bodyPr wrap="none" rtlCol="0">
            <a:spAutoFit/>
          </a:bodyPr>
          <a:p>
            <a:pPr algn="l"/>
            <a:r>
              <a:rPr lang="zh-CN" altLang="en-US" sz="1600" dirty="0" smtClean="0">
                <a:latin typeface="+mj-ea"/>
                <a:ea typeface="+mj-ea"/>
                <a:cs typeface="+mn-ea"/>
                <a:sym typeface="+mn-lt"/>
              </a:rPr>
              <a:t>加入足够的测试样例</a:t>
            </a:r>
            <a:endParaRPr lang="zh-CN" altLang="en-US" sz="1600" dirty="0" smtClean="0">
              <a:latin typeface="+mj-ea"/>
              <a:ea typeface="+mj-ea"/>
              <a:cs typeface="+mn-ea"/>
              <a:sym typeface="+mn-lt"/>
            </a:endParaRPr>
          </a:p>
        </p:txBody>
      </p:sp>
      <p:sp>
        <p:nvSpPr>
          <p:cNvPr id="47" name="文本框 46"/>
          <p:cNvSpPr txBox="1"/>
          <p:nvPr/>
        </p:nvSpPr>
        <p:spPr>
          <a:xfrm>
            <a:off x="6363970" y="1649730"/>
            <a:ext cx="1223645" cy="860425"/>
          </a:xfrm>
          <a:prstGeom prst="rect">
            <a:avLst/>
          </a:prstGeom>
          <a:noFill/>
        </p:spPr>
        <p:txBody>
          <a:bodyPr wrap="square" rtlCol="0">
            <a:spAutoFit/>
          </a:bodyPr>
          <a:p>
            <a:pPr algn="ctr"/>
            <a:r>
              <a:rPr lang="en-US" altLang="zh-CN" sz="5000">
                <a:solidFill>
                  <a:schemeClr val="bg1"/>
                </a:solidFill>
                <a:latin typeface="DIN Black" charset="0"/>
                <a:ea typeface="+mj-ea"/>
                <a:cs typeface="DIN Black" charset="0"/>
                <a:sym typeface="+mn-ea"/>
              </a:rPr>
              <a:t>04</a:t>
            </a:r>
            <a:endParaRPr lang="en-US" altLang="zh-CN" sz="5000">
              <a:solidFill>
                <a:schemeClr val="bg1"/>
              </a:solidFill>
              <a:latin typeface="DIN Black" charset="0"/>
              <a:ea typeface="+mj-ea"/>
              <a:cs typeface="DIN Black" charset="0"/>
              <a:sym typeface="+mn-ea"/>
            </a:endParaRPr>
          </a:p>
        </p:txBody>
      </p:sp>
      <p:grpSp>
        <p:nvGrpSpPr>
          <p:cNvPr id="49" name="组合 48"/>
          <p:cNvGrpSpPr/>
          <p:nvPr/>
        </p:nvGrpSpPr>
        <p:grpSpPr>
          <a:xfrm rot="0">
            <a:off x="6362700" y="3001645"/>
            <a:ext cx="4788535" cy="1248410"/>
            <a:chOff x="5126" y="3961"/>
            <a:chExt cx="7541" cy="1966"/>
          </a:xfrm>
        </p:grpSpPr>
        <p:sp>
          <p:nvSpPr>
            <p:cNvPr id="50" name="任意多边形 49"/>
            <p:cNvSpPr/>
            <p:nvPr/>
          </p:nvSpPr>
          <p:spPr>
            <a:xfrm rot="5400000">
              <a:off x="8228" y="1390"/>
              <a:ext cx="1770" cy="7108"/>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770" h="7108">
                  <a:moveTo>
                    <a:pt x="886" y="0"/>
                  </a:moveTo>
                  <a:lnTo>
                    <a:pt x="1754" y="641"/>
                  </a:lnTo>
                  <a:lnTo>
                    <a:pt x="1769" y="641"/>
                  </a:lnTo>
                  <a:lnTo>
                    <a:pt x="1769" y="652"/>
                  </a:lnTo>
                  <a:lnTo>
                    <a:pt x="1770" y="653"/>
                  </a:lnTo>
                  <a:lnTo>
                    <a:pt x="1769" y="653"/>
                  </a:lnTo>
                  <a:lnTo>
                    <a:pt x="1769" y="7108"/>
                  </a:lnTo>
                  <a:lnTo>
                    <a:pt x="0" y="7108"/>
                  </a:lnTo>
                  <a:lnTo>
                    <a:pt x="0" y="641"/>
                  </a:lnTo>
                  <a:lnTo>
                    <a:pt x="17" y="641"/>
                  </a:lnTo>
                  <a:lnTo>
                    <a:pt x="886"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51" name="组合 50"/>
            <p:cNvGrpSpPr/>
            <p:nvPr/>
          </p:nvGrpSpPr>
          <p:grpSpPr>
            <a:xfrm>
              <a:off x="5126" y="3961"/>
              <a:ext cx="2251" cy="1966"/>
              <a:chOff x="10654" y="5936"/>
              <a:chExt cx="2025" cy="1769"/>
            </a:xfrm>
          </p:grpSpPr>
          <p:sp>
            <p:nvSpPr>
              <p:cNvPr id="52" name="矩形 51"/>
              <p:cNvSpPr/>
              <p:nvPr/>
            </p:nvSpPr>
            <p:spPr>
              <a:xfrm>
                <a:off x="10654" y="5936"/>
                <a:ext cx="1373" cy="1769"/>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等腰三角形 52"/>
              <p:cNvSpPr/>
              <p:nvPr/>
            </p:nvSpPr>
            <p:spPr>
              <a:xfrm rot="5400000">
                <a:off x="11468" y="6494"/>
                <a:ext cx="1769" cy="653"/>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55" name="文本框 54"/>
          <p:cNvSpPr txBox="1"/>
          <p:nvPr/>
        </p:nvSpPr>
        <p:spPr>
          <a:xfrm>
            <a:off x="7793990" y="3390900"/>
            <a:ext cx="2418080" cy="337185"/>
          </a:xfrm>
          <a:prstGeom prst="rect">
            <a:avLst/>
          </a:prstGeom>
          <a:noFill/>
        </p:spPr>
        <p:txBody>
          <a:bodyPr wrap="none" rtlCol="0">
            <a:spAutoFit/>
          </a:bodyPr>
          <a:p>
            <a:pPr algn="l"/>
            <a:r>
              <a:rPr lang="zh-CN" altLang="en-US" sz="1600" dirty="0" smtClean="0">
                <a:latin typeface="+mj-ea"/>
                <a:ea typeface="+mj-ea"/>
                <a:cs typeface="+mn-ea"/>
                <a:sym typeface="+mn-lt"/>
              </a:rPr>
              <a:t>设计更多有区分度的实验</a:t>
            </a:r>
            <a:endParaRPr lang="zh-CN" altLang="en-US" sz="1600" dirty="0" smtClean="0">
              <a:latin typeface="+mj-ea"/>
              <a:ea typeface="+mj-ea"/>
              <a:cs typeface="+mn-ea"/>
              <a:sym typeface="+mn-lt"/>
            </a:endParaRPr>
          </a:p>
        </p:txBody>
      </p:sp>
      <p:sp>
        <p:nvSpPr>
          <p:cNvPr id="56" name="文本框 55"/>
          <p:cNvSpPr txBox="1"/>
          <p:nvPr/>
        </p:nvSpPr>
        <p:spPr>
          <a:xfrm>
            <a:off x="6363335" y="3195955"/>
            <a:ext cx="1224280" cy="860425"/>
          </a:xfrm>
          <a:prstGeom prst="rect">
            <a:avLst/>
          </a:prstGeom>
          <a:noFill/>
        </p:spPr>
        <p:txBody>
          <a:bodyPr wrap="square" rtlCol="0">
            <a:spAutoFit/>
          </a:bodyPr>
          <a:p>
            <a:pPr algn="ctr"/>
            <a:r>
              <a:rPr lang="en-US" altLang="zh-CN" sz="5000">
                <a:solidFill>
                  <a:schemeClr val="bg1"/>
                </a:solidFill>
                <a:latin typeface="DIN Black" charset="0"/>
                <a:ea typeface="+mj-ea"/>
                <a:cs typeface="DIN Black" charset="0"/>
                <a:sym typeface="+mn-ea"/>
              </a:rPr>
              <a:t>05</a:t>
            </a:r>
            <a:endParaRPr lang="en-US" altLang="zh-CN" sz="5000">
              <a:solidFill>
                <a:schemeClr val="bg1"/>
              </a:solidFill>
              <a:latin typeface="DIN Black" charset="0"/>
              <a:ea typeface="+mj-ea"/>
              <a:cs typeface="DIN Black" charset="0"/>
              <a:sym typeface="+mn-ea"/>
            </a:endParaRPr>
          </a:p>
        </p:txBody>
      </p:sp>
      <p:grpSp>
        <p:nvGrpSpPr>
          <p:cNvPr id="58" name="组合 57"/>
          <p:cNvGrpSpPr/>
          <p:nvPr/>
        </p:nvGrpSpPr>
        <p:grpSpPr>
          <a:xfrm rot="0">
            <a:off x="6362700" y="4547870"/>
            <a:ext cx="4788535" cy="1248410"/>
            <a:chOff x="5126" y="3961"/>
            <a:chExt cx="7541" cy="1966"/>
          </a:xfrm>
        </p:grpSpPr>
        <p:sp>
          <p:nvSpPr>
            <p:cNvPr id="59" name="任意多边形 58"/>
            <p:cNvSpPr/>
            <p:nvPr/>
          </p:nvSpPr>
          <p:spPr>
            <a:xfrm rot="5400000">
              <a:off x="8228" y="1390"/>
              <a:ext cx="1770" cy="7108"/>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770" h="7108">
                  <a:moveTo>
                    <a:pt x="886" y="0"/>
                  </a:moveTo>
                  <a:lnTo>
                    <a:pt x="1754" y="641"/>
                  </a:lnTo>
                  <a:lnTo>
                    <a:pt x="1769" y="641"/>
                  </a:lnTo>
                  <a:lnTo>
                    <a:pt x="1769" y="652"/>
                  </a:lnTo>
                  <a:lnTo>
                    <a:pt x="1770" y="653"/>
                  </a:lnTo>
                  <a:lnTo>
                    <a:pt x="1769" y="653"/>
                  </a:lnTo>
                  <a:lnTo>
                    <a:pt x="1769" y="7108"/>
                  </a:lnTo>
                  <a:lnTo>
                    <a:pt x="0" y="7108"/>
                  </a:lnTo>
                  <a:lnTo>
                    <a:pt x="0" y="641"/>
                  </a:lnTo>
                  <a:lnTo>
                    <a:pt x="17" y="641"/>
                  </a:lnTo>
                  <a:lnTo>
                    <a:pt x="886"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60" name="组合 59"/>
            <p:cNvGrpSpPr/>
            <p:nvPr/>
          </p:nvGrpSpPr>
          <p:grpSpPr>
            <a:xfrm>
              <a:off x="5126" y="3961"/>
              <a:ext cx="2252" cy="1966"/>
              <a:chOff x="10654" y="5936"/>
              <a:chExt cx="2026" cy="1769"/>
            </a:xfrm>
          </p:grpSpPr>
          <p:sp>
            <p:nvSpPr>
              <p:cNvPr id="61" name="矩形 60"/>
              <p:cNvSpPr/>
              <p:nvPr/>
            </p:nvSpPr>
            <p:spPr>
              <a:xfrm>
                <a:off x="10654" y="5936"/>
                <a:ext cx="1373" cy="1769"/>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rot="5400000">
                <a:off x="11470" y="6495"/>
                <a:ext cx="1769" cy="653"/>
              </a:xfrm>
              <a:prstGeom prst="triangl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64" name="文本框 63"/>
          <p:cNvSpPr txBox="1"/>
          <p:nvPr/>
        </p:nvSpPr>
        <p:spPr>
          <a:xfrm>
            <a:off x="7877175" y="5029835"/>
            <a:ext cx="1808480" cy="337185"/>
          </a:xfrm>
          <a:prstGeom prst="rect">
            <a:avLst/>
          </a:prstGeom>
          <a:noFill/>
        </p:spPr>
        <p:txBody>
          <a:bodyPr wrap="none" rtlCol="0">
            <a:spAutoFit/>
          </a:bodyPr>
          <a:p>
            <a:pPr algn="l"/>
            <a:r>
              <a:rPr lang="zh-CN" altLang="en-US" sz="1600" dirty="0" smtClean="0">
                <a:latin typeface="+mj-ea"/>
                <a:ea typeface="+mj-ea"/>
                <a:cs typeface="+mn-ea"/>
                <a:sym typeface="+mn-lt"/>
              </a:rPr>
              <a:t>考虑设计课程网站</a:t>
            </a:r>
            <a:endParaRPr lang="zh-CN" altLang="en-US" sz="1600" dirty="0" smtClean="0">
              <a:latin typeface="+mj-ea"/>
              <a:ea typeface="+mj-ea"/>
              <a:cs typeface="+mn-ea"/>
              <a:sym typeface="+mn-lt"/>
            </a:endParaRPr>
          </a:p>
        </p:txBody>
      </p:sp>
      <p:sp>
        <p:nvSpPr>
          <p:cNvPr id="65" name="文本框 64"/>
          <p:cNvSpPr txBox="1"/>
          <p:nvPr/>
        </p:nvSpPr>
        <p:spPr>
          <a:xfrm>
            <a:off x="6362700" y="4742180"/>
            <a:ext cx="1224915" cy="860425"/>
          </a:xfrm>
          <a:prstGeom prst="rect">
            <a:avLst/>
          </a:prstGeom>
          <a:noFill/>
        </p:spPr>
        <p:txBody>
          <a:bodyPr wrap="square" rtlCol="0">
            <a:spAutoFit/>
          </a:bodyPr>
          <a:p>
            <a:pPr algn="ctr"/>
            <a:r>
              <a:rPr lang="en-US" altLang="zh-CN" sz="5000">
                <a:solidFill>
                  <a:schemeClr val="bg1"/>
                </a:solidFill>
                <a:latin typeface="DIN Black" charset="0"/>
                <a:ea typeface="+mj-ea"/>
                <a:cs typeface="DIN Black" charset="0"/>
                <a:sym typeface="+mn-ea"/>
              </a:rPr>
              <a:t>06</a:t>
            </a:r>
            <a:endParaRPr lang="en-US" altLang="zh-CN" sz="5000">
              <a:solidFill>
                <a:schemeClr val="bg1"/>
              </a:solidFill>
              <a:latin typeface="DIN Black" charset="0"/>
              <a:ea typeface="+mj-ea"/>
              <a:cs typeface="DIN Black" charset="0"/>
              <a:sym typeface="+mn-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副标题 91"/>
          <p:cNvSpPr>
            <a:spLocks noGrp="1"/>
          </p:cNvSpPr>
          <p:nvPr>
            <p:ph type="subTitle" idx="1"/>
            <p:custDataLst>
              <p:tags r:id="rId1"/>
            </p:custDataLst>
          </p:nvPr>
        </p:nvSpPr>
        <p:spPr>
          <a:xfrm>
            <a:off x="-952" y="2641600"/>
            <a:ext cx="12191365" cy="998855"/>
          </a:xfrm>
        </p:spPr>
        <p:txBody>
          <a:bodyPr>
            <a:noAutofit/>
          </a:bodyPr>
          <a:p>
            <a:pPr algn="ctr">
              <a:lnSpc>
                <a:spcPct val="100000"/>
              </a:lnSpc>
            </a:pPr>
            <a:r>
              <a:rPr lang="zh-CN" altLang="en-US" sz="6800">
                <a:solidFill>
                  <a:schemeClr val="tx1">
                    <a:lumMod val="75000"/>
                    <a:lumOff val="25000"/>
                  </a:schemeClr>
                </a:solidFill>
                <a:latin typeface="汉仪雅酷黑-65J" panose="00020600040101010101" charset="-122"/>
                <a:ea typeface="汉仪雅酷黑-65J" panose="00020600040101010101" charset="-122"/>
                <a:cs typeface="汉仪雅酷黑 95W" panose="020B0A04020202020204" charset="-122"/>
              </a:rPr>
              <a:t>感谢观看</a:t>
            </a:r>
            <a:endParaRPr lang="zh-CN" altLang="en-US" sz="6800">
              <a:solidFill>
                <a:schemeClr val="tx1">
                  <a:lumMod val="75000"/>
                  <a:lumOff val="25000"/>
                </a:schemeClr>
              </a:solidFill>
              <a:latin typeface="汉仪雅酷黑-65J" panose="00020600040101010101" charset="-122"/>
              <a:ea typeface="汉仪雅酷黑-65J" panose="00020600040101010101" charset="-122"/>
              <a:cs typeface="汉仪雅酷黑 95W" panose="020B0A04020202020204" charset="-122"/>
            </a:endParaRPr>
          </a:p>
        </p:txBody>
      </p:sp>
      <p:sp>
        <p:nvSpPr>
          <p:cNvPr id="100" name="文本框 99"/>
          <p:cNvSpPr txBox="1"/>
          <p:nvPr/>
        </p:nvSpPr>
        <p:spPr>
          <a:xfrm>
            <a:off x="5292725" y="4708843"/>
            <a:ext cx="1605280" cy="306705"/>
          </a:xfrm>
          <a:prstGeom prst="rect">
            <a:avLst/>
          </a:prstGeom>
          <a:noFill/>
        </p:spPr>
        <p:txBody>
          <a:bodyPr wrap="none" rtlCol="0">
            <a:spAutoFit/>
          </a:bodyPr>
          <a:p>
            <a:pPr algn="ctr"/>
            <a:r>
              <a:rPr lang="zh-CN" altLang="en-US" sz="1400">
                <a:solidFill>
                  <a:schemeClr val="bg1"/>
                </a:solidFill>
                <a:latin typeface="+mj-ea"/>
                <a:ea typeface="+mj-ea"/>
              </a:rPr>
              <a:t>汇报人：启智设计</a:t>
            </a:r>
            <a:endParaRPr lang="zh-CN" altLang="en-US" sz="1400">
              <a:solidFill>
                <a:schemeClr val="bg1"/>
              </a:solidFill>
              <a:latin typeface="+mj-ea"/>
              <a:ea typeface="+mj-ea"/>
            </a:endParaRPr>
          </a:p>
        </p:txBody>
      </p:sp>
      <p:sp>
        <p:nvSpPr>
          <p:cNvPr id="94" name="文本框 93"/>
          <p:cNvSpPr txBox="1"/>
          <p:nvPr>
            <p:custDataLst>
              <p:tags r:id="rId2"/>
            </p:custDataLst>
          </p:nvPr>
        </p:nvSpPr>
        <p:spPr>
          <a:xfrm>
            <a:off x="3423285" y="3733800"/>
            <a:ext cx="5344160" cy="829945"/>
          </a:xfrm>
          <a:prstGeom prst="rect">
            <a:avLst/>
          </a:prstGeom>
          <a:noFill/>
        </p:spPr>
        <p:txBody>
          <a:bodyPr wrap="square" rtlCol="0">
            <a:spAutoFit/>
          </a:bodyPr>
          <a:p>
            <a:pPr algn="l"/>
            <a:r>
              <a:rPr lang="en-US" altLang="zh-CN" sz="1200">
                <a:solidFill>
                  <a:schemeClr val="bg1">
                    <a:lumMod val="65000"/>
                  </a:schemeClr>
                </a:solidFill>
                <a:latin typeface="+mj-ea"/>
                <a:ea typeface="+mj-ea"/>
                <a:cs typeface="+mj-lt"/>
              </a:rPr>
              <a:t>             </a:t>
            </a:r>
            <a:r>
              <a:rPr lang="zh-CN" altLang="en-US" sz="1200">
                <a:solidFill>
                  <a:schemeClr val="bg1">
                    <a:lumMod val="65000"/>
                  </a:schemeClr>
                </a:solidFill>
                <a:latin typeface="+mj-ea"/>
                <a:ea typeface="+mj-ea"/>
                <a:cs typeface="+mj-lt"/>
              </a:rPr>
              <a:t>学</a:t>
            </a:r>
            <a:r>
              <a:rPr lang="en-US" altLang="zh-CN" sz="1200">
                <a:solidFill>
                  <a:schemeClr val="bg1">
                    <a:lumMod val="65000"/>
                  </a:schemeClr>
                </a:solidFill>
                <a:latin typeface="+mj-ea"/>
                <a:ea typeface="+mj-ea"/>
                <a:cs typeface="+mj-lt"/>
              </a:rPr>
              <a:t>       </a:t>
            </a:r>
            <a:r>
              <a:rPr lang="zh-CN" altLang="en-US" sz="1200">
                <a:solidFill>
                  <a:schemeClr val="bg1">
                    <a:lumMod val="65000"/>
                  </a:schemeClr>
                </a:solidFill>
                <a:latin typeface="+mj-ea"/>
                <a:ea typeface="+mj-ea"/>
                <a:cs typeface="+mj-lt"/>
              </a:rPr>
              <a:t>校：南开大学</a:t>
            </a:r>
            <a:r>
              <a:rPr lang="en-US" altLang="zh-CN" sz="1200">
                <a:solidFill>
                  <a:schemeClr val="bg1">
                    <a:lumMod val="65000"/>
                  </a:schemeClr>
                </a:solidFill>
                <a:latin typeface="+mj-ea"/>
                <a:ea typeface="+mj-ea"/>
                <a:cs typeface="+mj-lt"/>
              </a:rPr>
              <a:t>           参赛成员 ：穆禹宸 袁贞芷 李潇逸</a:t>
            </a:r>
            <a:endParaRPr lang="en-US" altLang="zh-CN" sz="1200">
              <a:solidFill>
                <a:schemeClr val="bg1">
                  <a:lumMod val="65000"/>
                </a:schemeClr>
              </a:solidFill>
              <a:latin typeface="+mj-ea"/>
              <a:ea typeface="+mj-ea"/>
              <a:cs typeface="+mj-lt"/>
            </a:endParaRPr>
          </a:p>
          <a:p>
            <a:pPr algn="l"/>
            <a:r>
              <a:rPr lang="en-US" altLang="zh-CN" sz="1200">
                <a:solidFill>
                  <a:schemeClr val="bg1">
                    <a:lumMod val="65000"/>
                  </a:schemeClr>
                </a:solidFill>
                <a:latin typeface="+mj-ea"/>
                <a:ea typeface="+mj-ea"/>
                <a:cs typeface="+mj-lt"/>
              </a:rPr>
              <a:t>             </a:t>
            </a:r>
            <a:r>
              <a:rPr lang="zh-CN" altLang="en-US" sz="1200">
                <a:solidFill>
                  <a:schemeClr val="bg1">
                    <a:lumMod val="65000"/>
                  </a:schemeClr>
                </a:solidFill>
                <a:latin typeface="+mj-ea"/>
                <a:ea typeface="+mj-ea"/>
                <a:cs typeface="+mj-lt"/>
              </a:rPr>
              <a:t>指导教师：宫晓利</a:t>
            </a:r>
            <a:r>
              <a:rPr lang="en-US" altLang="zh-CN" sz="1200">
                <a:solidFill>
                  <a:schemeClr val="bg1">
                    <a:lumMod val="65000"/>
                  </a:schemeClr>
                </a:solidFill>
                <a:latin typeface="+mj-ea"/>
                <a:ea typeface="+mj-ea"/>
                <a:cs typeface="+mj-lt"/>
              </a:rPr>
              <a:t>               选       题 : PROJECT-0</a:t>
            </a:r>
            <a:endParaRPr lang="en-US" altLang="zh-CN" sz="1200">
              <a:solidFill>
                <a:schemeClr val="bg1">
                  <a:lumMod val="65000"/>
                </a:schemeClr>
              </a:solidFill>
              <a:latin typeface="+mj-ea"/>
              <a:ea typeface="+mj-ea"/>
              <a:cs typeface="+mj-lt"/>
            </a:endParaRPr>
          </a:p>
          <a:p>
            <a:pPr algn="l"/>
            <a:r>
              <a:rPr lang="en-US" altLang="zh-CN" sz="1200">
                <a:solidFill>
                  <a:schemeClr val="bg1">
                    <a:lumMod val="65000"/>
                  </a:schemeClr>
                </a:solidFill>
                <a:latin typeface="+mj-ea"/>
                <a:ea typeface="+mj-ea"/>
                <a:cs typeface="+mj-lt"/>
              </a:rPr>
              <a:t>             队伍名称 : 能润就行</a:t>
            </a:r>
            <a:endParaRPr lang="en-US" altLang="zh-CN" sz="1200">
              <a:solidFill>
                <a:schemeClr val="bg1">
                  <a:lumMod val="65000"/>
                </a:schemeClr>
              </a:solidFill>
              <a:latin typeface="+mj-ea"/>
              <a:ea typeface="+mj-ea"/>
              <a:cs typeface="+mj-lt"/>
            </a:endParaRPr>
          </a:p>
          <a:p>
            <a:pPr algn="l"/>
            <a:endParaRPr lang="en-US" altLang="zh-CN" sz="1200">
              <a:solidFill>
                <a:schemeClr val="bg1">
                  <a:lumMod val="65000"/>
                </a:schemeClr>
              </a:solidFill>
              <a:latin typeface="+mj-ea"/>
              <a:ea typeface="+mj-ea"/>
              <a:cs typeface="+mj-lt"/>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flipH="1">
            <a:off x="5507355" y="1693545"/>
            <a:ext cx="1177925" cy="117792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35" y="3002280"/>
            <a:ext cx="12191365" cy="860425"/>
          </a:xfrm>
          <a:prstGeom prst="rect">
            <a:avLst/>
          </a:prstGeom>
          <a:noFill/>
        </p:spPr>
        <p:txBody>
          <a:bodyPr wrap="square" rtlCol="0">
            <a:spAutoFit/>
          </a:bodyPr>
          <a:p>
            <a:pPr algn="ctr"/>
            <a:r>
              <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概述</a:t>
            </a:r>
            <a:endPar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42" name="文本框 41"/>
          <p:cNvSpPr txBox="1"/>
          <p:nvPr/>
        </p:nvSpPr>
        <p:spPr>
          <a:xfrm>
            <a:off x="5501958" y="1693228"/>
            <a:ext cx="1188720" cy="1014730"/>
          </a:xfrm>
          <a:prstGeom prst="rect">
            <a:avLst/>
          </a:prstGeom>
          <a:noFill/>
        </p:spPr>
        <p:txBody>
          <a:bodyPr wrap="square" rtlCol="0">
            <a:spAutoFit/>
          </a:bodyPr>
          <a:p>
            <a:pPr algn="ctr"/>
            <a:r>
              <a:rPr lang="en-US" altLang="zh-CN" sz="6000">
                <a:solidFill>
                  <a:schemeClr val="bg1"/>
                </a:solidFill>
                <a:latin typeface="DIN Black" charset="0"/>
                <a:ea typeface="+mj-ea"/>
                <a:cs typeface="DIN Black" charset="0"/>
              </a:rPr>
              <a:t>1</a:t>
            </a:r>
            <a:endParaRPr lang="en-US" altLang="zh-CN" sz="6000">
              <a:solidFill>
                <a:schemeClr val="bg1"/>
              </a:solidFill>
              <a:latin typeface="DIN Black" charset="0"/>
              <a:ea typeface="+mj-ea"/>
              <a:cs typeface="DIN Black"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概述</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矩形 1"/>
          <p:cNvSpPr/>
          <p:nvPr/>
        </p:nvSpPr>
        <p:spPr>
          <a:xfrm>
            <a:off x="313055" y="1461135"/>
            <a:ext cx="6671945" cy="2794000"/>
          </a:xfrm>
          <a:prstGeom prst="rect">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648450" y="1461135"/>
            <a:ext cx="5207000" cy="2794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692150" y="1880235"/>
            <a:ext cx="5390515" cy="1938020"/>
          </a:xfrm>
          <a:prstGeom prst="rect">
            <a:avLst/>
          </a:prstGeom>
          <a:noFill/>
        </p:spPr>
        <p:txBody>
          <a:bodyPr wrap="square" rtlCol="0">
            <a:spAutoFit/>
          </a:bodyPr>
          <a:p>
            <a:pPr fontAlgn="auto">
              <a:lnSpc>
                <a:spcPct val="150000"/>
              </a:lnSpc>
            </a:pPr>
            <a:r>
              <a:rPr lang="zh-CN" altLang="en-US" sz="1600">
                <a:solidFill>
                  <a:schemeClr val="bg1"/>
                </a:solidFill>
                <a:latin typeface="+mj-ea"/>
                <a:ea typeface="+mj-ea"/>
              </a:rPr>
              <a:t>操作系统是计算机系统中最基础也是最重要的一个部分，其主要工作就是管理计算机系统的硬件资源、提供用户和应用程序的接口，以及提供各种服务。不论是对用户还是设计人员都是极为重要的。因此，操作系统是计算机科学领域中非常重要的一门课程。</a:t>
            </a:r>
            <a:endParaRPr lang="zh-CN" altLang="en-US" sz="1600">
              <a:solidFill>
                <a:schemeClr val="bg1"/>
              </a:solidFill>
              <a:latin typeface="+mj-ea"/>
              <a:ea typeface="+mj-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flipH="1">
            <a:off x="5507355" y="1693545"/>
            <a:ext cx="1177925" cy="117792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35" y="3002280"/>
            <a:ext cx="12191365" cy="860425"/>
          </a:xfrm>
          <a:prstGeom prst="rect">
            <a:avLst/>
          </a:prstGeom>
          <a:noFill/>
        </p:spPr>
        <p:txBody>
          <a:bodyPr wrap="square" rtlCol="0">
            <a:spAutoFit/>
          </a:bodyPr>
          <a:p>
            <a:pPr algn="ctr"/>
            <a:r>
              <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问题分析</a:t>
            </a:r>
            <a:endPar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42" name="文本框 41"/>
          <p:cNvSpPr txBox="1"/>
          <p:nvPr/>
        </p:nvSpPr>
        <p:spPr>
          <a:xfrm>
            <a:off x="5463858" y="1761808"/>
            <a:ext cx="1188720" cy="1014730"/>
          </a:xfrm>
          <a:prstGeom prst="rect">
            <a:avLst/>
          </a:prstGeom>
          <a:noFill/>
        </p:spPr>
        <p:txBody>
          <a:bodyPr wrap="square" rtlCol="0">
            <a:spAutoFit/>
          </a:bodyPr>
          <a:p>
            <a:pPr algn="ctr"/>
            <a:r>
              <a:rPr lang="en-US" altLang="zh-CN" sz="6000">
                <a:solidFill>
                  <a:schemeClr val="bg1"/>
                </a:solidFill>
                <a:latin typeface="DIN Black" charset="0"/>
                <a:ea typeface="+mj-ea"/>
                <a:cs typeface="DIN Black" charset="0"/>
              </a:rPr>
              <a:t>2</a:t>
            </a:r>
            <a:endParaRPr lang="en-US" altLang="zh-CN" sz="6000">
              <a:solidFill>
                <a:schemeClr val="bg1"/>
              </a:solidFill>
              <a:latin typeface="DIN Black" charset="0"/>
              <a:ea typeface="+mj-ea"/>
              <a:cs typeface="DIN Black"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操作系统</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课程</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椭圆 1"/>
          <p:cNvSpPr/>
          <p:nvPr/>
        </p:nvSpPr>
        <p:spPr>
          <a:xfrm>
            <a:off x="1905000" y="1503680"/>
            <a:ext cx="3860800" cy="3860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饼形 2"/>
          <p:cNvSpPr/>
          <p:nvPr/>
        </p:nvSpPr>
        <p:spPr>
          <a:xfrm>
            <a:off x="2269400" y="1868080"/>
            <a:ext cx="3132000" cy="3132000"/>
          </a:xfrm>
          <a:prstGeom prst="pie">
            <a:avLst>
              <a:gd name="adj1" fmla="val 0"/>
              <a:gd name="adj2" fmla="val 10823280"/>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椭圆 3"/>
          <p:cNvSpPr/>
          <p:nvPr/>
        </p:nvSpPr>
        <p:spPr>
          <a:xfrm>
            <a:off x="2457450" y="2056130"/>
            <a:ext cx="2755900" cy="2755900"/>
          </a:xfrm>
          <a:prstGeom prst="ellipse">
            <a:avLst/>
          </a:prstGeom>
          <a:gradFill>
            <a:gsLst>
              <a:gs pos="0">
                <a:srgbClr val="E6E6E6"/>
              </a:gs>
              <a:gs pos="67000">
                <a:schemeClr val="bg1"/>
              </a:gs>
            </a:gsLst>
            <a:lin ang="5400000" scaled="0"/>
          </a:gradFill>
          <a:ln>
            <a:solidFill>
              <a:schemeClr val="bg1"/>
            </a:solidFill>
          </a:ln>
          <a:effectLst>
            <a:outerShdw blurRad="482600" dist="203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弧形 15"/>
          <p:cNvSpPr/>
          <p:nvPr/>
        </p:nvSpPr>
        <p:spPr>
          <a:xfrm>
            <a:off x="1675400" y="1274080"/>
            <a:ext cx="4320000" cy="4320000"/>
          </a:xfrm>
          <a:prstGeom prst="arc">
            <a:avLst>
              <a:gd name="adj1" fmla="val 2073099"/>
              <a:gd name="adj2" fmla="val 0"/>
            </a:avLst>
          </a:prstGeom>
          <a:ln>
            <a:solidFill>
              <a:srgbClr val="90D7E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椭圆 16"/>
          <p:cNvSpPr/>
          <p:nvPr/>
        </p:nvSpPr>
        <p:spPr>
          <a:xfrm>
            <a:off x="6224270" y="1498600"/>
            <a:ext cx="3860800" cy="3860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饼形 17"/>
          <p:cNvSpPr/>
          <p:nvPr/>
        </p:nvSpPr>
        <p:spPr>
          <a:xfrm flipV="1">
            <a:off x="6588670" y="1863000"/>
            <a:ext cx="3132000" cy="3132000"/>
          </a:xfrm>
          <a:prstGeom prst="pie">
            <a:avLst>
              <a:gd name="adj1" fmla="val 0"/>
              <a:gd name="adj2" fmla="val 1082328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椭圆 18"/>
          <p:cNvSpPr/>
          <p:nvPr/>
        </p:nvSpPr>
        <p:spPr>
          <a:xfrm>
            <a:off x="6776720" y="2051050"/>
            <a:ext cx="2755900" cy="2755900"/>
          </a:xfrm>
          <a:prstGeom prst="ellipse">
            <a:avLst/>
          </a:prstGeom>
          <a:gradFill>
            <a:gsLst>
              <a:gs pos="0">
                <a:srgbClr val="E6E6E6"/>
              </a:gs>
              <a:gs pos="67000">
                <a:schemeClr val="bg1"/>
              </a:gs>
            </a:gsLst>
            <a:lin ang="5400000" scaled="0"/>
          </a:gradFill>
          <a:ln>
            <a:solidFill>
              <a:schemeClr val="bg1"/>
            </a:solidFill>
          </a:ln>
          <a:effectLst>
            <a:outerShdw blurRad="482600" dist="203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弧形 5"/>
          <p:cNvSpPr/>
          <p:nvPr/>
        </p:nvSpPr>
        <p:spPr>
          <a:xfrm>
            <a:off x="5994670" y="1269000"/>
            <a:ext cx="4320000" cy="4320000"/>
          </a:xfrm>
          <a:prstGeom prst="arc">
            <a:avLst>
              <a:gd name="adj1" fmla="val 13016904"/>
              <a:gd name="adj2" fmla="val 10800000"/>
            </a:avLst>
          </a:prstGeom>
          <a:ln>
            <a:solidFill>
              <a:srgbClr val="138DC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4" name="椭圆 13"/>
          <p:cNvSpPr/>
          <p:nvPr/>
        </p:nvSpPr>
        <p:spPr>
          <a:xfrm>
            <a:off x="5910580" y="3378200"/>
            <a:ext cx="168275" cy="168275"/>
          </a:xfrm>
          <a:prstGeom prst="ellipse">
            <a:avLst/>
          </a:prstGeom>
          <a:solidFill>
            <a:schemeClr val="bg1"/>
          </a:solidFill>
          <a:ln>
            <a:solidFill>
              <a:srgbClr val="011D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等腰三角形 22"/>
          <p:cNvSpPr/>
          <p:nvPr/>
        </p:nvSpPr>
        <p:spPr>
          <a:xfrm rot="1920000">
            <a:off x="5562600" y="4493895"/>
            <a:ext cx="181610" cy="191770"/>
          </a:xfrm>
          <a:prstGeom prst="triangle">
            <a:avLst/>
          </a:prstGeom>
          <a:solidFill>
            <a:srgbClr val="31B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等腰三角形 23"/>
          <p:cNvSpPr/>
          <p:nvPr/>
        </p:nvSpPr>
        <p:spPr>
          <a:xfrm rot="1920000" flipH="1" flipV="1">
            <a:off x="6285230" y="2113915"/>
            <a:ext cx="181610" cy="191770"/>
          </a:xfrm>
          <a:prstGeom prst="triangle">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26"/>
          <p:cNvSpPr txBox="1"/>
          <p:nvPr/>
        </p:nvSpPr>
        <p:spPr bwMode="auto">
          <a:xfrm>
            <a:off x="2797810" y="3295650"/>
            <a:ext cx="2075180" cy="88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                   uCore</a:t>
            </a:r>
            <a:endParaRPr lang="en-US" altLang="zh-CN" sz="1000">
              <a:solidFill>
                <a:schemeClr val="bg1">
                  <a:lumMod val="50000"/>
                </a:schemeClr>
              </a:solidFill>
              <a:latin typeface="+mj-ea"/>
              <a:ea typeface="+mj-ea"/>
              <a:cs typeface="+mn-ea"/>
              <a:sym typeface="+mn-lt"/>
            </a:endParaRPr>
          </a:p>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                    rCore</a:t>
            </a:r>
            <a:endParaRPr lang="en-US" altLang="zh-CN" sz="1000">
              <a:solidFill>
                <a:schemeClr val="bg1">
                  <a:lumMod val="50000"/>
                </a:schemeClr>
              </a:solidFill>
              <a:latin typeface="+mj-ea"/>
              <a:ea typeface="+mj-ea"/>
              <a:cs typeface="+mn-ea"/>
              <a:sym typeface="+mn-lt"/>
            </a:endParaRPr>
          </a:p>
        </p:txBody>
      </p:sp>
      <p:sp>
        <p:nvSpPr>
          <p:cNvPr id="26" name="文本框 25"/>
          <p:cNvSpPr txBox="1"/>
          <p:nvPr/>
        </p:nvSpPr>
        <p:spPr>
          <a:xfrm>
            <a:off x="3540760" y="2958465"/>
            <a:ext cx="589280" cy="337185"/>
          </a:xfrm>
          <a:prstGeom prst="rect">
            <a:avLst/>
          </a:prstGeom>
          <a:noFill/>
        </p:spPr>
        <p:txBody>
          <a:bodyPr wrap="none" rtlCol="0">
            <a:spAutoFit/>
          </a:bodyPr>
          <a:p>
            <a:pPr algn="l"/>
            <a:r>
              <a:rPr lang="zh-CN" altLang="en-US" sz="1600" dirty="0" smtClean="0">
                <a:latin typeface="+mj-ea"/>
                <a:ea typeface="+mj-ea"/>
                <a:cs typeface="+mn-ea"/>
                <a:sym typeface="+mn-lt"/>
              </a:rPr>
              <a:t>国内</a:t>
            </a:r>
            <a:endParaRPr lang="zh-CN" altLang="en-US" sz="1600" dirty="0" smtClean="0">
              <a:latin typeface="+mj-ea"/>
              <a:ea typeface="+mj-ea"/>
              <a:cs typeface="+mn-ea"/>
              <a:sym typeface="+mn-lt"/>
            </a:endParaRPr>
          </a:p>
        </p:txBody>
      </p:sp>
      <p:sp>
        <p:nvSpPr>
          <p:cNvPr id="101" name="任意多边形 100"/>
          <p:cNvSpPr/>
          <p:nvPr/>
        </p:nvSpPr>
        <p:spPr>
          <a:xfrm>
            <a:off x="3625215" y="2515870"/>
            <a:ext cx="420370" cy="35369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001" h="2507">
                <a:moveTo>
                  <a:pt x="5" y="2351"/>
                </a:moveTo>
                <a:lnTo>
                  <a:pt x="5" y="2346"/>
                </a:lnTo>
                <a:cubicBezTo>
                  <a:pt x="3" y="2261"/>
                  <a:pt x="89" y="2192"/>
                  <a:pt x="158" y="2194"/>
                </a:cubicBezTo>
                <a:lnTo>
                  <a:pt x="162" y="2194"/>
                </a:lnTo>
                <a:lnTo>
                  <a:pt x="163" y="2194"/>
                </a:lnTo>
                <a:cubicBezTo>
                  <a:pt x="171" y="2194"/>
                  <a:pt x="186" y="2196"/>
                  <a:pt x="185" y="2196"/>
                </a:cubicBezTo>
                <a:cubicBezTo>
                  <a:pt x="187" y="2195"/>
                  <a:pt x="197" y="2194"/>
                  <a:pt x="198" y="2194"/>
                </a:cubicBezTo>
                <a:lnTo>
                  <a:pt x="198" y="2194"/>
                </a:lnTo>
                <a:lnTo>
                  <a:pt x="2801" y="2194"/>
                </a:lnTo>
                <a:lnTo>
                  <a:pt x="2802" y="2194"/>
                </a:lnTo>
                <a:cubicBezTo>
                  <a:pt x="2808" y="2194"/>
                  <a:pt x="2818" y="2197"/>
                  <a:pt x="2817" y="2197"/>
                </a:cubicBezTo>
                <a:cubicBezTo>
                  <a:pt x="2824" y="2195"/>
                  <a:pt x="2840" y="2194"/>
                  <a:pt x="2843" y="2194"/>
                </a:cubicBezTo>
                <a:lnTo>
                  <a:pt x="2844" y="2194"/>
                </a:lnTo>
                <a:lnTo>
                  <a:pt x="2844" y="2194"/>
                </a:lnTo>
                <a:lnTo>
                  <a:pt x="2845" y="2194"/>
                </a:lnTo>
                <a:lnTo>
                  <a:pt x="2849" y="2194"/>
                </a:lnTo>
                <a:cubicBezTo>
                  <a:pt x="2935" y="2192"/>
                  <a:pt x="3003" y="2278"/>
                  <a:pt x="3001" y="2347"/>
                </a:cubicBezTo>
                <a:lnTo>
                  <a:pt x="3001" y="2351"/>
                </a:lnTo>
                <a:lnTo>
                  <a:pt x="3001" y="2355"/>
                </a:lnTo>
                <a:cubicBezTo>
                  <a:pt x="3004" y="2441"/>
                  <a:pt x="2917" y="2509"/>
                  <a:pt x="2848" y="2507"/>
                </a:cubicBezTo>
                <a:lnTo>
                  <a:pt x="2845" y="2507"/>
                </a:lnTo>
                <a:lnTo>
                  <a:pt x="2843" y="2507"/>
                </a:lnTo>
                <a:lnTo>
                  <a:pt x="2842" y="2507"/>
                </a:lnTo>
                <a:cubicBezTo>
                  <a:pt x="2833" y="2507"/>
                  <a:pt x="2818" y="2505"/>
                  <a:pt x="2817" y="2505"/>
                </a:cubicBezTo>
                <a:cubicBezTo>
                  <a:pt x="2815" y="2506"/>
                  <a:pt x="2804" y="2507"/>
                  <a:pt x="2802" y="2507"/>
                </a:cubicBezTo>
                <a:lnTo>
                  <a:pt x="2801" y="2507"/>
                </a:lnTo>
                <a:lnTo>
                  <a:pt x="2801" y="2507"/>
                </a:lnTo>
                <a:lnTo>
                  <a:pt x="198" y="2507"/>
                </a:lnTo>
                <a:lnTo>
                  <a:pt x="197" y="2507"/>
                </a:lnTo>
                <a:cubicBezTo>
                  <a:pt x="192" y="2507"/>
                  <a:pt x="184" y="2505"/>
                  <a:pt x="185" y="2505"/>
                </a:cubicBezTo>
                <a:cubicBezTo>
                  <a:pt x="180" y="2506"/>
                  <a:pt x="165" y="2507"/>
                  <a:pt x="163" y="2507"/>
                </a:cubicBezTo>
                <a:lnTo>
                  <a:pt x="162" y="2507"/>
                </a:lnTo>
                <a:lnTo>
                  <a:pt x="162" y="2507"/>
                </a:lnTo>
                <a:lnTo>
                  <a:pt x="162" y="2507"/>
                </a:lnTo>
                <a:lnTo>
                  <a:pt x="157" y="2507"/>
                </a:lnTo>
                <a:cubicBezTo>
                  <a:pt x="72" y="2510"/>
                  <a:pt x="3" y="2423"/>
                  <a:pt x="5" y="2354"/>
                </a:cubicBezTo>
                <a:lnTo>
                  <a:pt x="5" y="2351"/>
                </a:lnTo>
                <a:close/>
                <a:moveTo>
                  <a:pt x="0" y="333"/>
                </a:moveTo>
                <a:lnTo>
                  <a:pt x="0" y="325"/>
                </a:lnTo>
                <a:cubicBezTo>
                  <a:pt x="-5" y="142"/>
                  <a:pt x="179" y="-4"/>
                  <a:pt x="325" y="0"/>
                </a:cubicBezTo>
                <a:lnTo>
                  <a:pt x="333" y="0"/>
                </a:lnTo>
                <a:lnTo>
                  <a:pt x="2668" y="0"/>
                </a:lnTo>
                <a:lnTo>
                  <a:pt x="2676" y="0"/>
                </a:lnTo>
                <a:cubicBezTo>
                  <a:pt x="2859" y="-5"/>
                  <a:pt x="3005" y="179"/>
                  <a:pt x="3001" y="325"/>
                </a:cubicBezTo>
                <a:lnTo>
                  <a:pt x="3001" y="333"/>
                </a:lnTo>
                <a:lnTo>
                  <a:pt x="3001" y="1667"/>
                </a:lnTo>
                <a:lnTo>
                  <a:pt x="3001" y="1675"/>
                </a:lnTo>
                <a:cubicBezTo>
                  <a:pt x="3006" y="1858"/>
                  <a:pt x="2822" y="2004"/>
                  <a:pt x="2676" y="2000"/>
                </a:cubicBezTo>
                <a:lnTo>
                  <a:pt x="2668" y="2000"/>
                </a:lnTo>
                <a:lnTo>
                  <a:pt x="333" y="2000"/>
                </a:lnTo>
                <a:lnTo>
                  <a:pt x="325" y="2000"/>
                </a:lnTo>
                <a:cubicBezTo>
                  <a:pt x="142" y="2005"/>
                  <a:pt x="-4" y="1821"/>
                  <a:pt x="0" y="1675"/>
                </a:cubicBezTo>
                <a:lnTo>
                  <a:pt x="0" y="1667"/>
                </a:lnTo>
                <a:lnTo>
                  <a:pt x="0" y="333"/>
                </a:lnTo>
                <a:close/>
                <a:moveTo>
                  <a:pt x="276" y="495"/>
                </a:moveTo>
                <a:lnTo>
                  <a:pt x="276" y="489"/>
                </a:lnTo>
                <a:cubicBezTo>
                  <a:pt x="272" y="350"/>
                  <a:pt x="411" y="240"/>
                  <a:pt x="522" y="243"/>
                </a:cubicBezTo>
                <a:lnTo>
                  <a:pt x="528" y="243"/>
                </a:lnTo>
                <a:lnTo>
                  <a:pt x="2473" y="243"/>
                </a:lnTo>
                <a:lnTo>
                  <a:pt x="2479" y="243"/>
                </a:lnTo>
                <a:cubicBezTo>
                  <a:pt x="2618" y="239"/>
                  <a:pt x="2728" y="378"/>
                  <a:pt x="2725" y="489"/>
                </a:cubicBezTo>
                <a:lnTo>
                  <a:pt x="2725" y="495"/>
                </a:lnTo>
                <a:lnTo>
                  <a:pt x="2725" y="1505"/>
                </a:lnTo>
                <a:lnTo>
                  <a:pt x="2725" y="1511"/>
                </a:lnTo>
                <a:cubicBezTo>
                  <a:pt x="2729" y="1650"/>
                  <a:pt x="2590" y="1760"/>
                  <a:pt x="2479" y="1757"/>
                </a:cubicBezTo>
                <a:lnTo>
                  <a:pt x="2473" y="1757"/>
                </a:lnTo>
                <a:lnTo>
                  <a:pt x="528" y="1757"/>
                </a:lnTo>
                <a:lnTo>
                  <a:pt x="522" y="1757"/>
                </a:lnTo>
                <a:cubicBezTo>
                  <a:pt x="383" y="1761"/>
                  <a:pt x="273" y="1622"/>
                  <a:pt x="276" y="1511"/>
                </a:cubicBezTo>
                <a:lnTo>
                  <a:pt x="276" y="1505"/>
                </a:lnTo>
                <a:lnTo>
                  <a:pt x="276" y="495"/>
                </a:lnTo>
                <a:close/>
                <a:moveTo>
                  <a:pt x="1331" y="367"/>
                </a:moveTo>
                <a:cubicBezTo>
                  <a:pt x="1332" y="367"/>
                  <a:pt x="1340" y="366"/>
                  <a:pt x="1340" y="366"/>
                </a:cubicBezTo>
                <a:lnTo>
                  <a:pt x="1340" y="366"/>
                </a:lnTo>
                <a:lnTo>
                  <a:pt x="1669" y="366"/>
                </a:lnTo>
                <a:cubicBezTo>
                  <a:pt x="1672" y="366"/>
                  <a:pt x="1677" y="367"/>
                  <a:pt x="1676" y="367"/>
                </a:cubicBezTo>
                <a:lnTo>
                  <a:pt x="1678" y="366"/>
                </a:lnTo>
                <a:lnTo>
                  <a:pt x="1681" y="366"/>
                </a:lnTo>
                <a:lnTo>
                  <a:pt x="1684" y="366"/>
                </a:lnTo>
                <a:lnTo>
                  <a:pt x="1687" y="366"/>
                </a:lnTo>
                <a:lnTo>
                  <a:pt x="1690" y="366"/>
                </a:lnTo>
                <a:cubicBezTo>
                  <a:pt x="1752" y="364"/>
                  <a:pt x="1801" y="426"/>
                  <a:pt x="1799" y="475"/>
                </a:cubicBezTo>
                <a:lnTo>
                  <a:pt x="1799" y="478"/>
                </a:lnTo>
                <a:lnTo>
                  <a:pt x="1799" y="481"/>
                </a:lnTo>
                <a:cubicBezTo>
                  <a:pt x="1801" y="543"/>
                  <a:pt x="1739" y="592"/>
                  <a:pt x="1690" y="590"/>
                </a:cubicBezTo>
                <a:cubicBezTo>
                  <a:pt x="1685" y="590"/>
                  <a:pt x="1672" y="589"/>
                  <a:pt x="1675" y="589"/>
                </a:cubicBezTo>
                <a:lnTo>
                  <a:pt x="1674" y="589"/>
                </a:lnTo>
                <a:lnTo>
                  <a:pt x="1673" y="590"/>
                </a:lnTo>
                <a:lnTo>
                  <a:pt x="1671" y="590"/>
                </a:lnTo>
                <a:lnTo>
                  <a:pt x="1670" y="590"/>
                </a:lnTo>
                <a:lnTo>
                  <a:pt x="1669" y="590"/>
                </a:lnTo>
                <a:lnTo>
                  <a:pt x="1340" y="590"/>
                </a:lnTo>
                <a:lnTo>
                  <a:pt x="1339" y="590"/>
                </a:lnTo>
                <a:cubicBezTo>
                  <a:pt x="1336" y="590"/>
                  <a:pt x="1331" y="589"/>
                  <a:pt x="1331" y="589"/>
                </a:cubicBezTo>
                <a:cubicBezTo>
                  <a:pt x="1326" y="590"/>
                  <a:pt x="1316" y="590"/>
                  <a:pt x="1315" y="590"/>
                </a:cubicBezTo>
                <a:lnTo>
                  <a:pt x="1314" y="590"/>
                </a:lnTo>
                <a:lnTo>
                  <a:pt x="1314" y="590"/>
                </a:lnTo>
                <a:lnTo>
                  <a:pt x="1311" y="590"/>
                </a:lnTo>
                <a:cubicBezTo>
                  <a:pt x="1250" y="592"/>
                  <a:pt x="1201" y="530"/>
                  <a:pt x="1202" y="481"/>
                </a:cubicBezTo>
                <a:lnTo>
                  <a:pt x="1202" y="478"/>
                </a:lnTo>
                <a:lnTo>
                  <a:pt x="1202" y="475"/>
                </a:lnTo>
                <a:cubicBezTo>
                  <a:pt x="1200" y="414"/>
                  <a:pt x="1262" y="365"/>
                  <a:pt x="1311" y="366"/>
                </a:cubicBezTo>
                <a:lnTo>
                  <a:pt x="1314" y="366"/>
                </a:lnTo>
                <a:lnTo>
                  <a:pt x="1315" y="366"/>
                </a:lnTo>
                <a:cubicBezTo>
                  <a:pt x="1322" y="366"/>
                  <a:pt x="1332" y="367"/>
                  <a:pt x="1331" y="367"/>
                </a:cubicBezTo>
                <a:close/>
              </a:path>
            </a:pathLst>
          </a:cu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文本框26"/>
          <p:cNvSpPr txBox="1"/>
          <p:nvPr/>
        </p:nvSpPr>
        <p:spPr bwMode="auto">
          <a:xfrm>
            <a:off x="7116445" y="3295650"/>
            <a:ext cx="2075180" cy="88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            xv6 操作系统实验</a:t>
            </a:r>
            <a:endParaRPr lang="en-US" altLang="zh-CN" sz="1000">
              <a:solidFill>
                <a:schemeClr val="bg1">
                  <a:lumMod val="50000"/>
                </a:schemeClr>
              </a:solidFill>
              <a:latin typeface="+mj-ea"/>
              <a:ea typeface="+mj-ea"/>
              <a:cs typeface="+mn-ea"/>
              <a:sym typeface="+mn-lt"/>
            </a:endParaRPr>
          </a:p>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           Pintos</a:t>
            </a:r>
            <a:endParaRPr lang="en-US" altLang="zh-CN" sz="1000">
              <a:solidFill>
                <a:schemeClr val="bg1">
                  <a:lumMod val="50000"/>
                </a:schemeClr>
              </a:solidFill>
              <a:latin typeface="+mj-ea"/>
              <a:ea typeface="+mj-ea"/>
              <a:cs typeface="+mn-ea"/>
              <a:sym typeface="+mn-lt"/>
            </a:endParaRPr>
          </a:p>
        </p:txBody>
      </p:sp>
      <p:sp>
        <p:nvSpPr>
          <p:cNvPr id="28" name="文本框 27"/>
          <p:cNvSpPr txBox="1"/>
          <p:nvPr/>
        </p:nvSpPr>
        <p:spPr>
          <a:xfrm>
            <a:off x="7859395" y="2958465"/>
            <a:ext cx="589280" cy="337185"/>
          </a:xfrm>
          <a:prstGeom prst="rect">
            <a:avLst/>
          </a:prstGeom>
          <a:noFill/>
        </p:spPr>
        <p:txBody>
          <a:bodyPr wrap="none" rtlCol="0">
            <a:spAutoFit/>
          </a:bodyPr>
          <a:p>
            <a:pPr algn="l"/>
            <a:r>
              <a:rPr lang="zh-CN" altLang="en-US" sz="1600" dirty="0" smtClean="0">
                <a:latin typeface="+mj-ea"/>
                <a:ea typeface="+mj-ea"/>
                <a:cs typeface="+mn-ea"/>
                <a:sym typeface="+mn-lt"/>
              </a:rPr>
              <a:t>国外</a:t>
            </a:r>
            <a:endParaRPr lang="zh-CN" altLang="en-US" sz="1600" dirty="0" smtClean="0">
              <a:latin typeface="+mj-ea"/>
              <a:ea typeface="+mj-ea"/>
              <a:cs typeface="+mn-ea"/>
              <a:sym typeface="+mn-lt"/>
            </a:endParaRPr>
          </a:p>
        </p:txBody>
      </p:sp>
      <p:sp>
        <p:nvSpPr>
          <p:cNvPr id="99" name="任意多边形 98"/>
          <p:cNvSpPr/>
          <p:nvPr/>
        </p:nvSpPr>
        <p:spPr>
          <a:xfrm>
            <a:off x="7959408" y="2479040"/>
            <a:ext cx="390525" cy="427355"/>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6085" h="6642">
                <a:moveTo>
                  <a:pt x="1" y="2610"/>
                </a:moveTo>
                <a:lnTo>
                  <a:pt x="0" y="2540"/>
                </a:lnTo>
                <a:cubicBezTo>
                  <a:pt x="-42" y="1108"/>
                  <a:pt x="1400" y="-33"/>
                  <a:pt x="2547" y="0"/>
                </a:cubicBezTo>
                <a:lnTo>
                  <a:pt x="2610" y="1"/>
                </a:lnTo>
                <a:lnTo>
                  <a:pt x="2680" y="0"/>
                </a:lnTo>
                <a:cubicBezTo>
                  <a:pt x="4112" y="-42"/>
                  <a:pt x="5253" y="1400"/>
                  <a:pt x="5220" y="2547"/>
                </a:cubicBezTo>
                <a:lnTo>
                  <a:pt x="5219" y="2610"/>
                </a:lnTo>
                <a:lnTo>
                  <a:pt x="5220" y="2680"/>
                </a:lnTo>
                <a:cubicBezTo>
                  <a:pt x="5262" y="3330"/>
                  <a:pt x="4826" y="4085"/>
                  <a:pt x="4515" y="4385"/>
                </a:cubicBezTo>
                <a:lnTo>
                  <a:pt x="5978" y="6010"/>
                </a:lnTo>
                <a:lnTo>
                  <a:pt x="5981" y="6013"/>
                </a:lnTo>
                <a:lnTo>
                  <a:pt x="5988" y="6020"/>
                </a:lnTo>
                <a:lnTo>
                  <a:pt x="5994" y="6027"/>
                </a:lnTo>
                <a:lnTo>
                  <a:pt x="5997" y="6031"/>
                </a:lnTo>
                <a:lnTo>
                  <a:pt x="6022" y="6059"/>
                </a:lnTo>
                <a:lnTo>
                  <a:pt x="6020" y="6061"/>
                </a:lnTo>
                <a:cubicBezTo>
                  <a:pt x="6059" y="6113"/>
                  <a:pt x="6085" y="6212"/>
                  <a:pt x="6083" y="6265"/>
                </a:cubicBezTo>
                <a:cubicBezTo>
                  <a:pt x="6101" y="6460"/>
                  <a:pt x="5889" y="6654"/>
                  <a:pt x="5714" y="6641"/>
                </a:cubicBezTo>
                <a:cubicBezTo>
                  <a:pt x="5630" y="6647"/>
                  <a:pt x="5520" y="6598"/>
                  <a:pt x="5472" y="6554"/>
                </a:cubicBezTo>
                <a:lnTo>
                  <a:pt x="5469" y="6557"/>
                </a:lnTo>
                <a:lnTo>
                  <a:pt x="3955" y="4875"/>
                </a:lnTo>
                <a:lnTo>
                  <a:pt x="3956" y="4875"/>
                </a:lnTo>
                <a:lnTo>
                  <a:pt x="3953" y="4872"/>
                </a:lnTo>
                <a:lnTo>
                  <a:pt x="3946" y="4865"/>
                </a:lnTo>
                <a:lnTo>
                  <a:pt x="3940" y="4858"/>
                </a:lnTo>
                <a:lnTo>
                  <a:pt x="3934" y="4852"/>
                </a:lnTo>
                <a:cubicBezTo>
                  <a:pt x="3568" y="5095"/>
                  <a:pt x="2992" y="5231"/>
                  <a:pt x="2673" y="5220"/>
                </a:cubicBezTo>
                <a:lnTo>
                  <a:pt x="2610" y="5219"/>
                </a:lnTo>
                <a:lnTo>
                  <a:pt x="2540" y="5220"/>
                </a:lnTo>
                <a:cubicBezTo>
                  <a:pt x="1108" y="5262"/>
                  <a:pt x="-33" y="3820"/>
                  <a:pt x="0" y="2673"/>
                </a:cubicBezTo>
                <a:lnTo>
                  <a:pt x="1" y="2610"/>
                </a:lnTo>
                <a:close/>
                <a:moveTo>
                  <a:pt x="614" y="2610"/>
                </a:moveTo>
                <a:lnTo>
                  <a:pt x="613" y="2557"/>
                </a:lnTo>
                <a:cubicBezTo>
                  <a:pt x="581" y="1461"/>
                  <a:pt x="1684" y="588"/>
                  <a:pt x="2562" y="613"/>
                </a:cubicBezTo>
                <a:lnTo>
                  <a:pt x="2610" y="614"/>
                </a:lnTo>
                <a:lnTo>
                  <a:pt x="2663" y="613"/>
                </a:lnTo>
                <a:cubicBezTo>
                  <a:pt x="3759" y="581"/>
                  <a:pt x="4632" y="1684"/>
                  <a:pt x="4607" y="2562"/>
                </a:cubicBezTo>
                <a:lnTo>
                  <a:pt x="4606" y="2610"/>
                </a:lnTo>
                <a:lnTo>
                  <a:pt x="4607" y="2663"/>
                </a:lnTo>
                <a:cubicBezTo>
                  <a:pt x="4639" y="3759"/>
                  <a:pt x="3536" y="4632"/>
                  <a:pt x="2658" y="4607"/>
                </a:cubicBezTo>
                <a:lnTo>
                  <a:pt x="2610" y="4606"/>
                </a:lnTo>
                <a:lnTo>
                  <a:pt x="2557" y="4607"/>
                </a:lnTo>
                <a:cubicBezTo>
                  <a:pt x="1461" y="4639"/>
                  <a:pt x="588" y="3536"/>
                  <a:pt x="613" y="2658"/>
                </a:cubicBezTo>
                <a:lnTo>
                  <a:pt x="614" y="2610"/>
                </a:lnTo>
                <a:close/>
              </a:path>
            </a:pathLst>
          </a:cu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0" name="文本框26"/>
          <p:cNvSpPr txBox="1"/>
          <p:nvPr/>
        </p:nvSpPr>
        <p:spPr bwMode="auto">
          <a:xfrm>
            <a:off x="844550" y="5827395"/>
            <a:ext cx="10502900" cy="88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
            <a:pPr algn="ctr" defTabSz="1219200" fontAlgn="base">
              <a:lnSpc>
                <a:spcPct val="150000"/>
              </a:lnSpc>
              <a:spcBef>
                <a:spcPts val="1335"/>
              </a:spcBef>
              <a:spcAft>
                <a:spcPct val="0"/>
              </a:spcAft>
            </a:pPr>
            <a:r>
              <a:rPr lang="en-US" altLang="zh-CN" sz="1600">
                <a:solidFill>
                  <a:schemeClr val="bg1">
                    <a:lumMod val="50000"/>
                  </a:schemeClr>
                </a:solidFill>
                <a:latin typeface="+mj-ea"/>
                <a:ea typeface="+mj-ea"/>
                <a:cs typeface="+mn-ea"/>
                <a:sym typeface="+mn-lt"/>
              </a:rPr>
              <a:t>着眼于操作系统整体功能设计与实现，尤其重视进程调度、内存分配等内容</a:t>
            </a:r>
            <a:endParaRPr lang="en-US" altLang="zh-CN" sz="1600">
              <a:solidFill>
                <a:schemeClr val="bg1">
                  <a:lumMod val="50000"/>
                </a:schemeClr>
              </a:solidFill>
              <a:latin typeface="+mj-ea"/>
              <a:ea typeface="+mj-ea"/>
              <a:cs typeface="+mn-ea"/>
              <a:sym typeface="+mn-l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问题</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71" name="矩形 70"/>
          <p:cNvSpPr/>
          <p:nvPr/>
        </p:nvSpPr>
        <p:spPr>
          <a:xfrm>
            <a:off x="723265" y="1890395"/>
            <a:ext cx="3338830" cy="4175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72" name="矩形 71"/>
          <p:cNvSpPr/>
          <p:nvPr/>
        </p:nvSpPr>
        <p:spPr>
          <a:xfrm>
            <a:off x="882015" y="5459730"/>
            <a:ext cx="3021330" cy="403860"/>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73" name="矩形 72"/>
          <p:cNvSpPr/>
          <p:nvPr/>
        </p:nvSpPr>
        <p:spPr>
          <a:xfrm>
            <a:off x="2045970" y="1553210"/>
            <a:ext cx="693420" cy="693420"/>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74" name="启智设计原创"/>
          <p:cNvSpPr txBox="1"/>
          <p:nvPr/>
        </p:nvSpPr>
        <p:spPr bwMode="auto">
          <a:xfrm>
            <a:off x="1002665" y="2572385"/>
            <a:ext cx="2751455" cy="95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zh-CN" altLang="en-US" sz="1000">
                <a:solidFill>
                  <a:schemeClr val="bg1">
                    <a:lumMod val="50000"/>
                  </a:schemeClr>
                </a:solidFill>
                <a:latin typeface="+mj-ea"/>
                <a:ea typeface="+mj-ea"/>
                <a:cs typeface="+mn-ea"/>
                <a:sym typeface="+mn-lt"/>
              </a:rPr>
              <a:t>理论知识丰富，课程实践</a:t>
            </a:r>
            <a:r>
              <a:rPr lang="zh-CN" altLang="en-US" sz="1000">
                <a:solidFill>
                  <a:schemeClr val="bg1">
                    <a:lumMod val="50000"/>
                  </a:schemeClr>
                </a:solidFill>
                <a:latin typeface="+mj-ea"/>
                <a:ea typeface="+mj-ea"/>
                <a:cs typeface="+mn-ea"/>
                <a:sym typeface="+mn-lt"/>
              </a:rPr>
              <a:t>脱节</a:t>
            </a:r>
            <a:endParaRPr lang="zh-CN" altLang="en-US" sz="1000">
              <a:solidFill>
                <a:schemeClr val="bg1">
                  <a:lumMod val="50000"/>
                </a:schemeClr>
              </a:solidFill>
              <a:latin typeface="+mj-ea"/>
              <a:ea typeface="+mj-ea"/>
              <a:cs typeface="+mn-ea"/>
              <a:sym typeface="+mn-lt"/>
            </a:endParaRPr>
          </a:p>
          <a:p>
            <a:pPr algn="l" defTabSz="1219200" fontAlgn="base">
              <a:lnSpc>
                <a:spcPct val="150000"/>
              </a:lnSpc>
              <a:spcBef>
                <a:spcPts val="1335"/>
              </a:spcBef>
              <a:spcAft>
                <a:spcPct val="0"/>
              </a:spcAft>
            </a:pPr>
            <a:r>
              <a:rPr lang="zh-CN" altLang="en-US" sz="1000">
                <a:solidFill>
                  <a:schemeClr val="bg1">
                    <a:lumMod val="50000"/>
                  </a:schemeClr>
                </a:solidFill>
                <a:latin typeface="+mj-ea"/>
                <a:ea typeface="+mj-ea"/>
                <a:cs typeface="+mn-ea"/>
                <a:sym typeface="+mn-lt"/>
              </a:rPr>
              <a:t>缺乏同步、文件系统、权限管理等方面</a:t>
            </a:r>
            <a:r>
              <a:rPr lang="zh-CN" altLang="en-US" sz="1000">
                <a:solidFill>
                  <a:schemeClr val="bg1">
                    <a:lumMod val="50000"/>
                  </a:schemeClr>
                </a:solidFill>
                <a:latin typeface="+mj-ea"/>
                <a:ea typeface="+mj-ea"/>
                <a:cs typeface="+mn-ea"/>
                <a:sym typeface="+mn-lt"/>
              </a:rPr>
              <a:t>讲解</a:t>
            </a:r>
            <a:endParaRPr lang="zh-CN" altLang="en-US" sz="1000">
              <a:solidFill>
                <a:schemeClr val="bg1">
                  <a:lumMod val="50000"/>
                </a:schemeClr>
              </a:solidFill>
              <a:latin typeface="+mj-ea"/>
              <a:ea typeface="+mj-ea"/>
              <a:cs typeface="+mn-ea"/>
              <a:sym typeface="+mn-lt"/>
            </a:endParaRPr>
          </a:p>
        </p:txBody>
      </p:sp>
      <p:sp>
        <p:nvSpPr>
          <p:cNvPr id="80" name="文本框 79"/>
          <p:cNvSpPr txBox="1"/>
          <p:nvPr/>
        </p:nvSpPr>
        <p:spPr>
          <a:xfrm>
            <a:off x="1350010" y="5493385"/>
            <a:ext cx="2085340" cy="337185"/>
          </a:xfrm>
          <a:prstGeom prst="rect">
            <a:avLst/>
          </a:prstGeom>
          <a:noFill/>
        </p:spPr>
        <p:txBody>
          <a:bodyPr wrap="square" rtlCol="0">
            <a:spAutoFit/>
          </a:bodyPr>
          <a:p>
            <a:pPr algn="ctr"/>
            <a:r>
              <a:rPr lang="zh-CN" altLang="en-US" sz="1600" b="1" dirty="0" smtClean="0">
                <a:solidFill>
                  <a:schemeClr val="bg1"/>
                </a:solidFill>
                <a:latin typeface="+mj-ea"/>
                <a:ea typeface="+mj-ea"/>
                <a:cs typeface="+mn-ea"/>
                <a:sym typeface="+mn-lt"/>
              </a:rPr>
              <a:t>理论与实践不匹配</a:t>
            </a:r>
            <a:endParaRPr lang="zh-CN" altLang="en-US" sz="1600" b="1" dirty="0" smtClean="0">
              <a:solidFill>
                <a:schemeClr val="bg1"/>
              </a:solidFill>
              <a:latin typeface="+mj-ea"/>
              <a:ea typeface="+mj-ea"/>
              <a:cs typeface="+mn-ea"/>
              <a:sym typeface="+mn-lt"/>
            </a:endParaRPr>
          </a:p>
        </p:txBody>
      </p:sp>
      <p:sp>
        <p:nvSpPr>
          <p:cNvPr id="75" name="矩形 74"/>
          <p:cNvSpPr/>
          <p:nvPr/>
        </p:nvSpPr>
        <p:spPr>
          <a:xfrm>
            <a:off x="4304030" y="1890395"/>
            <a:ext cx="3338830" cy="4175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76" name="矩形 75"/>
          <p:cNvSpPr/>
          <p:nvPr/>
        </p:nvSpPr>
        <p:spPr>
          <a:xfrm>
            <a:off x="4462780" y="5459730"/>
            <a:ext cx="3021330" cy="403860"/>
          </a:xfrm>
          <a:prstGeom prst="rect">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77" name="矩形 76"/>
          <p:cNvSpPr/>
          <p:nvPr/>
        </p:nvSpPr>
        <p:spPr>
          <a:xfrm>
            <a:off x="5626735" y="1553210"/>
            <a:ext cx="693420" cy="693420"/>
          </a:xfrm>
          <a:prstGeom prst="rect">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78" name="启智设计原创"/>
          <p:cNvSpPr txBox="1"/>
          <p:nvPr/>
        </p:nvSpPr>
        <p:spPr bwMode="auto">
          <a:xfrm>
            <a:off x="4590415" y="2572385"/>
            <a:ext cx="2751455" cy="11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zh-CN" altLang="en-US" sz="1000">
                <a:solidFill>
                  <a:schemeClr val="bg1">
                    <a:lumMod val="50000"/>
                  </a:schemeClr>
                </a:solidFill>
                <a:latin typeface="+mj-ea"/>
                <a:ea typeface="+mj-ea"/>
                <a:cs typeface="+mn-ea"/>
                <a:sym typeface="+mn-lt"/>
              </a:rPr>
              <a:t>无</a:t>
            </a:r>
            <a:r>
              <a:rPr lang="en-US" altLang="zh-CN" sz="1000">
                <a:solidFill>
                  <a:schemeClr val="bg1">
                    <a:lumMod val="50000"/>
                  </a:schemeClr>
                </a:solidFill>
                <a:latin typeface="+mj-ea"/>
                <a:ea typeface="+mj-ea"/>
                <a:cs typeface="+mn-ea"/>
                <a:sym typeface="+mn-lt"/>
              </a:rPr>
              <a:t>64</a:t>
            </a:r>
            <a:r>
              <a:rPr lang="zh-CN" altLang="en-US" sz="1000">
                <a:solidFill>
                  <a:schemeClr val="bg1">
                    <a:lumMod val="50000"/>
                  </a:schemeClr>
                </a:solidFill>
                <a:latin typeface="+mj-ea"/>
                <a:ea typeface="+mj-ea"/>
                <a:cs typeface="+mn-ea"/>
                <a:sym typeface="+mn-lt"/>
              </a:rPr>
              <a:t>位</a:t>
            </a:r>
            <a:r>
              <a:rPr lang="zh-CN" altLang="en-US" sz="1000">
                <a:solidFill>
                  <a:schemeClr val="bg1">
                    <a:lumMod val="50000"/>
                  </a:schemeClr>
                </a:solidFill>
                <a:latin typeface="+mj-ea"/>
                <a:ea typeface="+mj-ea"/>
                <a:cs typeface="+mn-ea"/>
                <a:sym typeface="+mn-lt"/>
              </a:rPr>
              <a:t>操作平台</a:t>
            </a:r>
            <a:endParaRPr lang="zh-CN" altLang="en-US" sz="1000">
              <a:solidFill>
                <a:schemeClr val="bg1">
                  <a:lumMod val="50000"/>
                </a:schemeClr>
              </a:solidFill>
              <a:latin typeface="+mj-ea"/>
              <a:ea typeface="+mj-ea"/>
              <a:cs typeface="+mn-ea"/>
              <a:sym typeface="+mn-lt"/>
            </a:endParaRPr>
          </a:p>
          <a:p>
            <a:pPr algn="l" defTabSz="1219200" fontAlgn="base">
              <a:lnSpc>
                <a:spcPct val="150000"/>
              </a:lnSpc>
              <a:spcBef>
                <a:spcPts val="1335"/>
              </a:spcBef>
              <a:spcAft>
                <a:spcPct val="0"/>
              </a:spcAft>
            </a:pPr>
            <a:r>
              <a:rPr lang="zh-CN" altLang="en-US" sz="1000">
                <a:solidFill>
                  <a:schemeClr val="bg1">
                    <a:lumMod val="50000"/>
                  </a:schemeClr>
                </a:solidFill>
                <a:latin typeface="+mj-ea"/>
                <a:ea typeface="+mj-ea"/>
                <a:cs typeface="+mn-ea"/>
                <a:sym typeface="+mn-lt"/>
              </a:rPr>
              <a:t>仅使用legacy</a:t>
            </a:r>
            <a:endParaRPr lang="zh-CN" altLang="en-US" sz="1000">
              <a:solidFill>
                <a:schemeClr val="bg1">
                  <a:lumMod val="50000"/>
                </a:schemeClr>
              </a:solidFill>
              <a:latin typeface="+mj-ea"/>
              <a:ea typeface="+mj-ea"/>
              <a:cs typeface="+mn-ea"/>
              <a:sym typeface="+mn-lt"/>
            </a:endParaRPr>
          </a:p>
          <a:p>
            <a:pPr algn="l" defTabSz="1219200" fontAlgn="base">
              <a:lnSpc>
                <a:spcPct val="150000"/>
              </a:lnSpc>
              <a:spcBef>
                <a:spcPts val="1335"/>
              </a:spcBef>
              <a:spcAft>
                <a:spcPct val="0"/>
              </a:spcAft>
            </a:pPr>
            <a:r>
              <a:rPr lang="zh-CN" altLang="en-US" sz="1000">
                <a:solidFill>
                  <a:schemeClr val="bg1">
                    <a:lumMod val="50000"/>
                  </a:schemeClr>
                </a:solidFill>
                <a:latin typeface="+mj-ea"/>
                <a:ea typeface="+mj-ea"/>
                <a:cs typeface="+mn-ea"/>
                <a:sym typeface="+mn-lt"/>
              </a:rPr>
              <a:t>较少多核</a:t>
            </a:r>
            <a:r>
              <a:rPr lang="en-US" altLang="zh-CN" sz="1000">
                <a:solidFill>
                  <a:schemeClr val="bg1">
                    <a:lumMod val="50000"/>
                  </a:schemeClr>
                </a:solidFill>
                <a:latin typeface="+mj-ea"/>
                <a:ea typeface="+mj-ea"/>
                <a:cs typeface="+mn-ea"/>
                <a:sym typeface="+mn-lt"/>
              </a:rPr>
              <a:t>CPU</a:t>
            </a:r>
            <a:r>
              <a:rPr lang="zh-CN" altLang="en-US" sz="1000">
                <a:solidFill>
                  <a:schemeClr val="bg1">
                    <a:lumMod val="50000"/>
                  </a:schemeClr>
                </a:solidFill>
                <a:latin typeface="+mj-ea"/>
                <a:ea typeface="+mj-ea"/>
                <a:cs typeface="+mn-ea"/>
                <a:sym typeface="+mn-lt"/>
              </a:rPr>
              <a:t>启动</a:t>
            </a:r>
            <a:r>
              <a:rPr lang="zh-CN" altLang="en-US" sz="1000">
                <a:solidFill>
                  <a:schemeClr val="bg1">
                    <a:lumMod val="50000"/>
                  </a:schemeClr>
                </a:solidFill>
                <a:latin typeface="+mj-ea"/>
                <a:ea typeface="+mj-ea"/>
                <a:cs typeface="+mn-ea"/>
                <a:sym typeface="+mn-lt"/>
              </a:rPr>
              <a:t>教学</a:t>
            </a:r>
            <a:endParaRPr lang="zh-CN" altLang="en-US" sz="1000">
              <a:solidFill>
                <a:schemeClr val="bg1">
                  <a:lumMod val="50000"/>
                </a:schemeClr>
              </a:solidFill>
              <a:latin typeface="+mj-ea"/>
              <a:ea typeface="+mj-ea"/>
              <a:cs typeface="+mn-ea"/>
              <a:sym typeface="+mn-lt"/>
            </a:endParaRPr>
          </a:p>
        </p:txBody>
      </p:sp>
      <p:sp>
        <p:nvSpPr>
          <p:cNvPr id="79" name="文本框 78"/>
          <p:cNvSpPr txBox="1"/>
          <p:nvPr/>
        </p:nvSpPr>
        <p:spPr>
          <a:xfrm>
            <a:off x="4930775" y="5493385"/>
            <a:ext cx="2085340" cy="337185"/>
          </a:xfrm>
          <a:prstGeom prst="rect">
            <a:avLst/>
          </a:prstGeom>
          <a:noFill/>
        </p:spPr>
        <p:txBody>
          <a:bodyPr wrap="square" rtlCol="0">
            <a:spAutoFit/>
          </a:bodyPr>
          <a:p>
            <a:pPr algn="ctr"/>
            <a:r>
              <a:rPr lang="zh-CN" altLang="en-US" sz="1600" b="1" dirty="0" smtClean="0">
                <a:solidFill>
                  <a:schemeClr val="bg1"/>
                </a:solidFill>
                <a:latin typeface="+mj-ea"/>
                <a:ea typeface="+mj-ea"/>
                <a:cs typeface="+mn-ea"/>
                <a:sym typeface="+mn-lt"/>
              </a:rPr>
              <a:t>uCore过于陈旧</a:t>
            </a:r>
            <a:endParaRPr lang="zh-CN" altLang="en-US" sz="1600" b="1" dirty="0" smtClean="0">
              <a:solidFill>
                <a:schemeClr val="bg1"/>
              </a:solidFill>
              <a:latin typeface="+mj-ea"/>
              <a:ea typeface="+mj-ea"/>
              <a:cs typeface="+mn-ea"/>
              <a:sym typeface="+mn-lt"/>
            </a:endParaRPr>
          </a:p>
        </p:txBody>
      </p:sp>
      <p:sp>
        <p:nvSpPr>
          <p:cNvPr id="81" name="矩形 80"/>
          <p:cNvSpPr/>
          <p:nvPr/>
        </p:nvSpPr>
        <p:spPr>
          <a:xfrm>
            <a:off x="7870190" y="1890395"/>
            <a:ext cx="3338830" cy="417576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82" name="矩形 81"/>
          <p:cNvSpPr/>
          <p:nvPr/>
        </p:nvSpPr>
        <p:spPr>
          <a:xfrm>
            <a:off x="8028940" y="5459730"/>
            <a:ext cx="3021330" cy="403860"/>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83" name="矩形 82"/>
          <p:cNvSpPr/>
          <p:nvPr/>
        </p:nvSpPr>
        <p:spPr>
          <a:xfrm>
            <a:off x="9192895" y="1553210"/>
            <a:ext cx="693420" cy="693420"/>
          </a:xfrm>
          <a:prstGeom prst="rect">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j-ea"/>
              <a:ea typeface="+mj-ea"/>
            </a:endParaRPr>
          </a:p>
        </p:txBody>
      </p:sp>
      <p:sp>
        <p:nvSpPr>
          <p:cNvPr id="84" name="启智设计原创"/>
          <p:cNvSpPr txBox="1"/>
          <p:nvPr/>
        </p:nvSpPr>
        <p:spPr bwMode="auto">
          <a:xfrm>
            <a:off x="8154670" y="2572385"/>
            <a:ext cx="2751455" cy="87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出现bug难以定位</a:t>
            </a:r>
            <a:endParaRPr lang="en-US" altLang="zh-CN" sz="1000">
              <a:solidFill>
                <a:schemeClr val="bg1">
                  <a:lumMod val="50000"/>
                </a:schemeClr>
              </a:solidFill>
              <a:latin typeface="+mj-ea"/>
              <a:ea typeface="+mj-ea"/>
              <a:cs typeface="+mn-ea"/>
              <a:sym typeface="+mn-lt"/>
            </a:endParaRPr>
          </a:p>
          <a:p>
            <a:pPr algn="l" defTabSz="1219200" fontAlgn="base">
              <a:lnSpc>
                <a:spcPct val="150000"/>
              </a:lnSpc>
              <a:spcBef>
                <a:spcPts val="1335"/>
              </a:spcBef>
              <a:spcAft>
                <a:spcPct val="0"/>
              </a:spcAft>
            </a:pPr>
            <a:r>
              <a:rPr lang="en-US" altLang="zh-CN" sz="1000">
                <a:solidFill>
                  <a:schemeClr val="bg1">
                    <a:lumMod val="50000"/>
                  </a:schemeClr>
                </a:solidFill>
                <a:latin typeface="+mj-ea"/>
                <a:ea typeface="+mj-ea"/>
                <a:cs typeface="+mn-ea"/>
                <a:sym typeface="+mn-lt"/>
              </a:rPr>
              <a:t>缺乏好用的包管理器</a:t>
            </a:r>
            <a:endParaRPr lang="en-US" altLang="zh-CN" sz="1000">
              <a:solidFill>
                <a:schemeClr val="bg1">
                  <a:lumMod val="50000"/>
                </a:schemeClr>
              </a:solidFill>
              <a:latin typeface="+mj-ea"/>
              <a:ea typeface="+mj-ea"/>
              <a:cs typeface="+mn-ea"/>
              <a:sym typeface="+mn-lt"/>
            </a:endParaRPr>
          </a:p>
        </p:txBody>
      </p:sp>
      <p:sp>
        <p:nvSpPr>
          <p:cNvPr id="85" name="文本框 84"/>
          <p:cNvSpPr txBox="1"/>
          <p:nvPr/>
        </p:nvSpPr>
        <p:spPr>
          <a:xfrm>
            <a:off x="8496935" y="5493385"/>
            <a:ext cx="2214880" cy="337185"/>
          </a:xfrm>
          <a:prstGeom prst="rect">
            <a:avLst/>
          </a:prstGeom>
          <a:noFill/>
        </p:spPr>
        <p:txBody>
          <a:bodyPr wrap="square" rtlCol="0">
            <a:spAutoFit/>
          </a:bodyPr>
          <a:p>
            <a:pPr algn="ctr"/>
            <a:r>
              <a:rPr lang="zh-CN" altLang="en-US" sz="1600" b="1" dirty="0" smtClean="0">
                <a:solidFill>
                  <a:schemeClr val="bg1"/>
                </a:solidFill>
                <a:latin typeface="+mj-ea"/>
                <a:ea typeface="+mj-ea"/>
                <a:cs typeface="+mn-ea"/>
                <a:sym typeface="+mn-lt"/>
              </a:rPr>
              <a:t>C语言带来的内存问题</a:t>
            </a:r>
            <a:endParaRPr lang="zh-CN" altLang="en-US" sz="1600" b="1" dirty="0" smtClean="0">
              <a:solidFill>
                <a:schemeClr val="bg1"/>
              </a:solidFill>
              <a:latin typeface="+mj-ea"/>
              <a:ea typeface="+mj-ea"/>
              <a:cs typeface="+mn-ea"/>
              <a:sym typeface="+mn-lt"/>
            </a:endParaRPr>
          </a:p>
        </p:txBody>
      </p:sp>
      <p:sp>
        <p:nvSpPr>
          <p:cNvPr id="86" name="文本框 85"/>
          <p:cNvSpPr txBox="1"/>
          <p:nvPr/>
        </p:nvSpPr>
        <p:spPr>
          <a:xfrm>
            <a:off x="2118360" y="1654175"/>
            <a:ext cx="549910" cy="491490"/>
          </a:xfrm>
          <a:prstGeom prst="rect">
            <a:avLst/>
          </a:prstGeom>
          <a:noFill/>
        </p:spPr>
        <p:txBody>
          <a:bodyPr wrap="none" rtlCol="0">
            <a:spAutoFit/>
          </a:bodyPr>
          <a:p>
            <a:r>
              <a:rPr lang="en-US" altLang="zh-CN" sz="2600">
                <a:solidFill>
                  <a:schemeClr val="bg1"/>
                </a:solidFill>
              </a:rPr>
              <a:t>01</a:t>
            </a:r>
            <a:endParaRPr lang="en-US" altLang="zh-CN" sz="2600">
              <a:solidFill>
                <a:schemeClr val="bg1"/>
              </a:solidFill>
            </a:endParaRPr>
          </a:p>
        </p:txBody>
      </p:sp>
      <p:sp>
        <p:nvSpPr>
          <p:cNvPr id="87" name="文本框 86"/>
          <p:cNvSpPr txBox="1"/>
          <p:nvPr/>
        </p:nvSpPr>
        <p:spPr>
          <a:xfrm>
            <a:off x="5699125" y="1654175"/>
            <a:ext cx="549910" cy="491490"/>
          </a:xfrm>
          <a:prstGeom prst="rect">
            <a:avLst/>
          </a:prstGeom>
          <a:noFill/>
        </p:spPr>
        <p:txBody>
          <a:bodyPr wrap="none" rtlCol="0">
            <a:spAutoFit/>
          </a:bodyPr>
          <a:p>
            <a:r>
              <a:rPr lang="en-US" altLang="zh-CN" sz="2600">
                <a:solidFill>
                  <a:schemeClr val="bg1"/>
                </a:solidFill>
              </a:rPr>
              <a:t>02</a:t>
            </a:r>
            <a:endParaRPr lang="en-US" altLang="zh-CN" sz="2600">
              <a:solidFill>
                <a:schemeClr val="bg1"/>
              </a:solidFill>
            </a:endParaRPr>
          </a:p>
        </p:txBody>
      </p:sp>
      <p:sp>
        <p:nvSpPr>
          <p:cNvPr id="88" name="文本框 87"/>
          <p:cNvSpPr txBox="1"/>
          <p:nvPr/>
        </p:nvSpPr>
        <p:spPr>
          <a:xfrm>
            <a:off x="9264650" y="1654175"/>
            <a:ext cx="549910" cy="491490"/>
          </a:xfrm>
          <a:prstGeom prst="rect">
            <a:avLst/>
          </a:prstGeom>
          <a:noFill/>
        </p:spPr>
        <p:txBody>
          <a:bodyPr wrap="none" rtlCol="0">
            <a:spAutoFit/>
          </a:bodyPr>
          <a:p>
            <a:r>
              <a:rPr lang="en-US" altLang="zh-CN" sz="2600">
                <a:solidFill>
                  <a:schemeClr val="bg1"/>
                </a:solidFill>
              </a:rPr>
              <a:t>03</a:t>
            </a:r>
            <a:endParaRPr lang="en-US" altLang="zh-CN" sz="26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rot="2100000">
            <a:off x="658369" y="2352865"/>
            <a:ext cx="323850" cy="327185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153">
                <a:moveTo>
                  <a:pt x="255" y="0"/>
                </a:moveTo>
                <a:cubicBezTo>
                  <a:pt x="396" y="0"/>
                  <a:pt x="510" y="114"/>
                  <a:pt x="510" y="255"/>
                </a:cubicBezTo>
                <a:lnTo>
                  <a:pt x="510" y="5153"/>
                </a:lnTo>
                <a:lnTo>
                  <a:pt x="0" y="4424"/>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8" name="椭圆 7"/>
          <p:cNvSpPr/>
          <p:nvPr/>
        </p:nvSpPr>
        <p:spPr>
          <a:xfrm>
            <a:off x="1874520" y="216979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2100000">
            <a:off x="42382" y="3060166"/>
            <a:ext cx="323850" cy="130775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059">
                <a:moveTo>
                  <a:pt x="255" y="0"/>
                </a:moveTo>
                <a:cubicBezTo>
                  <a:pt x="396" y="0"/>
                  <a:pt x="510" y="114"/>
                  <a:pt x="510" y="255"/>
                </a:cubicBezTo>
                <a:lnTo>
                  <a:pt x="510" y="2059"/>
                </a:lnTo>
                <a:lnTo>
                  <a:pt x="0" y="133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任意多边形 9"/>
          <p:cNvSpPr/>
          <p:nvPr/>
        </p:nvSpPr>
        <p:spPr>
          <a:xfrm rot="2100000">
            <a:off x="1659675" y="-468312"/>
            <a:ext cx="323850" cy="3814864"/>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008">
                <a:moveTo>
                  <a:pt x="510" y="0"/>
                </a:moveTo>
                <a:lnTo>
                  <a:pt x="510" y="5753"/>
                </a:lnTo>
                <a:cubicBezTo>
                  <a:pt x="510" y="5893"/>
                  <a:pt x="396" y="6008"/>
                  <a:pt x="255" y="6008"/>
                </a:cubicBezTo>
                <a:cubicBezTo>
                  <a:pt x="114" y="6008"/>
                  <a:pt x="0" y="5893"/>
                  <a:pt x="0" y="5753"/>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1" name="任意多边形 10"/>
          <p:cNvSpPr/>
          <p:nvPr/>
        </p:nvSpPr>
        <p:spPr>
          <a:xfrm rot="2100000">
            <a:off x="636709" y="100330"/>
            <a:ext cx="323850" cy="33291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5243">
                <a:moveTo>
                  <a:pt x="255" y="0"/>
                </a:moveTo>
                <a:cubicBezTo>
                  <a:pt x="396" y="0"/>
                  <a:pt x="510" y="114"/>
                  <a:pt x="510" y="255"/>
                </a:cubicBezTo>
                <a:lnTo>
                  <a:pt x="510" y="5243"/>
                </a:lnTo>
                <a:lnTo>
                  <a:pt x="0" y="4514"/>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2" name="任意多边形 11"/>
          <p:cNvSpPr/>
          <p:nvPr/>
        </p:nvSpPr>
        <p:spPr>
          <a:xfrm rot="2100000">
            <a:off x="770369" y="-293158"/>
            <a:ext cx="323850" cy="181463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858">
                <a:moveTo>
                  <a:pt x="510" y="0"/>
                </a:moveTo>
                <a:lnTo>
                  <a:pt x="510" y="2603"/>
                </a:lnTo>
                <a:cubicBezTo>
                  <a:pt x="510" y="2744"/>
                  <a:pt x="396" y="2858"/>
                  <a:pt x="255" y="2858"/>
                </a:cubicBezTo>
                <a:cubicBezTo>
                  <a:pt x="114" y="2858"/>
                  <a:pt x="0" y="2744"/>
                  <a:pt x="0" y="2603"/>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椭圆 12"/>
          <p:cNvSpPr/>
          <p:nvPr/>
        </p:nvSpPr>
        <p:spPr>
          <a:xfrm>
            <a:off x="1743075" y="9461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rot="2100000" flipH="1" flipV="1">
            <a:off x="11269471" y="1261441"/>
            <a:ext cx="323850" cy="311243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01">
                <a:moveTo>
                  <a:pt x="255" y="0"/>
                </a:moveTo>
                <a:cubicBezTo>
                  <a:pt x="396" y="0"/>
                  <a:pt x="510" y="114"/>
                  <a:pt x="510" y="255"/>
                </a:cubicBezTo>
                <a:lnTo>
                  <a:pt x="510" y="4901"/>
                </a:lnTo>
                <a:lnTo>
                  <a:pt x="0" y="4173"/>
                </a:lnTo>
                <a:lnTo>
                  <a:pt x="0" y="255"/>
                </a:lnTo>
                <a:cubicBezTo>
                  <a:pt x="0" y="114"/>
                  <a:pt x="114" y="0"/>
                  <a:pt x="255" y="0"/>
                </a:cubicBez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椭圆 3"/>
          <p:cNvSpPr/>
          <p:nvPr/>
        </p:nvSpPr>
        <p:spPr>
          <a:xfrm flipH="1" flipV="1">
            <a:off x="10134600" y="4283075"/>
            <a:ext cx="288290" cy="288290"/>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rot="2100000" flipH="1" flipV="1">
            <a:off x="11882918" y="2526302"/>
            <a:ext cx="323850" cy="113947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1794">
                <a:moveTo>
                  <a:pt x="255" y="0"/>
                </a:moveTo>
                <a:cubicBezTo>
                  <a:pt x="396" y="0"/>
                  <a:pt x="510" y="114"/>
                  <a:pt x="510" y="255"/>
                </a:cubicBezTo>
                <a:lnTo>
                  <a:pt x="510" y="1794"/>
                </a:lnTo>
                <a:lnTo>
                  <a:pt x="0" y="1066"/>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rot="2100000" flipH="1" flipV="1">
            <a:off x="10294321" y="3439239"/>
            <a:ext cx="323850" cy="3883081"/>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6115">
                <a:moveTo>
                  <a:pt x="510" y="0"/>
                </a:moveTo>
                <a:lnTo>
                  <a:pt x="510" y="5860"/>
                </a:lnTo>
                <a:cubicBezTo>
                  <a:pt x="510" y="6001"/>
                  <a:pt x="396" y="6115"/>
                  <a:pt x="255" y="6115"/>
                </a:cubicBezTo>
                <a:cubicBezTo>
                  <a:pt x="114" y="6115"/>
                  <a:pt x="0" y="6001"/>
                  <a:pt x="0" y="5860"/>
                </a:cubicBezTo>
                <a:lnTo>
                  <a:pt x="0" y="357"/>
                </a:lnTo>
                <a:lnTo>
                  <a:pt x="510" y="0"/>
                </a:lnTo>
                <a:close/>
              </a:path>
            </a:pathLst>
          </a:cu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5" name="任意多边形 24"/>
          <p:cNvSpPr/>
          <p:nvPr/>
        </p:nvSpPr>
        <p:spPr>
          <a:xfrm rot="2100000" flipH="1" flipV="1">
            <a:off x="11314309" y="3453183"/>
            <a:ext cx="323850" cy="3117727"/>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4910">
                <a:moveTo>
                  <a:pt x="255" y="0"/>
                </a:moveTo>
                <a:cubicBezTo>
                  <a:pt x="396" y="0"/>
                  <a:pt x="510" y="114"/>
                  <a:pt x="510" y="255"/>
                </a:cubicBezTo>
                <a:lnTo>
                  <a:pt x="510" y="4910"/>
                </a:lnTo>
                <a:lnTo>
                  <a:pt x="0" y="4181"/>
                </a:lnTo>
                <a:lnTo>
                  <a:pt x="0" y="255"/>
                </a:lnTo>
                <a:cubicBezTo>
                  <a:pt x="0" y="114"/>
                  <a:pt x="114" y="0"/>
                  <a:pt x="255" y="0"/>
                </a:cubicBezTo>
                <a:close/>
              </a:path>
            </a:pathLst>
          </a:cu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6" name="任意多边形 25"/>
          <p:cNvSpPr/>
          <p:nvPr/>
        </p:nvSpPr>
        <p:spPr>
          <a:xfrm rot="2100000" flipH="1" flipV="1">
            <a:off x="11193409" y="5254703"/>
            <a:ext cx="323850" cy="1848739"/>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10" h="2911">
                <a:moveTo>
                  <a:pt x="510" y="0"/>
                </a:moveTo>
                <a:lnTo>
                  <a:pt x="510" y="2656"/>
                </a:lnTo>
                <a:cubicBezTo>
                  <a:pt x="510" y="2797"/>
                  <a:pt x="396" y="2911"/>
                  <a:pt x="255" y="2911"/>
                </a:cubicBezTo>
                <a:cubicBezTo>
                  <a:pt x="114" y="2911"/>
                  <a:pt x="0" y="2797"/>
                  <a:pt x="0" y="2656"/>
                </a:cubicBezTo>
                <a:lnTo>
                  <a:pt x="0" y="357"/>
                </a:lnTo>
                <a:lnTo>
                  <a:pt x="510" y="0"/>
                </a:lnTo>
                <a:close/>
              </a:path>
            </a:pathLst>
          </a:cu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7" name="椭圆 26"/>
          <p:cNvSpPr/>
          <p:nvPr/>
        </p:nvSpPr>
        <p:spPr>
          <a:xfrm flipH="1" flipV="1">
            <a:off x="10266045" y="6358255"/>
            <a:ext cx="288290" cy="288290"/>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flipH="1">
            <a:off x="5507355" y="1693545"/>
            <a:ext cx="1177925" cy="117792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35" y="3002280"/>
            <a:ext cx="12191365" cy="860425"/>
          </a:xfrm>
          <a:prstGeom prst="rect">
            <a:avLst/>
          </a:prstGeom>
          <a:noFill/>
        </p:spPr>
        <p:txBody>
          <a:bodyPr wrap="square" rtlCol="0">
            <a:spAutoFit/>
          </a:bodyPr>
          <a:p>
            <a:pPr algn="ctr"/>
            <a:r>
              <a:rPr lang="en-US" altLang="zh-CN"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NeoOS</a:t>
            </a:r>
            <a:r>
              <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简述</a:t>
            </a:r>
            <a:endParaRPr lang="zh-CN" altLang="en-US" sz="50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42" name="文本框 41"/>
          <p:cNvSpPr txBox="1"/>
          <p:nvPr/>
        </p:nvSpPr>
        <p:spPr>
          <a:xfrm>
            <a:off x="5489258" y="1761808"/>
            <a:ext cx="1188720" cy="1014730"/>
          </a:xfrm>
          <a:prstGeom prst="rect">
            <a:avLst/>
          </a:prstGeom>
          <a:noFill/>
        </p:spPr>
        <p:txBody>
          <a:bodyPr wrap="square" rtlCol="0">
            <a:spAutoFit/>
          </a:bodyPr>
          <a:p>
            <a:pPr algn="ctr"/>
            <a:r>
              <a:rPr lang="en-US" altLang="zh-CN" sz="6000">
                <a:solidFill>
                  <a:schemeClr val="bg1"/>
                </a:solidFill>
                <a:latin typeface="DIN Black" charset="0"/>
                <a:ea typeface="+mj-ea"/>
                <a:cs typeface="DIN Black" charset="0"/>
              </a:rPr>
              <a:t>3</a:t>
            </a:r>
            <a:endParaRPr lang="en-US" altLang="zh-CN" sz="6000">
              <a:solidFill>
                <a:schemeClr val="bg1"/>
              </a:solidFill>
              <a:latin typeface="DIN Black" charset="0"/>
              <a:ea typeface="+mj-ea"/>
              <a:cs typeface="DIN Black"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flipH="1">
            <a:off x="11309350" y="-1400175"/>
            <a:ext cx="1441450" cy="4210685"/>
            <a:chOff x="-2007" y="-7103"/>
            <a:chExt cx="7513" cy="21947"/>
          </a:xfrm>
        </p:grpSpPr>
        <p:sp>
          <p:nvSpPr>
            <p:cNvPr id="7" name="圆角矩形 6"/>
            <p:cNvSpPr/>
            <p:nvPr/>
          </p:nvSpPr>
          <p:spPr>
            <a:xfrm rot="2100000">
              <a:off x="-143" y="3557"/>
              <a:ext cx="510" cy="10431"/>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286" y="3746"/>
              <a:ext cx="454" cy="454"/>
            </a:xfrm>
            <a:prstGeom prst="ellipse">
              <a:avLst/>
            </a:prstGeom>
            <a:solidFill>
              <a:srgbClr val="90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rot="2100000">
              <a:off x="-2007" y="4389"/>
              <a:ext cx="510" cy="10455"/>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rot="2100000">
              <a:off x="4996" y="-6985"/>
              <a:ext cx="510" cy="13150"/>
            </a:xfrm>
            <a:prstGeom prst="roundRect">
              <a:avLst>
                <a:gd name="adj" fmla="val 50000"/>
              </a:avLst>
            </a:prstGeom>
            <a:solidFill>
              <a:srgbClr val="8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rot="2100000">
              <a:off x="-991" y="-148"/>
              <a:ext cx="510" cy="13150"/>
            </a:xfrm>
            <a:prstGeom prst="roundRect">
              <a:avLst>
                <a:gd name="adj" fmla="val 50000"/>
              </a:avLst>
            </a:prstGeom>
            <a:solidFill>
              <a:srgbClr val="D3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rot="2100000">
              <a:off x="3726" y="-7103"/>
              <a:ext cx="510" cy="10455"/>
            </a:xfrm>
            <a:prstGeom prst="roundRect">
              <a:avLst>
                <a:gd name="adj" fmla="val 50000"/>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079" y="478"/>
              <a:ext cx="454" cy="454"/>
            </a:xfrm>
            <a:prstGeom prst="ellipse">
              <a:avLst/>
            </a:prstGeom>
            <a:solidFill>
              <a:srgbClr val="138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312420" y="246380"/>
            <a:ext cx="11904980" cy="521970"/>
          </a:xfrm>
          <a:prstGeom prst="rect">
            <a:avLst/>
          </a:prstGeom>
          <a:noFill/>
        </p:spPr>
        <p:txBody>
          <a:bodyPr wrap="square" rtlCol="0">
            <a:spAutoFit/>
          </a:bodyPr>
          <a:p>
            <a:pPr algn="l"/>
            <a:r>
              <a:rPr lang="en-US" altLang="zh-CN"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NeoOS</a:t>
            </a:r>
            <a:r>
              <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rPr>
              <a:t>概况</a:t>
            </a:r>
            <a:endParaRPr lang="zh-CN" altLang="en-US" sz="2800" spc="400">
              <a:solidFill>
                <a:schemeClr val="tx1">
                  <a:lumMod val="65000"/>
                  <a:lumOff val="35000"/>
                </a:schemeClr>
              </a:solidFill>
              <a:effectLst/>
              <a:uFillTx/>
              <a:latin typeface="汉仪雅酷黑-65J" panose="00020600040101010101" charset="-122"/>
              <a:ea typeface="汉仪雅酷黑-65J" panose="00020600040101010101" charset="-122"/>
              <a:sym typeface="+mn-ea"/>
            </a:endParaRPr>
          </a:p>
        </p:txBody>
      </p:sp>
      <p:sp>
        <p:nvSpPr>
          <p:cNvPr id="2" name="矩形 1"/>
          <p:cNvSpPr/>
          <p:nvPr/>
        </p:nvSpPr>
        <p:spPr>
          <a:xfrm>
            <a:off x="313055" y="1461135"/>
            <a:ext cx="6671945" cy="2794000"/>
          </a:xfrm>
          <a:prstGeom prst="rect">
            <a:avLst/>
          </a:prstGeom>
          <a:solidFill>
            <a:srgbClr val="2D9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648450" y="1461135"/>
            <a:ext cx="5207000" cy="2794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692150" y="1880235"/>
            <a:ext cx="5390515" cy="2306955"/>
          </a:xfrm>
          <a:prstGeom prst="rect">
            <a:avLst/>
          </a:prstGeom>
          <a:noFill/>
        </p:spPr>
        <p:txBody>
          <a:bodyPr wrap="square" rtlCol="0">
            <a:spAutoFit/>
          </a:bodyPr>
          <a:p>
            <a:pPr fontAlgn="auto">
              <a:lnSpc>
                <a:spcPct val="150000"/>
              </a:lnSpc>
            </a:pPr>
            <a:r>
              <a:rPr lang="zh-CN" altLang="en-US" sz="1600">
                <a:solidFill>
                  <a:schemeClr val="bg1"/>
                </a:solidFill>
                <a:latin typeface="+mj-ea"/>
                <a:ea typeface="+mj-ea"/>
              </a:rPr>
              <a:t>NeoOS 是一个操作系统课程实验项目，旨在为高校的计算机专业提供高效、可靠的操作系统实验。该项目的目标是设计和实现一个功能齐全的操作系统，具有虚拟内存管理、进程和线程管理、文件系统、网络栈等关键功能。通过参与 NeoOS 项目，学生们可以深入了解操作系统的内部工作原理，学习并应用各种操作系统核心概念和技术。</a:t>
            </a:r>
            <a:endParaRPr lang="zh-CN" altLang="en-US" sz="1600">
              <a:solidFill>
                <a:schemeClr val="bg1"/>
              </a:solidFill>
              <a:latin typeface="+mj-ea"/>
              <a:ea typeface="+mj-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COMMONDATA" val="eyJoZGlkIjoiNzhlOGJhNjJjYTQwMTAzYTYxYWRhZTNjNTNmNWE1OTQifQ=="/>
  <p:tag name="KSO_WPP_MARK_KEY" val="f3a59b51-1422-4370-b8f1-7bf8be68667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2091</Words>
  <Application>WPS 演示</Application>
  <PresentationFormat>宽屏</PresentationFormat>
  <Paragraphs>322</Paragraphs>
  <Slides>26</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微软雅黑</vt:lpstr>
      <vt:lpstr>Wingdings</vt:lpstr>
      <vt:lpstr>汉仪雅酷黑-65J</vt:lpstr>
      <vt:lpstr>黑体</vt:lpstr>
      <vt:lpstr>汉仪雅酷黑 95W</vt:lpstr>
      <vt:lpstr>+中文标题</vt:lpstr>
      <vt:lpstr>DIN Black</vt:lpstr>
      <vt:lpstr>Segoe Print</vt:lpstr>
      <vt:lpstr>Arial Unicode MS</vt:lpstr>
      <vt:lpstr>Calibri</vt:lpstr>
      <vt:lpstr>印品黑体</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63135</dc:creator>
  <cp:lastModifiedBy>时光流年</cp:lastModifiedBy>
  <cp:revision>194</cp:revision>
  <dcterms:created xsi:type="dcterms:W3CDTF">2019-06-19T02:08:00Z</dcterms:created>
  <dcterms:modified xsi:type="dcterms:W3CDTF">2023-08-18T11:19:42Z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14BDD0CAD22443FDA645D02F92106F70_13</vt:lpwstr>
  </property>
</Properties>
</file>