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47"/>
  </p:normalViewPr>
  <p:slideViewPr>
    <p:cSldViewPr snapToGrid="0" snapToObjects="1">
      <p:cViewPr varScale="1">
        <p:scale>
          <a:sx n="86" d="100"/>
          <a:sy n="86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PMingLiU" charset="-120"/>
                <a:ea typeface="PMingLiU" charset="-120"/>
                <a:cs typeface="PMingLiU" charset="-120"/>
              </a:rPr>
              <a:t>舰船个体区分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00025" y="4468031"/>
            <a:ext cx="7891272" cy="1069848"/>
          </a:xfrm>
        </p:spPr>
        <p:txBody>
          <a:bodyPr/>
          <a:lstStyle/>
          <a:p>
            <a:r>
              <a:rPr kumimoji="1" lang="zh-CN" altLang="en-US" dirty="0" smtClean="0"/>
              <a:t>向超</a:t>
            </a:r>
            <a:endParaRPr kumimoji="1" lang="en-US" altLang="zh-CN" dirty="0" smtClean="0"/>
          </a:p>
          <a:p>
            <a:r>
              <a:rPr lang="en-US" altLang="zh-CN" dirty="0" smtClean="0"/>
              <a:t>2017-3-4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3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PMingLiU" charset="-120"/>
                <a:ea typeface="PMingLiU" charset="-120"/>
                <a:cs typeface="PMingLiU" charset="-120"/>
              </a:rPr>
              <a:t>问题背景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1701683"/>
            <a:ext cx="4251660" cy="4384324"/>
          </a:xfrm>
        </p:spPr>
        <p:txBody>
          <a:bodyPr>
            <a:noAutofit/>
          </a:bodyPr>
          <a:lstStyle/>
          <a:p>
            <a:pPr marL="457200" indent="-457200">
              <a:spcBef>
                <a:spcPct val="0"/>
              </a:spcBef>
              <a:buAutoNum type="arabicPeriod"/>
            </a:pP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能区分船只类型是不够的，需要知道</a:t>
            </a:r>
            <a:r>
              <a:rPr lang="zh-CN" altLang="en-US" sz="2800" b="1" cap="all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船只</a:t>
            </a:r>
            <a:r>
              <a:rPr lang="en-US" altLang="zh-CN" sz="2800" b="1" cap="all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id</a:t>
            </a: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才能跟踪；</a:t>
            </a:r>
            <a:endParaRPr lang="en-US" altLang="zh-CN" sz="28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PMingLiU" charset="-120"/>
              <a:ea typeface="PMingLiU" charset="-120"/>
              <a:cs typeface="PMingLiU" charset="-120"/>
            </a:endParaRP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不同型号的船只具有不同俯拍</a:t>
            </a:r>
            <a:r>
              <a:rPr lang="zh-CN" altLang="en-US" sz="2800" b="1" cap="all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外形或颜色</a:t>
            </a: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8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PMingLiU" charset="-120"/>
              <a:ea typeface="PMingLiU" charset="-120"/>
              <a:cs typeface="PMingLiU" charset="-120"/>
            </a:endParaRP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同一型号的船只可以通过</a:t>
            </a:r>
            <a:r>
              <a:rPr lang="zh-CN" altLang="en-US" sz="2800" b="1" cap="all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航迹约束</a:t>
            </a: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等综合信息来确定个体</a:t>
            </a:r>
            <a:r>
              <a:rPr lang="en-US" altLang="zh-CN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id</a:t>
            </a: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。</a:t>
            </a:r>
            <a:endParaRPr lang="en-US" altLang="zh-CN" sz="2800" cap="all" dirty="0" smtClean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PMingLiU" charset="-120"/>
              <a:ea typeface="PMingLiU" charset="-120"/>
              <a:cs typeface="PMingLiU" charset="-120"/>
            </a:endParaRPr>
          </a:p>
          <a:p>
            <a:pPr marL="457200" indent="-457200">
              <a:spcBef>
                <a:spcPct val="0"/>
              </a:spcBef>
              <a:buAutoNum type="arabicPeriod"/>
            </a:pP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数据集</a:t>
            </a:r>
            <a:r>
              <a:rPr lang="zh-CN" altLang="en-US" sz="2800" b="1" cap="all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样本太少</a:t>
            </a:r>
            <a:r>
              <a:rPr lang="zh-CN" altLang="en-US" sz="2800" cap="all" dirty="0" smtClean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PMingLiU" charset="-120"/>
                <a:ea typeface="PMingLiU" charset="-120"/>
                <a:cs typeface="PMingLiU" charset="-120"/>
              </a:rPr>
              <a:t>，不能满足深度学习的训练需要。</a:t>
            </a:r>
            <a:endParaRPr lang="en-US" altLang="zh-CN" sz="28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PMingLiU" charset="-120"/>
              <a:ea typeface="PMingLiU" charset="-120"/>
              <a:cs typeface="PMingLiU" charset="-12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70" y="1716673"/>
            <a:ext cx="6295870" cy="43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MingLiU" charset="-120"/>
                <a:ea typeface="PMingLiU" charset="-120"/>
                <a:cs typeface="PMingLiU" charset="-120"/>
              </a:rPr>
              <a:t>解决思路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1896555"/>
            <a:ext cx="9603150" cy="3979589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PMingLiU" charset="-120"/>
                <a:ea typeface="PMingLiU" charset="-120"/>
                <a:cs typeface="PMingLiU" charset="-120"/>
              </a:rPr>
              <a:t>通过</a:t>
            </a:r>
            <a:r>
              <a:rPr lang="zh-CN" altLang="en-US" sz="32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图像信息</a:t>
            </a:r>
            <a:r>
              <a:rPr lang="zh-CN" altLang="en-US" sz="3200" dirty="0" smtClean="0">
                <a:latin typeface="PMingLiU" charset="-120"/>
                <a:ea typeface="PMingLiU" charset="-120"/>
                <a:cs typeface="PMingLiU" charset="-120"/>
              </a:rPr>
              <a:t>来区分不同型号的船只（本阶段任务）</a:t>
            </a:r>
            <a:endParaRPr lang="en-US" altLang="zh-CN" sz="3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构建基于</a:t>
            </a:r>
            <a:r>
              <a:rPr lang="en-US" altLang="zh-CN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image-pair</a:t>
            </a:r>
            <a:r>
              <a:rPr lang="zh-CN" altLang="en-US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匹配</a:t>
            </a:r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的深度神经网络；</a:t>
            </a:r>
            <a:endParaRPr lang="en-US" altLang="zh-CN" sz="30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采用其他图像数据集来</a:t>
            </a:r>
            <a:r>
              <a:rPr lang="zh-CN" altLang="en-US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增强</a:t>
            </a:r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神经网络学习以弥补样本不足的问题；（</a:t>
            </a:r>
            <a:r>
              <a:rPr lang="zh-CN" altLang="en-US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知识迁移</a:t>
            </a:r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）</a:t>
            </a:r>
            <a:endParaRPr lang="en-US" altLang="zh-CN" sz="30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构造样本对</a:t>
            </a:r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的</a:t>
            </a:r>
            <a:r>
              <a:rPr lang="zh-CN" altLang="en-US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两两</a:t>
            </a:r>
            <a:r>
              <a:rPr lang="zh-CN" altLang="en-US" sz="3000" dirty="0">
                <a:latin typeface="PMingLiU" charset="-120"/>
                <a:ea typeface="PMingLiU" charset="-120"/>
                <a:cs typeface="PMingLiU" charset="-120"/>
              </a:rPr>
              <a:t>数据集，采用结对样本输入的方式训练神经网络实现图片之间</a:t>
            </a:r>
            <a:r>
              <a:rPr lang="zh-CN" altLang="en-US" sz="30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区分</a:t>
            </a:r>
            <a:r>
              <a:rPr lang="zh-CN" altLang="en-US" sz="30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30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CN" altLang="en-US" sz="3200" dirty="0" smtClean="0">
                <a:latin typeface="PMingLiU" charset="-120"/>
                <a:ea typeface="PMingLiU" charset="-120"/>
                <a:cs typeface="PMingLiU" charset="-120"/>
              </a:rPr>
              <a:t>通过</a:t>
            </a:r>
            <a:r>
              <a:rPr lang="zh-CN" altLang="en-US" sz="32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航迹约束</a:t>
            </a:r>
            <a:r>
              <a:rPr lang="zh-CN" altLang="en-US" sz="3200" dirty="0" smtClean="0">
                <a:latin typeface="PMingLiU" charset="-120"/>
                <a:ea typeface="PMingLiU" charset="-120"/>
                <a:cs typeface="PMingLiU" charset="-120"/>
              </a:rPr>
              <a:t>等相关信息确定同型号个体</a:t>
            </a:r>
            <a:r>
              <a:rPr lang="en-US" altLang="zh-CN" sz="3200" dirty="0" smtClean="0">
                <a:latin typeface="PMingLiU" charset="-120"/>
                <a:ea typeface="PMingLiU" charset="-120"/>
                <a:cs typeface="PMingLiU" charset="-120"/>
              </a:rPr>
              <a:t>ID</a:t>
            </a:r>
            <a:r>
              <a:rPr lang="zh-CN" altLang="en-US" sz="3200" dirty="0" smtClean="0">
                <a:latin typeface="PMingLiU" charset="-120"/>
                <a:ea typeface="PMingLiU" charset="-120"/>
                <a:cs typeface="PMingLiU" charset="-120"/>
              </a:rPr>
              <a:t>（下阶段任务，故不展开）</a:t>
            </a:r>
            <a:endParaRPr lang="en-US" altLang="zh-CN" sz="32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4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PMingLiU" charset="-120"/>
                <a:ea typeface="PMingLiU" charset="-120"/>
                <a:cs typeface="PMingLiU" charset="-120"/>
              </a:rPr>
              <a:t>具体实施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PMingLiU" charset="-120"/>
                <a:ea typeface="PMingLiU" charset="-120"/>
                <a:cs typeface="PMingLiU" charset="-120"/>
              </a:rPr>
              <a:t>生成样本：</a:t>
            </a:r>
            <a:endParaRPr lang="en-US" altLang="zh-CN" sz="28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方法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1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（自动）选择一个包含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N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张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不同物体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图像数据集中的图片，进行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旋转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偏移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缩放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，改变光影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明暗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，改变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背景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，加入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噪声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像素得到新的一系列衍生图片，并将其与原来图片归为一类，作为一组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标签唯一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的样本，依次可以得到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N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组有标签样本；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方法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2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（手动）采用摄影技术，以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相同角度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不同背景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不同阴暗条件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不同拍摄距离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绕相机轴旋转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进行拍摄得到同一物体的一系列不同图片，依次拍摄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N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个物体可得到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N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组有标签样本；</a:t>
            </a:r>
            <a:endParaRPr kumimoji="1" lang="ja-JP" altLang="en-US" sz="26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PMingLiU" charset="-120"/>
                <a:ea typeface="PMingLiU" charset="-120"/>
                <a:cs typeface="PMingLiU" charset="-120"/>
              </a:rPr>
              <a:t>具体实施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PMingLiU" charset="-120"/>
                <a:ea typeface="PMingLiU" charset="-120"/>
                <a:cs typeface="PMingLiU" charset="-120"/>
              </a:rPr>
              <a:t>需要怎样的识别系统：</a:t>
            </a:r>
            <a:endParaRPr lang="en-US" altLang="zh-CN" sz="28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系统本身已经有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注册项目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（初始数据库）存在，代表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N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个物体；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系统输入是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任意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一张图片；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系统对图片处理，并依次和数据库中的项目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匹配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如果发现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存在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匹配项目，那么该图片中的物体标签被成功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识别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为该项目所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对应的</a:t>
            </a:r>
            <a:r>
              <a:rPr lang="en-US" altLang="zh-CN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ID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匹配结束依然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不存在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匹配项目，就识别为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新个体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，在数据库中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注册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，赋予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新的</a:t>
            </a:r>
            <a:r>
              <a:rPr lang="en-US" altLang="zh-CN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ID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系统输出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ID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并完成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数据库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和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参数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的更新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;</a:t>
            </a:r>
          </a:p>
          <a:p>
            <a:pPr lvl="1"/>
            <a:endParaRPr kumimoji="1" lang="ja-JP" altLang="en-US" sz="26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0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PMingLiU" charset="-120"/>
                <a:ea typeface="PMingLiU" charset="-120"/>
                <a:cs typeface="PMingLiU" charset="-120"/>
              </a:rPr>
              <a:t>具体实施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1798819"/>
            <a:ext cx="10058400" cy="4542019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PMingLiU" charset="-120"/>
                <a:ea typeface="PMingLiU" charset="-120"/>
                <a:cs typeface="PMingLiU" charset="-120"/>
              </a:rPr>
              <a:t>需要怎样的</a:t>
            </a:r>
            <a:r>
              <a:rPr lang="zh-CN" altLang="en-US" sz="28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匹配模型</a:t>
            </a:r>
            <a:r>
              <a:rPr lang="zh-CN" altLang="en-US" sz="2800" dirty="0" smtClean="0">
                <a:latin typeface="PMingLiU" charset="-120"/>
                <a:ea typeface="PMingLiU" charset="-120"/>
                <a:cs typeface="PMingLiU" charset="-120"/>
              </a:rPr>
              <a:t>：</a:t>
            </a:r>
            <a:endParaRPr lang="en-US" altLang="zh-CN" sz="28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输入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任意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的两张图片；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通过模型后得到一个输出，计算是两图片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相似度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根据相似度在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统计分布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中的位置判定图片是否匹配，输出匹配结果（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true/false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）；</a:t>
            </a:r>
            <a:endParaRPr lang="en-US" altLang="zh-CN" sz="2600" dirty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CN" altLang="en-US" sz="2800" dirty="0" smtClean="0">
                <a:latin typeface="PMingLiU" charset="-120"/>
                <a:ea typeface="PMingLiU" charset="-120"/>
                <a:cs typeface="PMingLiU" charset="-120"/>
              </a:rPr>
              <a:t>怎样构建匹配模型：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采用深度卷积网：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卷积网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对旋转偏移等图像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变换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相对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不敏感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左右对称网结构：匹配要求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对称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的处理过程；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除输出层外，卷积层，池化层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左右网络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参数全部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共享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Drop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 </a:t>
            </a:r>
            <a:r>
              <a:rPr lang="en-US" altLang="zh-CN" sz="2600" dirty="0" err="1" smtClean="0">
                <a:latin typeface="PMingLiU" charset="-120"/>
                <a:ea typeface="PMingLiU" charset="-120"/>
                <a:cs typeface="PMingLiU" charset="-120"/>
              </a:rPr>
              <a:t>Connnect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或</a:t>
            </a:r>
            <a:r>
              <a:rPr lang="zh-CN" altLang="en-US" sz="2600" b="1" dirty="0" smtClean="0">
                <a:solidFill>
                  <a:srgbClr val="C00000"/>
                </a:solidFill>
                <a:latin typeface="PMingLiU" charset="-120"/>
                <a:ea typeface="PMingLiU" charset="-120"/>
                <a:cs typeface="PMingLiU" charset="-120"/>
              </a:rPr>
              <a:t>侧抑制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实现稀疏连接；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0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PMingLiU" charset="-120"/>
                <a:ea typeface="PMingLiU" charset="-120"/>
                <a:cs typeface="PMingLiU" charset="-120"/>
              </a:rPr>
              <a:t>具体实施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7" y="1798819"/>
            <a:ext cx="4725372" cy="4542019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PMingLiU" charset="-120"/>
                <a:ea typeface="PMingLiU" charset="-120"/>
                <a:cs typeface="PMingLiU" charset="-120"/>
              </a:rPr>
              <a:t>匹配模型的神经网络结构</a:t>
            </a:r>
            <a:endParaRPr lang="en-US" altLang="zh-CN" sz="28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侧抑制稀疏：可以采用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SOM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实现基于样本空间刻画的确定性稀疏连接；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Drop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 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connect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稀疏：基于概率分布的随机性稀疏连接；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lvl="1"/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不采用</a:t>
            </a:r>
            <a:r>
              <a:rPr lang="en-US" altLang="zh-CN" sz="2600" dirty="0" smtClean="0">
                <a:latin typeface="PMingLiU" charset="-120"/>
                <a:ea typeface="PMingLiU" charset="-120"/>
                <a:cs typeface="PMingLiU" charset="-120"/>
              </a:rPr>
              <a:t>RGB3</a:t>
            </a:r>
            <a:r>
              <a:rPr lang="zh-CN" altLang="en-US" sz="2600" dirty="0" smtClean="0">
                <a:latin typeface="PMingLiU" charset="-120"/>
                <a:ea typeface="PMingLiU" charset="-120"/>
                <a:cs typeface="PMingLiU" charset="-120"/>
              </a:rPr>
              <a:t>通道，在进入卷积层前进行图像色彩压缩（针对特定数据集进行色彩聚类），单通道进入网络；</a:t>
            </a:r>
            <a:endParaRPr lang="en-US" altLang="zh-CN" sz="2600" dirty="0" smtClean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95219" y="4617361"/>
            <a:ext cx="176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输入两张图片</a:t>
            </a:r>
            <a:endParaRPr kumimoji="1" lang="ja-JP" altLang="en-US" dirty="0"/>
          </a:p>
        </p:txBody>
      </p:sp>
      <p:grpSp>
        <p:nvGrpSpPr>
          <p:cNvPr id="24" name="図形グループ 23"/>
          <p:cNvGrpSpPr/>
          <p:nvPr/>
        </p:nvGrpSpPr>
        <p:grpSpPr>
          <a:xfrm>
            <a:off x="7270224" y="1841869"/>
            <a:ext cx="4349647" cy="3554595"/>
            <a:chOff x="6205927" y="2561392"/>
            <a:chExt cx="4349647" cy="3554595"/>
          </a:xfrm>
        </p:grpSpPr>
        <p:sp>
          <p:nvSpPr>
            <p:cNvPr id="6" name="右矢印 5"/>
            <p:cNvSpPr/>
            <p:nvPr/>
          </p:nvSpPr>
          <p:spPr>
            <a:xfrm>
              <a:off x="6205927" y="5364153"/>
              <a:ext cx="957421" cy="314794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図形グループ 22"/>
            <p:cNvGrpSpPr/>
            <p:nvPr/>
          </p:nvGrpSpPr>
          <p:grpSpPr>
            <a:xfrm>
              <a:off x="7272453" y="2561392"/>
              <a:ext cx="3283121" cy="3554595"/>
              <a:chOff x="7272453" y="2561392"/>
              <a:chExt cx="3283121" cy="3554595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7437895" y="5211928"/>
                <a:ext cx="524381" cy="5215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9881017" y="5206758"/>
                <a:ext cx="507167" cy="5267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片側の 2 つの角を丸めた四角形 7"/>
              <p:cNvSpPr/>
              <p:nvPr/>
            </p:nvSpPr>
            <p:spPr>
              <a:xfrm>
                <a:off x="7437895" y="3495432"/>
                <a:ext cx="2950289" cy="1149196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卷积＋池化层</a:t>
                </a:r>
                <a:endParaRPr kumimoji="1" lang="en-US" altLang="zh-CN" dirty="0" smtClean="0"/>
              </a:p>
              <a:p>
                <a:pPr algn="ctr"/>
                <a:r>
                  <a:rPr kumimoji="1" lang="zh-CN" altLang="en-US" dirty="0" smtClean="0"/>
                  <a:t>提取图像特征</a:t>
                </a:r>
                <a:endParaRPr kumimoji="1" lang="ja-JP" altLang="en-US" dirty="0"/>
              </a:p>
            </p:txBody>
          </p:sp>
          <p:cxnSp>
            <p:nvCxnSpPr>
              <p:cNvPr id="11" name="直線矢印コネクタ 10"/>
              <p:cNvCxnSpPr>
                <a:stCxn id="4" idx="0"/>
              </p:cNvCxnSpPr>
              <p:nvPr/>
            </p:nvCxnSpPr>
            <p:spPr>
              <a:xfrm flipV="1">
                <a:off x="7700086" y="4642042"/>
                <a:ext cx="262190" cy="569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5" idx="0"/>
              </p:cNvCxnSpPr>
              <p:nvPr/>
            </p:nvCxnSpPr>
            <p:spPr>
              <a:xfrm flipH="1" flipV="1">
                <a:off x="9773587" y="4664913"/>
                <a:ext cx="361014" cy="541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三角形 14"/>
              <p:cNvSpPr/>
              <p:nvPr/>
            </p:nvSpPr>
            <p:spPr>
              <a:xfrm>
                <a:off x="7437894" y="2561392"/>
                <a:ext cx="2950289" cy="57277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输出层</a:t>
                </a:r>
                <a:endParaRPr kumimoji="1" lang="ja-JP" altLang="en-US" dirty="0"/>
              </a:p>
            </p:txBody>
          </p:sp>
          <p:cxnSp>
            <p:nvCxnSpPr>
              <p:cNvPr id="17" name="直線矢印コネクタ 16"/>
              <p:cNvCxnSpPr/>
              <p:nvPr/>
            </p:nvCxnSpPr>
            <p:spPr>
              <a:xfrm flipV="1">
                <a:off x="8094689" y="3146834"/>
                <a:ext cx="224852" cy="348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flipH="1" flipV="1">
                <a:off x="9488774" y="3146834"/>
                <a:ext cx="179882" cy="3485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角丸四角形 21"/>
              <p:cNvSpPr/>
              <p:nvPr/>
            </p:nvSpPr>
            <p:spPr>
              <a:xfrm>
                <a:off x="7272453" y="4935835"/>
                <a:ext cx="3283121" cy="1180152"/>
              </a:xfrm>
              <a:prstGeom prst="roundRect">
                <a:avLst/>
              </a:prstGeom>
              <a:noFill/>
              <a:ln cmpd="thickThin">
                <a:solidFill>
                  <a:srgbClr val="C00000"/>
                </a:solidFill>
                <a:prstDash val="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PMingLiU" charset="-120"/>
                <a:ea typeface="PMingLiU" charset="-120"/>
                <a:cs typeface="PMingLiU" charset="-120"/>
              </a:rPr>
              <a:t>增强学习</a:t>
            </a:r>
            <a:endParaRPr kumimoji="1" lang="ja-JP" altLang="en-US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PMingLiU" charset="-120"/>
                <a:ea typeface="PMingLiU" charset="-120"/>
                <a:cs typeface="PMingLiU" charset="-120"/>
              </a:rPr>
              <a:t>采用其他数据集进行训练学习，对滤波器组进行启发式初始化；</a:t>
            </a:r>
            <a:endParaRPr lang="en-US" altLang="zh-CN" sz="24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lang="zh-CN" altLang="en-US" sz="2400" dirty="0" smtClean="0">
                <a:latin typeface="PMingLiU" charset="-120"/>
                <a:ea typeface="PMingLiU" charset="-120"/>
                <a:cs typeface="PMingLiU" charset="-120"/>
              </a:rPr>
              <a:t>有效性原理：匹配神经网是判断图片中显著物体相似性的模型，因此任何其他物体的匹配和舰船的匹配的在特征空间上一致的。</a:t>
            </a:r>
            <a:endParaRPr lang="en-US" altLang="zh-CN" sz="2400" dirty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kumimoji="1" lang="zh-CN" altLang="en-US" sz="2400" dirty="0" smtClean="0">
                <a:latin typeface="PMingLiU" charset="-120"/>
                <a:ea typeface="PMingLiU" charset="-120"/>
                <a:cs typeface="PMingLiU" charset="-120"/>
              </a:rPr>
              <a:t>先采用其他的大量的图像数据集进行泛化训练，然后在采用舰船图像集进行专一训练。</a:t>
            </a:r>
            <a:endParaRPr kumimoji="1" lang="en-US" altLang="zh-CN" sz="2400" dirty="0" smtClean="0">
              <a:latin typeface="PMingLiU" charset="-120"/>
              <a:ea typeface="PMingLiU" charset="-120"/>
              <a:cs typeface="PMingLiU" charset="-120"/>
            </a:endParaRPr>
          </a:p>
          <a:p>
            <a:r>
              <a:rPr kumimoji="1" lang="zh-CN" altLang="en-US" sz="2400" dirty="0" smtClean="0">
                <a:latin typeface="PMingLiU" charset="-120"/>
                <a:ea typeface="PMingLiU" charset="-120"/>
                <a:cs typeface="PMingLiU" charset="-120"/>
              </a:rPr>
              <a:t>匹配神经网络的卷积层的误差反传公式：</a:t>
            </a:r>
            <a:endParaRPr kumimoji="1" lang="ja-JP" altLang="en-US" sz="2400" dirty="0">
              <a:latin typeface="PMingLiU" charset="-120"/>
              <a:ea typeface="PMingLiU" charset="-120"/>
              <a:cs typeface="PMingLiU" charset="-12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59" y="4732936"/>
            <a:ext cx="2057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木版活字</Template>
  <TotalTime>795</TotalTime>
  <Words>660</Words>
  <Application>Microsoft Macintosh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HG明朝B</vt:lpstr>
      <vt:lpstr>PMingLiU</vt:lpstr>
      <vt:lpstr>Rockwell</vt:lpstr>
      <vt:lpstr>Rockwell Condensed</vt:lpstr>
      <vt:lpstr>Wingdings</vt:lpstr>
      <vt:lpstr>方正姚体</vt:lpstr>
      <vt:lpstr>木版活字</vt:lpstr>
      <vt:lpstr>舰船个体区分</vt:lpstr>
      <vt:lpstr>问题背景</vt:lpstr>
      <vt:lpstr>解决思路</vt:lpstr>
      <vt:lpstr>具体实施</vt:lpstr>
      <vt:lpstr>具体实施</vt:lpstr>
      <vt:lpstr>具体实施</vt:lpstr>
      <vt:lpstr>具体实施</vt:lpstr>
      <vt:lpstr>增强学习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何もない</dc:title>
  <dc:creator>こうちょう</dc:creator>
  <cp:lastModifiedBy>こうちょう</cp:lastModifiedBy>
  <cp:revision>167</cp:revision>
  <dcterms:created xsi:type="dcterms:W3CDTF">2017-03-02T00:13:47Z</dcterms:created>
  <dcterms:modified xsi:type="dcterms:W3CDTF">2017-03-04T02:26:06Z</dcterms:modified>
</cp:coreProperties>
</file>