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8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17B-F069-40E2-8010-B1FE9644D044}" type="datetimeFigureOut">
              <a:rPr lang="zh-TW" altLang="en-US" smtClean="0"/>
              <a:pPr/>
              <a:t>2013/5/31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6AED-5ACA-406C-AC51-A6510CE72D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41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17B-F069-40E2-8010-B1FE9644D044}" type="datetimeFigureOut">
              <a:rPr lang="zh-TW" altLang="en-US" smtClean="0"/>
              <a:pPr/>
              <a:t>2013/5/31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6AED-5ACA-406C-AC51-A6510CE72D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70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17B-F069-40E2-8010-B1FE9644D044}" type="datetimeFigureOut">
              <a:rPr lang="zh-TW" altLang="en-US" smtClean="0"/>
              <a:pPr/>
              <a:t>2013/5/31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6AED-5ACA-406C-AC51-A6510CE72D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28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17B-F069-40E2-8010-B1FE9644D044}" type="datetimeFigureOut">
              <a:rPr lang="zh-TW" altLang="en-US" smtClean="0"/>
              <a:pPr/>
              <a:t>2013/5/31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6AED-5ACA-406C-AC51-A6510CE72D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51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17B-F069-40E2-8010-B1FE9644D044}" type="datetimeFigureOut">
              <a:rPr lang="zh-TW" altLang="en-US" smtClean="0"/>
              <a:pPr/>
              <a:t>2013/5/31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6AED-5ACA-406C-AC51-A6510CE72D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40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17B-F069-40E2-8010-B1FE9644D044}" type="datetimeFigureOut">
              <a:rPr lang="zh-TW" altLang="en-US" smtClean="0"/>
              <a:pPr/>
              <a:t>2013/5/31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6AED-5ACA-406C-AC51-A6510CE72D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17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17B-F069-40E2-8010-B1FE9644D044}" type="datetimeFigureOut">
              <a:rPr lang="zh-TW" altLang="en-US" smtClean="0"/>
              <a:pPr/>
              <a:t>2013/5/31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6AED-5ACA-406C-AC51-A6510CE72D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2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17B-F069-40E2-8010-B1FE9644D044}" type="datetimeFigureOut">
              <a:rPr lang="zh-TW" altLang="en-US" smtClean="0"/>
              <a:pPr/>
              <a:t>2013/5/31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6AED-5ACA-406C-AC51-A6510CE72D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1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17B-F069-40E2-8010-B1FE9644D044}" type="datetimeFigureOut">
              <a:rPr lang="zh-TW" altLang="en-US" smtClean="0"/>
              <a:pPr/>
              <a:t>2013/5/31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6AED-5ACA-406C-AC51-A6510CE72D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46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17B-F069-40E2-8010-B1FE9644D044}" type="datetimeFigureOut">
              <a:rPr lang="zh-TW" altLang="en-US" smtClean="0"/>
              <a:pPr/>
              <a:t>2013/5/31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6AED-5ACA-406C-AC51-A6510CE72D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75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17B-F069-40E2-8010-B1FE9644D044}" type="datetimeFigureOut">
              <a:rPr lang="zh-TW" altLang="en-US" smtClean="0"/>
              <a:pPr/>
              <a:t>2013/5/31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6AED-5ACA-406C-AC51-A6510CE72D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51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6A17B-F069-40E2-8010-B1FE9644D044}" type="datetimeFigureOut">
              <a:rPr lang="zh-TW" altLang="en-US" smtClean="0"/>
              <a:pPr/>
              <a:t>2013/5/31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6AED-5ACA-406C-AC51-A6510CE72D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20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Semantic Rules, Symbol Table, Three Address Code, Quadruples, Machine Code(TM)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13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TM -- Code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4" y="1484784"/>
            <a:ext cx="875383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0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TM -- Code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5109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58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TM -- Others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TW" dirty="0" smtClean="0"/>
              <a:t>The TM has only 8 registers.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[</a:t>
            </a:r>
            <a:r>
              <a:rPr lang="en-US" altLang="zh-TW" dirty="0" smtClean="0">
                <a:latin typeface="+mn-ea"/>
              </a:rPr>
              <a:t>0</a:t>
            </a:r>
            <a:r>
              <a:rPr lang="en-US" altLang="zh-TW" dirty="0" smtClean="0"/>
              <a:t>] ~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[7].</a:t>
            </a:r>
          </a:p>
          <a:p>
            <a:r>
              <a:rPr lang="en-US" altLang="zh-TW" dirty="0" err="1" smtClean="0"/>
              <a:t>reg</a:t>
            </a:r>
            <a:r>
              <a:rPr lang="en-US" altLang="zh-TW" dirty="0" smtClean="0"/>
              <a:t>[7] = PC_REG.</a:t>
            </a:r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768752" cy="434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38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Basic (60%):</a:t>
            </a:r>
          </a:p>
          <a:p>
            <a:pPr lvl="1"/>
            <a:r>
              <a:rPr lang="en-US" altLang="zh-TW" dirty="0" smtClean="0"/>
              <a:t>output1.txt – 20%</a:t>
            </a:r>
          </a:p>
          <a:p>
            <a:pPr lvl="1"/>
            <a:r>
              <a:rPr lang="en-US" altLang="zh-TW" dirty="0" smtClean="0"/>
              <a:t>output2.txt – 20%</a:t>
            </a:r>
          </a:p>
          <a:p>
            <a:pPr lvl="1"/>
            <a:r>
              <a:rPr lang="en-US" altLang="zh-TW" smtClean="0"/>
              <a:t>output3</a:t>
            </a:r>
            <a:r>
              <a:rPr lang="en-US" altLang="zh-TW" smtClean="0">
                <a:solidFill>
                  <a:srgbClr val="FF0000"/>
                </a:solidFill>
              </a:rPr>
              <a:t>.tm</a:t>
            </a:r>
            <a:r>
              <a:rPr lang="en-US" altLang="zh-TW" smtClean="0"/>
              <a:t> </a:t>
            </a:r>
            <a:r>
              <a:rPr lang="en-US" altLang="zh-TW" dirty="0" smtClean="0"/>
              <a:t>– 20%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“+ - * /” – Add, Minus, Multiply, Divide</a:t>
            </a:r>
          </a:p>
          <a:p>
            <a:r>
              <a:rPr lang="en-US" altLang="zh-TW" dirty="0" smtClean="0"/>
              <a:t>Advance (25%):</a:t>
            </a:r>
          </a:p>
          <a:p>
            <a:pPr lvl="1"/>
            <a:r>
              <a:rPr lang="en-US" altLang="zh-TW" dirty="0" smtClean="0"/>
              <a:t>If…else – 10%</a:t>
            </a:r>
          </a:p>
          <a:p>
            <a:pPr lvl="1"/>
            <a:r>
              <a:rPr lang="en-US" altLang="zh-TW" dirty="0" smtClean="0"/>
              <a:t>While – 10%</a:t>
            </a:r>
          </a:p>
          <a:p>
            <a:pPr lvl="1"/>
            <a:r>
              <a:rPr lang="en-US" altLang="zh-TW" dirty="0" smtClean="0"/>
              <a:t>Array (Include declare &amp; assign) – 5%</a:t>
            </a:r>
          </a:p>
          <a:p>
            <a:r>
              <a:rPr lang="en-US" altLang="zh-TW" dirty="0" smtClean="0"/>
              <a:t>Readme – 10%</a:t>
            </a:r>
          </a:p>
          <a:p>
            <a:r>
              <a:rPr lang="en-US" altLang="zh-TW" dirty="0" smtClean="0"/>
              <a:t>Coding Style – 5%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82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2276872"/>
            <a:ext cx="4435831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Q&amp;A</a:t>
            </a:r>
            <a:endParaRPr lang="zh-TW" altLang="en-US" sz="1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31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94265"/>
            <a:ext cx="2377193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956" y="4710689"/>
            <a:ext cx="2916540" cy="145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699792" y="1254305"/>
          <a:ext cx="3240360" cy="4464495"/>
        </p:xfrm>
        <a:graphic>
          <a:graphicData uri="http://schemas.openxmlformats.org/drawingml/2006/table">
            <a:tbl>
              <a:tblPr/>
              <a:tblGrid>
                <a:gridCol w="3240360"/>
              </a:tblGrid>
              <a:tr h="6377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Lexical </a:t>
                      </a:r>
                      <a:r>
                        <a:rPr lang="en-US" sz="2400" kern="100" dirty="0">
                          <a:latin typeface="Times New Roman"/>
                          <a:ea typeface="新細明體"/>
                          <a:cs typeface="Times New Roman"/>
                        </a:rPr>
                        <a:t>Analysis</a:t>
                      </a:r>
                      <a:endParaRPr lang="zh-TW" sz="2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7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新細明體"/>
                          <a:cs typeface="Times New Roman"/>
                        </a:rPr>
                        <a:t>Syntax Analysis</a:t>
                      </a:r>
                      <a:endParaRPr lang="zh-TW" sz="2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7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新細明體"/>
                          <a:cs typeface="Times New Roman"/>
                        </a:rPr>
                        <a:t>Semantic Analysis</a:t>
                      </a:r>
                      <a:endParaRPr lang="zh-TW" sz="2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7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新細明體"/>
                          <a:cs typeface="Times New Roman"/>
                        </a:rPr>
                        <a:t>IR Generation</a:t>
                      </a:r>
                      <a:endParaRPr lang="zh-TW" sz="2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7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新細明體"/>
                          <a:cs typeface="Times New Roman"/>
                        </a:rPr>
                        <a:t>IR Optimization</a:t>
                      </a:r>
                      <a:endParaRPr lang="zh-TW" sz="24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7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新細明體"/>
                          <a:cs typeface="Times New Roman"/>
                        </a:rPr>
                        <a:t>Code Generation</a:t>
                      </a:r>
                      <a:endParaRPr lang="zh-TW" sz="2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7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新細明體"/>
                          <a:cs typeface="Times New Roman"/>
                        </a:rPr>
                        <a:t>Optimization</a:t>
                      </a:r>
                      <a:endParaRPr lang="zh-TW" sz="2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橢圓 17"/>
          <p:cNvSpPr/>
          <p:nvPr/>
        </p:nvSpPr>
        <p:spPr>
          <a:xfrm>
            <a:off x="6300192" y="1326313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PA 1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300192" y="2262417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PA 2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1259632" y="4422657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Final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259632" y="3212976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Final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2699792" y="3140968"/>
            <a:ext cx="3240360" cy="1929761"/>
            <a:chOff x="2699792" y="3140968"/>
            <a:chExt cx="3240360" cy="1929761"/>
          </a:xfrm>
        </p:grpSpPr>
        <p:sp>
          <p:nvSpPr>
            <p:cNvPr id="23" name="矩形 22"/>
            <p:cNvSpPr/>
            <p:nvPr/>
          </p:nvSpPr>
          <p:spPr>
            <a:xfrm>
              <a:off x="2699792" y="3140968"/>
              <a:ext cx="3240360" cy="648072"/>
            </a:xfrm>
            <a:prstGeom prst="rect">
              <a:avLst/>
            </a:prstGeom>
            <a:noFill/>
            <a:ln w="508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99792" y="4422657"/>
              <a:ext cx="3240360" cy="648072"/>
            </a:xfrm>
            <a:prstGeom prst="rect">
              <a:avLst/>
            </a:prstGeom>
            <a:noFill/>
            <a:ln w="508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橢圓 24"/>
          <p:cNvSpPr/>
          <p:nvPr/>
        </p:nvSpPr>
        <p:spPr>
          <a:xfrm>
            <a:off x="5633705" y="4728854"/>
            <a:ext cx="1296144" cy="57606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TM</a:t>
            </a:r>
            <a:endParaRPr lang="zh-TW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6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: Build Semantic Rules</a:t>
            </a:r>
          </a:p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: Build Single Symbol Table (output1.txt)</a:t>
            </a:r>
          </a:p>
          <a:p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: Generate Three Address Code</a:t>
            </a:r>
          </a:p>
          <a:p>
            <a:r>
              <a:rPr lang="en-US" altLang="zh-TW" dirty="0" smtClean="0"/>
              <a:t>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: Generate Quadruples (output2.txt)</a:t>
            </a:r>
          </a:p>
          <a:p>
            <a:r>
              <a:rPr lang="en-US" altLang="zh-TW" dirty="0" smtClean="0"/>
              <a:t>5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: Generate Machine Code (Tiny Machine Simulator Code) (output3.tm)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Deadline : 27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th</a:t>
            </a:r>
            <a:r>
              <a:rPr lang="en-US" altLang="zh-TW" dirty="0" smtClean="0">
                <a:solidFill>
                  <a:srgbClr val="FF0000"/>
                </a:solidFill>
              </a:rPr>
              <a:t> June 2013, 11:55am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Upload to </a:t>
            </a:r>
            <a:r>
              <a:rPr lang="en-US" altLang="zh-TW" dirty="0" err="1" smtClean="0">
                <a:solidFill>
                  <a:srgbClr val="FF0000"/>
                </a:solidFill>
              </a:rPr>
              <a:t>moodle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Demo : 28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th</a:t>
            </a:r>
            <a:r>
              <a:rPr lang="en-US" altLang="zh-TW" dirty="0" smtClean="0">
                <a:solidFill>
                  <a:srgbClr val="FF0000"/>
                </a:solidFill>
              </a:rPr>
              <a:t> June 2013, 9am~12pm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4 people in 1 group</a:t>
            </a:r>
          </a:p>
          <a:p>
            <a:r>
              <a:rPr lang="en-US" altLang="zh-TW" dirty="0" smtClean="0"/>
              <a:t>Target -&gt; </a:t>
            </a:r>
            <a:r>
              <a:rPr lang="en-US" altLang="zh-TW" dirty="0" smtClean="0">
                <a:solidFill>
                  <a:srgbClr val="FF0000"/>
                </a:solidFill>
              </a:rPr>
              <a:t>3 output files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output1.txt</a:t>
            </a:r>
            <a:r>
              <a:rPr lang="en-US" altLang="zh-TW" dirty="0" smtClean="0"/>
              <a:t> : Symbol Table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output2.txt</a:t>
            </a:r>
            <a:r>
              <a:rPr lang="en-US" altLang="zh-TW" dirty="0" smtClean="0"/>
              <a:t> : Quadruples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output3.tm</a:t>
            </a:r>
            <a:r>
              <a:rPr lang="en-US" altLang="zh-TW" dirty="0" smtClean="0"/>
              <a:t> : “Machine Code”</a:t>
            </a:r>
          </a:p>
          <a:p>
            <a:pPr lvl="2"/>
            <a:r>
              <a:rPr lang="en-US" altLang="zh-TW" dirty="0" smtClean="0"/>
              <a:t>Machine Code that Tiny Machine can read &amp; run</a:t>
            </a:r>
          </a:p>
          <a:p>
            <a:r>
              <a:rPr lang="en-US" altLang="zh-TW" dirty="0" smtClean="0"/>
              <a:t>Semantic Rules </a:t>
            </a:r>
            <a:r>
              <a:rPr lang="en-US" altLang="zh-TW" dirty="0" smtClean="0">
                <a:solidFill>
                  <a:srgbClr val="FF0000"/>
                </a:solidFill>
              </a:rPr>
              <a:t>NOT Provided</a:t>
            </a:r>
          </a:p>
          <a:p>
            <a:pPr lvl="1"/>
            <a:r>
              <a:rPr lang="en-US" altLang="zh-TW" dirty="0" smtClean="0"/>
              <a:t>Write by yourself</a:t>
            </a:r>
          </a:p>
          <a:p>
            <a:r>
              <a:rPr lang="en-US" altLang="zh-TW" dirty="0" smtClean="0"/>
              <a:t>Grammar NOT Restricted</a:t>
            </a:r>
          </a:p>
          <a:p>
            <a:pPr lvl="1"/>
            <a:r>
              <a:rPr lang="en-US" altLang="zh-TW" dirty="0" smtClean="0"/>
              <a:t>Grammar of PA02 (Original or Modified)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687" y="3301717"/>
            <a:ext cx="3865314" cy="208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Output1 - Symbol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Token, Symbol, Type, Scope/Block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3" y="2247256"/>
            <a:ext cx="4973780" cy="446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51520" y="2708921"/>
            <a:ext cx="4752528" cy="3600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03105" y="3545602"/>
            <a:ext cx="3799656" cy="24756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580112" y="3284984"/>
            <a:ext cx="648072" cy="20408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300192" y="3348992"/>
            <a:ext cx="792088" cy="20408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236296" y="3340992"/>
            <a:ext cx="792088" cy="20408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172400" y="3316410"/>
            <a:ext cx="792088" cy="20408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55704" y="2247256"/>
            <a:ext cx="148037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Scope 0</a:t>
            </a:r>
            <a:endParaRPr lang="zh-TW" alt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22952" y="2842589"/>
            <a:ext cx="148037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Scope 1</a:t>
            </a:r>
            <a:endParaRPr lang="zh-TW" alt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15816" y="3717032"/>
            <a:ext cx="148037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Scope 2</a:t>
            </a:r>
            <a:endParaRPr lang="zh-TW" alt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5226161" y="2092274"/>
            <a:ext cx="1498214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Token</a:t>
            </a:r>
            <a:endParaRPr lang="zh-TW" altLang="en-US" dirty="0"/>
          </a:p>
        </p:txBody>
      </p:sp>
      <p:sp>
        <p:nvSpPr>
          <p:cNvPr id="11" name="向上箭號 10"/>
          <p:cNvSpPr/>
          <p:nvPr/>
        </p:nvSpPr>
        <p:spPr>
          <a:xfrm>
            <a:off x="5724128" y="5397885"/>
            <a:ext cx="1864343" cy="1125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Symbol</a:t>
            </a:r>
            <a:endParaRPr lang="zh-TW" altLang="en-US" dirty="0"/>
          </a:p>
        </p:txBody>
      </p:sp>
      <p:sp>
        <p:nvSpPr>
          <p:cNvPr id="23" name="向下箭號 22"/>
          <p:cNvSpPr/>
          <p:nvPr/>
        </p:nvSpPr>
        <p:spPr>
          <a:xfrm>
            <a:off x="6885730" y="2080118"/>
            <a:ext cx="1498214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Type</a:t>
            </a:r>
            <a:endParaRPr lang="zh-TW" altLang="en-US" dirty="0"/>
          </a:p>
        </p:txBody>
      </p:sp>
      <p:sp>
        <p:nvSpPr>
          <p:cNvPr id="24" name="向上箭號 23"/>
          <p:cNvSpPr/>
          <p:nvPr/>
        </p:nvSpPr>
        <p:spPr>
          <a:xfrm>
            <a:off x="7588471" y="5416711"/>
            <a:ext cx="1728192" cy="1125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Scope/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219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Output2 - Quadruples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Op, Arg1, Arg2, Result</a:t>
            </a:r>
            <a:endParaRPr lang="zh-TW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65" y="2204863"/>
            <a:ext cx="3888432" cy="384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292080" y="2228278"/>
            <a:ext cx="360040" cy="3937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5397785" y="1423687"/>
            <a:ext cx="1296144" cy="781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Arg1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65836" y="2212253"/>
            <a:ext cx="578371" cy="395305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588224" y="2204864"/>
            <a:ext cx="360040" cy="39604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164288" y="2204864"/>
            <a:ext cx="504056" cy="39604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4644009" y="3717032"/>
            <a:ext cx="648072" cy="172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</a:t>
            </a:r>
            <a:endParaRPr lang="zh-TW" altLang="en-US" dirty="0"/>
          </a:p>
        </p:txBody>
      </p:sp>
      <p:sp>
        <p:nvSpPr>
          <p:cNvPr id="6" name="向上箭號 5"/>
          <p:cNvSpPr/>
          <p:nvPr/>
        </p:nvSpPr>
        <p:spPr>
          <a:xfrm>
            <a:off x="6045857" y="6263580"/>
            <a:ext cx="1512169" cy="5486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Arg2</a:t>
            </a:r>
            <a:endParaRPr lang="zh-TW" altLang="en-US" dirty="0"/>
          </a:p>
        </p:txBody>
      </p:sp>
      <p:sp>
        <p:nvSpPr>
          <p:cNvPr id="7" name="向左箭號 6"/>
          <p:cNvSpPr/>
          <p:nvPr/>
        </p:nvSpPr>
        <p:spPr>
          <a:xfrm>
            <a:off x="7668344" y="2953506"/>
            <a:ext cx="1475656" cy="1627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9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Output3 – Machine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40235"/>
            <a:ext cx="2522389" cy="150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284984"/>
            <a:ext cx="251578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5116558" cy="410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043608" y="4082208"/>
            <a:ext cx="1766191" cy="3600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stCxn id="7" idx="3"/>
            <a:endCxn id="3074" idx="1"/>
          </p:cNvCxnSpPr>
          <p:nvPr/>
        </p:nvCxnSpPr>
        <p:spPr>
          <a:xfrm flipV="1">
            <a:off x="2809799" y="2192884"/>
            <a:ext cx="3706417" cy="2069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91332" y="4442248"/>
            <a:ext cx="1160588" cy="4806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1" idx="3"/>
            <a:endCxn id="3075" idx="1"/>
          </p:cNvCxnSpPr>
          <p:nvPr/>
        </p:nvCxnSpPr>
        <p:spPr>
          <a:xfrm>
            <a:off x="3851920" y="4682569"/>
            <a:ext cx="2664296" cy="150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Output3 – Machine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28800"/>
            <a:ext cx="2439631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14738"/>
            <a:ext cx="2462740" cy="75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14" y="1844824"/>
            <a:ext cx="4831352" cy="387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547664" y="4262228"/>
            <a:ext cx="2520280" cy="3600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endCxn id="4098" idx="1"/>
          </p:cNvCxnSpPr>
          <p:nvPr/>
        </p:nvCxnSpPr>
        <p:spPr>
          <a:xfrm flipV="1">
            <a:off x="4067944" y="2384884"/>
            <a:ext cx="2376264" cy="20573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796136" y="3629880"/>
            <a:ext cx="2376264" cy="73522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圖說文字 5"/>
          <p:cNvSpPr/>
          <p:nvPr/>
        </p:nvSpPr>
        <p:spPr>
          <a:xfrm>
            <a:off x="5652120" y="4797152"/>
            <a:ext cx="3044465" cy="1579040"/>
          </a:xfrm>
          <a:prstGeom prst="wedgeRoundRectCallout">
            <a:avLst>
              <a:gd name="adj1" fmla="val -306"/>
              <a:gd name="adj2" fmla="val -7665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Two things before end</a:t>
            </a:r>
          </a:p>
          <a:p>
            <a:pPr marL="342900" indent="-342900" algn="ctr">
              <a:buAutoNum type="arabicPeriod"/>
            </a:pPr>
            <a:r>
              <a:rPr lang="en-US" altLang="zh-TW" dirty="0" smtClean="0"/>
              <a:t>Add “OUT 1,0,0” at the last to output the result.</a:t>
            </a:r>
          </a:p>
          <a:p>
            <a:pPr marL="342900" indent="-342900" algn="ctr">
              <a:buAutoNum type="arabicPeriod"/>
            </a:pPr>
            <a:r>
              <a:rPr lang="en-US" altLang="zh-TW" dirty="0" smtClean="0"/>
              <a:t>Add “HALT 1,0,0” to end the TM.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24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TM -- Simulation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./TM.EXE &lt;file.tm&gt;</a:t>
            </a:r>
          </a:p>
          <a:p>
            <a:r>
              <a:rPr lang="en-US" altLang="zh-TW" dirty="0" smtClean="0"/>
              <a:t>“g” for execute</a:t>
            </a:r>
          </a:p>
          <a:p>
            <a:r>
              <a:rPr lang="en-US" altLang="zh-TW" dirty="0" smtClean="0"/>
              <a:t>“q” for quit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96752"/>
            <a:ext cx="4896544" cy="553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073053" y="3214117"/>
            <a:ext cx="3708412" cy="3600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525319" y="3501008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FF00"/>
                </a:solidFill>
              </a:rPr>
              <a:t>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6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328</Words>
  <Application>Microsoft Office PowerPoint</Application>
  <PresentationFormat>如螢幕大小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Final Project</vt:lpstr>
      <vt:lpstr>PowerPoint 簡報</vt:lpstr>
      <vt:lpstr>Final Project</vt:lpstr>
      <vt:lpstr>Final Project</vt:lpstr>
      <vt:lpstr>Output1 - Symbol Table</vt:lpstr>
      <vt:lpstr>Output2 - Quadruples </vt:lpstr>
      <vt:lpstr>Output3 – Machine Code</vt:lpstr>
      <vt:lpstr>Output3 – Machine Code</vt:lpstr>
      <vt:lpstr>TM -- Simulation</vt:lpstr>
      <vt:lpstr>TM -- Code</vt:lpstr>
      <vt:lpstr>TM -- Code</vt:lpstr>
      <vt:lpstr>TM -- Others</vt:lpstr>
      <vt:lpstr>Grade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zyan</dc:creator>
  <cp:lastModifiedBy>zyan</cp:lastModifiedBy>
  <cp:revision>16</cp:revision>
  <dcterms:created xsi:type="dcterms:W3CDTF">2013-05-28T19:55:56Z</dcterms:created>
  <dcterms:modified xsi:type="dcterms:W3CDTF">2013-05-31T13:07:14Z</dcterms:modified>
</cp:coreProperties>
</file>