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2" r:id="rId4"/>
    <p:sldId id="260" r:id="rId5"/>
    <p:sldId id="263" r:id="rId6"/>
    <p:sldId id="258" r:id="rId7"/>
    <p:sldId id="264" r:id="rId8"/>
    <p:sldId id="265" r:id="rId9"/>
    <p:sldId id="257"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3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1017518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58987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149750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350958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234788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16530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1997846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278793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357714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2109486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15EFB7B-A868-42CC-A941-8093A851C16E}" type="datetimeFigureOut">
              <a:rPr kumimoji="1" lang="ja-JP" altLang="en-US" smtClean="0"/>
              <a:t>2016/2/13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14955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FB7B-A868-42CC-A941-8093A851C16E}" type="datetimeFigureOut">
              <a:rPr kumimoji="1" lang="ja-JP" altLang="en-US" smtClean="0"/>
              <a:t>2016/2/13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58989-8511-4D42-895C-4F5612DE56F5}" type="slidenum">
              <a:rPr kumimoji="1" lang="ja-JP" altLang="en-US" smtClean="0"/>
              <a:t>‹#›</a:t>
            </a:fld>
            <a:endParaRPr kumimoji="1" lang="ja-JP" altLang="en-US"/>
          </a:p>
        </p:txBody>
      </p:sp>
    </p:spTree>
    <p:extLst>
      <p:ext uri="{BB962C8B-B14F-4D97-AF65-F5344CB8AC3E}">
        <p14:creationId xmlns:p14="http://schemas.microsoft.com/office/powerpoint/2010/main" val="392075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22548" y="1594636"/>
            <a:ext cx="9941169" cy="2364415"/>
          </a:xfrm>
        </p:spPr>
        <p:txBody>
          <a:bodyPr/>
          <a:lstStyle/>
          <a:p>
            <a:r>
              <a:rPr kumimoji="1" lang="ja-JP" altLang="en-US" dirty="0" smtClean="0"/>
              <a:t>タイマーの時間設定について</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422" y="3392158"/>
            <a:ext cx="3810000" cy="3048000"/>
          </a:xfrm>
          <a:prstGeom prst="rect">
            <a:avLst/>
          </a:prstGeom>
        </p:spPr>
      </p:pic>
    </p:spTree>
    <p:extLst>
      <p:ext uri="{BB962C8B-B14F-4D97-AF65-F5344CB8AC3E}">
        <p14:creationId xmlns:p14="http://schemas.microsoft.com/office/powerpoint/2010/main" val="352426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51243" y="489317"/>
            <a:ext cx="10534023" cy="2364415"/>
          </a:xfrm>
        </p:spPr>
        <p:txBody>
          <a:bodyPr/>
          <a:lstStyle/>
          <a:p>
            <a:r>
              <a:rPr kumimoji="1" lang="ja-JP" altLang="en-US" dirty="0" smtClean="0"/>
              <a:t>ご清聴ありがとうございました～</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422" y="3392158"/>
            <a:ext cx="3810000" cy="3048000"/>
          </a:xfrm>
          <a:prstGeom prst="rect">
            <a:avLst/>
          </a:prstGeom>
        </p:spPr>
      </p:pic>
    </p:spTree>
    <p:extLst>
      <p:ext uri="{BB962C8B-B14F-4D97-AF65-F5344CB8AC3E}">
        <p14:creationId xmlns:p14="http://schemas.microsoft.com/office/powerpoint/2010/main" val="2856963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94823" y="-244213"/>
            <a:ext cx="9144000" cy="2387600"/>
          </a:xfrm>
        </p:spPr>
        <p:txBody>
          <a:bodyPr/>
          <a:lstStyle/>
          <a:p>
            <a:r>
              <a:rPr kumimoji="1" lang="ja-JP" altLang="en-US" dirty="0" smtClean="0">
                <a:solidFill>
                  <a:srgbClr val="FF0000"/>
                </a:solidFill>
              </a:rPr>
              <a:t>最初に</a:t>
            </a:r>
            <a:r>
              <a:rPr kumimoji="1" lang="en-US" altLang="ja-JP" dirty="0" smtClean="0">
                <a:solidFill>
                  <a:srgbClr val="FF0000"/>
                </a:solidFill>
              </a:rPr>
              <a:t>…</a:t>
            </a:r>
            <a:endParaRPr kumimoji="1" lang="ja-JP" altLang="en-US" dirty="0">
              <a:solidFill>
                <a:srgbClr val="FF0000"/>
              </a:solidFill>
            </a:endParaRPr>
          </a:p>
        </p:txBody>
      </p:sp>
      <p:sp>
        <p:nvSpPr>
          <p:cNvPr id="3" name="サブタイトル 2"/>
          <p:cNvSpPr>
            <a:spLocks noGrp="1"/>
          </p:cNvSpPr>
          <p:nvPr>
            <p:ph type="subTitle" idx="1"/>
          </p:nvPr>
        </p:nvSpPr>
        <p:spPr>
          <a:xfrm>
            <a:off x="1513952" y="2335946"/>
            <a:ext cx="9730154" cy="1904459"/>
          </a:xfrm>
        </p:spPr>
        <p:txBody>
          <a:bodyPr>
            <a:normAutofit lnSpcReduction="10000"/>
          </a:bodyPr>
          <a:lstStyle/>
          <a:p>
            <a:r>
              <a:rPr lang="ja-JP" altLang="en-US" sz="3200" dirty="0" smtClean="0">
                <a:solidFill>
                  <a:srgbClr val="0070C0"/>
                </a:solidFill>
              </a:rPr>
              <a:t>「うん！」の一言だと、誤解されそうだった！</a:t>
            </a:r>
            <a:endParaRPr lang="en-US" altLang="ja-JP" sz="3200" dirty="0" smtClean="0">
              <a:solidFill>
                <a:srgbClr val="0070C0"/>
              </a:solidFill>
            </a:endParaRPr>
          </a:p>
          <a:p>
            <a:r>
              <a:rPr lang="ja-JP" altLang="en-US" sz="3200" dirty="0" smtClean="0">
                <a:solidFill>
                  <a:srgbClr val="0070C0"/>
                </a:solidFill>
              </a:rPr>
              <a:t>ご</a:t>
            </a:r>
            <a:r>
              <a:rPr lang="ja-JP" altLang="en-US" sz="3200" dirty="0">
                <a:solidFill>
                  <a:srgbClr val="0070C0"/>
                </a:solidFill>
              </a:rPr>
              <a:t>期待</a:t>
            </a:r>
            <a:r>
              <a:rPr lang="ja-JP" altLang="en-US" sz="3200" dirty="0" smtClean="0">
                <a:solidFill>
                  <a:srgbClr val="0070C0"/>
                </a:solidFill>
              </a:rPr>
              <a:t>に沿った返答をしたかった！！！</a:t>
            </a:r>
            <a:endParaRPr lang="en-US" altLang="ja-JP" sz="3200" dirty="0" smtClean="0">
              <a:solidFill>
                <a:srgbClr val="0070C0"/>
              </a:solidFill>
            </a:endParaRPr>
          </a:p>
          <a:p>
            <a:r>
              <a:rPr lang="ja-JP" altLang="en-US" sz="3200" dirty="0" smtClean="0">
                <a:solidFill>
                  <a:srgbClr val="0070C0"/>
                </a:solidFill>
              </a:rPr>
              <a:t>もとい</a:t>
            </a:r>
            <a:r>
              <a:rPr lang="en-US" altLang="ja-JP" sz="3200" dirty="0" smtClean="0">
                <a:solidFill>
                  <a:srgbClr val="0070C0"/>
                </a:solidFill>
              </a:rPr>
              <a:t>…</a:t>
            </a:r>
            <a:r>
              <a:rPr lang="ja-JP" altLang="en-US" sz="3200" dirty="0" smtClean="0">
                <a:solidFill>
                  <a:srgbClr val="0070C0"/>
                </a:solidFill>
              </a:rPr>
              <a:t>誤解しそうだったのでこ</a:t>
            </a:r>
            <a:r>
              <a:rPr lang="ja-JP" altLang="en-US" sz="3200" dirty="0">
                <a:solidFill>
                  <a:srgbClr val="0070C0"/>
                </a:solidFill>
              </a:rPr>
              <a:t>う</a:t>
            </a:r>
            <a:r>
              <a:rPr lang="ja-JP" altLang="en-US" sz="3200" dirty="0" smtClean="0">
                <a:solidFill>
                  <a:srgbClr val="0070C0"/>
                </a:solidFill>
              </a:rPr>
              <a:t>ゆうふうにしました！</a:t>
            </a:r>
            <a:endParaRPr lang="en-US" altLang="ja-JP" sz="3200" dirty="0" smtClean="0">
              <a:solidFill>
                <a:srgbClr val="0070C0"/>
              </a:solidFill>
            </a:endParaRPr>
          </a:p>
          <a:p>
            <a:pPr algn="r"/>
            <a:r>
              <a:rPr lang="ja-JP" altLang="en-US" sz="2000" dirty="0" smtClean="0">
                <a:solidFill>
                  <a:srgbClr val="0070C0"/>
                </a:solidFill>
              </a:rPr>
              <a:t>あと無駄に長くなっちまった</a:t>
            </a:r>
            <a:r>
              <a:rPr lang="en-US" altLang="ja-JP" sz="2000" dirty="0" smtClean="0">
                <a:solidFill>
                  <a:srgbClr val="0070C0"/>
                </a:solidFill>
              </a:rPr>
              <a:t>www</a:t>
            </a:r>
          </a:p>
          <a:p>
            <a:endParaRPr kumimoji="1" lang="ja-JP" altLang="en-US" sz="3200"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423" y="3392157"/>
            <a:ext cx="3810000" cy="3048000"/>
          </a:xfrm>
          <a:prstGeom prst="rect">
            <a:avLst/>
          </a:prstGeom>
        </p:spPr>
      </p:pic>
    </p:spTree>
    <p:extLst>
      <p:ext uri="{BB962C8B-B14F-4D97-AF65-F5344CB8AC3E}">
        <p14:creationId xmlns:p14="http://schemas.microsoft.com/office/powerpoint/2010/main" val="2795332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96237" y="-404986"/>
            <a:ext cx="9599525" cy="2484996"/>
          </a:xfrm>
        </p:spPr>
        <p:txBody>
          <a:bodyPr>
            <a:normAutofit/>
          </a:bodyPr>
          <a:lstStyle/>
          <a:p>
            <a:r>
              <a:rPr kumimoji="1" lang="ja-JP" altLang="en-US" dirty="0" smtClean="0">
                <a:solidFill>
                  <a:srgbClr val="FF0000"/>
                </a:solidFill>
              </a:rPr>
              <a:t>ライン</a:t>
            </a:r>
            <a:r>
              <a:rPr lang="ja-JP" altLang="en-US" dirty="0">
                <a:solidFill>
                  <a:srgbClr val="FF0000"/>
                </a:solidFill>
              </a:rPr>
              <a:t>を</a:t>
            </a:r>
            <a:r>
              <a:rPr lang="ja-JP" altLang="en-US" dirty="0" smtClean="0">
                <a:solidFill>
                  <a:srgbClr val="FF0000"/>
                </a:solidFill>
              </a:rPr>
              <a:t>見たとき</a:t>
            </a:r>
            <a:r>
              <a:rPr lang="en-US" altLang="ja-JP" dirty="0" smtClean="0">
                <a:solidFill>
                  <a:srgbClr val="FF0000"/>
                </a:solidFill>
              </a:rPr>
              <a:t>…</a:t>
            </a:r>
            <a:endParaRPr kumimoji="1" lang="ja-JP" altLang="en-US" dirty="0">
              <a:solidFill>
                <a:srgbClr val="FF0000"/>
              </a:solidFill>
            </a:endParaRPr>
          </a:p>
        </p:txBody>
      </p:sp>
      <p:sp>
        <p:nvSpPr>
          <p:cNvPr id="3" name="サブタイトル 2"/>
          <p:cNvSpPr>
            <a:spLocks noGrp="1"/>
          </p:cNvSpPr>
          <p:nvPr>
            <p:ph type="subTitle" idx="1"/>
          </p:nvPr>
        </p:nvSpPr>
        <p:spPr>
          <a:xfrm>
            <a:off x="780422" y="2275655"/>
            <a:ext cx="9144000" cy="1655762"/>
          </a:xfrm>
        </p:spPr>
        <p:txBody>
          <a:bodyPr>
            <a:noAutofit/>
          </a:bodyPr>
          <a:lstStyle/>
          <a:p>
            <a:r>
              <a:rPr kumimoji="1" lang="ja-JP" altLang="en-US" sz="3200" dirty="0" smtClean="0">
                <a:solidFill>
                  <a:srgbClr val="0070C0"/>
                </a:solidFill>
              </a:rPr>
              <a:t>普通に何て返せばいいか、わかんなかった</a:t>
            </a:r>
            <a:r>
              <a:rPr kumimoji="1" lang="en-US" altLang="ja-JP" sz="3200" dirty="0" smtClean="0">
                <a:solidFill>
                  <a:srgbClr val="0070C0"/>
                </a:solidFill>
              </a:rPr>
              <a:t>www</a:t>
            </a:r>
          </a:p>
          <a:p>
            <a:r>
              <a:rPr lang="ja-JP" altLang="en-US" sz="3200" dirty="0" smtClean="0">
                <a:solidFill>
                  <a:srgbClr val="0070C0"/>
                </a:solidFill>
              </a:rPr>
              <a:t>あと、いろいろ疑問があった。</a:t>
            </a:r>
            <a:endParaRPr kumimoji="1" lang="en-US" altLang="ja-JP" sz="3200" dirty="0" smtClean="0">
              <a:solidFill>
                <a:srgbClr val="0070C0"/>
              </a:solidFill>
            </a:endParaRPr>
          </a:p>
          <a:p>
            <a:r>
              <a:rPr lang="ja-JP" altLang="en-US" sz="3200" dirty="0" smtClean="0">
                <a:solidFill>
                  <a:srgbClr val="0070C0"/>
                </a:solidFill>
              </a:rPr>
              <a:t>なんで</a:t>
            </a:r>
            <a:r>
              <a:rPr lang="ja-JP" altLang="en-US" sz="3200" dirty="0">
                <a:solidFill>
                  <a:srgbClr val="0070C0"/>
                </a:solidFill>
              </a:rPr>
              <a:t>、</a:t>
            </a:r>
            <a:endParaRPr kumimoji="1" lang="en-US" altLang="ja-JP" sz="3200" dirty="0" smtClean="0">
              <a:solidFill>
                <a:srgbClr val="0070C0"/>
              </a:solidFill>
            </a:endParaRPr>
          </a:p>
          <a:p>
            <a:r>
              <a:rPr kumimoji="1" lang="ja-JP" altLang="en-US" sz="3200" dirty="0" smtClean="0">
                <a:solidFill>
                  <a:srgbClr val="0070C0"/>
                </a:solidFill>
              </a:rPr>
              <a:t>ちょっとラインの内容を、見てみようと思う。</a:t>
            </a:r>
            <a:endParaRPr kumimoji="1" lang="ja-JP" altLang="en-US" sz="3200"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422" y="3394939"/>
            <a:ext cx="3810000" cy="3048000"/>
          </a:xfrm>
          <a:prstGeom prst="rect">
            <a:avLst/>
          </a:prstGeom>
        </p:spPr>
      </p:pic>
    </p:spTree>
    <p:extLst>
      <p:ext uri="{BB962C8B-B14F-4D97-AF65-F5344CB8AC3E}">
        <p14:creationId xmlns:p14="http://schemas.microsoft.com/office/powerpoint/2010/main" val="401800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86895" y="5036579"/>
            <a:ext cx="6308691" cy="1059263"/>
          </a:xfrm>
        </p:spPr>
        <p:txBody>
          <a:bodyPr>
            <a:normAutofit/>
          </a:bodyPr>
          <a:lstStyle/>
          <a:p>
            <a:r>
              <a:rPr kumimoji="1" lang="ja-JP" altLang="en-US" sz="2800" dirty="0" smtClean="0">
                <a:solidFill>
                  <a:srgbClr val="0070C0"/>
                </a:solidFill>
              </a:rPr>
              <a:t>え～っと、パネポンのモードの話だから</a:t>
            </a:r>
            <a:r>
              <a:rPr kumimoji="1" lang="en-US" altLang="ja-JP" sz="2800" dirty="0" smtClean="0">
                <a:solidFill>
                  <a:srgbClr val="0070C0"/>
                </a:solidFill>
              </a:rPr>
              <a:t>…</a:t>
            </a:r>
            <a:endParaRPr kumimoji="1" lang="ja-JP" altLang="en-US" sz="2800"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1" y="508436"/>
            <a:ext cx="5255289" cy="4749364"/>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422" y="3391999"/>
            <a:ext cx="3810000" cy="3048000"/>
          </a:xfrm>
          <a:prstGeom prst="rect">
            <a:avLst/>
          </a:prstGeom>
        </p:spPr>
      </p:pic>
      <p:sp>
        <p:nvSpPr>
          <p:cNvPr id="8" name="雲形吹き出し 7"/>
          <p:cNvSpPr/>
          <p:nvPr/>
        </p:nvSpPr>
        <p:spPr>
          <a:xfrm>
            <a:off x="8129954" y="508436"/>
            <a:ext cx="3991708" cy="3009185"/>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7030A0"/>
                </a:solidFill>
              </a:rPr>
              <a:t>だいたいこんな感じか？</a:t>
            </a:r>
            <a:endParaRPr kumimoji="1" lang="en-US" altLang="ja-JP" dirty="0" smtClean="0">
              <a:solidFill>
                <a:srgbClr val="7030A0"/>
              </a:solidFill>
            </a:endParaRPr>
          </a:p>
          <a:p>
            <a:pPr algn="ctr"/>
            <a:r>
              <a:rPr kumimoji="1" lang="ja-JP" altLang="en-US" dirty="0" smtClean="0">
                <a:solidFill>
                  <a:schemeClr val="tx1"/>
                </a:solidFill>
              </a:rPr>
              <a:t>エンドレス</a:t>
            </a:r>
            <a:endParaRPr kumimoji="1" lang="en-US" altLang="ja-JP" dirty="0" smtClean="0">
              <a:solidFill>
                <a:schemeClr val="tx1"/>
              </a:solidFill>
            </a:endParaRPr>
          </a:p>
          <a:p>
            <a:pPr algn="ctr"/>
            <a:r>
              <a:rPr lang="en-US" altLang="ja-JP" dirty="0" smtClean="0">
                <a:solidFill>
                  <a:schemeClr val="tx1"/>
                </a:solidFill>
              </a:rPr>
              <a:t>CPU</a:t>
            </a:r>
            <a:r>
              <a:rPr lang="ja-JP" altLang="en-US" dirty="0" smtClean="0">
                <a:solidFill>
                  <a:schemeClr val="tx1"/>
                </a:solidFill>
              </a:rPr>
              <a:t>バトル（</a:t>
            </a:r>
            <a:r>
              <a:rPr lang="en-US" altLang="ja-JP" dirty="0" smtClean="0">
                <a:solidFill>
                  <a:schemeClr val="tx1"/>
                </a:solidFill>
              </a:rPr>
              <a:t>COM</a:t>
            </a:r>
            <a:r>
              <a:rPr lang="ja-JP" altLang="en-US" dirty="0" smtClean="0">
                <a:solidFill>
                  <a:schemeClr val="tx1"/>
                </a:solidFill>
              </a:rPr>
              <a:t>）</a:t>
            </a:r>
            <a:endParaRPr lang="en-US" altLang="ja-JP" dirty="0" smtClean="0">
              <a:solidFill>
                <a:schemeClr val="tx1"/>
              </a:solidFill>
            </a:endParaRPr>
          </a:p>
          <a:p>
            <a:pPr algn="ctr"/>
            <a:r>
              <a:rPr kumimoji="1" lang="ja-JP" altLang="en-US" dirty="0" smtClean="0">
                <a:solidFill>
                  <a:schemeClr val="tx1"/>
                </a:solidFill>
              </a:rPr>
              <a:t>スコアアタック</a:t>
            </a:r>
            <a:endParaRPr kumimoji="1" lang="en-US" altLang="ja-JP" dirty="0" smtClean="0">
              <a:solidFill>
                <a:schemeClr val="tx1"/>
              </a:solidFill>
            </a:endParaRPr>
          </a:p>
          <a:p>
            <a:pPr algn="ctr"/>
            <a:r>
              <a:rPr lang="ja-JP" altLang="en-US" dirty="0" smtClean="0">
                <a:solidFill>
                  <a:schemeClr val="tx1"/>
                </a:solidFill>
              </a:rPr>
              <a:t>チャレンジ</a:t>
            </a:r>
            <a:endParaRPr lang="en-US" altLang="ja-JP" dirty="0" smtClean="0">
              <a:solidFill>
                <a:schemeClr val="tx1"/>
              </a:solidFill>
            </a:endParaRPr>
          </a:p>
          <a:p>
            <a:pPr algn="ctr"/>
            <a:r>
              <a:rPr kumimoji="1" lang="ja-JP" altLang="en-US" dirty="0" smtClean="0">
                <a:solidFill>
                  <a:schemeClr val="tx1"/>
                </a:solidFill>
              </a:rPr>
              <a:t>対戦モード（２</a:t>
            </a:r>
            <a:r>
              <a:rPr kumimoji="1" lang="en-US" altLang="ja-JP" dirty="0" smtClean="0">
                <a:solidFill>
                  <a:schemeClr val="tx1"/>
                </a:solidFill>
              </a:rPr>
              <a:t>P</a:t>
            </a:r>
            <a:r>
              <a:rPr kumimoji="1" lang="ja-JP" altLang="en-US" dirty="0" smtClean="0">
                <a:solidFill>
                  <a:schemeClr val="tx1"/>
                </a:solidFill>
              </a:rPr>
              <a:t>）</a:t>
            </a:r>
            <a:endParaRPr kumimoji="1" lang="ja-JP" altLang="en-US" dirty="0">
              <a:solidFill>
                <a:schemeClr val="tx1"/>
              </a:solidFill>
            </a:endParaRPr>
          </a:p>
        </p:txBody>
      </p:sp>
      <p:cxnSp>
        <p:nvCxnSpPr>
          <p:cNvPr id="10" name="直線コネクタ 9"/>
          <p:cNvCxnSpPr/>
          <p:nvPr/>
        </p:nvCxnSpPr>
        <p:spPr>
          <a:xfrm>
            <a:off x="1919235" y="1346478"/>
            <a:ext cx="2672862" cy="10049"/>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8622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86895" y="5036579"/>
            <a:ext cx="6308691" cy="1059263"/>
          </a:xfrm>
        </p:spPr>
        <p:txBody>
          <a:bodyPr>
            <a:normAutofit/>
          </a:bodyPr>
          <a:lstStyle/>
          <a:p>
            <a:r>
              <a:rPr lang="ja-JP" altLang="en-US" sz="2800" dirty="0" smtClean="0">
                <a:solidFill>
                  <a:srgbClr val="0070C0"/>
                </a:solidFill>
              </a:rPr>
              <a:t>固定値？なんぞ！？</a:t>
            </a:r>
            <a:endParaRPr kumimoji="1" lang="ja-JP" altLang="en-US" sz="2800"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1" y="508436"/>
            <a:ext cx="5255289" cy="4749364"/>
          </a:xfrm>
          <a:prstGeom prst="rect">
            <a:avLst/>
          </a:prstGeom>
        </p:spPr>
      </p:pic>
      <p:sp>
        <p:nvSpPr>
          <p:cNvPr id="8" name="雲形吹き出し 7"/>
          <p:cNvSpPr/>
          <p:nvPr/>
        </p:nvSpPr>
        <p:spPr>
          <a:xfrm>
            <a:off x="8129954" y="508436"/>
            <a:ext cx="3991708" cy="3009185"/>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「できる」の反対は固定値ではないよな？</a:t>
            </a:r>
            <a:endParaRPr kumimoji="1" lang="en-US" altLang="ja-JP" dirty="0" smtClean="0">
              <a:solidFill>
                <a:schemeClr val="tx1"/>
              </a:solidFill>
            </a:endParaRPr>
          </a:p>
          <a:p>
            <a:pPr algn="ctr"/>
            <a:r>
              <a:rPr lang="ja-JP" altLang="en-US" dirty="0" smtClean="0">
                <a:solidFill>
                  <a:schemeClr val="tx1"/>
                </a:solidFill>
              </a:rPr>
              <a:t>つまり</a:t>
            </a:r>
            <a:r>
              <a:rPr lang="en-US" altLang="ja-JP" dirty="0" smtClean="0">
                <a:solidFill>
                  <a:schemeClr val="tx1"/>
                </a:solidFill>
              </a:rPr>
              <a:t>…</a:t>
            </a:r>
          </a:p>
          <a:p>
            <a:pPr algn="ctr"/>
            <a:r>
              <a:rPr lang="ja-JP" altLang="en-US" sz="2000" dirty="0" smtClean="0">
                <a:solidFill>
                  <a:srgbClr val="FF0000"/>
                </a:solidFill>
              </a:rPr>
              <a:t>できる</a:t>
            </a:r>
            <a:r>
              <a:rPr lang="ja-JP" altLang="en-US" sz="2000" dirty="0">
                <a:solidFill>
                  <a:srgbClr val="FF0000"/>
                </a:solidFill>
              </a:rPr>
              <a:t>＜－＞</a:t>
            </a:r>
            <a:r>
              <a:rPr lang="ja-JP" altLang="en-US" sz="2000" dirty="0" smtClean="0">
                <a:solidFill>
                  <a:srgbClr val="FF0000"/>
                </a:solidFill>
              </a:rPr>
              <a:t>固定値</a:t>
            </a:r>
            <a:endParaRPr lang="en-US" altLang="ja-JP" sz="2000" dirty="0" smtClean="0">
              <a:solidFill>
                <a:srgbClr val="FF0000"/>
              </a:solidFill>
            </a:endParaRPr>
          </a:p>
          <a:p>
            <a:pPr algn="ctr"/>
            <a:r>
              <a:rPr lang="ja-JP" altLang="en-US" dirty="0" smtClean="0">
                <a:solidFill>
                  <a:schemeClr val="tx1"/>
                </a:solidFill>
              </a:rPr>
              <a:t>になってるように見える</a:t>
            </a:r>
            <a:endParaRPr kumimoji="1" lang="en-US" altLang="ja-JP" dirty="0" smtClean="0">
              <a:solidFill>
                <a:schemeClr val="tx1"/>
              </a:solidFill>
            </a:endParaRPr>
          </a:p>
          <a:p>
            <a:pPr algn="ctr"/>
            <a:endParaRPr kumimoji="1" lang="ja-JP" altLang="en-US" dirty="0">
              <a:solidFill>
                <a:schemeClr val="tx1"/>
              </a:solidFill>
            </a:endParaRPr>
          </a:p>
        </p:txBody>
      </p:sp>
      <p:cxnSp>
        <p:nvCxnSpPr>
          <p:cNvPr id="10" name="直線コネクタ 9"/>
          <p:cNvCxnSpPr/>
          <p:nvPr/>
        </p:nvCxnSpPr>
        <p:spPr>
          <a:xfrm>
            <a:off x="3687745" y="2013028"/>
            <a:ext cx="1117041" cy="5024"/>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002" y="3391999"/>
            <a:ext cx="3810000" cy="3048000"/>
          </a:xfrm>
          <a:prstGeom prst="rect">
            <a:avLst/>
          </a:prstGeom>
        </p:spPr>
      </p:pic>
    </p:spTree>
    <p:extLst>
      <p:ext uri="{BB962C8B-B14F-4D97-AF65-F5344CB8AC3E}">
        <p14:creationId xmlns:p14="http://schemas.microsoft.com/office/powerpoint/2010/main" val="3960550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3999" y="211014"/>
            <a:ext cx="9197591" cy="1523619"/>
          </a:xfrm>
        </p:spPr>
        <p:txBody>
          <a:bodyPr/>
          <a:lstStyle/>
          <a:p>
            <a:r>
              <a:rPr kumimoji="1" lang="ja-JP" altLang="en-US" dirty="0" smtClean="0">
                <a:solidFill>
                  <a:srgbClr val="FF0000"/>
                </a:solidFill>
              </a:rPr>
              <a:t>固定値の仮の位置付け</a:t>
            </a:r>
            <a:endParaRPr kumimoji="1" lang="ja-JP" altLang="en-US" dirty="0">
              <a:solidFill>
                <a:srgbClr val="FF0000"/>
              </a:solidFill>
            </a:endParaRPr>
          </a:p>
        </p:txBody>
      </p:sp>
      <p:sp>
        <p:nvSpPr>
          <p:cNvPr id="3" name="サブタイトル 2"/>
          <p:cNvSpPr>
            <a:spLocks noGrp="1"/>
          </p:cNvSpPr>
          <p:nvPr>
            <p:ph type="subTitle" idx="1"/>
          </p:nvPr>
        </p:nvSpPr>
        <p:spPr>
          <a:xfrm>
            <a:off x="1524000" y="1913176"/>
            <a:ext cx="9478945" cy="2336538"/>
          </a:xfrm>
        </p:spPr>
        <p:txBody>
          <a:bodyPr>
            <a:normAutofit fontScale="92500"/>
          </a:bodyPr>
          <a:lstStyle/>
          <a:p>
            <a:r>
              <a:rPr lang="ja-JP" altLang="en-US" dirty="0" smtClean="0"/>
              <a:t>「それとも」ですごく簡略化されていて、俺以外では到底理解できないだろうな。</a:t>
            </a:r>
            <a:endParaRPr lang="en-US" altLang="ja-JP" dirty="0" smtClean="0"/>
          </a:p>
          <a:p>
            <a:r>
              <a:rPr lang="en-US" altLang="ja-JP" dirty="0" smtClean="0">
                <a:solidFill>
                  <a:srgbClr val="FF0000"/>
                </a:solidFill>
              </a:rPr>
              <a:t>×</a:t>
            </a:r>
            <a:r>
              <a:rPr lang="ja-JP" altLang="en-US" dirty="0" smtClean="0">
                <a:solidFill>
                  <a:srgbClr val="FF0000"/>
                </a:solidFill>
              </a:rPr>
              <a:t>→　　</a:t>
            </a:r>
            <a:r>
              <a:rPr lang="ja-JP" altLang="en-US" dirty="0" smtClean="0"/>
              <a:t>時間設定ができる＜－＞固定値</a:t>
            </a:r>
            <a:endParaRPr lang="en-US" altLang="ja-JP" dirty="0" smtClean="0"/>
          </a:p>
          <a:p>
            <a:r>
              <a:rPr kumimoji="1" lang="ja-JP" altLang="en-US" dirty="0" smtClean="0">
                <a:solidFill>
                  <a:srgbClr val="FF0000"/>
                </a:solidFill>
              </a:rPr>
              <a:t>○→　</a:t>
            </a:r>
            <a:r>
              <a:rPr kumimoji="1" lang="ja-JP" altLang="en-US" dirty="0" smtClean="0"/>
              <a:t>時間設定できる＜－＞出来ない</a:t>
            </a:r>
            <a:endParaRPr kumimoji="1" lang="en-US" altLang="ja-JP" dirty="0" smtClean="0"/>
          </a:p>
          <a:p>
            <a:r>
              <a:rPr lang="ja-JP" altLang="en-US" dirty="0">
                <a:solidFill>
                  <a:srgbClr val="FF0000"/>
                </a:solidFill>
              </a:rPr>
              <a:t>　</a:t>
            </a:r>
            <a:r>
              <a:rPr lang="ja-JP" altLang="en-US" dirty="0" smtClean="0">
                <a:solidFill>
                  <a:srgbClr val="FF0000"/>
                </a:solidFill>
              </a:rPr>
              <a:t>　　　　　　　　　　　　　　　</a:t>
            </a:r>
            <a:r>
              <a:rPr lang="ja-JP" altLang="en-US" dirty="0" smtClean="0"/>
              <a:t>｜</a:t>
            </a:r>
            <a:r>
              <a:rPr lang="ja-JP" altLang="en-US" dirty="0" smtClean="0">
                <a:solidFill>
                  <a:srgbClr val="FF0000"/>
                </a:solidFill>
              </a:rPr>
              <a:t>　</a:t>
            </a:r>
            <a:endParaRPr lang="en-US" altLang="ja-JP" dirty="0" smtClean="0"/>
          </a:p>
          <a:p>
            <a:r>
              <a:rPr kumimoji="1" lang="ja-JP" altLang="en-US" dirty="0" smtClean="0"/>
              <a:t>　　　　　　　　　　　　　　　　固定値＜－＞可変値</a:t>
            </a:r>
            <a:endParaRPr kumimoji="1" lang="en-US" altLang="ja-JP" dirty="0" smtClean="0"/>
          </a:p>
          <a:p>
            <a:endParaRPr kumimoji="1" lang="ja-JP" altLang="en-US" dirty="0"/>
          </a:p>
        </p:txBody>
      </p:sp>
      <p:sp>
        <p:nvSpPr>
          <p:cNvPr id="4" name="正方形/長方形 3"/>
          <p:cNvSpPr/>
          <p:nvPr/>
        </p:nvSpPr>
        <p:spPr>
          <a:xfrm>
            <a:off x="723482" y="4069583"/>
            <a:ext cx="3155182" cy="234126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smtClean="0">
                <a:solidFill>
                  <a:srgbClr val="7030A0"/>
                </a:solidFill>
              </a:rPr>
              <a:t>２：００</a:t>
            </a:r>
            <a:endParaRPr lang="en-US" altLang="ja-JP" sz="3600" dirty="0" smtClean="0">
              <a:solidFill>
                <a:srgbClr val="7030A0"/>
              </a:solidFill>
            </a:endParaRPr>
          </a:p>
          <a:p>
            <a:pPr algn="ctr"/>
            <a:r>
              <a:rPr kumimoji="1" lang="ja-JP" altLang="en-US" sz="3600" dirty="0" smtClean="0">
                <a:solidFill>
                  <a:srgbClr val="7030A0"/>
                </a:solidFill>
              </a:rPr>
              <a:t>５：００</a:t>
            </a:r>
            <a:endParaRPr kumimoji="1" lang="en-US" altLang="ja-JP" sz="3600" dirty="0" smtClean="0">
              <a:solidFill>
                <a:srgbClr val="7030A0"/>
              </a:solidFill>
            </a:endParaRPr>
          </a:p>
          <a:p>
            <a:pPr algn="ctr"/>
            <a:r>
              <a:rPr lang="ja-JP" altLang="en-US" sz="3600" dirty="0" smtClean="0">
                <a:solidFill>
                  <a:srgbClr val="7030A0"/>
                </a:solidFill>
              </a:rPr>
              <a:t>　１０：００</a:t>
            </a:r>
            <a:endParaRPr kumimoji="1" lang="ja-JP" altLang="en-US" sz="3600" dirty="0">
              <a:solidFill>
                <a:srgbClr val="7030A0"/>
              </a:solidFill>
            </a:endParaRPr>
          </a:p>
        </p:txBody>
      </p:sp>
      <p:sp>
        <p:nvSpPr>
          <p:cNvPr id="5" name="右矢印 4"/>
          <p:cNvSpPr/>
          <p:nvPr/>
        </p:nvSpPr>
        <p:spPr>
          <a:xfrm>
            <a:off x="954593" y="5044273"/>
            <a:ext cx="656492" cy="442128"/>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p:cNvSpPr/>
          <p:nvPr/>
        </p:nvSpPr>
        <p:spPr>
          <a:xfrm>
            <a:off x="954593" y="4426667"/>
            <a:ext cx="656492" cy="51246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954593" y="5591541"/>
            <a:ext cx="656492" cy="462224"/>
          </a:xfrm>
          <a:prstGeom prst="right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340888" y="5024176"/>
            <a:ext cx="2682910" cy="1386673"/>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7030A0"/>
                </a:solidFill>
              </a:rPr>
              <a:t>７</a:t>
            </a:r>
            <a:r>
              <a:rPr kumimoji="1" lang="ja-JP" altLang="en-US" sz="3600" dirty="0" smtClean="0">
                <a:solidFill>
                  <a:srgbClr val="7030A0"/>
                </a:solidFill>
              </a:rPr>
              <a:t>：００</a:t>
            </a:r>
            <a:endParaRPr kumimoji="1" lang="ja-JP" altLang="en-US" sz="3600" dirty="0">
              <a:solidFill>
                <a:srgbClr val="7030A0"/>
              </a:solidFill>
            </a:endParaRPr>
          </a:p>
        </p:txBody>
      </p:sp>
      <p:sp>
        <p:nvSpPr>
          <p:cNvPr id="9" name="フローチャート: 抜出し 8"/>
          <p:cNvSpPr/>
          <p:nvPr/>
        </p:nvSpPr>
        <p:spPr>
          <a:xfrm>
            <a:off x="5114612" y="5265337"/>
            <a:ext cx="281353" cy="221064"/>
          </a:xfrm>
          <a:prstGeom prst="flowChartExtra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組合せ 9"/>
          <p:cNvSpPr/>
          <p:nvPr/>
        </p:nvSpPr>
        <p:spPr>
          <a:xfrm>
            <a:off x="5084467" y="5928527"/>
            <a:ext cx="311498" cy="211016"/>
          </a:xfrm>
          <a:prstGeom prst="flowChartMerg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954593" y="3034602"/>
            <a:ext cx="2491992" cy="693336"/>
          </a:xfrm>
          <a:prstGeom prst="round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70C0"/>
                </a:solidFill>
              </a:rPr>
              <a:t>固定値の例</a:t>
            </a:r>
            <a:endParaRPr kumimoji="1" lang="ja-JP" altLang="en-US" dirty="0">
              <a:solidFill>
                <a:srgbClr val="0070C0"/>
              </a:solidFill>
            </a:endParaRPr>
          </a:p>
        </p:txBody>
      </p:sp>
      <p:sp>
        <p:nvSpPr>
          <p:cNvPr id="12" name="角丸四角形 11"/>
          <p:cNvSpPr/>
          <p:nvPr/>
        </p:nvSpPr>
        <p:spPr>
          <a:xfrm>
            <a:off x="4692580" y="4426667"/>
            <a:ext cx="2140299" cy="512466"/>
          </a:xfrm>
          <a:prstGeom prst="roundRect">
            <a:avLst/>
          </a:prstGeom>
          <a:noFill/>
          <a:ln w="539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70C0"/>
                </a:solidFill>
              </a:rPr>
              <a:t>可変値の例</a:t>
            </a:r>
            <a:endParaRPr kumimoji="1" lang="ja-JP" altLang="en-US" dirty="0">
              <a:solidFill>
                <a:srgbClr val="0070C0"/>
              </a:solidFill>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3656" y="3396628"/>
            <a:ext cx="3810000" cy="3048000"/>
          </a:xfrm>
          <a:prstGeom prst="rect">
            <a:avLst/>
          </a:prstGeom>
        </p:spPr>
      </p:pic>
    </p:spTree>
    <p:extLst>
      <p:ext uri="{BB962C8B-B14F-4D97-AF65-F5344CB8AC3E}">
        <p14:creationId xmlns:p14="http://schemas.microsoft.com/office/powerpoint/2010/main" val="2887616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6509" y="5034493"/>
            <a:ext cx="6308691" cy="1059263"/>
          </a:xfrm>
        </p:spPr>
        <p:txBody>
          <a:bodyPr>
            <a:normAutofit/>
          </a:bodyPr>
          <a:lstStyle/>
          <a:p>
            <a:r>
              <a:rPr kumimoji="1" lang="ja-JP" altLang="en-US" sz="2800" dirty="0" smtClean="0">
                <a:solidFill>
                  <a:srgbClr val="0070C0"/>
                </a:solidFill>
              </a:rPr>
              <a:t>まじか！？やったぜ。</a:t>
            </a:r>
            <a:endParaRPr kumimoji="1" lang="ja-JP" altLang="en-US" sz="2800" dirty="0">
              <a:solidFill>
                <a:srgbClr val="0070C0"/>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711" y="508436"/>
            <a:ext cx="5255289" cy="4749364"/>
          </a:xfrm>
          <a:prstGeom prst="rect">
            <a:avLst/>
          </a:prstGeom>
        </p:spPr>
      </p:pic>
      <p:sp>
        <p:nvSpPr>
          <p:cNvPr id="8" name="雲形吹き出し 7"/>
          <p:cNvSpPr/>
          <p:nvPr/>
        </p:nvSpPr>
        <p:spPr>
          <a:xfrm>
            <a:off x="8129954" y="508436"/>
            <a:ext cx="3991708" cy="3009185"/>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rgbClr val="7030A0"/>
                </a:solidFill>
              </a:rPr>
              <a:t>ミッション復活！！！</a:t>
            </a:r>
            <a:endParaRPr lang="en-US" altLang="ja-JP" dirty="0" smtClean="0">
              <a:solidFill>
                <a:srgbClr val="7030A0"/>
              </a:solidFill>
            </a:endParaRPr>
          </a:p>
          <a:p>
            <a:pPr algn="ctr"/>
            <a:r>
              <a:rPr lang="ja-JP" altLang="en-US" dirty="0" smtClean="0">
                <a:solidFill>
                  <a:schemeClr val="tx1"/>
                </a:solidFill>
              </a:rPr>
              <a:t>エンドレス</a:t>
            </a:r>
            <a:endParaRPr lang="en-US" altLang="ja-JP" dirty="0">
              <a:solidFill>
                <a:schemeClr val="tx1"/>
              </a:solidFill>
            </a:endParaRPr>
          </a:p>
          <a:p>
            <a:pPr algn="ctr"/>
            <a:r>
              <a:rPr lang="en-US" altLang="ja-JP" dirty="0" smtClean="0">
                <a:solidFill>
                  <a:schemeClr val="tx1"/>
                </a:solidFill>
              </a:rPr>
              <a:t>CPU</a:t>
            </a:r>
            <a:r>
              <a:rPr lang="ja-JP" altLang="en-US" dirty="0">
                <a:solidFill>
                  <a:srgbClr val="00B0F0"/>
                </a:solidFill>
              </a:rPr>
              <a:t>対戦</a:t>
            </a:r>
            <a:r>
              <a:rPr lang="ja-JP" altLang="en-US" dirty="0" smtClean="0">
                <a:solidFill>
                  <a:schemeClr val="tx1"/>
                </a:solidFill>
              </a:rPr>
              <a:t>（</a:t>
            </a:r>
            <a:r>
              <a:rPr lang="en-US" altLang="ja-JP" dirty="0" smtClean="0">
                <a:solidFill>
                  <a:schemeClr val="tx1"/>
                </a:solidFill>
              </a:rPr>
              <a:t>COM</a:t>
            </a:r>
            <a:r>
              <a:rPr lang="ja-JP" altLang="en-US" dirty="0" smtClean="0">
                <a:solidFill>
                  <a:schemeClr val="tx1"/>
                </a:solidFill>
              </a:rPr>
              <a:t>）</a:t>
            </a:r>
            <a:endParaRPr lang="en-US" altLang="ja-JP" dirty="0" smtClean="0">
              <a:solidFill>
                <a:schemeClr val="tx1"/>
              </a:solidFill>
            </a:endParaRPr>
          </a:p>
          <a:p>
            <a:pPr algn="ctr"/>
            <a:r>
              <a:rPr lang="ja-JP" altLang="en-US" dirty="0">
                <a:solidFill>
                  <a:schemeClr val="tx1"/>
                </a:solidFill>
              </a:rPr>
              <a:t>スコアアタック</a:t>
            </a:r>
            <a:endParaRPr lang="en-US" altLang="ja-JP" dirty="0">
              <a:solidFill>
                <a:schemeClr val="tx1"/>
              </a:solidFill>
            </a:endParaRPr>
          </a:p>
          <a:p>
            <a:pPr algn="ctr"/>
            <a:r>
              <a:rPr lang="ja-JP" altLang="en-US" dirty="0" smtClean="0">
                <a:solidFill>
                  <a:schemeClr val="tx1"/>
                </a:solidFill>
              </a:rPr>
              <a:t>チャレンジ</a:t>
            </a:r>
            <a:endParaRPr lang="en-US" altLang="ja-JP" dirty="0" smtClean="0">
              <a:solidFill>
                <a:schemeClr val="tx1"/>
              </a:solidFill>
            </a:endParaRPr>
          </a:p>
          <a:p>
            <a:pPr algn="ctr"/>
            <a:r>
              <a:rPr lang="ja-JP" altLang="en-US" dirty="0">
                <a:solidFill>
                  <a:schemeClr val="tx1"/>
                </a:solidFill>
              </a:rPr>
              <a:t>対戦モード（２</a:t>
            </a:r>
            <a:r>
              <a:rPr lang="en-US" altLang="ja-JP" dirty="0">
                <a:solidFill>
                  <a:schemeClr val="tx1"/>
                </a:solidFill>
              </a:rPr>
              <a:t>P</a:t>
            </a:r>
            <a:r>
              <a:rPr lang="ja-JP" altLang="en-US" dirty="0" smtClean="0">
                <a:solidFill>
                  <a:schemeClr val="tx1"/>
                </a:solidFill>
              </a:rPr>
              <a:t>）</a:t>
            </a:r>
            <a:endParaRPr lang="en-US" altLang="ja-JP" dirty="0" smtClean="0">
              <a:solidFill>
                <a:schemeClr val="tx1"/>
              </a:solidFill>
            </a:endParaRPr>
          </a:p>
          <a:p>
            <a:pPr algn="ctr"/>
            <a:r>
              <a:rPr lang="ja-JP" altLang="en-US" dirty="0">
                <a:solidFill>
                  <a:srgbClr val="00B0F0"/>
                </a:solidFill>
              </a:rPr>
              <a:t>ミッション</a:t>
            </a:r>
          </a:p>
          <a:p>
            <a:pPr algn="ctr"/>
            <a:endParaRPr kumimoji="1" lang="ja-JP" altLang="en-US" dirty="0">
              <a:solidFill>
                <a:schemeClr val="tx1"/>
              </a:solidFill>
            </a:endParaRPr>
          </a:p>
        </p:txBody>
      </p:sp>
      <p:cxnSp>
        <p:nvCxnSpPr>
          <p:cNvPr id="10" name="直線コネクタ 9"/>
          <p:cNvCxnSpPr/>
          <p:nvPr/>
        </p:nvCxnSpPr>
        <p:spPr>
          <a:xfrm flipV="1">
            <a:off x="1979524" y="3034602"/>
            <a:ext cx="1488831" cy="3357"/>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518" y="3389913"/>
            <a:ext cx="3810000" cy="3048000"/>
          </a:xfrm>
          <a:prstGeom prst="rect">
            <a:avLst/>
          </a:prstGeom>
        </p:spPr>
      </p:pic>
    </p:spTree>
    <p:extLst>
      <p:ext uri="{BB962C8B-B14F-4D97-AF65-F5344CB8AC3E}">
        <p14:creationId xmlns:p14="http://schemas.microsoft.com/office/powerpoint/2010/main" val="1406890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1983" y="281354"/>
            <a:ext cx="11093380" cy="1099261"/>
          </a:xfrm>
        </p:spPr>
        <p:txBody>
          <a:bodyPr>
            <a:normAutofit fontScale="90000"/>
          </a:bodyPr>
          <a:lstStyle/>
          <a:p>
            <a:r>
              <a:rPr kumimoji="1" lang="ja-JP" altLang="en-US" dirty="0" smtClean="0">
                <a:solidFill>
                  <a:srgbClr val="FF0000"/>
                </a:solidFill>
              </a:rPr>
              <a:t>ミッションについての説明はまた後で。</a:t>
            </a:r>
            <a:endParaRPr kumimoji="1" lang="ja-JP" altLang="en-US" dirty="0">
              <a:solidFill>
                <a:srgbClr val="FF0000"/>
              </a:solidFill>
            </a:endParaRPr>
          </a:p>
        </p:txBody>
      </p:sp>
      <p:sp>
        <p:nvSpPr>
          <p:cNvPr id="3" name="サブタイトル 2"/>
          <p:cNvSpPr>
            <a:spLocks noGrp="1"/>
          </p:cNvSpPr>
          <p:nvPr>
            <p:ph type="subTitle" idx="1"/>
          </p:nvPr>
        </p:nvSpPr>
        <p:spPr>
          <a:xfrm>
            <a:off x="459711" y="1612465"/>
            <a:ext cx="10432702" cy="1337094"/>
          </a:xfrm>
        </p:spPr>
        <p:txBody>
          <a:bodyPr>
            <a:normAutofit/>
          </a:bodyPr>
          <a:lstStyle/>
          <a:p>
            <a:r>
              <a:rPr lang="ja-JP" altLang="en-US" sz="2800" dirty="0">
                <a:solidFill>
                  <a:srgbClr val="0070C0"/>
                </a:solidFill>
              </a:rPr>
              <a:t>例</a:t>
            </a:r>
            <a:r>
              <a:rPr lang="ja-JP" altLang="en-US" sz="2800" dirty="0" smtClean="0">
                <a:solidFill>
                  <a:srgbClr val="0070C0"/>
                </a:solidFill>
              </a:rPr>
              <a:t>を言うと、タイマーを</a:t>
            </a:r>
            <a:r>
              <a:rPr lang="en-US" altLang="ja-JP" sz="2800" dirty="0" smtClean="0">
                <a:solidFill>
                  <a:srgbClr val="0070C0"/>
                </a:solidFill>
              </a:rPr>
              <a:t>[5:00]</a:t>
            </a:r>
            <a:r>
              <a:rPr lang="ja-JP" altLang="en-US" sz="2800" dirty="0" smtClean="0">
                <a:solidFill>
                  <a:srgbClr val="0070C0"/>
                </a:solidFill>
              </a:rPr>
              <a:t>で設定して、</a:t>
            </a:r>
            <a:endParaRPr lang="en-US" altLang="ja-JP" sz="2800" dirty="0" smtClean="0">
              <a:solidFill>
                <a:srgbClr val="0070C0"/>
              </a:solidFill>
            </a:endParaRPr>
          </a:p>
          <a:p>
            <a:r>
              <a:rPr kumimoji="1" lang="ja-JP" altLang="en-US" sz="2800" dirty="0" smtClean="0">
                <a:solidFill>
                  <a:srgbClr val="0070C0"/>
                </a:solidFill>
              </a:rPr>
              <a:t>時間</a:t>
            </a:r>
            <a:r>
              <a:rPr kumimoji="1" lang="ja-JP" altLang="en-US" sz="2800" dirty="0">
                <a:solidFill>
                  <a:srgbClr val="0070C0"/>
                </a:solidFill>
              </a:rPr>
              <a:t>内</a:t>
            </a:r>
            <a:r>
              <a:rPr kumimoji="1" lang="ja-JP" altLang="en-US" sz="2800" dirty="0" smtClean="0">
                <a:solidFill>
                  <a:srgbClr val="0070C0"/>
                </a:solidFill>
              </a:rPr>
              <a:t>にどれだけのこちらの命令を成し遂げられるかってことだ。</a:t>
            </a:r>
            <a:endParaRPr kumimoji="1" lang="en-US" altLang="ja-JP" sz="2800" dirty="0" smtClean="0">
              <a:solidFill>
                <a:srgbClr val="0070C0"/>
              </a:solidFill>
            </a:endParaRPr>
          </a:p>
          <a:p>
            <a:endParaRPr kumimoji="1" lang="ja-JP" altLang="en-US" sz="2800" dirty="0"/>
          </a:p>
        </p:txBody>
      </p:sp>
      <p:sp>
        <p:nvSpPr>
          <p:cNvPr id="4" name="正方形/長方形 3"/>
          <p:cNvSpPr/>
          <p:nvPr/>
        </p:nvSpPr>
        <p:spPr>
          <a:xfrm>
            <a:off x="723482" y="4069583"/>
            <a:ext cx="3155182" cy="2341266"/>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7030A0"/>
                </a:solidFill>
              </a:rPr>
              <a:t>・</a:t>
            </a:r>
            <a:r>
              <a:rPr kumimoji="1" lang="en-US" altLang="ja-JP" sz="2400" dirty="0" smtClean="0">
                <a:solidFill>
                  <a:srgbClr val="7030A0"/>
                </a:solidFill>
              </a:rPr>
              <a:t>5</a:t>
            </a:r>
            <a:r>
              <a:rPr lang="ja-JP" altLang="en-US" sz="2400" dirty="0">
                <a:solidFill>
                  <a:srgbClr val="7030A0"/>
                </a:solidFill>
              </a:rPr>
              <a:t>コ</a:t>
            </a:r>
            <a:r>
              <a:rPr kumimoji="1" lang="ja-JP" altLang="en-US" sz="2400" dirty="0" smtClean="0">
                <a:solidFill>
                  <a:srgbClr val="7030A0"/>
                </a:solidFill>
              </a:rPr>
              <a:t>同時消しをしろ！</a:t>
            </a:r>
            <a:endParaRPr kumimoji="1" lang="en-US" altLang="ja-JP" sz="2400" dirty="0" smtClean="0">
              <a:solidFill>
                <a:srgbClr val="7030A0"/>
              </a:solidFill>
            </a:endParaRPr>
          </a:p>
          <a:p>
            <a:pPr algn="ctr"/>
            <a:r>
              <a:rPr lang="ja-JP" altLang="en-US" sz="2400" dirty="0" smtClean="0">
                <a:solidFill>
                  <a:srgbClr val="7030A0"/>
                </a:solidFill>
              </a:rPr>
              <a:t>・</a:t>
            </a:r>
            <a:r>
              <a:rPr lang="en-US" altLang="ja-JP" sz="2400" dirty="0" smtClean="0">
                <a:solidFill>
                  <a:srgbClr val="7030A0"/>
                </a:solidFill>
              </a:rPr>
              <a:t>3</a:t>
            </a:r>
            <a:r>
              <a:rPr lang="ja-JP" altLang="en-US" sz="2400" dirty="0" smtClean="0">
                <a:solidFill>
                  <a:srgbClr val="7030A0"/>
                </a:solidFill>
              </a:rPr>
              <a:t>連鎖しろ！</a:t>
            </a:r>
            <a:endParaRPr lang="en-US" altLang="ja-JP" sz="2400" dirty="0" smtClean="0">
              <a:solidFill>
                <a:srgbClr val="7030A0"/>
              </a:solidFill>
            </a:endParaRPr>
          </a:p>
          <a:p>
            <a:pPr algn="ctr"/>
            <a:r>
              <a:rPr lang="ja-JP" altLang="en-US" sz="2400" dirty="0" smtClean="0">
                <a:solidFill>
                  <a:srgbClr val="7030A0"/>
                </a:solidFill>
              </a:rPr>
              <a:t>・</a:t>
            </a:r>
            <a:r>
              <a:rPr lang="en-US" altLang="ja-JP" sz="2400" dirty="0" smtClean="0">
                <a:solidFill>
                  <a:srgbClr val="00B050"/>
                </a:solidFill>
                <a:latin typeface="祥南行書体" panose="03000509000000000000" pitchFamily="65" charset="-128"/>
                <a:ea typeface="祥南行書体" panose="03000509000000000000" pitchFamily="65" charset="-128"/>
              </a:rPr>
              <a:t>Technical</a:t>
            </a:r>
            <a:r>
              <a:rPr lang="ja-JP" altLang="en-US" sz="2400" dirty="0" smtClean="0">
                <a:solidFill>
                  <a:srgbClr val="7030A0"/>
                </a:solidFill>
                <a:latin typeface="+mj-ea"/>
                <a:ea typeface="+mj-ea"/>
              </a:rPr>
              <a:t>をだせ！</a:t>
            </a:r>
            <a:endParaRPr kumimoji="1" lang="ja-JP" altLang="en-US" sz="2400" dirty="0">
              <a:solidFill>
                <a:srgbClr val="00B050"/>
              </a:solidFill>
              <a:latin typeface="祥南行書体" panose="03000509000000000000" pitchFamily="65" charset="-128"/>
              <a:ea typeface="祥南行書体" panose="03000509000000000000" pitchFamily="65" charset="-128"/>
            </a:endParaRPr>
          </a:p>
        </p:txBody>
      </p:sp>
      <p:sp>
        <p:nvSpPr>
          <p:cNvPr id="11" name="角丸四角形 10"/>
          <p:cNvSpPr/>
          <p:nvPr/>
        </p:nvSpPr>
        <p:spPr>
          <a:xfrm>
            <a:off x="954593" y="3034602"/>
            <a:ext cx="2491992" cy="693336"/>
          </a:xfrm>
          <a:prstGeom prst="roundRect">
            <a:avLst/>
          </a:prstGeom>
          <a:no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70C0"/>
                </a:solidFill>
              </a:rPr>
              <a:t>ミッションの問題の例</a:t>
            </a:r>
            <a:endParaRPr kumimoji="1" lang="en-US" altLang="ja-JP" dirty="0" smtClean="0">
              <a:solidFill>
                <a:srgbClr val="0070C0"/>
              </a:solidFill>
            </a:endParaRPr>
          </a:p>
        </p:txBody>
      </p:sp>
      <p:sp>
        <p:nvSpPr>
          <p:cNvPr id="14" name="正方形/長方形 13"/>
          <p:cNvSpPr/>
          <p:nvPr/>
        </p:nvSpPr>
        <p:spPr>
          <a:xfrm>
            <a:off x="4999054" y="3181409"/>
            <a:ext cx="3205424" cy="173836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70C0"/>
                </a:solidFill>
              </a:rPr>
              <a:t>ミッションやチャレンジ問題の動的な問題の出し方についてはまたあとで話し合おう！</a:t>
            </a:r>
            <a:endParaRPr kumimoji="1" lang="ja-JP" altLang="en-US" dirty="0">
              <a:solidFill>
                <a:srgbClr val="0070C0"/>
              </a:solidFill>
            </a:endParaRPr>
          </a:p>
        </p:txBody>
      </p:sp>
      <p:sp>
        <p:nvSpPr>
          <p:cNvPr id="15" name="正方形/長方形 14"/>
          <p:cNvSpPr/>
          <p:nvPr/>
        </p:nvSpPr>
        <p:spPr>
          <a:xfrm>
            <a:off x="4973934" y="5240216"/>
            <a:ext cx="3275763" cy="1421841"/>
          </a:xfrm>
          <a:prstGeom prst="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0070C0"/>
                </a:solidFill>
              </a:rPr>
              <a:t>ミッションとチャレンジの違いについても同様、あとで。</a:t>
            </a:r>
            <a:endParaRPr kumimoji="1" lang="ja-JP" altLang="en-US" dirty="0">
              <a:solidFill>
                <a:srgbClr val="0070C0"/>
              </a:solidFill>
            </a:endParaRPr>
          </a:p>
        </p:txBody>
      </p:sp>
      <p:pic>
        <p:nvPicPr>
          <p:cNvPr id="16" name="図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842" y="3395774"/>
            <a:ext cx="3810000" cy="3048000"/>
          </a:xfrm>
          <a:prstGeom prst="rect">
            <a:avLst/>
          </a:prstGeom>
        </p:spPr>
      </p:pic>
    </p:spTree>
    <p:extLst>
      <p:ext uri="{BB962C8B-B14F-4D97-AF65-F5344CB8AC3E}">
        <p14:creationId xmlns:p14="http://schemas.microsoft.com/office/powerpoint/2010/main" val="2165934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43538" y="-175688"/>
            <a:ext cx="9144000" cy="1379712"/>
          </a:xfrm>
        </p:spPr>
        <p:txBody>
          <a:bodyPr/>
          <a:lstStyle/>
          <a:p>
            <a:r>
              <a:rPr kumimoji="1" lang="ja-JP" altLang="en-US" dirty="0" smtClean="0">
                <a:solidFill>
                  <a:srgbClr val="FF0000"/>
                </a:solidFill>
              </a:rPr>
              <a:t>結論</a:t>
            </a:r>
            <a:endParaRPr kumimoji="1" lang="ja-JP" altLang="en-US" dirty="0">
              <a:solidFill>
                <a:srgbClr val="FF0000"/>
              </a:solidFill>
            </a:endParaRPr>
          </a:p>
        </p:txBody>
      </p:sp>
      <p:sp>
        <p:nvSpPr>
          <p:cNvPr id="3" name="サブタイトル 2"/>
          <p:cNvSpPr>
            <a:spLocks noGrp="1"/>
          </p:cNvSpPr>
          <p:nvPr>
            <p:ph type="subTitle" idx="1"/>
          </p:nvPr>
        </p:nvSpPr>
        <p:spPr>
          <a:xfrm>
            <a:off x="120581" y="4192109"/>
            <a:ext cx="9144000" cy="1655762"/>
          </a:xfrm>
        </p:spPr>
        <p:txBody>
          <a:bodyPr>
            <a:normAutofit lnSpcReduction="10000"/>
          </a:bodyPr>
          <a:lstStyle/>
          <a:p>
            <a:r>
              <a:rPr kumimoji="1" lang="ja-JP" altLang="en-US" dirty="0" smtClean="0">
                <a:solidFill>
                  <a:srgbClr val="0070C0"/>
                </a:solidFill>
              </a:rPr>
              <a:t>（*１）ユーザーで設定出来ない時は、すべてこちら側（開発）で決定。</a:t>
            </a:r>
            <a:endParaRPr kumimoji="1" lang="en-US" altLang="ja-JP" dirty="0" smtClean="0">
              <a:solidFill>
                <a:srgbClr val="0070C0"/>
              </a:solidFill>
            </a:endParaRPr>
          </a:p>
          <a:p>
            <a:r>
              <a:rPr lang="ja-JP" altLang="en-US" dirty="0" smtClean="0"/>
              <a:t>ちなみに、繰り上げ式＜－＞繰り下げ式で。</a:t>
            </a:r>
            <a:endParaRPr kumimoji="1" lang="en-US" altLang="ja-JP" dirty="0" smtClean="0"/>
          </a:p>
          <a:p>
            <a:r>
              <a:rPr kumimoji="1" lang="ja-JP" altLang="en-US" dirty="0" smtClean="0"/>
              <a:t>繰り上げ式ってのは、</a:t>
            </a:r>
            <a:r>
              <a:rPr kumimoji="1" lang="en-US" altLang="ja-JP" dirty="0" smtClean="0"/>
              <a:t>0</a:t>
            </a:r>
            <a:r>
              <a:rPr kumimoji="1" lang="ja-JP" altLang="en-US" dirty="0" smtClean="0"/>
              <a:t>：</a:t>
            </a:r>
            <a:r>
              <a:rPr kumimoji="1" lang="en-US" altLang="ja-JP" dirty="0" smtClean="0"/>
              <a:t>00-&gt;0:01</a:t>
            </a:r>
            <a:r>
              <a:rPr lang="en-US" altLang="ja-JP" dirty="0" smtClean="0"/>
              <a:t>-&gt;0:02-&gt;0:03-&gt;0:04~</a:t>
            </a:r>
            <a:r>
              <a:rPr lang="ja-JP" altLang="en-US" dirty="0" smtClean="0"/>
              <a:t>だ。</a:t>
            </a:r>
            <a:endParaRPr lang="en-US" altLang="ja-JP" dirty="0" smtClean="0"/>
          </a:p>
          <a:p>
            <a:r>
              <a:rPr lang="ja-JP" altLang="en-US" dirty="0" smtClean="0"/>
              <a:t>繰り下げ式ってのは、</a:t>
            </a:r>
            <a:r>
              <a:rPr lang="en-US" altLang="ja-JP" dirty="0" smtClean="0"/>
              <a:t>2:00-&gt;1:59-&gt;1:58-&gt;1:57-&gt;1:56~0:00</a:t>
            </a:r>
            <a:r>
              <a:rPr lang="ja-JP" altLang="en-US" dirty="0" smtClean="0"/>
              <a:t>だ。</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036008171"/>
              </p:ext>
            </p:extLst>
          </p:nvPr>
        </p:nvGraphicFramePr>
        <p:xfrm>
          <a:off x="193150" y="1192197"/>
          <a:ext cx="11583519" cy="2763520"/>
        </p:xfrm>
        <a:graphic>
          <a:graphicData uri="http://schemas.openxmlformats.org/drawingml/2006/table">
            <a:tbl>
              <a:tblPr firstRow="1" bandRow="1">
                <a:tableStyleId>{5C22544A-7EE6-4342-B048-85BDC9FD1C3A}</a:tableStyleId>
              </a:tblPr>
              <a:tblGrid>
                <a:gridCol w="2433458"/>
                <a:gridCol w="1633893"/>
                <a:gridCol w="2100105"/>
                <a:gridCol w="2311121"/>
                <a:gridCol w="3104942"/>
              </a:tblGrid>
              <a:tr h="333735">
                <a:tc>
                  <a:txBody>
                    <a:bodyPr/>
                    <a:lstStyle/>
                    <a:p>
                      <a:r>
                        <a:rPr kumimoji="1" lang="ja-JP" altLang="en-US" dirty="0" smtClean="0">
                          <a:solidFill>
                            <a:schemeClr val="tx1"/>
                          </a:solidFill>
                        </a:rPr>
                        <a:t>時間設定！！</a:t>
                      </a:r>
                      <a:endParaRPr kumimoji="1" lang="ja-JP" altLang="en-US" dirty="0">
                        <a:solidFill>
                          <a:schemeClr val="tx1"/>
                        </a:solidFill>
                      </a:endParaRPr>
                    </a:p>
                  </a:txBody>
                  <a:tcPr/>
                </a:tc>
                <a:tc>
                  <a:txBody>
                    <a:bodyPr/>
                    <a:lstStyle/>
                    <a:p>
                      <a:r>
                        <a:rPr kumimoji="1" lang="ja-JP" altLang="en-US" dirty="0" smtClean="0">
                          <a:solidFill>
                            <a:schemeClr val="tx1"/>
                          </a:solidFill>
                        </a:rPr>
                        <a:t>タイマーある？</a:t>
                      </a:r>
                      <a:endParaRPr kumimoji="1" lang="ja-JP" altLang="en-US" dirty="0">
                        <a:solidFill>
                          <a:schemeClr val="tx1"/>
                        </a:solidFill>
                      </a:endParaRPr>
                    </a:p>
                  </a:txBody>
                  <a:tcPr/>
                </a:tc>
                <a:tc>
                  <a:txBody>
                    <a:bodyPr/>
                    <a:lstStyle/>
                    <a:p>
                      <a:r>
                        <a:rPr kumimoji="1" lang="ja-JP" altLang="en-US" dirty="0" smtClean="0">
                          <a:solidFill>
                            <a:schemeClr val="tx1"/>
                          </a:solidFill>
                        </a:rPr>
                        <a:t>ユーザーできる？</a:t>
                      </a:r>
                      <a:endParaRPr kumimoji="1" lang="ja-JP" altLang="en-US" dirty="0">
                        <a:solidFill>
                          <a:schemeClr val="tx1"/>
                        </a:solidFill>
                      </a:endParaRPr>
                    </a:p>
                  </a:txBody>
                  <a:tcPr/>
                </a:tc>
                <a:tc>
                  <a:txBody>
                    <a:bodyPr/>
                    <a:lstStyle/>
                    <a:p>
                      <a:r>
                        <a:rPr kumimoji="1" lang="ja-JP" altLang="en-US" dirty="0" smtClean="0">
                          <a:solidFill>
                            <a:schemeClr val="tx1"/>
                          </a:solidFill>
                        </a:rPr>
                        <a:t>アナログ？デジタル？</a:t>
                      </a:r>
                      <a:endParaRPr kumimoji="1" lang="ja-JP" altLang="en-US" dirty="0">
                        <a:solidFill>
                          <a:schemeClr val="tx1"/>
                        </a:solidFill>
                      </a:endParaRPr>
                    </a:p>
                  </a:txBody>
                  <a:tcPr/>
                </a:tc>
                <a:tc>
                  <a:txBody>
                    <a:bodyPr/>
                    <a:lstStyle/>
                    <a:p>
                      <a:r>
                        <a:rPr kumimoji="1" lang="ja-JP" altLang="en-US" dirty="0" smtClean="0">
                          <a:solidFill>
                            <a:schemeClr val="tx1"/>
                          </a:solidFill>
                        </a:rPr>
                        <a:t>備考</a:t>
                      </a:r>
                      <a:endParaRPr kumimoji="1" lang="ja-JP" altLang="en-US" dirty="0">
                        <a:solidFill>
                          <a:schemeClr val="tx1"/>
                        </a:solidFill>
                      </a:endParaRPr>
                    </a:p>
                  </a:txBody>
                  <a:tcPr/>
                </a:tc>
              </a:tr>
              <a:tr h="370840">
                <a:tc>
                  <a:txBody>
                    <a:bodyPr/>
                    <a:lstStyle/>
                    <a:p>
                      <a:r>
                        <a:rPr kumimoji="1" lang="ja-JP" altLang="en-US" dirty="0" smtClean="0"/>
                        <a:t>ミッション</a:t>
                      </a:r>
                      <a:endParaRPr kumimoji="1" lang="ja-JP" altLang="en-US" dirty="0"/>
                    </a:p>
                  </a:txBody>
                  <a:tcPr/>
                </a:tc>
                <a:tc>
                  <a:txBody>
                    <a:bodyPr/>
                    <a:lstStyle/>
                    <a:p>
                      <a:r>
                        <a:rPr kumimoji="1" lang="ja-JP" altLang="en-US" dirty="0" smtClean="0"/>
                        <a:t>ある</a:t>
                      </a:r>
                      <a:endParaRPr kumimoji="1" lang="ja-JP" altLang="en-US" dirty="0"/>
                    </a:p>
                  </a:txBody>
                  <a:tcPr/>
                </a:tc>
                <a:tc>
                  <a:txBody>
                    <a:bodyPr/>
                    <a:lstStyle/>
                    <a:p>
                      <a:r>
                        <a:rPr kumimoji="1" lang="ja-JP" altLang="en-US" dirty="0" smtClean="0"/>
                        <a:t>できる</a:t>
                      </a:r>
                      <a:endParaRPr kumimoji="1" lang="ja-JP" altLang="en-US" dirty="0"/>
                    </a:p>
                  </a:txBody>
                  <a:tcPr/>
                </a:tc>
                <a:tc>
                  <a:txBody>
                    <a:bodyPr/>
                    <a:lstStyle/>
                    <a:p>
                      <a:r>
                        <a:rPr kumimoji="1" lang="ja-JP" altLang="en-US" dirty="0" smtClean="0"/>
                        <a:t>固定式</a:t>
                      </a:r>
                      <a:endParaRPr kumimoji="1" lang="ja-JP" altLang="en-US" dirty="0"/>
                    </a:p>
                  </a:txBody>
                  <a:tcPr/>
                </a:tc>
                <a:tc>
                  <a:txBody>
                    <a:bodyPr/>
                    <a:lstStyle/>
                    <a:p>
                      <a:endParaRPr kumimoji="1" lang="ja-JP" altLang="en-US" dirty="0"/>
                    </a:p>
                  </a:txBody>
                  <a:tcPr/>
                </a:tc>
              </a:tr>
              <a:tr h="370840">
                <a:tc>
                  <a:txBody>
                    <a:bodyPr/>
                    <a:lstStyle/>
                    <a:p>
                      <a:r>
                        <a:rPr kumimoji="1" lang="en-US" altLang="ja-JP" dirty="0" smtClean="0"/>
                        <a:t>CPU</a:t>
                      </a:r>
                      <a:r>
                        <a:rPr kumimoji="1" lang="ja-JP" altLang="en-US" dirty="0" smtClean="0"/>
                        <a:t>対戦</a:t>
                      </a:r>
                      <a:endParaRPr kumimoji="1" lang="ja-JP" altLang="en-US" dirty="0"/>
                    </a:p>
                  </a:txBody>
                  <a:tcPr/>
                </a:tc>
                <a:tc>
                  <a:txBody>
                    <a:bodyPr/>
                    <a:lstStyle/>
                    <a:p>
                      <a:r>
                        <a:rPr kumimoji="1" lang="ja-JP" altLang="en-US" dirty="0" smtClean="0"/>
                        <a:t>ある</a:t>
                      </a:r>
                      <a:endParaRPr kumimoji="1" lang="ja-JP" altLang="en-US" dirty="0"/>
                    </a:p>
                  </a:txBody>
                  <a:tcPr/>
                </a:tc>
                <a:tc>
                  <a:txBody>
                    <a:bodyPr/>
                    <a:lstStyle/>
                    <a:p>
                      <a:r>
                        <a:rPr kumimoji="1" lang="ja-JP" altLang="en-US" dirty="0" smtClean="0"/>
                        <a:t>できない</a:t>
                      </a:r>
                      <a:endParaRPr kumimoji="1" lang="ja-JP" altLang="en-US" dirty="0"/>
                    </a:p>
                  </a:txBody>
                  <a:tcPr/>
                </a:tc>
                <a:tc>
                  <a:txBody>
                    <a:bodyPr/>
                    <a:lstStyle/>
                    <a:p>
                      <a:r>
                        <a:rPr kumimoji="1" lang="ja-JP" altLang="en-US" dirty="0" smtClean="0"/>
                        <a:t>繰り上げ式（*１）</a:t>
                      </a:r>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t>二人対戦（スコア競い）</a:t>
                      </a:r>
                      <a:endParaRPr kumimoji="1" lang="ja-JP" altLang="en-US" dirty="0"/>
                    </a:p>
                  </a:txBody>
                  <a:tcPr/>
                </a:tc>
                <a:tc>
                  <a:txBody>
                    <a:bodyPr/>
                    <a:lstStyle/>
                    <a:p>
                      <a:r>
                        <a:rPr kumimoji="1" lang="ja-JP" altLang="en-US" dirty="0" smtClean="0"/>
                        <a:t>ある</a:t>
                      </a:r>
                      <a:endParaRPr kumimoji="1" lang="ja-JP" altLang="en-US" dirty="0"/>
                    </a:p>
                  </a:txBody>
                  <a:tcPr/>
                </a:tc>
                <a:tc>
                  <a:txBody>
                    <a:bodyPr/>
                    <a:lstStyle/>
                    <a:p>
                      <a:r>
                        <a:rPr kumimoji="1" lang="ja-JP" altLang="en-US" dirty="0" smtClean="0"/>
                        <a:t>できる</a:t>
                      </a:r>
                      <a:endParaRPr kumimoji="1" lang="ja-JP" altLang="en-US" dirty="0"/>
                    </a:p>
                  </a:txBody>
                  <a:tcPr/>
                </a:tc>
                <a:tc>
                  <a:txBody>
                    <a:bodyPr/>
                    <a:lstStyle/>
                    <a:p>
                      <a:r>
                        <a:rPr kumimoji="1" lang="ja-JP" altLang="en-US" dirty="0" smtClean="0"/>
                        <a:t>可変式</a:t>
                      </a:r>
                      <a:endParaRPr kumimoji="1" lang="ja-JP" altLang="en-US" dirty="0"/>
                    </a:p>
                  </a:txBody>
                  <a:tcPr/>
                </a:tc>
                <a:tc>
                  <a:txBody>
                    <a:bodyPr/>
                    <a:lstStyle/>
                    <a:p>
                      <a:r>
                        <a:rPr kumimoji="1" lang="ja-JP" altLang="en-US" dirty="0" smtClean="0"/>
                        <a:t>同じ値の時、引き分け</a:t>
                      </a:r>
                      <a:endParaRPr kumimoji="1" lang="en-US" altLang="ja-JP" dirty="0" smtClean="0"/>
                    </a:p>
                  </a:txBody>
                  <a:tcPr/>
                </a:tc>
              </a:tr>
              <a:tr h="370840">
                <a:tc>
                  <a:txBody>
                    <a:bodyPr/>
                    <a:lstStyle/>
                    <a:p>
                      <a:r>
                        <a:rPr kumimoji="1" lang="ja-JP" altLang="en-US" dirty="0" smtClean="0"/>
                        <a:t>二人対戦（積ませ）</a:t>
                      </a:r>
                      <a:endParaRPr kumimoji="1" lang="ja-JP" altLang="en-US" dirty="0"/>
                    </a:p>
                  </a:txBody>
                  <a:tcPr/>
                </a:tc>
                <a:tc>
                  <a:txBody>
                    <a:bodyPr/>
                    <a:lstStyle/>
                    <a:p>
                      <a:r>
                        <a:rPr kumimoji="1" lang="ja-JP" altLang="en-US" dirty="0" smtClean="0"/>
                        <a:t>ある</a:t>
                      </a:r>
                      <a:endParaRPr kumimoji="1" lang="ja-JP" altLang="en-US" dirty="0"/>
                    </a:p>
                  </a:txBody>
                  <a:tcPr/>
                </a:tc>
                <a:tc>
                  <a:txBody>
                    <a:bodyPr/>
                    <a:lstStyle/>
                    <a:p>
                      <a:r>
                        <a:rPr kumimoji="1" lang="ja-JP" altLang="en-US" dirty="0" smtClean="0"/>
                        <a:t>できる</a:t>
                      </a:r>
                      <a:endParaRPr kumimoji="1" lang="ja-JP" altLang="en-US" dirty="0"/>
                    </a:p>
                  </a:txBody>
                  <a:tcPr/>
                </a:tc>
                <a:tc>
                  <a:txBody>
                    <a:bodyPr/>
                    <a:lstStyle/>
                    <a:p>
                      <a:r>
                        <a:rPr kumimoji="1" lang="ja-JP" altLang="en-US" dirty="0" smtClean="0"/>
                        <a:t>可変式</a:t>
                      </a:r>
                      <a:endParaRPr kumimoji="1" lang="ja-JP" altLang="en-US" dirty="0"/>
                    </a:p>
                  </a:txBody>
                  <a:tcPr/>
                </a:tc>
                <a:tc>
                  <a:txBody>
                    <a:bodyPr/>
                    <a:lstStyle/>
                    <a:p>
                      <a:r>
                        <a:rPr kumimoji="1" lang="ja-JP" altLang="en-US" dirty="0" smtClean="0"/>
                        <a:t>時間内に両者積まなかったら引き分け</a:t>
                      </a:r>
                      <a:endParaRPr kumimoji="1" lang="ja-JP" altLang="en-US" dirty="0"/>
                    </a:p>
                  </a:txBody>
                  <a:tcPr/>
                </a:tc>
              </a:tr>
              <a:tr h="370840">
                <a:tc>
                  <a:txBody>
                    <a:bodyPr/>
                    <a:lstStyle/>
                    <a:p>
                      <a:r>
                        <a:rPr kumimoji="1" lang="ja-JP" altLang="en-US" dirty="0" smtClean="0"/>
                        <a:t>エンドレス</a:t>
                      </a:r>
                      <a:endParaRPr kumimoji="1" lang="ja-JP" altLang="en-US" dirty="0"/>
                    </a:p>
                  </a:txBody>
                  <a:tcPr/>
                </a:tc>
                <a:tc>
                  <a:txBody>
                    <a:bodyPr/>
                    <a:lstStyle/>
                    <a:p>
                      <a:r>
                        <a:rPr kumimoji="1" lang="ja-JP" altLang="en-US" dirty="0" smtClean="0"/>
                        <a:t>あるけど￥ｎ</a:t>
                      </a:r>
                      <a:endParaRPr kumimoji="1" lang="ja-JP" altLang="en-US" dirty="0"/>
                    </a:p>
                  </a:txBody>
                  <a:tcPr/>
                </a:tc>
                <a:tc>
                  <a:txBody>
                    <a:bodyPr/>
                    <a:lstStyle/>
                    <a:p>
                      <a:r>
                        <a:rPr kumimoji="1" lang="en-US" altLang="ja-JP" dirty="0" smtClean="0"/>
                        <a:t>×</a:t>
                      </a:r>
                      <a:r>
                        <a:rPr kumimoji="1" lang="ja-JP" altLang="en-US" dirty="0" smtClean="0"/>
                        <a:t>まあ、無制限だ</a:t>
                      </a:r>
                      <a:endParaRPr kumimoji="1" lang="ja-JP" altLang="en-US" dirty="0"/>
                    </a:p>
                  </a:txBody>
                  <a:tcPr/>
                </a:tc>
                <a:tc>
                  <a:txBody>
                    <a:bodyPr/>
                    <a:lstStyle/>
                    <a:p>
                      <a:r>
                        <a:rPr kumimoji="1" lang="ja-JP" altLang="en-US" dirty="0" smtClean="0"/>
                        <a:t>繰り上げ式</a:t>
                      </a:r>
                      <a:endParaRPr kumimoji="1" lang="ja-JP" altLang="en-US" dirty="0"/>
                    </a:p>
                  </a:txBody>
                  <a:tcPr/>
                </a:tc>
                <a:tc>
                  <a:txBody>
                    <a:bodyPr/>
                    <a:lstStyle/>
                    <a:p>
                      <a:endParaRPr kumimoji="1" lang="ja-JP" altLang="en-US" dirty="0"/>
                    </a:p>
                  </a:txBody>
                  <a:tcPr/>
                </a:tc>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056" y="3378192"/>
            <a:ext cx="3810000" cy="3048000"/>
          </a:xfrm>
          <a:prstGeom prst="rect">
            <a:avLst/>
          </a:prstGeom>
        </p:spPr>
      </p:pic>
      <p:sp>
        <p:nvSpPr>
          <p:cNvPr id="6" name="角丸四角形吹き出し 5"/>
          <p:cNvSpPr/>
          <p:nvPr/>
        </p:nvSpPr>
        <p:spPr>
          <a:xfrm>
            <a:off x="4541855" y="6029011"/>
            <a:ext cx="3808325" cy="723481"/>
          </a:xfrm>
          <a:prstGeom prst="wedgeRoundRectCallout">
            <a:avLst>
              <a:gd name="adj1" fmla="val 64391"/>
              <a:gd name="adj2" fmla="val -54167"/>
              <a:gd name="adj3" fmla="val 16667"/>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rgbClr val="002060"/>
                </a:solidFill>
              </a:rPr>
              <a:t>解決しましたかね？</a:t>
            </a:r>
            <a:endParaRPr kumimoji="1" lang="ja-JP" altLang="en-US" sz="2400" dirty="0">
              <a:solidFill>
                <a:srgbClr val="002060"/>
              </a:solidFill>
            </a:endParaRPr>
          </a:p>
        </p:txBody>
      </p:sp>
    </p:spTree>
    <p:extLst>
      <p:ext uri="{BB962C8B-B14F-4D97-AF65-F5344CB8AC3E}">
        <p14:creationId xmlns:p14="http://schemas.microsoft.com/office/powerpoint/2010/main" val="377292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445</Words>
  <Application>Microsoft Office PowerPoint</Application>
  <PresentationFormat>ワイド画面</PresentationFormat>
  <Paragraphs>86</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ＭＳ Ｐゴシック</vt:lpstr>
      <vt:lpstr>祥南行書体</vt:lpstr>
      <vt:lpstr>Arial</vt:lpstr>
      <vt:lpstr>Calibri</vt:lpstr>
      <vt:lpstr>Calibri Light</vt:lpstr>
      <vt:lpstr>Office テーマ</vt:lpstr>
      <vt:lpstr>タイマーの時間設定について</vt:lpstr>
      <vt:lpstr>最初に…</vt:lpstr>
      <vt:lpstr>ラインを見たとき…</vt:lpstr>
      <vt:lpstr>え～っと、パネポンのモードの話だから…</vt:lpstr>
      <vt:lpstr>固定値？なんぞ！？</vt:lpstr>
      <vt:lpstr>固定値の仮の位置付け</vt:lpstr>
      <vt:lpstr>まじか！？やったぜ。</vt:lpstr>
      <vt:lpstr>ミッションについての説明はまた後で。</vt:lpstr>
      <vt:lpstr>結論</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タイマーの時間設定について</dc:title>
  <dc:creator>薄井広希</dc:creator>
  <cp:lastModifiedBy>薄井広希</cp:lastModifiedBy>
  <cp:revision>14</cp:revision>
  <dcterms:created xsi:type="dcterms:W3CDTF">2016-02-12T14:23:19Z</dcterms:created>
  <dcterms:modified xsi:type="dcterms:W3CDTF">2016-02-12T16:45:14Z</dcterms:modified>
</cp:coreProperties>
</file>