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56" r:id="rId3"/>
    <p:sldId id="267" r:id="rId4"/>
    <p:sldId id="268" r:id="rId5"/>
    <p:sldId id="269" r:id="rId6"/>
    <p:sldId id="271" r:id="rId7"/>
    <p:sldId id="272" r:id="rId8"/>
    <p:sldId id="273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86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6E6D3-60EF-4150-9238-D4C1C530EC9D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340EB-1980-473C-96F8-CCD8DE5A0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34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FB7B-A868-42CC-A941-8093A851C16E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8989-8511-4D42-895C-4F5612DE5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51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FB7B-A868-42CC-A941-8093A851C16E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8989-8511-4D42-895C-4F5612DE5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87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FB7B-A868-42CC-A941-8093A851C16E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8989-8511-4D42-895C-4F5612DE5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50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FB7B-A868-42CC-A941-8093A851C16E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8989-8511-4D42-895C-4F5612DE5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58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FB7B-A868-42CC-A941-8093A851C16E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8989-8511-4D42-895C-4F5612DE5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88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FB7B-A868-42CC-A941-8093A851C16E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8989-8511-4D42-895C-4F5612DE5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02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FB7B-A868-42CC-A941-8093A851C16E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8989-8511-4D42-895C-4F5612DE5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84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FB7B-A868-42CC-A941-8093A851C16E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8989-8511-4D42-895C-4F5612DE5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93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FB7B-A868-42CC-A941-8093A851C16E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8989-8511-4D42-895C-4F5612DE5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14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FB7B-A868-42CC-A941-8093A851C16E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8989-8511-4D42-895C-4F5612DE5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48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FB7B-A868-42CC-A941-8093A851C16E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8989-8511-4D42-895C-4F5612DE5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5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EFB7B-A868-42CC-A941-8093A851C16E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8989-8511-4D42-895C-4F5612DE5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5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22548" y="1594636"/>
            <a:ext cx="9941169" cy="2364415"/>
          </a:xfrm>
        </p:spPr>
        <p:txBody>
          <a:bodyPr>
            <a:normAutofit/>
          </a:bodyPr>
          <a:lstStyle/>
          <a:p>
            <a:r>
              <a:rPr lang="ja-JP" altLang="en-US" dirty="0"/>
              <a:t>外部設計しよう！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422" y="3392158"/>
            <a:ext cx="381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6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8843" y="621101"/>
            <a:ext cx="9139954" cy="2346467"/>
          </a:xfrm>
        </p:spPr>
        <p:txBody>
          <a:bodyPr>
            <a:no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</a:rPr>
              <a:t>基本のオブジェクトを作りたい！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1204" y="3165976"/>
            <a:ext cx="9730154" cy="261372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z="3200" dirty="0">
                <a:solidFill>
                  <a:srgbClr val="0070C0"/>
                </a:solidFill>
              </a:rPr>
              <a:t>基本となる、６つの画面の元を作成！</a:t>
            </a:r>
            <a:endParaRPr kumimoji="1" lang="en-US" altLang="ja-JP" sz="3200" dirty="0">
              <a:solidFill>
                <a:srgbClr val="0070C0"/>
              </a:solidFill>
            </a:endParaRPr>
          </a:p>
          <a:p>
            <a:r>
              <a:rPr lang="ja-JP" altLang="en-US" sz="2000" dirty="0">
                <a:solidFill>
                  <a:srgbClr val="0070C0"/>
                </a:solidFill>
              </a:rPr>
              <a:t>スタート画面</a:t>
            </a:r>
            <a:endParaRPr lang="en-US" altLang="ja-JP" sz="2000" dirty="0">
              <a:solidFill>
                <a:srgbClr val="0070C0"/>
              </a:solidFill>
            </a:endParaRPr>
          </a:p>
          <a:p>
            <a:r>
              <a:rPr kumimoji="1" lang="ja-JP" altLang="en-US" sz="2000" dirty="0">
                <a:solidFill>
                  <a:srgbClr val="0070C0"/>
                </a:solidFill>
              </a:rPr>
              <a:t>ジャンル設定画面</a:t>
            </a:r>
            <a:endParaRPr kumimoji="1" lang="en-US" altLang="ja-JP" sz="2000" dirty="0">
              <a:solidFill>
                <a:srgbClr val="0070C0"/>
              </a:solidFill>
            </a:endParaRPr>
          </a:p>
          <a:p>
            <a:r>
              <a:rPr lang="ja-JP" altLang="en-US" sz="2000" dirty="0">
                <a:solidFill>
                  <a:srgbClr val="0070C0"/>
                </a:solidFill>
              </a:rPr>
              <a:t>ゲームプレイ画面</a:t>
            </a:r>
            <a:endParaRPr lang="en-US" altLang="ja-JP" sz="2000" dirty="0">
              <a:solidFill>
                <a:srgbClr val="0070C0"/>
              </a:solidFill>
            </a:endParaRPr>
          </a:p>
          <a:p>
            <a:r>
              <a:rPr kumimoji="1" lang="ja-JP" altLang="en-US" sz="2000" dirty="0">
                <a:solidFill>
                  <a:srgbClr val="0070C0"/>
                </a:solidFill>
              </a:rPr>
              <a:t>コンフィグ画面</a:t>
            </a:r>
            <a:r>
              <a:rPr kumimoji="1" lang="ja-JP" altLang="en-US" sz="2000" dirty="0">
                <a:solidFill>
                  <a:srgbClr val="FF0000"/>
                </a:solidFill>
              </a:rPr>
              <a:t>（保留）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rgbClr val="0070C0"/>
                </a:solidFill>
              </a:rPr>
              <a:t>チュートリアル画面</a:t>
            </a:r>
            <a:r>
              <a:rPr lang="ja-JP" altLang="en-US" sz="2000" dirty="0">
                <a:solidFill>
                  <a:srgbClr val="FF0000"/>
                </a:solidFill>
              </a:rPr>
              <a:t>（保留）</a:t>
            </a:r>
            <a:endParaRPr kumimoji="1" lang="en-US" altLang="ja-JP" sz="2000" dirty="0">
              <a:solidFill>
                <a:srgbClr val="0070C0"/>
              </a:solidFill>
            </a:endParaRPr>
          </a:p>
          <a:p>
            <a:r>
              <a:rPr lang="ja-JP" altLang="en-US" sz="2000" dirty="0">
                <a:solidFill>
                  <a:srgbClr val="0070C0"/>
                </a:solidFill>
              </a:rPr>
              <a:t>実績画面</a:t>
            </a:r>
            <a:r>
              <a:rPr lang="ja-JP" altLang="en-US" sz="2000" dirty="0">
                <a:solidFill>
                  <a:srgbClr val="FF0000"/>
                </a:solidFill>
              </a:rPr>
              <a:t>（保留）</a:t>
            </a:r>
            <a:endParaRPr kumimoji="1" lang="ja-JP" altLang="en-US" sz="2000" dirty="0">
              <a:solidFill>
                <a:srgbClr val="0070C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423" y="3392157"/>
            <a:ext cx="381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3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8843" y="621101"/>
            <a:ext cx="9139954" cy="793631"/>
          </a:xfrm>
        </p:spPr>
        <p:txBody>
          <a:bodyPr>
            <a:no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</a:rPr>
              <a:t>一番難しいゲームプレイ画面の制作！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4400" y="1792577"/>
            <a:ext cx="10129497" cy="3174439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>
                <a:solidFill>
                  <a:srgbClr val="7030A0"/>
                </a:solidFill>
              </a:rPr>
              <a:t>～必要な部品～</a:t>
            </a:r>
            <a:endParaRPr kumimoji="1" lang="en-US" altLang="ja-JP" dirty="0">
              <a:solidFill>
                <a:srgbClr val="7030A0"/>
              </a:solidFill>
            </a:endParaRPr>
          </a:p>
          <a:p>
            <a:r>
              <a:rPr lang="ja-JP" altLang="en-US" sz="3200" dirty="0">
                <a:solidFill>
                  <a:srgbClr val="0070C0"/>
                </a:solidFill>
              </a:rPr>
              <a:t>パネル画面　　</a:t>
            </a:r>
            <a:endParaRPr lang="en-US" altLang="ja-JP" sz="3200" dirty="0">
              <a:solidFill>
                <a:srgbClr val="0070C0"/>
              </a:solidFill>
            </a:endParaRPr>
          </a:p>
          <a:p>
            <a:r>
              <a:rPr kumimoji="1" lang="ja-JP" altLang="en-US" sz="3200" dirty="0">
                <a:solidFill>
                  <a:srgbClr val="0070C0"/>
                </a:solidFill>
              </a:rPr>
              <a:t>現在の難易度</a:t>
            </a:r>
            <a:endParaRPr kumimoji="1" lang="en-US" altLang="ja-JP" sz="3200" dirty="0">
              <a:solidFill>
                <a:srgbClr val="0070C0"/>
              </a:solidFill>
            </a:endParaRPr>
          </a:p>
          <a:p>
            <a:r>
              <a:rPr lang="ja-JP" altLang="en-US" sz="3200" dirty="0">
                <a:solidFill>
                  <a:srgbClr val="0070C0"/>
                </a:solidFill>
              </a:rPr>
              <a:t>スコア（得点、スピードレベル）</a:t>
            </a:r>
            <a:endParaRPr lang="en-US" altLang="ja-JP" sz="3200" dirty="0">
              <a:solidFill>
                <a:srgbClr val="0070C0"/>
              </a:solidFill>
            </a:endParaRPr>
          </a:p>
          <a:p>
            <a:r>
              <a:rPr kumimoji="1" lang="ja-JP" altLang="en-US" sz="3200" dirty="0">
                <a:solidFill>
                  <a:srgbClr val="0070C0"/>
                </a:solidFill>
              </a:rPr>
              <a:t>キャラクター画像</a:t>
            </a:r>
            <a:r>
              <a:rPr kumimoji="1" lang="ja-JP" altLang="en-US" sz="3200" dirty="0">
                <a:solidFill>
                  <a:srgbClr val="FF0000"/>
                </a:solidFill>
              </a:rPr>
              <a:t>（保留）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0070C0"/>
                </a:solidFill>
              </a:rPr>
              <a:t>タイマー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423" y="3392157"/>
            <a:ext cx="3810000" cy="3048000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04361"/>
              </p:ext>
            </p:extLst>
          </p:nvPr>
        </p:nvGraphicFramePr>
        <p:xfrm>
          <a:off x="189770" y="1414732"/>
          <a:ext cx="3191784" cy="4787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196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6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62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6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96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96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96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96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96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77638" y="241457"/>
            <a:ext cx="1880558" cy="112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動かせるパネルは基本下に敷き詰め↓</a:t>
            </a:r>
            <a:endParaRPr kumimoji="1" lang="en-US" altLang="ja-JP" dirty="0"/>
          </a:p>
        </p:txBody>
      </p:sp>
      <p:sp>
        <p:nvSpPr>
          <p:cNvPr id="8" name="右矢印 7"/>
          <p:cNvSpPr/>
          <p:nvPr/>
        </p:nvSpPr>
        <p:spPr>
          <a:xfrm rot="11988231">
            <a:off x="3966536" y="1952529"/>
            <a:ext cx="910165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9049109" y="1362891"/>
            <a:ext cx="2139351" cy="4512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ja-JP" altLang="en-US" sz="24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ゲキムズ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8833449" y="2139351"/>
            <a:ext cx="3105509" cy="1690777"/>
          </a:xfrm>
          <a:prstGeom prst="roundRect">
            <a:avLst>
              <a:gd name="adj" fmla="val 29932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2800" b="1" i="1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0 0 0 </a:t>
            </a:r>
          </a:p>
          <a:p>
            <a:pPr algn="dist"/>
            <a:r>
              <a:rPr lang="en-US" altLang="ja-JP" sz="28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---speed Lv.---</a:t>
            </a:r>
          </a:p>
          <a:p>
            <a:pPr algn="r"/>
            <a:r>
              <a:rPr lang="en-US" altLang="ja-JP" sz="2800" b="1" i="1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  </a:t>
            </a:r>
            <a:endParaRPr kumimoji="1" lang="ja-JP" altLang="en-US" sz="2800" b="1" i="1" dirty="0">
              <a:ln>
                <a:solidFill>
                  <a:schemeClr val="tx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342408" y="1940861"/>
            <a:ext cx="2222783" cy="431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kumimoji="1" lang="en-US" altLang="ja-JP" sz="2800" b="1" i="1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SCORE</a:t>
            </a:r>
            <a:endParaRPr kumimoji="1" lang="ja-JP" altLang="en-US" sz="2800" b="1" i="1" dirty="0">
              <a:ln>
                <a:solidFill>
                  <a:schemeClr val="tx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339751" y="5124092"/>
            <a:ext cx="2225615" cy="6038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 : 0 0</a:t>
            </a:r>
            <a:endParaRPr kumimoji="1" lang="ja-JP" altLang="en-US" sz="2800" dirty="0">
              <a:ln>
                <a:solidFill>
                  <a:schemeClr val="tx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85512" y="4915257"/>
            <a:ext cx="1934091" cy="371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ja-JP" sz="2800" b="1" i="1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TIMER</a:t>
            </a:r>
            <a:endParaRPr kumimoji="1" lang="ja-JP" altLang="en-US" sz="2800" b="1" i="1" dirty="0">
              <a:ln>
                <a:solidFill>
                  <a:schemeClr val="tx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717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>
            <a:spLocks/>
          </p:cNvSpPr>
          <p:nvPr/>
        </p:nvSpPr>
        <p:spPr>
          <a:xfrm>
            <a:off x="1458745" y="294264"/>
            <a:ext cx="8892953" cy="6574749"/>
          </a:xfrm>
          <a:prstGeom prst="roundRect">
            <a:avLst>
              <a:gd name="adj" fmla="val 7921"/>
            </a:avLst>
          </a:prstGeom>
          <a:pattFill prst="plaid">
            <a:fgClr>
              <a:schemeClr val="bg1"/>
            </a:fgClr>
            <a:bgClr>
              <a:srgbClr val="00B050"/>
            </a:bgClr>
          </a:patt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6911853" y="626334"/>
            <a:ext cx="2139351" cy="4512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ja-JP" altLang="en-US" sz="24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ゲキムズ</a:t>
            </a:r>
          </a:p>
        </p:txBody>
      </p:sp>
      <p:grpSp>
        <p:nvGrpSpPr>
          <p:cNvPr id="17" name="グループ化 16"/>
          <p:cNvGrpSpPr/>
          <p:nvPr/>
        </p:nvGrpSpPr>
        <p:grpSpPr>
          <a:xfrm>
            <a:off x="6279967" y="1305135"/>
            <a:ext cx="3403121" cy="1928228"/>
            <a:chOff x="8833449" y="1940861"/>
            <a:chExt cx="3105509" cy="1889267"/>
          </a:xfrm>
        </p:grpSpPr>
        <p:sp>
          <p:nvSpPr>
            <p:cNvPr id="10" name="角丸四角形 9"/>
            <p:cNvSpPr/>
            <p:nvPr/>
          </p:nvSpPr>
          <p:spPr>
            <a:xfrm>
              <a:off x="8833449" y="2139351"/>
              <a:ext cx="3105509" cy="1690777"/>
            </a:xfrm>
            <a:prstGeom prst="roundRect">
              <a:avLst>
                <a:gd name="adj" fmla="val 2993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2800" b="1" i="1" dirty="0">
                  <a:ln>
                    <a:solidFill>
                      <a:schemeClr val="tx1"/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0 0 0 </a:t>
              </a:r>
            </a:p>
            <a:p>
              <a:pPr algn="dist"/>
              <a:r>
                <a:rPr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---speed Lv.---</a:t>
              </a:r>
            </a:p>
            <a:p>
              <a:pPr algn="r"/>
              <a:r>
                <a:rPr lang="en-US" altLang="ja-JP" sz="2800" b="1" i="1" dirty="0">
                  <a:ln>
                    <a:solidFill>
                      <a:schemeClr val="tx1"/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0  </a:t>
              </a:r>
              <a:endParaRPr kumimoji="1" lang="ja-JP" altLang="en-US" sz="2800" b="1" i="1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9342408" y="1940861"/>
              <a:ext cx="2222783" cy="4313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r>
                <a:rPr kumimoji="1" lang="en-US" altLang="ja-JP" sz="2800" b="1" i="1" dirty="0">
                  <a:ln>
                    <a:solidFill>
                      <a:schemeClr val="tx1"/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SCORE</a:t>
              </a:r>
              <a:endParaRPr kumimoji="1" lang="ja-JP" altLang="en-US" sz="2800" b="1" i="1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7099540" y="5809950"/>
            <a:ext cx="2225615" cy="812683"/>
            <a:chOff x="5339751" y="4915257"/>
            <a:chExt cx="2225615" cy="812683"/>
          </a:xfrm>
        </p:grpSpPr>
        <p:sp>
          <p:nvSpPr>
            <p:cNvPr id="12" name="正方形/長方形 11"/>
            <p:cNvSpPr/>
            <p:nvPr/>
          </p:nvSpPr>
          <p:spPr>
            <a:xfrm>
              <a:off x="5339751" y="5124092"/>
              <a:ext cx="2225615" cy="6038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n>
                    <a:solidFill>
                      <a:schemeClr val="tx1"/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0 : 0 0</a:t>
              </a:r>
              <a:endParaRPr kumimoji="1" lang="ja-JP" altLang="en-US" sz="28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485512" y="4915257"/>
              <a:ext cx="1934091" cy="371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kumimoji="1" lang="en-US" altLang="ja-JP" sz="2800" b="1" i="1" dirty="0">
                  <a:ln>
                    <a:solidFill>
                      <a:schemeClr val="tx1"/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TIMER</a:t>
              </a:r>
              <a:endParaRPr kumimoji="1" lang="ja-JP" altLang="en-US" sz="2800" b="1" i="1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9760"/>
              </p:ext>
            </p:extLst>
          </p:nvPr>
        </p:nvGraphicFramePr>
        <p:xfrm>
          <a:off x="1923170" y="540645"/>
          <a:ext cx="3372942" cy="6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908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hingle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accent2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hingle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accent2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hingle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accent2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hingle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accent2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hingle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accent2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hingle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accent2">
                          <a:lumMod val="5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908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hingle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accent2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hingle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accent2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hingle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accent2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hingle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accent2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hingle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accent2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hingle">
                      <a:fgClr>
                        <a:schemeClr val="accent2">
                          <a:lumMod val="60000"/>
                          <a:lumOff val="40000"/>
                        </a:schemeClr>
                      </a:fgClr>
                      <a:bgClr>
                        <a:schemeClr val="accent2">
                          <a:lumMod val="5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908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♡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908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◇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908">
                <a:tc>
                  <a:txBody>
                    <a:bodyPr/>
                    <a:lstStyle/>
                    <a:p>
                      <a:endParaRPr kumimoji="1" lang="ja-JP" altLang="en-US" sz="28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☆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908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□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908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□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○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△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△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△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908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○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△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□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□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□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2908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○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□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▽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○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▽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○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2908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□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▽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□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△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△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▽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2908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△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△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▽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○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▽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6911853" y="3626866"/>
            <a:ext cx="2294799" cy="1785406"/>
          </a:xfrm>
          <a:prstGeom prst="rect">
            <a:avLst/>
          </a:prstGeom>
          <a:pattFill prst="smConfetti">
            <a:fgClr>
              <a:schemeClr val="bg1"/>
            </a:fgClr>
            <a:bgClr>
              <a:srgbClr val="00B050"/>
            </a:bgClr>
          </a:pattFill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3912">
            <a:off x="6624086" y="3248248"/>
            <a:ext cx="2590531" cy="2072424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11062098" y="3767338"/>
            <a:ext cx="1014884" cy="2903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</a:p>
          <a:p>
            <a:pPr algn="ctr"/>
            <a:r>
              <a:rPr kumimoji="1" lang="ja-JP" altLang="en-US" dirty="0"/>
              <a:t>カーソルどこかに配置しねーと。</a:t>
            </a:r>
          </a:p>
        </p:txBody>
      </p:sp>
    </p:spTree>
    <p:extLst>
      <p:ext uri="{BB962C8B-B14F-4D97-AF65-F5344CB8AC3E}">
        <p14:creationId xmlns:p14="http://schemas.microsoft.com/office/powerpoint/2010/main" val="386440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8843" y="405358"/>
            <a:ext cx="9139954" cy="793631"/>
          </a:xfrm>
        </p:spPr>
        <p:txBody>
          <a:bodyPr>
            <a:no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</a:rPr>
              <a:t>次にジャンル設定画面！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94303" y="1270063"/>
            <a:ext cx="10129497" cy="3174439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7030A0"/>
                </a:solidFill>
              </a:rPr>
              <a:t>～必要な部品～</a:t>
            </a:r>
            <a:endParaRPr kumimoji="1" lang="en-US" altLang="ja-JP" dirty="0">
              <a:solidFill>
                <a:srgbClr val="7030A0"/>
              </a:solidFill>
            </a:endParaRPr>
          </a:p>
          <a:p>
            <a:r>
              <a:rPr kumimoji="1" lang="ja-JP" altLang="en-US" dirty="0"/>
              <a:t>選択可能な文字列の枠</a:t>
            </a:r>
            <a:endParaRPr kumimoji="1" lang="en-US" altLang="ja-JP" dirty="0"/>
          </a:p>
          <a:p>
            <a:r>
              <a:rPr lang="ja-JP" altLang="en-US" dirty="0"/>
              <a:t>選択矢印</a:t>
            </a:r>
            <a:endParaRPr lang="en-US" altLang="ja-JP" dirty="0"/>
          </a:p>
          <a:p>
            <a:r>
              <a:rPr kumimoji="1" lang="ja-JP" altLang="en-US" dirty="0"/>
              <a:t>説明文の枠</a:t>
            </a:r>
            <a:endParaRPr kumimoji="1" lang="en-US" altLang="ja-JP" dirty="0"/>
          </a:p>
          <a:p>
            <a:r>
              <a:rPr kumimoji="1" lang="ja-JP" altLang="en-US" dirty="0"/>
              <a:t>背景</a:t>
            </a:r>
            <a:endParaRPr kumimoji="1" lang="en-US" altLang="ja-JP" dirty="0"/>
          </a:p>
          <a:p>
            <a:r>
              <a:rPr lang="en-US" altLang="ja-JP" dirty="0"/>
              <a:t>1P</a:t>
            </a:r>
            <a:r>
              <a:rPr lang="ja-JP" altLang="en-US" dirty="0"/>
              <a:t>なのか、</a:t>
            </a:r>
            <a:r>
              <a:rPr lang="en-US" altLang="ja-JP" dirty="0"/>
              <a:t>2P</a:t>
            </a:r>
            <a:r>
              <a:rPr lang="ja-JP" altLang="en-US" dirty="0"/>
              <a:t>なのか、チュートリアルなのかの枠</a:t>
            </a:r>
            <a:endParaRPr kumimoji="1"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423" y="3392157"/>
            <a:ext cx="3810000" cy="30480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82112" y="802173"/>
            <a:ext cx="3205424" cy="24677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ja-JP" altLang="en-US" sz="2800" b="1" i="1" u="sng" dirty="0">
                <a:solidFill>
                  <a:srgbClr val="FF0000"/>
                </a:solidFill>
                <a:latin typeface="+mj-ea"/>
                <a:ea typeface="+mj-ea"/>
              </a:rPr>
              <a:t>エンドレス</a:t>
            </a:r>
            <a:endParaRPr kumimoji="1" lang="en-US" altLang="ja-JP" sz="2800" b="1" i="1" u="sng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dist"/>
            <a:r>
              <a:rPr lang="en-US" altLang="ja-JP" sz="2800" b="1" i="1" u="sng" dirty="0">
                <a:solidFill>
                  <a:srgbClr val="00B050"/>
                </a:solidFill>
                <a:latin typeface="+mj-ea"/>
                <a:ea typeface="+mj-ea"/>
              </a:rPr>
              <a:t>CPU</a:t>
            </a:r>
            <a:r>
              <a:rPr lang="ja-JP" altLang="en-US" sz="2800" b="1" i="1" u="sng" dirty="0">
                <a:solidFill>
                  <a:srgbClr val="00B050"/>
                </a:solidFill>
                <a:latin typeface="+mj-ea"/>
                <a:ea typeface="+mj-ea"/>
              </a:rPr>
              <a:t>対戦</a:t>
            </a:r>
            <a:endParaRPr lang="en-US" altLang="ja-JP" sz="2800" b="1" i="1" u="sng" dirty="0">
              <a:solidFill>
                <a:srgbClr val="00B050"/>
              </a:solidFill>
              <a:latin typeface="+mj-ea"/>
              <a:ea typeface="+mj-ea"/>
            </a:endParaRPr>
          </a:p>
          <a:p>
            <a:pPr algn="dist"/>
            <a:r>
              <a:rPr kumimoji="1" lang="ja-JP" altLang="en-US" sz="2800" b="1" i="1" u="sng" dirty="0">
                <a:solidFill>
                  <a:srgbClr val="0070C0"/>
                </a:solidFill>
                <a:latin typeface="+mj-ea"/>
                <a:ea typeface="+mj-ea"/>
              </a:rPr>
              <a:t>スコアアタック</a:t>
            </a:r>
            <a:endParaRPr kumimoji="1" lang="en-US" altLang="ja-JP" sz="2800" b="1" i="1" u="sng" dirty="0">
              <a:solidFill>
                <a:srgbClr val="0070C0"/>
              </a:solidFill>
              <a:latin typeface="+mj-ea"/>
              <a:ea typeface="+mj-ea"/>
            </a:endParaRPr>
          </a:p>
          <a:p>
            <a:pPr algn="dist"/>
            <a:r>
              <a:rPr lang="ja-JP" altLang="en-US" sz="2800" b="1" i="1" u="sng" dirty="0">
                <a:solidFill>
                  <a:srgbClr val="7030A0"/>
                </a:solidFill>
                <a:latin typeface="+mj-ea"/>
                <a:ea typeface="+mj-ea"/>
              </a:rPr>
              <a:t>チャレンジ問題</a:t>
            </a:r>
            <a:endParaRPr lang="en-US" altLang="ja-JP" sz="2800" b="1" i="1" u="sng" dirty="0">
              <a:solidFill>
                <a:srgbClr val="7030A0"/>
              </a:solidFill>
              <a:latin typeface="+mj-ea"/>
              <a:ea typeface="+mj-ea"/>
            </a:endParaRPr>
          </a:p>
          <a:p>
            <a:pPr algn="dist"/>
            <a:r>
              <a:rPr kumimoji="1" lang="ja-JP" altLang="en-US" sz="2800" b="1" i="1" u="sng" dirty="0">
                <a:solidFill>
                  <a:schemeClr val="tx1"/>
                </a:solidFill>
                <a:latin typeface="+mj-ea"/>
                <a:ea typeface="+mj-ea"/>
              </a:rPr>
              <a:t>ミッション</a:t>
            </a:r>
          </a:p>
        </p:txBody>
      </p:sp>
      <p:sp>
        <p:nvSpPr>
          <p:cNvPr id="14" name="角丸四角形 13"/>
          <p:cNvSpPr>
            <a:spLocks/>
          </p:cNvSpPr>
          <p:nvPr/>
        </p:nvSpPr>
        <p:spPr>
          <a:xfrm>
            <a:off x="8894008" y="1899138"/>
            <a:ext cx="2741983" cy="1638232"/>
          </a:xfrm>
          <a:prstGeom prst="roundRect">
            <a:avLst>
              <a:gd name="adj" fmla="val 7921"/>
            </a:avLst>
          </a:prstGeom>
          <a:pattFill prst="plaid">
            <a:fgClr>
              <a:schemeClr val="bg1"/>
            </a:fgClr>
            <a:bgClr>
              <a:srgbClr val="00B050"/>
            </a:bgClr>
          </a:patt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462224" y="3868615"/>
            <a:ext cx="432079" cy="482321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組合せ 15"/>
          <p:cNvSpPr/>
          <p:nvPr/>
        </p:nvSpPr>
        <p:spPr>
          <a:xfrm rot="16200000">
            <a:off x="387379" y="4604333"/>
            <a:ext cx="571718" cy="442130"/>
          </a:xfrm>
          <a:prstGeom prst="flowChartMerg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7" y="5111257"/>
            <a:ext cx="1047541" cy="838033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2266910" y="5410544"/>
            <a:ext cx="4379907" cy="1077491"/>
          </a:xfrm>
          <a:prstGeom prst="roundRect">
            <a:avLst>
              <a:gd name="adj" fmla="val 1021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rgbClr val="7030A0"/>
                </a:solidFill>
              </a:rPr>
              <a:t>このモードは時間内にどれだけスコアを稼げるか競うモードなのじゃ！</a:t>
            </a:r>
            <a:endParaRPr kumimoji="1" lang="en-US" altLang="ja-JP" sz="2000" dirty="0">
              <a:solidFill>
                <a:srgbClr val="7030A0"/>
              </a:solidFill>
            </a:endParaRPr>
          </a:p>
          <a:p>
            <a:pPr algn="ctr"/>
            <a:endParaRPr kumimoji="1" lang="ja-JP" altLang="en-US" sz="2000" dirty="0">
              <a:solidFill>
                <a:srgbClr val="7030A0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2984360" y="4167063"/>
            <a:ext cx="2662813" cy="6251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ja-JP" altLang="en-US" sz="2400" dirty="0">
                <a:solidFill>
                  <a:schemeClr val="tx1"/>
                </a:solidFill>
              </a:rPr>
              <a:t>１</a:t>
            </a:r>
            <a:r>
              <a:rPr kumimoji="1" lang="en-US" altLang="ja-JP" sz="2400" dirty="0">
                <a:solidFill>
                  <a:schemeClr val="tx1"/>
                </a:solidFill>
              </a:rPr>
              <a:t>P</a:t>
            </a:r>
            <a:r>
              <a:rPr kumimoji="1" lang="ja-JP" altLang="en-US" sz="2400" dirty="0">
                <a:solidFill>
                  <a:schemeClr val="tx1"/>
                </a:solidFill>
              </a:rPr>
              <a:t>で遊ぶ</a:t>
            </a:r>
          </a:p>
        </p:txBody>
      </p:sp>
    </p:spTree>
    <p:extLst>
      <p:ext uri="{BB962C8B-B14F-4D97-AF65-F5344CB8AC3E}">
        <p14:creationId xmlns:p14="http://schemas.microsoft.com/office/powerpoint/2010/main" val="65389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>
            <a:spLocks/>
          </p:cNvSpPr>
          <p:nvPr/>
        </p:nvSpPr>
        <p:spPr>
          <a:xfrm>
            <a:off x="1441492" y="283251"/>
            <a:ext cx="8892953" cy="6574749"/>
          </a:xfrm>
          <a:prstGeom prst="roundRect">
            <a:avLst>
              <a:gd name="adj" fmla="val 7921"/>
            </a:avLst>
          </a:prstGeom>
          <a:pattFill prst="plaid">
            <a:fgClr>
              <a:schemeClr val="bg1"/>
            </a:fgClr>
            <a:bgClr>
              <a:srgbClr val="00B050"/>
            </a:bgClr>
          </a:patt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203434" y="576450"/>
            <a:ext cx="2778085" cy="5860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ja-JP" altLang="en-US" sz="2400" dirty="0">
                <a:solidFill>
                  <a:schemeClr val="tx1"/>
                </a:solidFill>
              </a:rPr>
              <a:t>１人で遊ぶ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2153886" y="2984267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i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チュートリアル</a:t>
            </a:r>
            <a:endParaRPr kumimoji="1" lang="ja-JP" altLang="en-US" sz="3600" i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957332" y="4405853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戻る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130535" y="4405853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実績</a:t>
            </a:r>
            <a:endParaRPr kumimoji="1" lang="ja-JP" altLang="en-US" sz="3600" i="1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957332" y="2950234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i="1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コンフィグ</a:t>
            </a:r>
            <a:endParaRPr kumimoji="1" lang="ja-JP" altLang="en-US" sz="3200" i="1" dirty="0">
              <a:ln>
                <a:solidFill>
                  <a:schemeClr val="tx1"/>
                </a:solidFill>
              </a:ln>
              <a:solidFill>
                <a:srgbClr val="7030A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957332" y="1526905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i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２人で遊ぶ</a:t>
            </a:r>
            <a:endParaRPr kumimoji="1" lang="ja-JP" altLang="en-US" sz="3600" i="1" dirty="0">
              <a:ln>
                <a:solidFill>
                  <a:schemeClr val="tx1"/>
                </a:solidFill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153886" y="5792519"/>
            <a:ext cx="7468163" cy="763673"/>
          </a:xfrm>
          <a:prstGeom prst="roundRect">
            <a:avLst>
              <a:gd name="adj" fmla="val 1021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rgbClr val="7030A0"/>
                </a:solidFill>
              </a:rPr>
              <a:t>１人で遊ぶ：このゲームのメインコンテンツです。</a:t>
            </a:r>
            <a:endParaRPr kumimoji="1" lang="en-US" altLang="ja-JP" sz="2000" dirty="0">
              <a:solidFill>
                <a:srgbClr val="7030A0"/>
              </a:solidFill>
            </a:endParaRPr>
          </a:p>
          <a:p>
            <a:pPr algn="ctr"/>
            <a:r>
              <a:rPr lang="ja-JP" altLang="en-US" sz="2000" dirty="0">
                <a:solidFill>
                  <a:srgbClr val="7030A0"/>
                </a:solidFill>
              </a:rPr>
              <a:t>　　　１人でパネポンを遊びます。</a:t>
            </a:r>
            <a:endParaRPr kumimoji="1" lang="en-US" altLang="ja-JP" sz="2000" dirty="0">
              <a:solidFill>
                <a:srgbClr val="7030A0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004322" y="1483214"/>
            <a:ext cx="3390181" cy="966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i="1" u="sng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１人で遊ぶ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0" y="283251"/>
            <a:ext cx="1294725" cy="522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デザイン→</a:t>
            </a:r>
          </a:p>
        </p:txBody>
      </p:sp>
      <p:sp>
        <p:nvSpPr>
          <p:cNvPr id="15" name="フローチャート: 組合せ 14"/>
          <p:cNvSpPr/>
          <p:nvPr/>
        </p:nvSpPr>
        <p:spPr>
          <a:xfrm>
            <a:off x="3412155" y="965424"/>
            <a:ext cx="571718" cy="442130"/>
          </a:xfrm>
          <a:prstGeom prst="flowChartMerg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3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>
            <a:spLocks/>
          </p:cNvSpPr>
          <p:nvPr/>
        </p:nvSpPr>
        <p:spPr>
          <a:xfrm>
            <a:off x="1441492" y="283251"/>
            <a:ext cx="8892953" cy="6574749"/>
          </a:xfrm>
          <a:prstGeom prst="roundRect">
            <a:avLst>
              <a:gd name="adj" fmla="val 7921"/>
            </a:avLst>
          </a:prstGeom>
          <a:pattFill prst="plaid">
            <a:fgClr>
              <a:schemeClr val="bg1"/>
            </a:fgClr>
            <a:bgClr>
              <a:srgbClr val="00B050"/>
            </a:bgClr>
          </a:patt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203434" y="576450"/>
            <a:ext cx="2778085" cy="5860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ja-JP" altLang="en-US" sz="2400" dirty="0">
                <a:solidFill>
                  <a:schemeClr val="tx1"/>
                </a:solidFill>
              </a:rPr>
              <a:t>スコアアタック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2139161" y="1526905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i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エンドレス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957332" y="4405853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戻る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130535" y="4405853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ミッション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1984075" y="2881281"/>
            <a:ext cx="3390181" cy="966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i="1" u="sng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スコアアタック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5957332" y="2950234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i="1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チャレンジ問題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5957332" y="1526905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i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CPU</a:t>
            </a:r>
            <a:r>
              <a:rPr kumimoji="1" lang="ja-JP" altLang="en-US" sz="3600" i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対戦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2153886" y="5792519"/>
            <a:ext cx="7468163" cy="763673"/>
          </a:xfrm>
          <a:prstGeom prst="roundRect">
            <a:avLst>
              <a:gd name="adj" fmla="val 1021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rgbClr val="7030A0"/>
                </a:solidFill>
              </a:rPr>
              <a:t>このモードは時間内にどれだけスコアを稼げるか競うモード</a:t>
            </a:r>
            <a:r>
              <a:rPr lang="ja-JP" altLang="en-US" sz="2000" dirty="0">
                <a:solidFill>
                  <a:srgbClr val="7030A0"/>
                </a:solidFill>
              </a:rPr>
              <a:t>です。</a:t>
            </a:r>
            <a:endParaRPr lang="en-US" altLang="ja-JP" sz="2000" dirty="0">
              <a:solidFill>
                <a:srgbClr val="7030A0"/>
              </a:solidFill>
            </a:endParaRPr>
          </a:p>
          <a:p>
            <a:pPr algn="ctr"/>
            <a:r>
              <a:rPr lang="ja-JP" altLang="en-US" sz="2000" dirty="0">
                <a:solidFill>
                  <a:srgbClr val="7030A0"/>
                </a:solidFill>
              </a:rPr>
              <a:t>高</a:t>
            </a:r>
            <a:r>
              <a:rPr kumimoji="1" lang="ja-JP" altLang="en-US" sz="2000" dirty="0">
                <a:solidFill>
                  <a:srgbClr val="7030A0"/>
                </a:solidFill>
              </a:rPr>
              <a:t>スコアを目指して頑張りましょう。</a:t>
            </a:r>
            <a:endParaRPr kumimoji="1" lang="en-US" altLang="ja-JP" sz="2000" dirty="0">
              <a:solidFill>
                <a:srgbClr val="7030A0"/>
              </a:solidFill>
            </a:endParaRPr>
          </a:p>
        </p:txBody>
      </p:sp>
      <p:sp>
        <p:nvSpPr>
          <p:cNvPr id="13" name="フローチャート: 組合せ 12"/>
          <p:cNvSpPr/>
          <p:nvPr/>
        </p:nvSpPr>
        <p:spPr>
          <a:xfrm>
            <a:off x="3397430" y="2397096"/>
            <a:ext cx="571718" cy="442130"/>
          </a:xfrm>
          <a:prstGeom prst="flowChartMerg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68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>
            <a:spLocks/>
          </p:cNvSpPr>
          <p:nvPr/>
        </p:nvSpPr>
        <p:spPr>
          <a:xfrm>
            <a:off x="1441492" y="283251"/>
            <a:ext cx="8892953" cy="6574749"/>
          </a:xfrm>
          <a:prstGeom prst="roundRect">
            <a:avLst>
              <a:gd name="adj" fmla="val 7921"/>
            </a:avLst>
          </a:prstGeom>
          <a:pattFill prst="plaid">
            <a:fgClr>
              <a:schemeClr val="bg1"/>
            </a:fgClr>
            <a:bgClr>
              <a:srgbClr val="00B050"/>
            </a:bgClr>
          </a:patt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203434" y="576450"/>
            <a:ext cx="2778085" cy="5860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ja-JP" altLang="en-US" sz="2400" dirty="0">
                <a:solidFill>
                  <a:schemeClr val="tx1"/>
                </a:solidFill>
              </a:rPr>
              <a:t>スコアアタック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2139161" y="1526905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i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エンドレス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957332" y="4405853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戻る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130535" y="4405853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ミッション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1984075" y="2881281"/>
            <a:ext cx="3390181" cy="966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i="1" u="sng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スコアアタック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5957332" y="2950234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i="1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チャレンジ問題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5957332" y="1526905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i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CPU</a:t>
            </a:r>
            <a:r>
              <a:rPr kumimoji="1" lang="ja-JP" altLang="en-US" sz="3600" i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対戦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2153886" y="5792519"/>
            <a:ext cx="7468163" cy="763673"/>
          </a:xfrm>
          <a:prstGeom prst="roundRect">
            <a:avLst>
              <a:gd name="adj" fmla="val 1021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rgbClr val="7030A0"/>
                </a:solidFill>
              </a:rPr>
              <a:t>このモードは時間内にどれだけスコアを稼げるか競うモード</a:t>
            </a:r>
            <a:r>
              <a:rPr lang="ja-JP" altLang="en-US" sz="2000" dirty="0">
                <a:solidFill>
                  <a:srgbClr val="7030A0"/>
                </a:solidFill>
              </a:rPr>
              <a:t>です。</a:t>
            </a:r>
            <a:endParaRPr lang="en-US" altLang="ja-JP" sz="2000" dirty="0">
              <a:solidFill>
                <a:srgbClr val="7030A0"/>
              </a:solidFill>
            </a:endParaRPr>
          </a:p>
          <a:p>
            <a:pPr algn="ctr"/>
            <a:r>
              <a:rPr lang="ja-JP" altLang="en-US" sz="2000" dirty="0">
                <a:solidFill>
                  <a:srgbClr val="7030A0"/>
                </a:solidFill>
              </a:rPr>
              <a:t>高</a:t>
            </a:r>
            <a:r>
              <a:rPr kumimoji="1" lang="ja-JP" altLang="en-US" sz="2000" dirty="0">
                <a:solidFill>
                  <a:srgbClr val="7030A0"/>
                </a:solidFill>
              </a:rPr>
              <a:t>スコアを目指して頑張りましょう。</a:t>
            </a:r>
            <a:endParaRPr kumimoji="1" lang="en-US" altLang="ja-JP" sz="2000" dirty="0">
              <a:solidFill>
                <a:srgbClr val="7030A0"/>
              </a:solidFill>
            </a:endParaRPr>
          </a:p>
        </p:txBody>
      </p:sp>
      <p:sp>
        <p:nvSpPr>
          <p:cNvPr id="13" name="角丸四角形 12"/>
          <p:cNvSpPr>
            <a:spLocks/>
          </p:cNvSpPr>
          <p:nvPr/>
        </p:nvSpPr>
        <p:spPr>
          <a:xfrm>
            <a:off x="2059912" y="1594552"/>
            <a:ext cx="7385539" cy="4367636"/>
          </a:xfrm>
          <a:prstGeom prst="roundRect">
            <a:avLst>
              <a:gd name="adj" fmla="val 7921"/>
            </a:avLst>
          </a:prstGeom>
          <a:pattFill prst="plaid">
            <a:fgClr>
              <a:schemeClr val="bg1"/>
            </a:fgClr>
            <a:bgClr>
              <a:srgbClr val="00B050"/>
            </a:bgClr>
          </a:patt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186831" y="2091877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i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やさしい</a:t>
            </a:r>
          </a:p>
        </p:txBody>
      </p:sp>
      <p:sp>
        <p:nvSpPr>
          <p:cNvPr id="18" name="フローチャート: 組合せ 17"/>
          <p:cNvSpPr/>
          <p:nvPr/>
        </p:nvSpPr>
        <p:spPr>
          <a:xfrm rot="16200000">
            <a:off x="7617142" y="3656569"/>
            <a:ext cx="571718" cy="442130"/>
          </a:xfrm>
          <a:prstGeom prst="flowChartMerg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組合せ 18"/>
          <p:cNvSpPr/>
          <p:nvPr/>
        </p:nvSpPr>
        <p:spPr>
          <a:xfrm rot="5400000">
            <a:off x="3316500" y="3706564"/>
            <a:ext cx="571718" cy="442130"/>
          </a:xfrm>
          <a:prstGeom prst="flowChartMerg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4057590" y="3394613"/>
            <a:ext cx="3390181" cy="966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i="1" u="sng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２：００</a:t>
            </a:r>
            <a:endParaRPr kumimoji="1" lang="ja-JP" altLang="en-US" sz="3600" i="1" u="sng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560818" y="5878286"/>
            <a:ext cx="1537397" cy="677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以下</a:t>
            </a:r>
            <a:r>
              <a:rPr kumimoji="1" lang="en-US" altLang="ja-JP" dirty="0">
                <a:solidFill>
                  <a:schemeClr val="tx1"/>
                </a:solidFill>
              </a:rPr>
              <a:t>game.ppt</a:t>
            </a:r>
            <a:r>
              <a:rPr kumimoji="1" lang="ja-JP" altLang="en-US" dirty="0">
                <a:solidFill>
                  <a:schemeClr val="tx1"/>
                </a:solidFill>
              </a:rPr>
              <a:t>参照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3075654" y="4896707"/>
            <a:ext cx="2377302" cy="794559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i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決定</a:t>
            </a:r>
            <a:endParaRPr kumimoji="1" lang="ja-JP" altLang="en-US" sz="4000" b="1" i="1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679616" y="3364302"/>
            <a:ext cx="2437600" cy="19420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ジャンル設定画面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次の画面に引き継ぐ変数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モード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１人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ジャンル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スコア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ルール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やさしい）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6065124" y="4881907"/>
            <a:ext cx="2377302" cy="794559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i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戻る</a:t>
            </a:r>
            <a:endParaRPr kumimoji="1" lang="ja-JP" altLang="en-US" sz="4000" b="1" i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61576" y="1406106"/>
            <a:ext cx="1276709" cy="4556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文字について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>
                <a:solidFill>
                  <a:srgbClr val="FFFF00"/>
                </a:solidFill>
              </a:rPr>
              <a:t>ふつう</a:t>
            </a:r>
            <a:endParaRPr lang="en-US" altLang="ja-JP" dirty="0">
              <a:solidFill>
                <a:srgbClr val="FFFF0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むずかしい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gradFill flip="none" rotWithShape="1">
                  <a:gsLst>
                    <a:gs pos="0">
                      <a:schemeClr val="tx1"/>
                    </a:gs>
                    <a:gs pos="66000">
                      <a:schemeClr val="accent1">
                        <a:lumMod val="45000"/>
                        <a:lumOff val="55000"/>
                      </a:schemeClr>
                    </a:gs>
                    <a:gs pos="68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  <a:tileRect/>
                </a:gradFill>
              </a:rPr>
              <a:t>ゲキむず</a:t>
            </a:r>
            <a:endParaRPr kumimoji="1" lang="ja-JP" altLang="en-US" dirty="0">
              <a:gradFill flip="none" rotWithShape="1">
                <a:gsLst>
                  <a:gs pos="0">
                    <a:schemeClr val="tx1"/>
                  </a:gs>
                  <a:gs pos="66000">
                    <a:schemeClr val="accent1">
                      <a:lumMod val="45000"/>
                      <a:lumOff val="55000"/>
                    </a:schemeClr>
                  </a:gs>
                  <a:gs pos="68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7037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51243" y="489317"/>
            <a:ext cx="10534023" cy="2364415"/>
          </a:xfrm>
        </p:spPr>
        <p:txBody>
          <a:bodyPr/>
          <a:lstStyle/>
          <a:p>
            <a:r>
              <a:rPr lang="ja-JP" altLang="en-US" dirty="0"/>
              <a:t>ご視聴</a:t>
            </a:r>
            <a:r>
              <a:rPr kumimoji="1" lang="ja-JP" altLang="en-US" dirty="0"/>
              <a:t>ありがとうございました～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422" y="3392158"/>
            <a:ext cx="381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6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351</Words>
  <Application>Microsoft Office PowerPoint</Application>
  <PresentationFormat>ワイド画面</PresentationFormat>
  <Paragraphs>152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外部設計しよう！</vt:lpstr>
      <vt:lpstr>基本のオブジェクトを作りたい！</vt:lpstr>
      <vt:lpstr>一番難しいゲームプレイ画面の制作！</vt:lpstr>
      <vt:lpstr>PowerPoint プレゼンテーション</vt:lpstr>
      <vt:lpstr>次にジャンル設定画面！</vt:lpstr>
      <vt:lpstr>PowerPoint プレゼンテーション</vt:lpstr>
      <vt:lpstr>PowerPoint プレゼンテーション</vt:lpstr>
      <vt:lpstr>PowerPoint プレゼンテーション</vt:lpstr>
      <vt:lpstr>ご視聴ありがとうございました～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外部設計をあいよう！</dc:title>
  <dc:creator>薄井広希</dc:creator>
  <cp:lastModifiedBy>薄井広希</cp:lastModifiedBy>
  <cp:revision>50</cp:revision>
  <dcterms:created xsi:type="dcterms:W3CDTF">2016-02-12T14:23:19Z</dcterms:created>
  <dcterms:modified xsi:type="dcterms:W3CDTF">2016-11-02T04:11:17Z</dcterms:modified>
</cp:coreProperties>
</file>