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D6B0-EFDC-C20B-CAD3-AFAC12F25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56FFD-2E9A-9CD7-1895-CEA6ED421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F015-D37F-9D62-7D35-55F6E84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6486-5C64-861A-AE77-55585591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B2E4-9294-0D33-2389-93070524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589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374A-BAFF-8DF4-09F2-A8CC4F82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C379B-5D44-FB8E-DC6F-D5695E1B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ECFC-EEE3-0057-D9C4-269F2FC3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ABE6-7518-9B5F-950D-AC12999F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2071-F740-41AB-5411-3D8A19AB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64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CC94-3D5F-9C8C-1D7C-D5EED50DF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36FD4-0533-15BB-D4D3-00765B3D5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B8EA-78E7-E3D4-6E2F-6F05E88A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79C7-4767-3028-FD20-A53F2A3E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FFF73-192C-88D8-9228-5F9CECEB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067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D891-C679-D43A-CBBF-54652AB3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78A1-B960-AD5D-4AE8-564E734B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9760D-0BC4-817F-1336-5636AD71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51C1B-435E-2091-D191-15BD03A0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3812-F0E4-173B-D137-3D510067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10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16D8-424F-D990-B617-0844C410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F6278-0CB9-8B9B-F449-8E55DAB4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70E40-AC3A-EBA2-6479-08A4D2B4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089A-E9E0-AF31-C055-C23953CB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0C957-FB59-4E7F-650E-2CBB5DC4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475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5379-3B24-7AA6-3442-41D72119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FD29-A871-9268-F2D6-3028B8DF8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418BC-412A-0DC4-51FE-929A5EAF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1841-5288-2758-93C6-F31300BA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E6EA-83EE-8E18-0138-3393A6B3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4D82-751A-8E35-F71F-7C3AC245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026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1049-E51F-B4BA-7718-C397EF42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22CA-B988-C08C-F48F-41645C63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00154-AE19-E371-EE0B-906B54D6A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164BF-C5C6-8D53-98B1-15E231FEF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12657-FA47-A790-76DE-6E449E1F2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DE946-4FFB-215E-7257-7E4B79E5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FB613-7483-21DB-26DA-A1B4F320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8CA58-F965-C2B3-1AC3-1C417717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49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1F91-BF06-E655-6EA6-2DCCF26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BAACB-52C0-6D2C-EE9D-89EF81E6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CA036-A3AF-4600-72E0-6A74EDB5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8C05E-492C-4702-F214-CCDB2048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378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C712E-1E7C-36B2-4E7B-788DF4E0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C244A-B74B-7732-6AEC-4C5E149A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FEEC6-4238-B89B-67B7-9398B46C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748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4B76-8DBE-D0F3-A7CA-BB978D6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404F-FD7E-C6B7-A1A6-342FDC8B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92D40-58DA-5837-AAB2-D93B5CEB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83E56-651B-CFD6-F5AB-BF9F97DB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18434-74C7-F59A-3010-BF06DC36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B5BC6-7068-69B8-B852-EB85020E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165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375C-D32C-C3F9-F31B-69E74BEC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C589D-39FE-DFE4-F442-E7537246E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72344-FF4C-69E1-95E4-92EA0A8A6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CBDD-116A-41B8-FF1F-14B3F6F6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9BC7C-32C6-4D68-BCBA-67DBC31A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FFB1-EE1E-50D2-59FA-F73FE422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94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3423F-791F-4B96-F11C-B9755B69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97AEC-5297-C6BE-E317-F6FABBC6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4B00-E6DF-15DE-AE02-12D1A8BA2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FABC-3B5A-F4C3-FE79-BCF896E73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A58B-E284-BF60-0925-7DAAB1CC2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85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Green and Sustainability Bonds and Environmental Performance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Hiroaki </a:t>
            </a:r>
            <a:r>
              <a:rPr lang="en-US" dirty="0" err="1"/>
              <a:t>Kurachi</a:t>
            </a:r>
            <a:r>
              <a:rPr lang="en-US" dirty="0"/>
              <a:t> and Luis Señires</a:t>
            </a:r>
          </a:p>
          <a:p>
            <a:r>
              <a:rPr lang="en-US" dirty="0"/>
              <a:t>03 December 2024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7464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areas for further research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scores observed despite higher issuance volumes</a:t>
            </a:r>
          </a:p>
          <a:p>
            <a:r>
              <a:rPr lang="en-US" dirty="0"/>
              <a:t>Possible that EPI scores would have decreased even more if not for these investments</a:t>
            </a:r>
          </a:p>
          <a:p>
            <a:r>
              <a:rPr lang="en-US" dirty="0"/>
              <a:t>Could be a signal of “greenwashing”</a:t>
            </a:r>
          </a:p>
          <a:p>
            <a:endParaRPr lang="en-US" dirty="0"/>
          </a:p>
          <a:p>
            <a:r>
              <a:rPr lang="en-US" dirty="0"/>
              <a:t>Use of project-level data or more specific categorization of use of proceeds</a:t>
            </a:r>
          </a:p>
          <a:p>
            <a:r>
              <a:rPr lang="en-US" dirty="0"/>
              <a:t>Other potential determinants of EPI scores (e.g. GDP, specific investments into renewable energy, etc.)</a:t>
            </a:r>
          </a:p>
          <a:p>
            <a:r>
              <a:rPr lang="en-US" dirty="0"/>
              <a:t>Other peer comparisons aside from region</a:t>
            </a:r>
          </a:p>
        </p:txBody>
      </p:sp>
    </p:spTree>
    <p:extLst>
      <p:ext uri="{BB962C8B-B14F-4D97-AF65-F5344CB8AC3E}">
        <p14:creationId xmlns:p14="http://schemas.microsoft.com/office/powerpoint/2010/main" val="291095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Green, Social, and Sustainability Bonds</a:t>
            </a:r>
          </a:p>
          <a:p>
            <a:pPr lvl="1"/>
            <a:r>
              <a:rPr lang="en-US" dirty="0"/>
              <a:t>Financial securities issued by organizations to raise funding for a portfolio of projects…</a:t>
            </a:r>
          </a:p>
          <a:p>
            <a:pPr lvl="1"/>
            <a:r>
              <a:rPr lang="en-US" dirty="0"/>
              <a:t>…that are expected to generate “green” or “social” (or both!) benefits</a:t>
            </a:r>
          </a:p>
          <a:p>
            <a:pPr lvl="1"/>
            <a:r>
              <a:rPr lang="en-US" dirty="0"/>
              <a:t>Borrowers are expected to provide allocation and impact reports</a:t>
            </a:r>
          </a:p>
          <a:p>
            <a:r>
              <a:rPr lang="en-US" b="1" dirty="0"/>
              <a:t>Environmental Performance Index (EPI)</a:t>
            </a:r>
          </a:p>
          <a:p>
            <a:pPr lvl="1"/>
            <a:r>
              <a:rPr lang="en-PH" dirty="0"/>
              <a:t>Provided by Yale and Columbia</a:t>
            </a:r>
          </a:p>
          <a:p>
            <a:pPr lvl="1"/>
            <a:r>
              <a:rPr lang="en-PH" dirty="0"/>
              <a:t>Uses 58 performance indicators across 11 issue categories</a:t>
            </a:r>
          </a:p>
          <a:p>
            <a:pPr lvl="1"/>
            <a:r>
              <a:rPr lang="en-PH" dirty="0"/>
              <a:t>Ranks 180 countries on climate change performance, environmental health, and ecosystem vitality</a:t>
            </a:r>
          </a:p>
        </p:txBody>
      </p:sp>
    </p:spTree>
    <p:extLst>
      <p:ext uri="{BB962C8B-B14F-4D97-AF65-F5344CB8AC3E}">
        <p14:creationId xmlns:p14="http://schemas.microsoft.com/office/powerpoint/2010/main" val="256593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pic>
        <p:nvPicPr>
          <p:cNvPr id="5" name="Content Placeholder 4" descr="A diagram of different types of climate change&#10;&#10;Description automatically generated">
            <a:extLst>
              <a:ext uri="{FF2B5EF4-FFF2-40B4-BE49-F238E27FC236}">
                <a16:creationId xmlns:a16="http://schemas.microsoft.com/office/drawing/2014/main" id="{0AA88280-7AB9-F832-7659-79653299B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47" y="238115"/>
            <a:ext cx="6450905" cy="638176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4B5DE9-C95D-716E-6263-6F8AD0908154}"/>
              </a:ext>
            </a:extLst>
          </p:cNvPr>
          <p:cNvSpPr txBox="1"/>
          <p:nvPr/>
        </p:nvSpPr>
        <p:spPr>
          <a:xfrm>
            <a:off x="7905750" y="6531146"/>
            <a:ext cx="4286250" cy="290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effectLst/>
                <a:latin typeface="+mj-lt"/>
              </a:rPr>
              <a:t>image from https://epi.yale.edu/about-epi</a:t>
            </a:r>
          </a:p>
        </p:txBody>
      </p:sp>
    </p:spTree>
    <p:extLst>
      <p:ext uri="{BB962C8B-B14F-4D97-AF65-F5344CB8AC3E}">
        <p14:creationId xmlns:p14="http://schemas.microsoft.com/office/powerpoint/2010/main" val="10928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Question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the relationship between the amount of funding raised through Green and Sustainability bonds and a country’s EPI score?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94813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1: Bond issuances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and Sustainability bond issuance volumes (USD millions)</a:t>
            </a:r>
          </a:p>
          <a:p>
            <a:r>
              <a:rPr lang="en-US" dirty="0"/>
              <a:t>Total local currency bond issuance volumes (USD millions)</a:t>
            </a:r>
          </a:p>
          <a:p>
            <a:r>
              <a:rPr lang="en-US" dirty="0"/>
              <a:t>Broken down per issuer (Government and Corporate) and bond label (Green and Sustainability)</a:t>
            </a:r>
          </a:p>
          <a:p>
            <a:r>
              <a:rPr lang="en-US" dirty="0"/>
              <a:t>Limited to ASEAN+3 economies</a:t>
            </a:r>
          </a:p>
          <a:p>
            <a:r>
              <a:rPr lang="en-US" dirty="0"/>
              <a:t>Taken from the Asian Development Bank’s </a:t>
            </a:r>
            <a:r>
              <a:rPr lang="en-US" dirty="0" err="1"/>
              <a:t>AsianBondsOnline</a:t>
            </a:r>
            <a:r>
              <a:rPr lang="en-US" dirty="0"/>
              <a:t> portal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2891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2: EPI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Aggregated into a score</a:t>
            </a:r>
          </a:p>
          <a:p>
            <a:r>
              <a:rPr lang="en-US" dirty="0"/>
              <a:t>Comprehensively covers a wide range of environmental issues, not just a single or limited issues</a:t>
            </a:r>
          </a:p>
          <a:p>
            <a:r>
              <a:rPr lang="en-US" dirty="0"/>
              <a:t>Though this analysis is focused on ASEAN+3, dataset contains global information which can be useful especially when comparing against world standards</a:t>
            </a:r>
          </a:p>
          <a:p>
            <a:r>
              <a:rPr lang="en-US" dirty="0"/>
              <a:t>Two-year time horizon which does not directly match Bond data</a:t>
            </a:r>
          </a:p>
        </p:txBody>
      </p:sp>
    </p:spTree>
    <p:extLst>
      <p:ext uri="{BB962C8B-B14F-4D97-AF65-F5344CB8AC3E}">
        <p14:creationId xmlns:p14="http://schemas.microsoft.com/office/powerpoint/2010/main" val="103017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05178" cy="1008345"/>
          </a:xfrm>
        </p:spPr>
        <p:txBody>
          <a:bodyPr>
            <a:norm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Rising issuance volume</a:t>
            </a:r>
            <a:endParaRPr lang="en-P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2E1384-34CD-A84A-D8B0-C9B0AE69B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0385" y="987425"/>
            <a:ext cx="5717806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Upward trending (in nominal terms)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reasons: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Paris commitments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Energy crisis due to geopolitical conflicts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Growth of ESG market segment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More generally, higher deficits due to the pandemic</a:t>
            </a: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262931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05178" cy="1008345"/>
          </a:xfrm>
        </p:spPr>
        <p:txBody>
          <a:bodyPr>
            <a:norm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Global downtrend in EPI</a:t>
            </a:r>
            <a:endParaRPr lang="en-P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Regional (and global) drop in EPI scores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reasons: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Higher standards for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More developments focused on economic growth rather than environmental targets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661385-8844-248E-CF15-D66CC30EC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9715" y="987425"/>
            <a:ext cx="5239146" cy="4873625"/>
          </a:xfrm>
        </p:spPr>
      </p:pic>
    </p:spTree>
    <p:extLst>
      <p:ext uri="{BB962C8B-B14F-4D97-AF65-F5344CB8AC3E}">
        <p14:creationId xmlns:p14="http://schemas.microsoft.com/office/powerpoint/2010/main" val="93355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4362833" cy="1008345"/>
          </a:xfrm>
        </p:spPr>
        <p:txBody>
          <a:bodyPr>
            <a:no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Weak to negative relation</a:t>
            </a:r>
            <a:endParaRPr lang="en-P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South Korea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Linear regression on time series data to draw trend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Normalized data for more meaningful comparison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Bonds are expressed in USD millions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EPI scores are 0 to 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844B93-2E74-F831-8F57-6317794F5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1991" y="987425"/>
            <a:ext cx="5480221" cy="4873625"/>
          </a:xfrm>
        </p:spPr>
      </p:pic>
    </p:spTree>
    <p:extLst>
      <p:ext uri="{BB962C8B-B14F-4D97-AF65-F5344CB8AC3E}">
        <p14:creationId xmlns:p14="http://schemas.microsoft.com/office/powerpoint/2010/main" val="81292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429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Green and Sustainability Bonds and Environmental Performance</vt:lpstr>
      <vt:lpstr>Background</vt:lpstr>
      <vt:lpstr>PowerPoint Presentation</vt:lpstr>
      <vt:lpstr>Research Question</vt:lpstr>
      <vt:lpstr>Dataset 1: Bond issuances</vt:lpstr>
      <vt:lpstr>Dataset 2: EPI</vt:lpstr>
      <vt:lpstr>Finding: Rising issuance volume</vt:lpstr>
      <vt:lpstr>Finding: Global downtrend in EPI</vt:lpstr>
      <vt:lpstr>Finding: Weak to negative relation</vt:lpstr>
      <vt:lpstr>Summary and areas for further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Señires</dc:creator>
  <cp:lastModifiedBy>Hiroaki Kurachi</cp:lastModifiedBy>
  <cp:revision>6</cp:revision>
  <dcterms:created xsi:type="dcterms:W3CDTF">2024-12-04T04:00:12Z</dcterms:created>
  <dcterms:modified xsi:type="dcterms:W3CDTF">2024-12-04T15:26:29Z</dcterms:modified>
</cp:coreProperties>
</file>