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5"/>
    <p:restoredTop sz="94663"/>
  </p:normalViewPr>
  <p:slideViewPr>
    <p:cSldViewPr snapToGrid="0" snapToObjects="1">
      <p:cViewPr varScale="1">
        <p:scale>
          <a:sx n="130" d="100"/>
          <a:sy n="130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C79D7-62BE-A943-BA5A-27F71703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332C09-AD88-DC40-B471-CBEE13EFA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E89DE8-319D-EF46-BE16-C29CE440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8ABB-02A5-A44F-A931-97A87B803982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5E326B-8C06-9342-8A7A-ADF1C14A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5998F7-675D-D64C-9377-C51AD3F6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7ED5-6ED8-2F4E-95FB-31C0A6494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4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E7DFC4-1D6B-0B41-BAA6-8B762C96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6033EB-1082-D743-868A-A2661A9F5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BDF42F-7583-9446-BBBB-11DE5F2C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8ABB-02A5-A44F-A931-97A87B803982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714B18-F2C1-B240-B1D8-576C6B48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8B2995-A423-9A47-9B4E-514D9C8E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7ED5-6ED8-2F4E-95FB-31C0A6494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4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DCED88-37F7-A043-B3EE-EC5559A52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9A59DB-E9EF-2441-80C4-BA09E3352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374535-1D02-C547-AB7F-3FC07D27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8ABB-02A5-A44F-A931-97A87B803982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EE49C1-ACA5-B346-8879-C166AC6A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BED240-EE20-194C-9014-4EB9FBFB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7ED5-6ED8-2F4E-95FB-31C0A6494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0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75FA6-FC8C-9A49-B6DF-E38DA5FC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1992D7-0E63-9041-8460-BBA11E53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8177C-CD11-654E-B947-57BA125D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8ABB-02A5-A44F-A931-97A87B803982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2CA18F-E1A2-2D4D-8AD3-E5C377EA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F9A59F-6319-3041-AE85-65B16568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7ED5-6ED8-2F4E-95FB-31C0A6494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0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7DC13-3E99-A648-90CA-08EAC2DC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8F7439-5BA2-4940-80B6-56C7673B6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85D321-B431-F742-9305-62631046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8ABB-02A5-A44F-A931-97A87B803982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1846C5-E500-2449-8CF6-D3CBD509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12AAD8-DA9D-514D-BEEC-2804E0F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7ED5-6ED8-2F4E-95FB-31C0A6494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1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7BA94-C1FC-CF49-8901-24F0DB77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6DCFBF-3F67-8340-85F3-D9BB3E3D2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944824-0368-B245-AB1F-CA904F98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999982-F9FB-0942-8799-6B9D62A7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8ABB-02A5-A44F-A931-97A87B803982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465CED-085D-6644-B83D-F667AB1C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B976CF-519B-A24D-933D-02ACEEB8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7ED5-6ED8-2F4E-95FB-31C0A6494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47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B1C8AE-A602-D44C-BC4D-6EADAC6F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A14D36-F70D-A147-951E-07C1E3427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9CBBA6-A9BC-4A41-BA98-395922962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B0D88F-5585-BA49-8D17-EC495A5E8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363E9D-F590-F548-B0DC-70B547CAC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F36CDC-7E7F-0640-A9CE-B20ABEC1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8ABB-02A5-A44F-A931-97A87B803982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0993BA-1B2A-5245-9D1F-275A42DF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ED5037-7949-154F-833B-5FEBC4DB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7ED5-6ED8-2F4E-95FB-31C0A6494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82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CC3D0-2BB0-A245-8A9C-674D8072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671247-D0ED-8049-9F7A-AFDBE26B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8ABB-02A5-A44F-A931-97A87B803982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247B30-1BB9-7D4F-924F-8060EAA1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8E8DFC-5DA9-9C44-9FE4-75DDE7D8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7ED5-6ED8-2F4E-95FB-31C0A6494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43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620F3C-6970-9C45-B0D5-5BDEB8FE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8ABB-02A5-A44F-A931-97A87B803982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28AC73-77FA-8540-85DF-E7BA4D30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079799-52A2-DA4F-964F-F018316F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7ED5-6ED8-2F4E-95FB-31C0A6494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5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77716-3EB5-BB41-8422-B8A84299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9DA497-416E-1743-896E-C490B94B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6CA611-C6DC-FE4B-A610-DD1AC8952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37F0EE-A916-7B4F-B4DB-2B873CA9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8ABB-02A5-A44F-A931-97A87B803982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F0A6A3-6351-5A41-AB43-4A2E5518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0BB2D6-D394-7C4E-BD3C-9965414E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7ED5-6ED8-2F4E-95FB-31C0A6494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9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6D885-2521-C64C-BF95-F6547FD7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A272DF-1889-EB47-A8FC-2ED8CC286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B4E743-AA04-4540-AEE3-591E40A7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77FFE5-8042-D143-AC3B-5854DF49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8ABB-02A5-A44F-A931-97A87B803982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FAA286-5AB4-D842-9F8C-6DBB6C57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37D58A-2C56-3245-BDDE-30F6F991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7ED5-6ED8-2F4E-95FB-31C0A6494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3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D82ACB-7212-074A-A6F2-344CDCCF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7AAE60-44AA-954B-8111-81A79A485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502EBE-C2F4-5948-A9E6-B4735D56C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8ABB-02A5-A44F-A931-97A87B803982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4C4F4D-5452-4441-AC42-5B71BEF0A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2EEC0-28B8-0346-9E78-182789350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7ED5-6ED8-2F4E-95FB-31C0A6494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10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optiver-realized-volatility-predictio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optiver-realized-volatility-predictio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01FA07-762A-5F48-BB60-02CE84949218}"/>
              </a:ext>
            </a:extLst>
          </p:cNvPr>
          <p:cNvSpPr txBox="1"/>
          <p:nvPr/>
        </p:nvSpPr>
        <p:spPr>
          <a:xfrm>
            <a:off x="245607" y="810569"/>
            <a:ext cx="3808808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../input/</a:t>
            </a:r>
            <a:r>
              <a:rPr lang="en-US" altLang="ja-JP" sz="1400" dirty="0" err="1"/>
              <a:t>optiver</a:t>
            </a:r>
            <a:r>
              <a:rPr lang="en-US" altLang="ja-JP" sz="1400" dirty="0"/>
              <a:t>-realized-volatility-prediction</a:t>
            </a:r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book_test.parquet</a:t>
            </a:r>
            <a:endParaRPr kumimoji="1" lang="en-US" altLang="ja-JP" sz="1400" dirty="0"/>
          </a:p>
          <a:p>
            <a:r>
              <a:rPr lang="en-US" altLang="ja-JP" sz="1400" dirty="0"/>
              <a:t>        </a:t>
            </a:r>
            <a:r>
              <a:rPr lang="en-US" altLang="ja-JP" sz="1400" b="1" dirty="0" err="1"/>
              <a:t>stock_id</a:t>
            </a:r>
            <a:r>
              <a:rPr lang="en-US" altLang="ja-JP" sz="1400" b="1" dirty="0"/>
              <a:t>=0</a:t>
            </a:r>
          </a:p>
          <a:p>
            <a:endParaRPr kumimoji="1"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book_train.parquet</a:t>
            </a:r>
            <a:endParaRPr lang="en-US" altLang="ja-JP" sz="1400" dirty="0"/>
          </a:p>
          <a:p>
            <a:r>
              <a:rPr lang="en-US" altLang="ja-JP" sz="1400" dirty="0"/>
              <a:t>        </a:t>
            </a:r>
            <a:r>
              <a:rPr lang="en-US" altLang="ja-JP" sz="1400" b="1" dirty="0" err="1"/>
              <a:t>stock_id</a:t>
            </a:r>
            <a:r>
              <a:rPr lang="en-US" altLang="ja-JP" sz="1400" b="1" dirty="0"/>
              <a:t>=0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stock_id</a:t>
            </a:r>
            <a:r>
              <a:rPr lang="en-US" altLang="ja-JP" sz="1400" dirty="0"/>
              <a:t>=1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stock_id</a:t>
            </a:r>
            <a:r>
              <a:rPr lang="en-US" altLang="ja-JP" sz="1400" dirty="0"/>
              <a:t>=10</a:t>
            </a:r>
          </a:p>
          <a:p>
            <a:r>
              <a:rPr lang="en-US" altLang="ja-JP" sz="1400" b="1" dirty="0"/>
              <a:t>        </a:t>
            </a:r>
            <a:r>
              <a:rPr lang="ja-JP" altLang="en-US" sz="1400" b="1"/>
              <a:t>・・・</a:t>
            </a:r>
            <a:endParaRPr lang="en-US" altLang="ja-JP" sz="1400" b="1" dirty="0"/>
          </a:p>
          <a:p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trade_test.parquet</a:t>
            </a:r>
            <a:endParaRPr lang="en-US" altLang="ja-JP" sz="1400" dirty="0"/>
          </a:p>
          <a:p>
            <a:r>
              <a:rPr lang="en-US" altLang="ja-JP" sz="1400" dirty="0"/>
              <a:t>        </a:t>
            </a:r>
            <a:r>
              <a:rPr lang="en-US" altLang="ja-JP" sz="1400" b="1" dirty="0" err="1"/>
              <a:t>stock_id</a:t>
            </a:r>
            <a:r>
              <a:rPr lang="en-US" altLang="ja-JP" sz="1400" b="1" dirty="0"/>
              <a:t>=0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trade_train.parquet</a:t>
            </a:r>
            <a:endParaRPr lang="en-US" altLang="ja-JP" sz="1400" dirty="0"/>
          </a:p>
          <a:p>
            <a:r>
              <a:rPr lang="en-US" altLang="ja-JP" sz="1400" dirty="0"/>
              <a:t>        </a:t>
            </a:r>
            <a:r>
              <a:rPr lang="en-US" altLang="ja-JP" sz="1400" b="1" dirty="0" err="1"/>
              <a:t>stock_id</a:t>
            </a:r>
            <a:r>
              <a:rPr lang="en-US" altLang="ja-JP" sz="1400" b="1" dirty="0"/>
              <a:t>=0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stock_id</a:t>
            </a:r>
            <a:r>
              <a:rPr lang="en-US" altLang="ja-JP" sz="1400" dirty="0"/>
              <a:t>=1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stock_id</a:t>
            </a:r>
            <a:r>
              <a:rPr lang="en-US" altLang="ja-JP" sz="1400" dirty="0"/>
              <a:t>=10</a:t>
            </a:r>
          </a:p>
          <a:p>
            <a:r>
              <a:rPr lang="en-US" altLang="ja-JP" sz="1400" b="1" dirty="0"/>
              <a:t>        </a:t>
            </a:r>
            <a:r>
              <a:rPr lang="ja-JP" altLang="en-US" sz="1400" b="1"/>
              <a:t>・・・</a:t>
            </a:r>
            <a:r>
              <a:rPr lang="en-US" altLang="ja-JP" sz="1400" dirty="0"/>
              <a:t>    </a:t>
            </a:r>
          </a:p>
          <a:p>
            <a:endParaRPr lang="en-US" altLang="ja-JP" sz="1400" dirty="0"/>
          </a:p>
          <a:p>
            <a:r>
              <a:rPr lang="en-US" altLang="ja-JP" sz="1400" b="1" dirty="0" err="1"/>
              <a:t>sample_submission.csv</a:t>
            </a:r>
            <a:endParaRPr lang="en-US" altLang="ja-JP" sz="1400" b="1" dirty="0"/>
          </a:p>
          <a:p>
            <a:endParaRPr lang="en-US" altLang="ja-JP" sz="1400" dirty="0"/>
          </a:p>
          <a:p>
            <a:r>
              <a:rPr kumimoji="1" lang="en-US" altLang="ja-JP" sz="1400" b="1" dirty="0" err="1"/>
              <a:t>test.csv</a:t>
            </a:r>
            <a:endParaRPr kumimoji="1" lang="en-US" altLang="ja-JP" sz="1400" b="1" dirty="0"/>
          </a:p>
          <a:p>
            <a:endParaRPr lang="en-US" altLang="ja-JP" sz="1400" dirty="0"/>
          </a:p>
          <a:p>
            <a:r>
              <a:rPr lang="en-US" altLang="ja-JP" sz="1400" b="1" dirty="0" err="1"/>
              <a:t>train.csv</a:t>
            </a:r>
            <a:endParaRPr kumimoji="1" lang="ja-JP" altLang="en-US" sz="1400" b="1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03826D8-5E14-A24E-B407-F1C3A8CF3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827"/>
          <a:stretch/>
        </p:blipFill>
        <p:spPr>
          <a:xfrm>
            <a:off x="9354882" y="5455132"/>
            <a:ext cx="1704491" cy="136365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980871D-8158-3245-B927-B56EED72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840" y="5455132"/>
            <a:ext cx="1487939" cy="10639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1944379-C227-2C4D-83CC-9099C190F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73"/>
          <a:stretch/>
        </p:blipFill>
        <p:spPr>
          <a:xfrm>
            <a:off x="7249585" y="5462861"/>
            <a:ext cx="1704491" cy="106395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4DEDC49-0BFA-1843-9764-EC42F8DCE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840" y="1324489"/>
            <a:ext cx="6741692" cy="14058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5D73CCA-6FDE-2145-8CDF-D2AFDC7B0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840" y="177444"/>
            <a:ext cx="6748144" cy="101890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89044E8-F9F8-044E-96DD-24DEFB633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292" y="2805333"/>
            <a:ext cx="3323484" cy="98806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7B534CE-0A81-E546-ACE8-69E00856CB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7292" y="3921537"/>
            <a:ext cx="3323484" cy="1405453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6CFFE9-BE29-C241-9DF6-08EF92DB8F01}"/>
              </a:ext>
            </a:extLst>
          </p:cNvPr>
          <p:cNvSpPr/>
          <p:nvPr/>
        </p:nvSpPr>
        <p:spPr>
          <a:xfrm>
            <a:off x="102134" y="11336"/>
            <a:ext cx="406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Optiver</a:t>
            </a:r>
            <a:r>
              <a:rPr lang="ja-JP" altLang="en-US"/>
              <a:t> </a:t>
            </a:r>
            <a:r>
              <a:rPr lang="en-US" altLang="ja-JP" dirty="0"/>
              <a:t>Realized</a:t>
            </a:r>
            <a:r>
              <a:rPr lang="ja-JP" altLang="en-US"/>
              <a:t> </a:t>
            </a:r>
            <a:r>
              <a:rPr lang="en-US" altLang="ja-JP" dirty="0"/>
              <a:t>Volatility</a:t>
            </a:r>
            <a:r>
              <a:rPr lang="ja-JP" altLang="en-US"/>
              <a:t> </a:t>
            </a:r>
            <a:r>
              <a:rPr lang="en-US" altLang="ja-JP" dirty="0"/>
              <a:t>Prediction</a:t>
            </a:r>
            <a:endParaRPr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AD790FE-4B43-4345-A1CE-2030AF90B927}"/>
              </a:ext>
            </a:extLst>
          </p:cNvPr>
          <p:cNvSpPr/>
          <p:nvPr/>
        </p:nvSpPr>
        <p:spPr>
          <a:xfrm>
            <a:off x="102134" y="379682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100">
                <a:hlinkClick r:id="rId8"/>
              </a:rPr>
              <a:t>https://www.kaggle.com/c/optiver-realized-volatility-prediction</a:t>
            </a:r>
            <a:endParaRPr lang="en-US" altLang="ja-JP" sz="1100" dirty="0"/>
          </a:p>
          <a:p>
            <a:endParaRPr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20507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01FA07-762A-5F48-BB60-02CE84949218}"/>
              </a:ext>
            </a:extLst>
          </p:cNvPr>
          <p:cNvSpPr txBox="1"/>
          <p:nvPr/>
        </p:nvSpPr>
        <p:spPr>
          <a:xfrm>
            <a:off x="245607" y="810569"/>
            <a:ext cx="4156064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../input/</a:t>
            </a:r>
            <a:r>
              <a:rPr lang="en-US" altLang="ja-JP" sz="1400" b="1" dirty="0" err="1"/>
              <a:t>optiver</a:t>
            </a:r>
            <a:r>
              <a:rPr lang="en-US" altLang="ja-JP" sz="1400" b="1" dirty="0"/>
              <a:t>-realized-volatility-prediction</a:t>
            </a:r>
          </a:p>
          <a:p>
            <a:r>
              <a:rPr kumimoji="1" lang="en-US" altLang="ja-JP" sz="1400" dirty="0"/>
              <a:t>    </a:t>
            </a:r>
            <a:r>
              <a:rPr kumimoji="1" lang="en-US" altLang="ja-JP" sz="1400" dirty="0" err="1"/>
              <a:t>book_test.parquet</a:t>
            </a:r>
            <a:endParaRPr kumimoji="1" lang="en-US" altLang="ja-JP" sz="1400" dirty="0"/>
          </a:p>
          <a:p>
            <a:r>
              <a:rPr lang="en-US" altLang="ja-JP" sz="1400" dirty="0"/>
              <a:t>        </a:t>
            </a:r>
            <a:r>
              <a:rPr lang="en-US" altLang="ja-JP" sz="1400" b="1" dirty="0" err="1"/>
              <a:t>stock_id</a:t>
            </a:r>
            <a:r>
              <a:rPr lang="en-US" altLang="ja-JP" sz="1400" b="1" dirty="0"/>
              <a:t>=0</a:t>
            </a:r>
          </a:p>
          <a:p>
            <a:endParaRPr kumimoji="1"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book_train.parquet</a:t>
            </a:r>
            <a:endParaRPr lang="en-US" altLang="ja-JP" sz="1400" dirty="0"/>
          </a:p>
          <a:p>
            <a:r>
              <a:rPr lang="en-US" altLang="ja-JP" sz="1400" dirty="0"/>
              <a:t>        </a:t>
            </a:r>
            <a:r>
              <a:rPr lang="en-US" altLang="ja-JP" sz="1400" b="1" dirty="0" err="1"/>
              <a:t>stock_id</a:t>
            </a:r>
            <a:r>
              <a:rPr lang="en-US" altLang="ja-JP" sz="1400" b="1" dirty="0"/>
              <a:t>=0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stock_id</a:t>
            </a:r>
            <a:r>
              <a:rPr lang="en-US" altLang="ja-JP" sz="1400" dirty="0"/>
              <a:t>=1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stock_id</a:t>
            </a:r>
            <a:r>
              <a:rPr lang="en-US" altLang="ja-JP" sz="1400" dirty="0"/>
              <a:t>=10</a:t>
            </a:r>
          </a:p>
          <a:p>
            <a:r>
              <a:rPr lang="en-US" altLang="ja-JP" sz="1400" b="1" dirty="0"/>
              <a:t>        </a:t>
            </a:r>
            <a:r>
              <a:rPr lang="ja-JP" altLang="en-US" sz="1400" b="1"/>
              <a:t>・・・</a:t>
            </a:r>
            <a:endParaRPr lang="en-US" altLang="ja-JP" sz="1400" b="1" dirty="0"/>
          </a:p>
          <a:p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trade_test.parquet</a:t>
            </a:r>
            <a:endParaRPr lang="en-US" altLang="ja-JP" sz="1400" dirty="0"/>
          </a:p>
          <a:p>
            <a:r>
              <a:rPr lang="en-US" altLang="ja-JP" sz="1400" dirty="0"/>
              <a:t>        </a:t>
            </a:r>
            <a:r>
              <a:rPr lang="en-US" altLang="ja-JP" sz="1400" b="1" dirty="0" err="1"/>
              <a:t>stock_id</a:t>
            </a:r>
            <a:r>
              <a:rPr lang="en-US" altLang="ja-JP" sz="1400" b="1" dirty="0"/>
              <a:t>=0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trade_train.parquet</a:t>
            </a:r>
            <a:endParaRPr lang="en-US" altLang="ja-JP" sz="1400" dirty="0"/>
          </a:p>
          <a:p>
            <a:r>
              <a:rPr lang="en-US" altLang="ja-JP" sz="1400" dirty="0"/>
              <a:t>        </a:t>
            </a:r>
            <a:r>
              <a:rPr lang="en-US" altLang="ja-JP" sz="1400" b="1" dirty="0" err="1"/>
              <a:t>stock_id</a:t>
            </a:r>
            <a:r>
              <a:rPr lang="en-US" altLang="ja-JP" sz="1400" b="1" dirty="0"/>
              <a:t>=0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stock_id</a:t>
            </a:r>
            <a:r>
              <a:rPr lang="en-US" altLang="ja-JP" sz="1400" dirty="0"/>
              <a:t>=1</a:t>
            </a:r>
          </a:p>
          <a:p>
            <a:r>
              <a:rPr lang="en-US" altLang="ja-JP" sz="1400" dirty="0"/>
              <a:t>        </a:t>
            </a:r>
            <a:r>
              <a:rPr lang="en-US" altLang="ja-JP" sz="1400" dirty="0" err="1"/>
              <a:t>stock_id</a:t>
            </a:r>
            <a:r>
              <a:rPr lang="en-US" altLang="ja-JP" sz="1400" dirty="0"/>
              <a:t>=10</a:t>
            </a:r>
          </a:p>
          <a:p>
            <a:r>
              <a:rPr lang="en-US" altLang="ja-JP" sz="1400" b="1" dirty="0"/>
              <a:t>        </a:t>
            </a:r>
            <a:r>
              <a:rPr lang="ja-JP" altLang="en-US" sz="1400" b="1"/>
              <a:t>・・・</a:t>
            </a:r>
            <a:r>
              <a:rPr lang="en-US" altLang="ja-JP" sz="1400" dirty="0"/>
              <a:t>    </a:t>
            </a:r>
          </a:p>
          <a:p>
            <a:endParaRPr lang="en-US" altLang="ja-JP" sz="1400" dirty="0"/>
          </a:p>
          <a:p>
            <a:r>
              <a:rPr lang="en-US" altLang="ja-JP" sz="1400" b="1" dirty="0"/>
              <a:t>    </a:t>
            </a:r>
            <a:r>
              <a:rPr lang="en-US" altLang="ja-JP" sz="1400" b="1" dirty="0" err="1"/>
              <a:t>sample_submission.csv</a:t>
            </a:r>
            <a:endParaRPr lang="en-US" altLang="ja-JP" sz="1400" b="1" dirty="0"/>
          </a:p>
          <a:p>
            <a:endParaRPr lang="en-US" altLang="ja-JP" sz="1400" dirty="0"/>
          </a:p>
          <a:p>
            <a:r>
              <a:rPr kumimoji="1" lang="en-US" altLang="ja-JP" sz="1400" b="1" dirty="0"/>
              <a:t>    </a:t>
            </a:r>
            <a:r>
              <a:rPr kumimoji="1" lang="en-US" altLang="ja-JP" sz="1400" b="1" dirty="0" err="1"/>
              <a:t>test.csv</a:t>
            </a:r>
            <a:endParaRPr kumimoji="1" lang="en-US" altLang="ja-JP" sz="1400" b="1" dirty="0"/>
          </a:p>
          <a:p>
            <a:endParaRPr lang="en-US" altLang="ja-JP" sz="1400" dirty="0"/>
          </a:p>
          <a:p>
            <a:r>
              <a:rPr lang="en-US" altLang="ja-JP" sz="1400" b="1" dirty="0"/>
              <a:t>    </a:t>
            </a:r>
            <a:r>
              <a:rPr lang="en-US" altLang="ja-JP" sz="1400" b="1" dirty="0" err="1"/>
              <a:t>train.csv</a:t>
            </a:r>
            <a:endParaRPr kumimoji="1" lang="ja-JP" altLang="en-US" sz="1400" b="1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03826D8-5E14-A24E-B407-F1C3A8CF3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827"/>
          <a:stretch/>
        </p:blipFill>
        <p:spPr>
          <a:xfrm>
            <a:off x="8916554" y="5420628"/>
            <a:ext cx="1704491" cy="136365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980871D-8158-3245-B927-B56EED72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840" y="5420628"/>
            <a:ext cx="1487939" cy="106395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1944379-C227-2C4D-83CC-9099C190F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73"/>
          <a:stretch/>
        </p:blipFill>
        <p:spPr>
          <a:xfrm>
            <a:off x="7030421" y="5420627"/>
            <a:ext cx="1704491" cy="106395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4DEDC49-0BFA-1843-9764-EC42F8DCE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292" y="1324489"/>
            <a:ext cx="6741692" cy="14058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5D73CCA-6FDE-2145-8CDF-D2AFDC7B0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840" y="177444"/>
            <a:ext cx="6748144" cy="101890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789044E8-F9F8-044E-96DD-24DEFB633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292" y="2805333"/>
            <a:ext cx="3323484" cy="98806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7B534CE-0A81-E546-ACE8-69E00856CB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7292" y="3921537"/>
            <a:ext cx="3323484" cy="1405453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6CFFE9-BE29-C241-9DF6-08EF92DB8F01}"/>
              </a:ext>
            </a:extLst>
          </p:cNvPr>
          <p:cNvSpPr/>
          <p:nvPr/>
        </p:nvSpPr>
        <p:spPr>
          <a:xfrm>
            <a:off x="102134" y="11336"/>
            <a:ext cx="4062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Optiver</a:t>
            </a:r>
            <a:r>
              <a:rPr lang="ja-JP" altLang="en-US"/>
              <a:t> </a:t>
            </a:r>
            <a:r>
              <a:rPr lang="en-US" altLang="ja-JP" dirty="0"/>
              <a:t>Realized</a:t>
            </a:r>
            <a:r>
              <a:rPr lang="ja-JP" altLang="en-US"/>
              <a:t> </a:t>
            </a:r>
            <a:r>
              <a:rPr lang="en-US" altLang="ja-JP" dirty="0"/>
              <a:t>Volatility</a:t>
            </a:r>
            <a:r>
              <a:rPr lang="ja-JP" altLang="en-US"/>
              <a:t> </a:t>
            </a:r>
            <a:r>
              <a:rPr lang="en-US" altLang="ja-JP" dirty="0"/>
              <a:t>Prediction</a:t>
            </a:r>
            <a:endParaRPr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AD790FE-4B43-4345-A1CE-2030AF90B927}"/>
              </a:ext>
            </a:extLst>
          </p:cNvPr>
          <p:cNvSpPr/>
          <p:nvPr/>
        </p:nvSpPr>
        <p:spPr>
          <a:xfrm>
            <a:off x="102134" y="379682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100">
                <a:hlinkClick r:id="rId8"/>
              </a:rPr>
              <a:t>https://www.kaggle.com/c/optiver-realized-volatility-prediction</a:t>
            </a:r>
            <a:endParaRPr lang="en-US" altLang="ja-JP" sz="1100" dirty="0"/>
          </a:p>
          <a:p>
            <a:endParaRPr lang="ja-JP" altLang="en-US" sz="110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C1B1F89-EA77-C940-887E-DF01B4E00724}"/>
              </a:ext>
            </a:extLst>
          </p:cNvPr>
          <p:cNvCxnSpPr/>
          <p:nvPr/>
        </p:nvCxnSpPr>
        <p:spPr>
          <a:xfrm flipV="1">
            <a:off x="1846053" y="1474803"/>
            <a:ext cx="3390181" cy="5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9425AB7-FC7E-E847-A2EA-0728418F0293}"/>
              </a:ext>
            </a:extLst>
          </p:cNvPr>
          <p:cNvCxnSpPr/>
          <p:nvPr/>
        </p:nvCxnSpPr>
        <p:spPr>
          <a:xfrm flipV="1">
            <a:off x="1820174" y="879580"/>
            <a:ext cx="3390181" cy="5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D496CC4-97BC-404D-9E1E-E09CC1542BEF}"/>
              </a:ext>
            </a:extLst>
          </p:cNvPr>
          <p:cNvCxnSpPr>
            <a:cxnSpLocks/>
          </p:cNvCxnSpPr>
          <p:nvPr/>
        </p:nvCxnSpPr>
        <p:spPr>
          <a:xfrm flipV="1">
            <a:off x="1794294" y="3088257"/>
            <a:ext cx="3416061" cy="19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B88264B-7AC8-1342-8178-1F81455F101C}"/>
              </a:ext>
            </a:extLst>
          </p:cNvPr>
          <p:cNvCxnSpPr>
            <a:cxnSpLocks/>
          </p:cNvCxnSpPr>
          <p:nvPr/>
        </p:nvCxnSpPr>
        <p:spPr>
          <a:xfrm>
            <a:off x="1794294" y="3938293"/>
            <a:ext cx="3441940" cy="9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吹き出し 8">
            <a:extLst>
              <a:ext uri="{FF2B5EF4-FFF2-40B4-BE49-F238E27FC236}">
                <a16:creationId xmlns:a16="http://schemas.microsoft.com/office/drawing/2014/main" id="{4C84C1EE-5BE8-8B4D-9C2D-9E8D5A0D86EE}"/>
              </a:ext>
            </a:extLst>
          </p:cNvPr>
          <p:cNvSpPr/>
          <p:nvPr/>
        </p:nvSpPr>
        <p:spPr>
          <a:xfrm>
            <a:off x="8997011" y="4037162"/>
            <a:ext cx="2924355" cy="1305250"/>
          </a:xfrm>
          <a:prstGeom prst="wedgeRectCallout">
            <a:avLst>
              <a:gd name="adj1" fmla="val -53012"/>
              <a:gd name="adj2" fmla="val -241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test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train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に同じカラムのデータがふくまれている。</a:t>
            </a:r>
            <a:endParaRPr kumimoji="1"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sz="9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time_id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取引の単位みたいなもの。それぞれの</a:t>
            </a:r>
            <a:r>
              <a:rPr lang="en-US" altLang="ja-JP" sz="9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time_id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10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分間のデータが含まれている。</a:t>
            </a:r>
            <a:endParaRPr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book: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オーダー表</a:t>
            </a:r>
            <a:b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trade: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取引</a:t>
            </a:r>
            <a:endParaRPr kumimoji="1"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size: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実際に取引された株式の総数</a:t>
            </a:r>
            <a:endParaRPr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9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order_count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発生している固有の取引注文の数</a:t>
            </a:r>
            <a:endParaRPr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6E74C71-77BC-624B-B503-20F758266F1F}"/>
              </a:ext>
            </a:extLst>
          </p:cNvPr>
          <p:cNvSpPr/>
          <p:nvPr/>
        </p:nvSpPr>
        <p:spPr>
          <a:xfrm>
            <a:off x="9999634" y="5684809"/>
            <a:ext cx="621411" cy="1099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吹き出し 22">
            <a:extLst>
              <a:ext uri="{FF2B5EF4-FFF2-40B4-BE49-F238E27FC236}">
                <a16:creationId xmlns:a16="http://schemas.microsoft.com/office/drawing/2014/main" id="{9033BCF2-B4BB-DC40-A89A-E2B46E7EF141}"/>
              </a:ext>
            </a:extLst>
          </p:cNvPr>
          <p:cNvSpPr/>
          <p:nvPr/>
        </p:nvSpPr>
        <p:spPr>
          <a:xfrm>
            <a:off x="10688128" y="5420627"/>
            <a:ext cx="1354347" cy="618417"/>
          </a:xfrm>
          <a:prstGeom prst="wedgeRectCallout">
            <a:avLst>
              <a:gd name="adj1" fmla="val -64555"/>
              <a:gd name="adj2" fmla="val -523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予測するデータ</a:t>
            </a:r>
            <a:endParaRPr kumimoji="1"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この値が教師データとなる。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 volatility</a:t>
            </a: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B153FADD-07C5-2A40-8794-E533B661190B}"/>
              </a:ext>
            </a:extLst>
          </p:cNvPr>
          <p:cNvSpPr/>
          <p:nvPr/>
        </p:nvSpPr>
        <p:spPr>
          <a:xfrm>
            <a:off x="709444" y="1910080"/>
            <a:ext cx="801825" cy="2553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BA563C01-FF3A-374F-B249-D36C5E37EA3A}"/>
              </a:ext>
            </a:extLst>
          </p:cNvPr>
          <p:cNvSpPr/>
          <p:nvPr/>
        </p:nvSpPr>
        <p:spPr>
          <a:xfrm>
            <a:off x="5546785" y="1271300"/>
            <a:ext cx="651349" cy="340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A963BAE-5B96-BD45-82F4-7D8E8AD77627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1393844" y="2128043"/>
            <a:ext cx="7741530" cy="3505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C747EB7-F8E7-3940-85FC-760090D6E245}"/>
              </a:ext>
            </a:extLst>
          </p:cNvPr>
          <p:cNvCxnSpPr>
            <a:cxnSpLocks/>
          </p:cNvCxnSpPr>
          <p:nvPr/>
        </p:nvCxnSpPr>
        <p:spPr>
          <a:xfrm>
            <a:off x="5874589" y="1630079"/>
            <a:ext cx="3847381" cy="4002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四角形吹き出し 29">
            <a:extLst>
              <a:ext uri="{FF2B5EF4-FFF2-40B4-BE49-F238E27FC236}">
                <a16:creationId xmlns:a16="http://schemas.microsoft.com/office/drawing/2014/main" id="{F9D3CD76-C860-6E42-83D9-D4DD7DF8F669}"/>
              </a:ext>
            </a:extLst>
          </p:cNvPr>
          <p:cNvSpPr/>
          <p:nvPr/>
        </p:nvSpPr>
        <p:spPr>
          <a:xfrm>
            <a:off x="5360840" y="6503822"/>
            <a:ext cx="1474523" cy="341819"/>
          </a:xfrm>
          <a:prstGeom prst="wedgeRectCallout">
            <a:avLst>
              <a:gd name="adj1" fmla="val 12669"/>
              <a:gd name="adj2" fmla="val -8889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提出するのは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行のみ</a:t>
            </a:r>
            <a:endParaRPr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四角形吹き出し 30">
            <a:extLst>
              <a:ext uri="{FF2B5EF4-FFF2-40B4-BE49-F238E27FC236}">
                <a16:creationId xmlns:a16="http://schemas.microsoft.com/office/drawing/2014/main" id="{AC3AA162-B363-E849-9653-37F692252BA5}"/>
              </a:ext>
            </a:extLst>
          </p:cNvPr>
          <p:cNvSpPr/>
          <p:nvPr/>
        </p:nvSpPr>
        <p:spPr>
          <a:xfrm>
            <a:off x="7015618" y="6503822"/>
            <a:ext cx="1719294" cy="341819"/>
          </a:xfrm>
          <a:prstGeom prst="wedgeRectCallout">
            <a:avLst>
              <a:gd name="adj1" fmla="val 12669"/>
              <a:gd name="adj2" fmla="val -8889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予測対象は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stock_id_0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en-US" altLang="ja-JP" sz="9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time_id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=4,32,34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volatility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E89C799-515C-9A40-8DCA-B77B62EB8E95}"/>
              </a:ext>
            </a:extLst>
          </p:cNvPr>
          <p:cNvCxnSpPr/>
          <p:nvPr/>
        </p:nvCxnSpPr>
        <p:spPr>
          <a:xfrm>
            <a:off x="383630" y="1054317"/>
            <a:ext cx="0" cy="48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1E685F-D2C4-6E42-9E74-5EBBA3D86289}"/>
              </a:ext>
            </a:extLst>
          </p:cNvPr>
          <p:cNvCxnSpPr>
            <a:cxnSpLocks/>
          </p:cNvCxnSpPr>
          <p:nvPr/>
        </p:nvCxnSpPr>
        <p:spPr>
          <a:xfrm>
            <a:off x="383630" y="1196347"/>
            <a:ext cx="1274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F953B0B-ED6C-3443-854C-38ED901A4F11}"/>
              </a:ext>
            </a:extLst>
          </p:cNvPr>
          <p:cNvCxnSpPr>
            <a:cxnSpLocks/>
          </p:cNvCxnSpPr>
          <p:nvPr/>
        </p:nvCxnSpPr>
        <p:spPr>
          <a:xfrm>
            <a:off x="392256" y="1826075"/>
            <a:ext cx="1274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5DDCF9A-56C9-5E47-B824-683F9D68DAA1}"/>
              </a:ext>
            </a:extLst>
          </p:cNvPr>
          <p:cNvCxnSpPr>
            <a:cxnSpLocks/>
          </p:cNvCxnSpPr>
          <p:nvPr/>
        </p:nvCxnSpPr>
        <p:spPr>
          <a:xfrm>
            <a:off x="383630" y="3111411"/>
            <a:ext cx="1274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47B9ED1-8749-424B-8589-4B28DC7EF76B}"/>
              </a:ext>
            </a:extLst>
          </p:cNvPr>
          <p:cNvCxnSpPr>
            <a:cxnSpLocks/>
          </p:cNvCxnSpPr>
          <p:nvPr/>
        </p:nvCxnSpPr>
        <p:spPr>
          <a:xfrm>
            <a:off x="380754" y="3735236"/>
            <a:ext cx="1274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E7A5DC5-E9A8-F24C-AE41-2401EC73FCD8}"/>
              </a:ext>
            </a:extLst>
          </p:cNvPr>
          <p:cNvCxnSpPr>
            <a:cxnSpLocks/>
          </p:cNvCxnSpPr>
          <p:nvPr/>
        </p:nvCxnSpPr>
        <p:spPr>
          <a:xfrm>
            <a:off x="383630" y="5029351"/>
            <a:ext cx="1274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DE13A0E-FB7E-9A48-B8E3-7139517B3C44}"/>
              </a:ext>
            </a:extLst>
          </p:cNvPr>
          <p:cNvCxnSpPr>
            <a:cxnSpLocks/>
          </p:cNvCxnSpPr>
          <p:nvPr/>
        </p:nvCxnSpPr>
        <p:spPr>
          <a:xfrm>
            <a:off x="380755" y="5454920"/>
            <a:ext cx="1274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2B5DD94-EAC0-014C-94F0-82600CCA1C22}"/>
              </a:ext>
            </a:extLst>
          </p:cNvPr>
          <p:cNvCxnSpPr>
            <a:cxnSpLocks/>
          </p:cNvCxnSpPr>
          <p:nvPr/>
        </p:nvCxnSpPr>
        <p:spPr>
          <a:xfrm>
            <a:off x="383629" y="5876444"/>
            <a:ext cx="1274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6BBF1AEC-0A70-5945-988B-1DB93DBE6FA3}"/>
              </a:ext>
            </a:extLst>
          </p:cNvPr>
          <p:cNvGrpSpPr/>
          <p:nvPr/>
        </p:nvGrpSpPr>
        <p:grpSpPr>
          <a:xfrm>
            <a:off x="582035" y="1910080"/>
            <a:ext cx="136375" cy="864000"/>
            <a:chOff x="582035" y="1910080"/>
            <a:chExt cx="136375" cy="864000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6B39A4CC-BCEF-5147-99BC-08DF3D859C89}"/>
                </a:ext>
              </a:extLst>
            </p:cNvPr>
            <p:cNvCxnSpPr/>
            <p:nvPr/>
          </p:nvCxnSpPr>
          <p:spPr>
            <a:xfrm>
              <a:off x="582040" y="1910080"/>
              <a:ext cx="0" cy="86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3FA08A2-34E3-4947-BBF3-328427261292}"/>
                </a:ext>
              </a:extLst>
            </p:cNvPr>
            <p:cNvCxnSpPr>
              <a:cxnSpLocks/>
            </p:cNvCxnSpPr>
            <p:nvPr/>
          </p:nvCxnSpPr>
          <p:spPr>
            <a:xfrm>
              <a:off x="582040" y="2024709"/>
              <a:ext cx="127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06000CA4-885B-7449-A2B3-4E7F71710420}"/>
                </a:ext>
              </a:extLst>
            </p:cNvPr>
            <p:cNvCxnSpPr>
              <a:cxnSpLocks/>
            </p:cNvCxnSpPr>
            <p:nvPr/>
          </p:nvCxnSpPr>
          <p:spPr>
            <a:xfrm>
              <a:off x="582040" y="2241434"/>
              <a:ext cx="127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753BD1B-348B-A442-9611-BC9BC1BAAA51}"/>
                </a:ext>
              </a:extLst>
            </p:cNvPr>
            <p:cNvCxnSpPr>
              <a:cxnSpLocks/>
            </p:cNvCxnSpPr>
            <p:nvPr/>
          </p:nvCxnSpPr>
          <p:spPr>
            <a:xfrm>
              <a:off x="582035" y="2465554"/>
              <a:ext cx="127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5ED70806-54B7-1E4E-BA78-F1020D93996A}"/>
                </a:ext>
              </a:extLst>
            </p:cNvPr>
            <p:cNvCxnSpPr>
              <a:cxnSpLocks/>
            </p:cNvCxnSpPr>
            <p:nvPr/>
          </p:nvCxnSpPr>
          <p:spPr>
            <a:xfrm>
              <a:off x="591001" y="2644849"/>
              <a:ext cx="127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FA2108-8710-594C-A72F-D621581F17EB}"/>
              </a:ext>
            </a:extLst>
          </p:cNvPr>
          <p:cNvGrpSpPr/>
          <p:nvPr/>
        </p:nvGrpSpPr>
        <p:grpSpPr>
          <a:xfrm>
            <a:off x="591001" y="3828766"/>
            <a:ext cx="136375" cy="864000"/>
            <a:chOff x="582035" y="1910080"/>
            <a:chExt cx="136375" cy="864000"/>
          </a:xfrm>
        </p:grpSpPr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77155EA1-B015-784C-BB72-55026E384695}"/>
                </a:ext>
              </a:extLst>
            </p:cNvPr>
            <p:cNvCxnSpPr/>
            <p:nvPr/>
          </p:nvCxnSpPr>
          <p:spPr>
            <a:xfrm>
              <a:off x="582040" y="1910080"/>
              <a:ext cx="0" cy="86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7FF6417B-0225-864E-A473-B455A8F50D59}"/>
                </a:ext>
              </a:extLst>
            </p:cNvPr>
            <p:cNvCxnSpPr>
              <a:cxnSpLocks/>
            </p:cNvCxnSpPr>
            <p:nvPr/>
          </p:nvCxnSpPr>
          <p:spPr>
            <a:xfrm>
              <a:off x="582040" y="2024709"/>
              <a:ext cx="127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D895C4FB-D40D-EF4B-B01B-9DABAD462594}"/>
                </a:ext>
              </a:extLst>
            </p:cNvPr>
            <p:cNvCxnSpPr>
              <a:cxnSpLocks/>
            </p:cNvCxnSpPr>
            <p:nvPr/>
          </p:nvCxnSpPr>
          <p:spPr>
            <a:xfrm>
              <a:off x="582040" y="2241434"/>
              <a:ext cx="127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8F396817-422B-E946-9785-D4DA2E7CC579}"/>
                </a:ext>
              </a:extLst>
            </p:cNvPr>
            <p:cNvCxnSpPr>
              <a:cxnSpLocks/>
            </p:cNvCxnSpPr>
            <p:nvPr/>
          </p:nvCxnSpPr>
          <p:spPr>
            <a:xfrm>
              <a:off x="582035" y="2465554"/>
              <a:ext cx="127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548A547A-5B3F-5D42-B1E5-8D739BDAD5D6}"/>
                </a:ext>
              </a:extLst>
            </p:cNvPr>
            <p:cNvCxnSpPr>
              <a:cxnSpLocks/>
            </p:cNvCxnSpPr>
            <p:nvPr/>
          </p:nvCxnSpPr>
          <p:spPr>
            <a:xfrm>
              <a:off x="591001" y="2644849"/>
              <a:ext cx="127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A467265-D886-F04C-BF3A-73A27BE1F7DC}"/>
              </a:ext>
            </a:extLst>
          </p:cNvPr>
          <p:cNvGrpSpPr/>
          <p:nvPr/>
        </p:nvGrpSpPr>
        <p:grpSpPr>
          <a:xfrm>
            <a:off x="591000" y="3226058"/>
            <a:ext cx="127409" cy="144000"/>
            <a:chOff x="582040" y="1910080"/>
            <a:chExt cx="127409" cy="144000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F07F544D-B1C2-B64B-8820-F8980BC92020}"/>
                </a:ext>
              </a:extLst>
            </p:cNvPr>
            <p:cNvCxnSpPr/>
            <p:nvPr/>
          </p:nvCxnSpPr>
          <p:spPr>
            <a:xfrm>
              <a:off x="582040" y="1910080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03F94C1A-1E4D-B340-AB4C-33FA906D9439}"/>
                </a:ext>
              </a:extLst>
            </p:cNvPr>
            <p:cNvCxnSpPr>
              <a:cxnSpLocks/>
            </p:cNvCxnSpPr>
            <p:nvPr/>
          </p:nvCxnSpPr>
          <p:spPr>
            <a:xfrm>
              <a:off x="582040" y="2051604"/>
              <a:ext cx="127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C2ABE0F-FB02-9E45-B9C1-404E03D9E21D}"/>
              </a:ext>
            </a:extLst>
          </p:cNvPr>
          <p:cNvGrpSpPr/>
          <p:nvPr/>
        </p:nvGrpSpPr>
        <p:grpSpPr>
          <a:xfrm>
            <a:off x="582035" y="1288335"/>
            <a:ext cx="127409" cy="150489"/>
            <a:chOff x="582040" y="1910080"/>
            <a:chExt cx="127409" cy="150489"/>
          </a:xfrm>
        </p:grpSpPr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689AFA07-44B8-4C47-9912-EDCACDA14A0E}"/>
                </a:ext>
              </a:extLst>
            </p:cNvPr>
            <p:cNvCxnSpPr/>
            <p:nvPr/>
          </p:nvCxnSpPr>
          <p:spPr>
            <a:xfrm>
              <a:off x="582040" y="1910080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A1B3328F-605C-7A4B-86F4-D692179B4134}"/>
                </a:ext>
              </a:extLst>
            </p:cNvPr>
            <p:cNvCxnSpPr>
              <a:cxnSpLocks/>
            </p:cNvCxnSpPr>
            <p:nvPr/>
          </p:nvCxnSpPr>
          <p:spPr>
            <a:xfrm>
              <a:off x="582040" y="2060569"/>
              <a:ext cx="127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E57C521-E324-F145-90D5-997FD43678AD}"/>
              </a:ext>
            </a:extLst>
          </p:cNvPr>
          <p:cNvCxnSpPr>
            <a:cxnSpLocks/>
          </p:cNvCxnSpPr>
          <p:nvPr/>
        </p:nvCxnSpPr>
        <p:spPr>
          <a:xfrm>
            <a:off x="2717659" y="5031987"/>
            <a:ext cx="2518575" cy="50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F9F9F06C-CB0A-5B41-A898-ABB4411456A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74269" y="5481772"/>
            <a:ext cx="5756152" cy="47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CDCCB89-76FC-2040-93A1-B95796DAA5F8}"/>
              </a:ext>
            </a:extLst>
          </p:cNvPr>
          <p:cNvCxnSpPr>
            <a:cxnSpLocks/>
          </p:cNvCxnSpPr>
          <p:nvPr/>
        </p:nvCxnSpPr>
        <p:spPr>
          <a:xfrm>
            <a:off x="1372953" y="5874669"/>
            <a:ext cx="7543601" cy="40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四角形吹き出し 71">
            <a:extLst>
              <a:ext uri="{FF2B5EF4-FFF2-40B4-BE49-F238E27FC236}">
                <a16:creationId xmlns:a16="http://schemas.microsoft.com/office/drawing/2014/main" id="{8C5A0F52-DC9E-824C-BBB5-CE158605D747}"/>
              </a:ext>
            </a:extLst>
          </p:cNvPr>
          <p:cNvSpPr/>
          <p:nvPr/>
        </p:nvSpPr>
        <p:spPr>
          <a:xfrm>
            <a:off x="8997011" y="2804015"/>
            <a:ext cx="2924355" cy="1134278"/>
          </a:xfrm>
          <a:prstGeom prst="wedgeRectCallout">
            <a:avLst>
              <a:gd name="adj1" fmla="val -53012"/>
              <a:gd name="adj2" fmla="val -241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b</a:t>
            </a:r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ook(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予約</a:t>
            </a:r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の中身</a:t>
            </a:r>
            <a:endParaRPr kumimoji="1"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bid_price1: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買い注文の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位の価格</a:t>
            </a:r>
            <a:endParaRPr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ask_price1: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売り注文の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位の価格</a:t>
            </a:r>
            <a:endParaRPr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bid_size1: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買い注文の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位の数量</a:t>
            </a:r>
            <a:endParaRPr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ask_price1: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売り注文の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位の数量</a:t>
            </a:r>
            <a:endParaRPr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⇒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WAP(Weighted Average Price)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の計算ができる</a:t>
            </a:r>
            <a:endParaRPr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　　⇒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WAP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を使って、</a:t>
            </a:r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log return</a:t>
            </a:r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の計算できる</a:t>
            </a:r>
            <a:endParaRPr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609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92927C-263B-F249-A447-AC3F11A2C44A}"/>
              </a:ext>
            </a:extLst>
          </p:cNvPr>
          <p:cNvSpPr/>
          <p:nvPr/>
        </p:nvSpPr>
        <p:spPr>
          <a:xfrm>
            <a:off x="224117" y="225949"/>
            <a:ext cx="73062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i="0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realized_volatility</a:t>
            </a:r>
            <a:r>
              <a:rPr lang="ja-JP" altLang="en-US" sz="1600" b="1" i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の計算</a:t>
            </a:r>
            <a:endParaRPr lang="en-US" altLang="ja-JP" sz="1600" b="1" i="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Malayalam MN" pitchFamily="2" charset="0"/>
            </a:endParaRPr>
          </a:p>
          <a:p>
            <a:r>
              <a:rPr lang="en-US" altLang="ja-JP" sz="1600" b="1" dirty="0"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Introduction </a:t>
            </a:r>
            <a:r>
              <a:rPr lang="ja-JP" altLang="en-US" sz="1600" b="1"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で採用されている方法</a:t>
            </a:r>
            <a:endParaRPr lang="ja-JP" altLang="en-US" sz="1600" b="1" i="0">
              <a:effectLst/>
              <a:latin typeface="Meiryo UI" panose="020B0604030504040204" pitchFamily="34" charset="-128"/>
              <a:ea typeface="Meiryo UI" panose="020B0604030504040204" pitchFamily="34" charset="-128"/>
              <a:cs typeface="Malayalam MN" pitchFamily="2" charset="0"/>
            </a:endParaRPr>
          </a:p>
          <a:p>
            <a:pPr>
              <a:buFont typeface="+mj-lt"/>
              <a:buAutoNum type="arabicPeriod"/>
            </a:pPr>
            <a:r>
              <a:rPr lang="en-US" altLang="ja-JP" sz="1600" b="0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WAP</a:t>
            </a:r>
            <a:r>
              <a:rPr lang="ja-JP" altLang="en-US" sz="1600" b="0" i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を計算する</a:t>
            </a:r>
          </a:p>
          <a:p>
            <a:pPr>
              <a:buFont typeface="+mj-lt"/>
              <a:buAutoNum type="arabicPeriod"/>
            </a:pPr>
            <a:r>
              <a:rPr lang="ja-JP" altLang="en-US" sz="1600" b="0" i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計算された</a:t>
            </a:r>
            <a:r>
              <a:rPr lang="en-US" altLang="ja-JP" sz="1600" b="0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WAP</a:t>
            </a:r>
            <a:r>
              <a:rPr lang="ja-JP" altLang="en-US" sz="1600" b="0" i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のリストから</a:t>
            </a:r>
            <a:r>
              <a:rPr lang="en-US" altLang="ja-JP" sz="1600" b="0" i="0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log_return</a:t>
            </a:r>
            <a:r>
              <a:rPr lang="en-US" altLang="ja-JP" sz="1600" b="0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(log</a:t>
            </a:r>
            <a:r>
              <a:rPr lang="ja-JP" altLang="en-US" sz="1600" b="0" i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を取って、差分を取ったもの</a:t>
            </a:r>
            <a:r>
              <a:rPr lang="en-US" altLang="ja-JP" sz="1600" b="0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)</a:t>
            </a:r>
            <a:r>
              <a:rPr lang="ja-JP" altLang="en-US" sz="1600" b="0" i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を算出</a:t>
            </a:r>
          </a:p>
          <a:p>
            <a:pPr>
              <a:buFont typeface="+mj-lt"/>
              <a:buAutoNum type="arabicPeriod"/>
            </a:pPr>
            <a:r>
              <a:rPr lang="en-US" altLang="ja-JP" sz="1600" b="0" i="0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log_return</a:t>
            </a:r>
            <a:r>
              <a:rPr lang="ja-JP" altLang="en-US" sz="1600" b="0" i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から二乗平均平方根を計算する</a:t>
            </a:r>
          </a:p>
          <a:p>
            <a:pPr>
              <a:buFont typeface="+mj-lt"/>
              <a:buAutoNum type="arabicPeriod"/>
            </a:pPr>
            <a:r>
              <a:rPr lang="ja-JP" altLang="en-US" sz="1600" b="0" i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これを</a:t>
            </a:r>
            <a:r>
              <a:rPr lang="en-US" altLang="ja-JP" sz="1600" b="0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volatility</a:t>
            </a:r>
            <a:r>
              <a:rPr lang="ja-JP" altLang="en-US" sz="1600" b="0" i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として扱う。</a:t>
            </a:r>
            <a:r>
              <a:rPr lang="en-US" altLang="ja-JP" sz="1600" b="0" i="0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log_return</a:t>
            </a:r>
            <a:r>
              <a:rPr lang="ja-JP" altLang="en-US" sz="1600" b="0" i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のカラム名を</a:t>
            </a:r>
            <a:r>
              <a:rPr lang="en-US" altLang="ja-JP" sz="1600" b="0" i="0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pred</a:t>
            </a:r>
            <a:r>
              <a:rPr lang="ja-JP" altLang="en-US" sz="1600" b="0" i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alayalam MN" pitchFamily="2" charset="0"/>
              </a:rPr>
              <a:t>に置き換える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AC4320D-DC16-F848-BE34-6B5FB46E1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898056"/>
            <a:ext cx="4634752" cy="64865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A8FFF49-5229-DC49-832B-2514BA0A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2721909"/>
            <a:ext cx="4324253" cy="326091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7E8CABA-804A-EA4C-9702-B0683D50A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914" y="1899012"/>
            <a:ext cx="1866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473</Words>
  <Application>Microsoft Macintosh PowerPoint</Application>
  <PresentationFormat>ワイド画面</PresentationFormat>
  <Paragraphs>76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Malayalam MN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Tabuchi Hiromasa</dc:creator>
  <cp:lastModifiedBy>Tabuchi Hiromasa</cp:lastModifiedBy>
  <cp:revision>10</cp:revision>
  <dcterms:created xsi:type="dcterms:W3CDTF">2021-08-11T06:48:09Z</dcterms:created>
  <dcterms:modified xsi:type="dcterms:W3CDTF">2021-08-12T07:49:00Z</dcterms:modified>
</cp:coreProperties>
</file>