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118" d="100"/>
          <a:sy n="118" d="100"/>
        </p:scale>
        <p:origin x="26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90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68984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85631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239226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F0966B-242C-417B-9601-D007BA121978}" type="datetimeFigureOut">
              <a:rPr lang="en-US" smtClean="0"/>
              <a:t>08/03/2021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32B3-DB20-407D-96EC-8FA9851E590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8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0966B-242C-417B-9601-D007BA121978}" type="datetimeFigureOut">
              <a:rPr lang="en-US" smtClean="0"/>
              <a:t>08/03/2021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46270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0966B-242C-417B-9601-D007BA121978}" type="datetimeFigureOut">
              <a:rPr lang="en-US" smtClean="0"/>
              <a:t>08/03/2021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69665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F0966B-242C-417B-9601-D007BA121978}" type="datetimeFigureOut">
              <a:rPr lang="en-US" smtClean="0"/>
              <a:t>08/03/2021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21277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F0966B-242C-417B-9601-D007BA121978}" type="datetimeFigureOut">
              <a:rPr lang="en-US" smtClean="0"/>
              <a:t>08/03/2021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34409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F0966B-242C-417B-9601-D007BA121978}" type="datetimeFigureOut">
              <a:rPr lang="en-US" smtClean="0"/>
              <a:t>08/03/2021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8132B3-DB20-407D-96EC-8FA9851E590B}" type="slidenum">
              <a:rPr lang="en-US" smtClean="0"/>
              <a:t>‹#›</a:t>
            </a:fld>
            <a:endParaRPr lang="en-US"/>
          </a:p>
        </p:txBody>
      </p:sp>
    </p:spTree>
    <p:extLst>
      <p:ext uri="{BB962C8B-B14F-4D97-AF65-F5344CB8AC3E}">
        <p14:creationId xmlns:p14="http://schemas.microsoft.com/office/powerpoint/2010/main" val="110318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F0966B-242C-417B-9601-D007BA121978}" type="datetimeFigureOut">
              <a:rPr lang="en-US" smtClean="0"/>
              <a:t>08/03/2021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132B3-DB20-407D-96EC-8FA9851E590B}" type="slidenum">
              <a:rPr lang="en-US" smtClean="0"/>
              <a:t>‹#›</a:t>
            </a:fld>
            <a:endParaRPr lang="en-US"/>
          </a:p>
        </p:txBody>
      </p:sp>
    </p:spTree>
    <p:extLst>
      <p:ext uri="{BB962C8B-B14F-4D97-AF65-F5344CB8AC3E}">
        <p14:creationId xmlns:p14="http://schemas.microsoft.com/office/powerpoint/2010/main" val="95118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F0966B-242C-417B-9601-D007BA121978}" type="datetimeFigureOut">
              <a:rPr lang="en-US" smtClean="0"/>
              <a:t>08/03/2021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8132B3-DB20-407D-96EC-8FA9851E590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714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localhost:8888/notebooks/Downloads/Asian_Restaurants_Charleston_Area_Version4.ipynb#%22Which-Charleston-Area/Location-would-it-be-recommended-to-open-an-Asian-Restaurant?%2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harleston.com/area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charleston.com/area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700" b="1" dirty="0" smtClean="0"/>
              <a:t>Course Capstone Project:</a:t>
            </a:r>
            <a:r>
              <a:rPr lang="en-US" dirty="0" smtClean="0"/>
              <a:t/>
            </a:r>
            <a:br>
              <a:rPr lang="en-US" dirty="0" smtClean="0"/>
            </a:br>
            <a:r>
              <a:rPr lang="en-US" sz="5300" dirty="0" smtClean="0"/>
              <a:t/>
            </a:r>
            <a:br>
              <a:rPr lang="en-US" sz="5300" dirty="0" smtClean="0"/>
            </a:br>
            <a:r>
              <a:rPr lang="en-US" sz="5300" i="1" dirty="0" smtClean="0"/>
              <a:t>Location recommendation for an Asian Restaurant in the Charleston Area</a:t>
            </a:r>
            <a:endParaRPr lang="en-US" sz="5300"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1823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Areas with higher density of venues</a:t>
            </a:r>
            <a:endParaRPr lang="en-US" b="1" dirty="0"/>
          </a:p>
        </p:txBody>
      </p:sp>
      <p:sp>
        <p:nvSpPr>
          <p:cNvPr id="5" name="Content Placeholder 4"/>
          <p:cNvSpPr>
            <a:spLocks noGrp="1"/>
          </p:cNvSpPr>
          <p:nvPr>
            <p:ph sz="half" idx="1"/>
          </p:nvPr>
        </p:nvSpPr>
        <p:spPr/>
        <p:txBody>
          <a:bodyPr>
            <a:normAutofit/>
          </a:bodyPr>
          <a:lstStyle/>
          <a:p>
            <a:pPr>
              <a:buFont typeface="Arial" panose="020B0604020202020204" pitchFamily="34" charset="0"/>
              <a:buChar char="•"/>
            </a:pPr>
            <a:r>
              <a:rPr lang="en-US" sz="1800" dirty="0" smtClean="0"/>
              <a:t>With some data manipulation we can conclude the following.</a:t>
            </a:r>
          </a:p>
          <a:p>
            <a:pPr marL="635508" lvl="1" indent="-342900">
              <a:buFont typeface="+mj-lt"/>
              <a:buAutoNum type="arabicPeriod"/>
            </a:pPr>
            <a:r>
              <a:rPr lang="en-US" sz="1600" dirty="0" smtClean="0"/>
              <a:t>Some </a:t>
            </a:r>
            <a:r>
              <a:rPr lang="en-US" sz="1600" dirty="0"/>
              <a:t>Charleston Areas do not have any cluster (</a:t>
            </a:r>
            <a:r>
              <a:rPr lang="en-US" sz="1600" dirty="0" err="1"/>
              <a:t>Awendaw</a:t>
            </a:r>
            <a:r>
              <a:rPr lang="en-US" sz="1600" dirty="0"/>
              <a:t> and </a:t>
            </a:r>
            <a:r>
              <a:rPr lang="en-US" sz="1600" dirty="0" err="1"/>
              <a:t>McClellanville</a:t>
            </a:r>
            <a:r>
              <a:rPr lang="en-US" sz="1600" dirty="0"/>
              <a:t>). These are areas that have food venues, but not a significant number that would create a cluster.</a:t>
            </a:r>
          </a:p>
          <a:p>
            <a:pPr marL="635508" lvl="1" indent="-342900">
              <a:buFont typeface="+mj-lt"/>
              <a:buAutoNum type="arabicPeriod"/>
            </a:pPr>
            <a:r>
              <a:rPr lang="en-US" sz="1600" dirty="0" smtClean="0"/>
              <a:t>On </a:t>
            </a:r>
            <a:r>
              <a:rPr lang="en-US" sz="1600" dirty="0"/>
              <a:t>the other hand, we also have the North Charleston area which is close to 7 different Clusters.</a:t>
            </a:r>
          </a:p>
          <a:p>
            <a:pPr marL="635508" lvl="1" indent="-342900">
              <a:buFont typeface="+mj-lt"/>
              <a:buAutoNum type="arabicPeriod"/>
            </a:pPr>
            <a:r>
              <a:rPr lang="en-US" sz="1600" dirty="0" smtClean="0"/>
              <a:t>Finally</a:t>
            </a:r>
            <a:r>
              <a:rPr lang="en-US" sz="1600" dirty="0"/>
              <a:t>, the Cluster Number 0 is the cluster which impacts most areas. This Cluster is mostly composed of restaurants from Downton Charleston. Since this cluster is located "in the center" of Charleston, it is natural to expect that multiple areas will be impacted by this cluster.</a:t>
            </a:r>
          </a:p>
          <a:p>
            <a:pPr>
              <a:buFont typeface="Arial" panose="020B0604020202020204" pitchFamily="34" charset="0"/>
              <a:buChar char="•"/>
            </a:pPr>
            <a:endParaRPr lang="en-US" sz="1600" dirty="0" smtClean="0"/>
          </a:p>
        </p:txBody>
      </p:sp>
      <p:pic>
        <p:nvPicPr>
          <p:cNvPr id="6" name="Picture 5"/>
          <p:cNvPicPr>
            <a:picLocks noChangeAspect="1"/>
          </p:cNvPicPr>
          <p:nvPr/>
        </p:nvPicPr>
        <p:blipFill>
          <a:blip r:embed="rId2"/>
          <a:stretch>
            <a:fillRect/>
          </a:stretch>
        </p:blipFill>
        <p:spPr>
          <a:xfrm>
            <a:off x="6329160" y="1791700"/>
            <a:ext cx="3178005" cy="4496617"/>
          </a:xfrm>
          <a:prstGeom prst="rect">
            <a:avLst/>
          </a:prstGeom>
        </p:spPr>
      </p:pic>
      <p:sp>
        <p:nvSpPr>
          <p:cNvPr id="7" name="Rectangle 6"/>
          <p:cNvSpPr/>
          <p:nvPr/>
        </p:nvSpPr>
        <p:spPr>
          <a:xfrm>
            <a:off x="6848272" y="2016868"/>
            <a:ext cx="2658893" cy="16861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6689386" y="4717915"/>
            <a:ext cx="2817779" cy="15888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ectangle 9"/>
          <p:cNvSpPr/>
          <p:nvPr/>
        </p:nvSpPr>
        <p:spPr>
          <a:xfrm>
            <a:off x="7412476" y="1845733"/>
            <a:ext cx="168613" cy="438645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ular Callout 10"/>
          <p:cNvSpPr/>
          <p:nvPr/>
        </p:nvSpPr>
        <p:spPr>
          <a:xfrm>
            <a:off x="9507165" y="1756815"/>
            <a:ext cx="259404" cy="225168"/>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a:t>
            </a:r>
            <a:endParaRPr lang="en-US" dirty="0"/>
          </a:p>
        </p:txBody>
      </p:sp>
      <p:sp>
        <p:nvSpPr>
          <p:cNvPr id="12" name="Rectangular Callout 11"/>
          <p:cNvSpPr/>
          <p:nvPr/>
        </p:nvSpPr>
        <p:spPr>
          <a:xfrm>
            <a:off x="9507165" y="4401833"/>
            <a:ext cx="259404" cy="225168"/>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a:t>
            </a:r>
            <a:endParaRPr lang="en-US" dirty="0"/>
          </a:p>
        </p:txBody>
      </p:sp>
      <p:sp>
        <p:nvSpPr>
          <p:cNvPr id="13" name="Rectangular Callout 12"/>
          <p:cNvSpPr/>
          <p:nvPr/>
        </p:nvSpPr>
        <p:spPr>
          <a:xfrm>
            <a:off x="7529057" y="1561123"/>
            <a:ext cx="259404" cy="225168"/>
          </a:xfrm>
          <a:prstGeom prst="wedge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858901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Identifying Asian Restaurants Categories</a:t>
            </a:r>
          </a:p>
        </p:txBody>
      </p:sp>
      <p:sp>
        <p:nvSpPr>
          <p:cNvPr id="5" name="Content Placeholder 4"/>
          <p:cNvSpPr>
            <a:spLocks noGrp="1"/>
          </p:cNvSpPr>
          <p:nvPr>
            <p:ph idx="1"/>
          </p:nvPr>
        </p:nvSpPr>
        <p:spPr/>
        <p:txBody>
          <a:bodyPr>
            <a:normAutofit fontScale="70000" lnSpcReduction="20000"/>
          </a:bodyPr>
          <a:lstStyle/>
          <a:p>
            <a:pPr>
              <a:buFont typeface="Arial" panose="020B0604020202020204" pitchFamily="34" charset="0"/>
              <a:buChar char="•"/>
            </a:pPr>
            <a:r>
              <a:rPr lang="en-US" sz="2400" dirty="0" smtClean="0"/>
              <a:t>In total we were able to identify 48 different Categories of Food Venues.</a:t>
            </a:r>
          </a:p>
          <a:p>
            <a:pPr>
              <a:buFont typeface="Arial" panose="020B0604020202020204" pitchFamily="34" charset="0"/>
              <a:buChar char="•"/>
            </a:pPr>
            <a:r>
              <a:rPr lang="en-US" sz="2400" dirty="0" smtClean="0"/>
              <a:t>However, we only found the below Asian Cuisines:</a:t>
            </a:r>
          </a:p>
          <a:p>
            <a:pPr lvl="1">
              <a:buFont typeface="Arial" panose="020B0604020202020204" pitchFamily="34" charset="0"/>
              <a:buChar char="•"/>
            </a:pPr>
            <a:r>
              <a:rPr lang="fr-FR" sz="2000" dirty="0"/>
              <a:t>Asian Restaurant</a:t>
            </a:r>
          </a:p>
          <a:p>
            <a:r>
              <a:rPr lang="fr-FR" sz="2000" dirty="0" err="1" smtClean="0"/>
              <a:t>Ch</a:t>
            </a:r>
            <a:r>
              <a:rPr lang="fr-FR" dirty="0" err="1"/>
              <a:t>Asian</a:t>
            </a:r>
            <a:r>
              <a:rPr lang="fr-FR" dirty="0"/>
              <a:t> Restaurant</a:t>
            </a:r>
          </a:p>
          <a:p>
            <a:r>
              <a:rPr lang="fr-FR" dirty="0" err="1"/>
              <a:t>Chinese</a:t>
            </a:r>
            <a:r>
              <a:rPr lang="fr-FR" dirty="0"/>
              <a:t> Restaurant</a:t>
            </a:r>
          </a:p>
          <a:p>
            <a:r>
              <a:rPr lang="fr-FR" dirty="0" err="1"/>
              <a:t>Japanese</a:t>
            </a:r>
            <a:r>
              <a:rPr lang="fr-FR" dirty="0"/>
              <a:t> Restaurant</a:t>
            </a:r>
          </a:p>
          <a:p>
            <a:r>
              <a:rPr lang="fr-FR" dirty="0"/>
              <a:t>Sushi Restaurant</a:t>
            </a:r>
          </a:p>
          <a:p>
            <a:r>
              <a:rPr lang="fr-FR" dirty="0" err="1"/>
              <a:t>Thai</a:t>
            </a:r>
            <a:r>
              <a:rPr lang="fr-FR" dirty="0"/>
              <a:t> Restaurant</a:t>
            </a:r>
          </a:p>
          <a:p>
            <a:r>
              <a:rPr lang="fr-FR" dirty="0" err="1"/>
              <a:t>Vietnamese</a:t>
            </a:r>
            <a:r>
              <a:rPr lang="fr-FR" dirty="0"/>
              <a:t> Restaurant</a:t>
            </a:r>
          </a:p>
          <a:p>
            <a:pPr lvl="1">
              <a:buFont typeface="Arial" panose="020B0604020202020204" pitchFamily="34" charset="0"/>
              <a:buChar char="•"/>
            </a:pPr>
            <a:r>
              <a:rPr lang="fr-FR" sz="2000" dirty="0" err="1" smtClean="0"/>
              <a:t>inese</a:t>
            </a:r>
            <a:r>
              <a:rPr lang="fr-FR" sz="2000" dirty="0" smtClean="0"/>
              <a:t> </a:t>
            </a:r>
            <a:r>
              <a:rPr lang="fr-FR" sz="2000" dirty="0"/>
              <a:t>Restaurant</a:t>
            </a:r>
          </a:p>
          <a:p>
            <a:pPr lvl="1">
              <a:buFont typeface="Arial" panose="020B0604020202020204" pitchFamily="34" charset="0"/>
              <a:buChar char="•"/>
            </a:pPr>
            <a:r>
              <a:rPr lang="fr-FR" sz="2000" dirty="0" err="1"/>
              <a:t>Japanese</a:t>
            </a:r>
            <a:r>
              <a:rPr lang="fr-FR" sz="2000" dirty="0"/>
              <a:t> Restaurant</a:t>
            </a:r>
          </a:p>
          <a:p>
            <a:pPr lvl="1">
              <a:buFont typeface="Arial" panose="020B0604020202020204" pitchFamily="34" charset="0"/>
              <a:buChar char="•"/>
            </a:pPr>
            <a:r>
              <a:rPr lang="fr-FR" sz="2000" dirty="0"/>
              <a:t>Sushi Restaurant</a:t>
            </a:r>
          </a:p>
          <a:p>
            <a:pPr lvl="1">
              <a:buFont typeface="Arial" panose="020B0604020202020204" pitchFamily="34" charset="0"/>
              <a:buChar char="•"/>
            </a:pPr>
            <a:r>
              <a:rPr lang="fr-FR" sz="2000" dirty="0" err="1"/>
              <a:t>Thai</a:t>
            </a:r>
            <a:r>
              <a:rPr lang="fr-FR" sz="2000" dirty="0"/>
              <a:t> Restaurant</a:t>
            </a:r>
          </a:p>
          <a:p>
            <a:pPr lvl="1">
              <a:buFont typeface="Arial" panose="020B0604020202020204" pitchFamily="34" charset="0"/>
              <a:buChar char="•"/>
            </a:pPr>
            <a:r>
              <a:rPr lang="fr-FR" sz="2000" dirty="0" err="1"/>
              <a:t>Vietnamese</a:t>
            </a:r>
            <a:r>
              <a:rPr lang="fr-FR" sz="2000" dirty="0"/>
              <a:t> Restaurant</a:t>
            </a: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83529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dirty="0"/>
              <a:t>Representation of Asian Restaurants in each Clusters</a:t>
            </a:r>
          </a:p>
        </p:txBody>
      </p:sp>
      <p:sp>
        <p:nvSpPr>
          <p:cNvPr id="5" name="Content Placeholder 4"/>
          <p:cNvSpPr>
            <a:spLocks noGrp="1"/>
          </p:cNvSpPr>
          <p:nvPr>
            <p:ph sz="half" idx="1"/>
          </p:nvPr>
        </p:nvSpPr>
        <p:spPr/>
        <p:txBody>
          <a:bodyPr>
            <a:normAutofit fontScale="92500" lnSpcReduction="20000"/>
          </a:bodyPr>
          <a:lstStyle/>
          <a:p>
            <a:pPr marL="342900" indent="-342900">
              <a:buFont typeface="+mj-lt"/>
              <a:buAutoNum type="arabicPeriod"/>
            </a:pPr>
            <a:r>
              <a:rPr lang="en-US" sz="1800" dirty="0"/>
              <a:t>Overall, only ~6% of the Food Venues identified by the code (using the Foursquare API) might be considered Asian Restaurants;</a:t>
            </a:r>
          </a:p>
          <a:p>
            <a:pPr marL="342900" indent="-342900">
              <a:buFont typeface="+mj-lt"/>
              <a:buAutoNum type="arabicPeriod"/>
            </a:pPr>
            <a:r>
              <a:rPr lang="en-US" sz="1800" dirty="0" smtClean="0"/>
              <a:t>There </a:t>
            </a:r>
            <a:r>
              <a:rPr lang="en-US" sz="1800" dirty="0"/>
              <a:t>are </a:t>
            </a:r>
            <a:r>
              <a:rPr lang="en-US" sz="1800" dirty="0" smtClean="0"/>
              <a:t>cases </a:t>
            </a:r>
            <a:r>
              <a:rPr lang="en-US" sz="1800" dirty="0"/>
              <a:t>that we found Zero Asian Restaurants in a Cluster (No. 2-'James Island', 4-'Folly Beach', 7-'Between North Charleston and Ladson' and 12-'Walterboro')</a:t>
            </a:r>
          </a:p>
          <a:p>
            <a:pPr marL="342900" indent="-342900">
              <a:buFont typeface="+mj-lt"/>
              <a:buAutoNum type="arabicPeriod"/>
            </a:pPr>
            <a:r>
              <a:rPr lang="en-US" sz="1800" dirty="0"/>
              <a:t>The only cluster with significant Asian </a:t>
            </a:r>
            <a:r>
              <a:rPr lang="en-US" sz="1800" dirty="0" smtClean="0"/>
              <a:t>representation </a:t>
            </a:r>
            <a:r>
              <a:rPr lang="en-US" sz="1800" dirty="0"/>
              <a:t>(above 10%) are the Clusters 1-'Mount Pleasant', 5-'Between North Charleston and Goose </a:t>
            </a:r>
            <a:r>
              <a:rPr lang="en-US" sz="1800" dirty="0" smtClean="0"/>
              <a:t>Greek</a:t>
            </a:r>
            <a:r>
              <a:rPr lang="en-US" sz="1800" dirty="0"/>
              <a:t>' and 6-'Summerville'.</a:t>
            </a:r>
          </a:p>
          <a:p>
            <a:pPr marL="342900" indent="-342900">
              <a:buFont typeface="+mj-lt"/>
              <a:buAutoNum type="arabicPeriod"/>
            </a:pPr>
            <a:r>
              <a:rPr lang="en-US" sz="1800" dirty="0"/>
              <a:t>Finally, the Clusters 1, 5 and 6 not only have a high presence of Asian Restaurants, but it also have a significant number of Food Venues overall (</a:t>
            </a:r>
            <a:r>
              <a:rPr lang="en-US" sz="1800" dirty="0" smtClean="0"/>
              <a:t>1:108 </a:t>
            </a:r>
            <a:r>
              <a:rPr lang="en-US" sz="1800" dirty="0"/>
              <a:t>venues, 5:24 venues and 6:42 venues). The exceptions, would be Clusters 1 and 11, which have 42 and 26 venues, </a:t>
            </a:r>
            <a:r>
              <a:rPr lang="en-US" sz="1800" dirty="0" smtClean="0"/>
              <a:t>respectively</a:t>
            </a:r>
            <a:r>
              <a:rPr lang="en-US" sz="1800" dirty="0"/>
              <a:t>, but not a high present of Asian Restaurants.</a:t>
            </a:r>
          </a:p>
          <a:p>
            <a:pPr>
              <a:buFont typeface="Arial" panose="020B0604020202020204" pitchFamily="34" charset="0"/>
              <a:buChar char="•"/>
            </a:pPr>
            <a:endParaRPr lang="en-US" sz="1600" dirty="0" smtClean="0"/>
          </a:p>
        </p:txBody>
      </p:sp>
      <p:pic>
        <p:nvPicPr>
          <p:cNvPr id="3" name="Picture 2"/>
          <p:cNvPicPr>
            <a:picLocks noChangeAspect="1"/>
          </p:cNvPicPr>
          <p:nvPr/>
        </p:nvPicPr>
        <p:blipFill>
          <a:blip r:embed="rId2"/>
          <a:stretch>
            <a:fillRect/>
          </a:stretch>
        </p:blipFill>
        <p:spPr>
          <a:xfrm>
            <a:off x="6271539" y="1845734"/>
            <a:ext cx="4057452" cy="4405909"/>
          </a:xfrm>
          <a:prstGeom prst="rect">
            <a:avLst/>
          </a:prstGeom>
        </p:spPr>
      </p:pic>
    </p:spTree>
    <p:extLst>
      <p:ext uri="{BB962C8B-B14F-4D97-AF65-F5344CB8AC3E}">
        <p14:creationId xmlns:p14="http://schemas.microsoft.com/office/powerpoint/2010/main" val="415688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Discussion</a:t>
            </a:r>
            <a:endParaRPr lang="en-US" b="1" dirty="0"/>
          </a:p>
        </p:txBody>
      </p:sp>
      <p:sp>
        <p:nvSpPr>
          <p:cNvPr id="5" name="Content Placeholder 4"/>
          <p:cNvSpPr>
            <a:spLocks noGrp="1"/>
          </p:cNvSpPr>
          <p:nvPr>
            <p:ph idx="1"/>
          </p:nvPr>
        </p:nvSpPr>
        <p:spPr/>
        <p:txBody>
          <a:bodyPr>
            <a:normAutofit fontScale="85000" lnSpcReduction="20000"/>
          </a:bodyPr>
          <a:lstStyle/>
          <a:p>
            <a:pPr>
              <a:buFont typeface="Arial" panose="020B0604020202020204" pitchFamily="34" charset="0"/>
              <a:buChar char="•"/>
            </a:pPr>
            <a:r>
              <a:rPr lang="en-US" sz="1600" dirty="0"/>
              <a:t>Based on the above analysis, one could find or prefer the following conclusions for "Which Charleston Area would it be recommended to open an Asian Restaurant</a:t>
            </a:r>
            <a:r>
              <a:rPr lang="en-US" sz="1600" dirty="0" smtClean="0"/>
              <a:t>?":</a:t>
            </a:r>
            <a:endParaRPr lang="en-US" sz="1600" dirty="0"/>
          </a:p>
          <a:p>
            <a:r>
              <a:rPr lang="en-US" sz="1600" b="1" dirty="0"/>
              <a:t>A) Distant from all clusters</a:t>
            </a:r>
          </a:p>
          <a:p>
            <a:r>
              <a:rPr lang="en-US" sz="1600" dirty="0"/>
              <a:t>Some restaurant owners would prefer to open a new restaurant away from all Clusters. On the above analysis, we identified 13 different Clusters which should be avoided in this case. Notice that 104 of 465 Food Venus are not located in a cluster, this more than 22% of all Food Venues. In other words, it is not uncommon for a restaurant in the Charleston area to be isolated or far away from a Cluster.</a:t>
            </a:r>
          </a:p>
          <a:p>
            <a:r>
              <a:rPr lang="en-US" sz="1600" b="1" dirty="0"/>
              <a:t>B) In a cluster with Zero presence in Asian Restaurants</a:t>
            </a:r>
          </a:p>
          <a:p>
            <a:r>
              <a:rPr lang="en-US" sz="1600" dirty="0"/>
              <a:t>We were able to identify four Clusters without any Asian Cuisine presence.</a:t>
            </a:r>
          </a:p>
          <a:p>
            <a:r>
              <a:rPr lang="en-US" sz="1600" b="1" dirty="0"/>
              <a:t>No. 2</a:t>
            </a:r>
            <a:r>
              <a:rPr lang="en-US" sz="1600" dirty="0"/>
              <a:t> (James Island Area) and </a:t>
            </a:r>
            <a:r>
              <a:rPr lang="en-US" sz="1600" b="1" dirty="0"/>
              <a:t>No. 4</a:t>
            </a:r>
            <a:r>
              <a:rPr lang="en-US" sz="1600" dirty="0"/>
              <a:t> (Folly Beach Area) are fairly away from Downtown Charleston (avoiding the competition from that area). In addition to that, since these are clusters, a new owner could also take advantage of the cluster, since people/tourists would be already visiting the areas looking for Food Venues.</a:t>
            </a:r>
          </a:p>
          <a:p>
            <a:r>
              <a:rPr lang="en-US" sz="1600" b="1" dirty="0"/>
              <a:t>No. 12</a:t>
            </a:r>
            <a:r>
              <a:rPr lang="en-US" sz="1600" dirty="0"/>
              <a:t> (Walterboro) is another Cluster without any Asian Cuisine, but this area is very isolated to all other Charleston Areas. In this case, it would not take advantage of the tourism from the region. On the other hand, there is a whole population from this City/Area that are not close to any Asian Restaurants.</a:t>
            </a:r>
          </a:p>
          <a:p>
            <a:r>
              <a:rPr lang="en-US" sz="1600" dirty="0"/>
              <a:t>Finally, </a:t>
            </a:r>
            <a:r>
              <a:rPr lang="en-US" sz="1600" b="1" dirty="0"/>
              <a:t>No. 7</a:t>
            </a:r>
            <a:r>
              <a:rPr lang="en-US" sz="1600" dirty="0"/>
              <a:t> (Cluster between North Charleston Area and Ladson Area) does not have any Asian Restaurants, but it is surrounded by other Areas with Asian Cuisine. If the objective is to find a cluster with zero presence of Asian Restaurants, this would not be a good choice.</a:t>
            </a:r>
          </a:p>
          <a:p>
            <a:pPr>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546806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Discussion</a:t>
            </a:r>
            <a:endParaRPr lang="en-US" b="1" dirty="0"/>
          </a:p>
        </p:txBody>
      </p:sp>
      <p:sp>
        <p:nvSpPr>
          <p:cNvPr id="5" name="Content Placeholder 4"/>
          <p:cNvSpPr>
            <a:spLocks noGrp="1"/>
          </p:cNvSpPr>
          <p:nvPr>
            <p:ph idx="1"/>
          </p:nvPr>
        </p:nvSpPr>
        <p:spPr/>
        <p:txBody>
          <a:bodyPr>
            <a:normAutofit fontScale="85000" lnSpcReduction="20000"/>
          </a:bodyPr>
          <a:lstStyle/>
          <a:p>
            <a:r>
              <a:rPr lang="en-US" sz="1600" b="1" dirty="0"/>
              <a:t>C) In a cluster close to multiple areas</a:t>
            </a:r>
          </a:p>
          <a:p>
            <a:r>
              <a:rPr lang="en-US" sz="1600" dirty="0"/>
              <a:t>Some </a:t>
            </a:r>
            <a:r>
              <a:rPr lang="en-US" sz="1600" dirty="0" smtClean="0"/>
              <a:t>entrepreneurs </a:t>
            </a:r>
            <a:r>
              <a:rPr lang="en-US" sz="1600" dirty="0"/>
              <a:t>have high confidence on their product and, in this case, being located near to most areas would be a great choice. Regardless of the competition, the idea is to be in the middle of everything.</a:t>
            </a:r>
            <a:br>
              <a:rPr lang="en-US" sz="1600" dirty="0"/>
            </a:br>
            <a:r>
              <a:rPr lang="en-US" sz="1600" dirty="0"/>
              <a:t>For this case, two regions might be interesting:</a:t>
            </a:r>
          </a:p>
          <a:p>
            <a:r>
              <a:rPr lang="en-US" sz="1600" dirty="0"/>
              <a:t>Cluster </a:t>
            </a:r>
            <a:r>
              <a:rPr lang="en-US" sz="1600" b="1" dirty="0"/>
              <a:t>No. 0</a:t>
            </a:r>
            <a:r>
              <a:rPr lang="en-US" sz="1600" dirty="0"/>
              <a:t> (Downton Charleston), this is the center/heart of Charleston. It is a highly populated area and it also attract a lot of tourist all year around. This Cluster is </a:t>
            </a:r>
            <a:r>
              <a:rPr lang="en-US" sz="1600" dirty="0" smtClean="0"/>
              <a:t>surrounded </a:t>
            </a:r>
            <a:r>
              <a:rPr lang="en-US" sz="1600" dirty="0"/>
              <a:t>by other clusters and close by different areas such as James Island, West </a:t>
            </a:r>
            <a:r>
              <a:rPr lang="en-US" sz="1600" dirty="0" err="1"/>
              <a:t>Asheley</a:t>
            </a:r>
            <a:r>
              <a:rPr lang="en-US" sz="1600" dirty="0"/>
              <a:t>, North Charleston, Daniel Island and Mount Pleasant.</a:t>
            </a:r>
          </a:p>
          <a:p>
            <a:r>
              <a:rPr lang="en-US" sz="1600" dirty="0"/>
              <a:t>In the North Charleston Area, this area is </a:t>
            </a:r>
            <a:r>
              <a:rPr lang="en-US" sz="1600" dirty="0" smtClean="0"/>
              <a:t>surrounded </a:t>
            </a:r>
            <a:r>
              <a:rPr lang="en-US" sz="1600" dirty="0"/>
              <a:t>by different Cluster (5, 6, 7, 8 and 9) and very close to other areas such as </a:t>
            </a:r>
            <a:r>
              <a:rPr lang="en-US" sz="1600" dirty="0" err="1"/>
              <a:t>Hanahan</a:t>
            </a:r>
            <a:r>
              <a:rPr lang="en-US" sz="1600" dirty="0"/>
              <a:t>, Goose </a:t>
            </a:r>
            <a:r>
              <a:rPr lang="en-US" sz="1600" dirty="0" smtClean="0"/>
              <a:t>Greek</a:t>
            </a:r>
            <a:r>
              <a:rPr lang="en-US" sz="1600" dirty="0"/>
              <a:t>, Ladson and Summerville. This is an area with a lot of growth and a lot of opportunities.</a:t>
            </a:r>
          </a:p>
          <a:p>
            <a:r>
              <a:rPr lang="en-US" sz="1600" b="1" dirty="0"/>
              <a:t>D) A unexplored "sub-type" of Asian Cuisine</a:t>
            </a:r>
          </a:p>
          <a:p>
            <a:r>
              <a:rPr lang="en-US" sz="1600" dirty="0" smtClean="0"/>
              <a:t>Surprisingly, the code along with the Foursquare API did not identify many different types of Asian Cuisine. This is a sign that there is not much variety of Asian Cuisine in the Charleston Area. On the other hand, perhaps a different API or different parameter could identify more Asians restaurants. Either way, the analysis shown very little representation of Asian Cuisine. This show potential for exploring this kind of cuisine on the Charleston Areas. Some of the types of popular Asian food that were not identified are: Korean cuisine, Singaporean cuisine, Filipino cuisine, …</a:t>
            </a:r>
          </a:p>
          <a:p>
            <a:r>
              <a:rPr lang="en-US" sz="1600" dirty="0" smtClean="0"/>
              <a:t>And although this was not parts of the scope of the project, we were also not able to identify, for example: Indian cuisine, Arab cuisine, Turkish cuisine, …</a:t>
            </a:r>
          </a:p>
          <a:p>
            <a:pPr marL="0" indent="0">
              <a:buNone/>
            </a:pPr>
            <a:endParaRPr lang="en-US" sz="1600" dirty="0" smtClean="0"/>
          </a:p>
        </p:txBody>
      </p:sp>
    </p:spTree>
    <p:extLst>
      <p:ext uri="{BB962C8B-B14F-4D97-AF65-F5344CB8AC3E}">
        <p14:creationId xmlns:p14="http://schemas.microsoft.com/office/powerpoint/2010/main" val="596094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Conclusion</a:t>
            </a:r>
            <a:endParaRPr lang="en-US" b="1" dirty="0"/>
          </a:p>
        </p:txBody>
      </p:sp>
      <p:sp>
        <p:nvSpPr>
          <p:cNvPr id="5" name="Content Placeholder 4"/>
          <p:cNvSpPr>
            <a:spLocks noGrp="1"/>
          </p:cNvSpPr>
          <p:nvPr>
            <p:ph idx="1"/>
          </p:nvPr>
        </p:nvSpPr>
        <p:spPr/>
        <p:txBody>
          <a:bodyPr>
            <a:normAutofit/>
          </a:bodyPr>
          <a:lstStyle/>
          <a:p>
            <a:r>
              <a:rPr lang="en-US" sz="1600" dirty="0"/>
              <a:t>With this Report/Project one can conclude that there is potential for opening an Asian Restaurant in the Charleston Area.</a:t>
            </a:r>
          </a:p>
          <a:p>
            <a:r>
              <a:rPr lang="en-US" sz="1600" dirty="0"/>
              <a:t>There are multiple </a:t>
            </a:r>
            <a:r>
              <a:rPr lang="en-US" sz="1600" b="1" dirty="0"/>
              <a:t>Locations</a:t>
            </a:r>
            <a:r>
              <a:rPr lang="en-US" sz="1600" dirty="0"/>
              <a:t> that can be explored or avoided (depending on the business strategy), but overall the Asian Cuisine is not highly present in the Charleston Area (overall only </a:t>
            </a:r>
            <a:r>
              <a:rPr lang="en-US" sz="1600" dirty="0" smtClean="0"/>
              <a:t>~6</a:t>
            </a:r>
            <a:r>
              <a:rPr lang="en-US" sz="1600" dirty="0"/>
              <a:t>% of the restaurants are Asian). Furthermore, some "sub-types" are little to none present in the area (i.e. Korean Food), which is the biggest advantage that a new restaurant owner could explore.</a:t>
            </a:r>
          </a:p>
          <a:p>
            <a:r>
              <a:rPr lang="en-US" sz="1600" dirty="0"/>
              <a:t>On a personal note, opening a Korean Restaurant (known to be very popular in other cities/locations) in the North Charleston or Downtown Charleston area is a great </a:t>
            </a:r>
            <a:r>
              <a:rPr lang="en-US" sz="1600" dirty="0" smtClean="0"/>
              <a:t>opportunity</a:t>
            </a:r>
            <a:r>
              <a:rPr lang="en-US" sz="1600" dirty="0"/>
              <a:t>. These two areas are highly populated and centered among most of the Charleston Areas. Moreover, Korean food can stand out among other </a:t>
            </a:r>
            <a:r>
              <a:rPr lang="en-US" sz="1600" dirty="0" err="1"/>
              <a:t>asian</a:t>
            </a:r>
            <a:r>
              <a:rPr lang="en-US" sz="1600" dirty="0"/>
              <a:t> cuisines for presenting a very different type of food (i.e. Korean Barbecue). Furthermore, the Korean Culture has been gaining popularity in the USA.</a:t>
            </a:r>
          </a:p>
          <a:p>
            <a:r>
              <a:rPr lang="en-US" sz="1600" dirty="0"/>
              <a:t>Naturally, this is only one aspect of analysis that an investor would take in consideration. A lot of indicator were not approached such as</a:t>
            </a:r>
            <a:r>
              <a:rPr lang="en-US" sz="1600"/>
              <a:t>: </a:t>
            </a:r>
            <a:r>
              <a:rPr lang="en-US" sz="1600" smtClean="0"/>
              <a:t>population/demographic </a:t>
            </a:r>
            <a:r>
              <a:rPr lang="en-US" sz="1600" dirty="0"/>
              <a:t>target, infrastructure cost, staffing requirements, marketing/advertisement requirements, ...</a:t>
            </a:r>
            <a:br>
              <a:rPr lang="en-US" sz="1600" dirty="0"/>
            </a:br>
            <a:r>
              <a:rPr lang="en-US" sz="1600" dirty="0"/>
              <a:t>However, this is not the scope of this project. The only aspect that we are targeting is location.</a:t>
            </a:r>
          </a:p>
          <a:p>
            <a:pPr marL="0" indent="0">
              <a:buNone/>
            </a:pPr>
            <a:endParaRPr lang="en-US" sz="1600" dirty="0" smtClean="0"/>
          </a:p>
        </p:txBody>
      </p:sp>
    </p:spTree>
    <p:extLst>
      <p:ext uri="{BB962C8B-B14F-4D97-AF65-F5344CB8AC3E}">
        <p14:creationId xmlns:p14="http://schemas.microsoft.com/office/powerpoint/2010/main" val="1493686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Introduction</a:t>
            </a:r>
            <a:endParaRPr lang="en-US" b="1" dirty="0"/>
          </a:p>
        </p:txBody>
      </p:sp>
      <p:sp>
        <p:nvSpPr>
          <p:cNvPr id="5" name="Content Placeholder 4"/>
          <p:cNvSpPr>
            <a:spLocks noGrp="1"/>
          </p:cNvSpPr>
          <p:nvPr>
            <p:ph idx="1"/>
          </p:nvPr>
        </p:nvSpPr>
        <p:spPr/>
        <p:txBody>
          <a:bodyPr>
            <a:normAutofit fontScale="62500" lnSpcReduction="20000"/>
          </a:bodyPr>
          <a:lstStyle/>
          <a:p>
            <a:pPr marL="0" indent="0">
              <a:buNone/>
            </a:pPr>
            <a:r>
              <a:rPr lang="en-US" sz="3200" b="1" dirty="0"/>
              <a:t>"Which Charleston Area/Location would it be recommended to open an Asian Restaurant</a:t>
            </a:r>
            <a:r>
              <a:rPr lang="en-US" sz="3200" b="1" dirty="0" smtClean="0"/>
              <a:t>?"</a:t>
            </a:r>
            <a:r>
              <a:rPr lang="en-US" sz="3200" b="1" dirty="0" smtClean="0">
                <a:hlinkClick r:id="rId2"/>
              </a:rPr>
              <a:t>¶</a:t>
            </a:r>
            <a:endParaRPr lang="en-US" sz="3200" dirty="0" smtClean="0"/>
          </a:p>
          <a:p>
            <a:pPr>
              <a:buFont typeface="Arial" panose="020B0604020202020204" pitchFamily="34" charset="0"/>
              <a:buChar char="•"/>
            </a:pPr>
            <a:r>
              <a:rPr lang="en-US" sz="3200" dirty="0" smtClean="0"/>
              <a:t>For </a:t>
            </a:r>
            <a:r>
              <a:rPr lang="en-US" sz="3200" dirty="0"/>
              <a:t>this project, I had the idea to do some analysis in regards to the presence of what Asian Restaurants in Charleston, SC Area</a:t>
            </a:r>
            <a:r>
              <a:rPr lang="en-US" sz="3200" dirty="0" smtClean="0"/>
              <a:t>.</a:t>
            </a:r>
          </a:p>
          <a:p>
            <a:pPr>
              <a:buFont typeface="Arial" panose="020B0604020202020204" pitchFamily="34" charset="0"/>
              <a:buChar char="•"/>
            </a:pPr>
            <a:r>
              <a:rPr lang="en-US" sz="3200" dirty="0"/>
              <a:t>My wife and I really enjoy </a:t>
            </a:r>
            <a:r>
              <a:rPr lang="en-US" sz="3200" dirty="0" smtClean="0"/>
              <a:t>Asian cuisine</a:t>
            </a:r>
            <a:r>
              <a:rPr lang="en-US" sz="3200" dirty="0"/>
              <a:t>, but we usually have a hard time finding a really good </a:t>
            </a:r>
            <a:r>
              <a:rPr lang="en-US" sz="3200" dirty="0" smtClean="0"/>
              <a:t>Asian </a:t>
            </a:r>
            <a:r>
              <a:rPr lang="en-US" sz="3200" dirty="0"/>
              <a:t>restaurant close to our </a:t>
            </a:r>
            <a:r>
              <a:rPr lang="en-US" sz="3200" dirty="0" smtClean="0"/>
              <a:t>area. Finding </a:t>
            </a:r>
            <a:r>
              <a:rPr lang="en-US" sz="3200" dirty="0"/>
              <a:t>an </a:t>
            </a:r>
            <a:r>
              <a:rPr lang="en-US" sz="3200" dirty="0" smtClean="0"/>
              <a:t>Asian </a:t>
            </a:r>
            <a:r>
              <a:rPr lang="en-US" sz="3200" dirty="0"/>
              <a:t>restaurant gets even more difficult, when we want to narrow down to a specific kind of </a:t>
            </a:r>
            <a:r>
              <a:rPr lang="en-US" sz="3200" dirty="0" smtClean="0"/>
              <a:t>Asian </a:t>
            </a:r>
            <a:r>
              <a:rPr lang="en-US" sz="3200" dirty="0"/>
              <a:t>cuisine, i.e. Korean food</a:t>
            </a:r>
            <a:r>
              <a:rPr lang="en-US" sz="3200" dirty="0" smtClean="0"/>
              <a:t>.</a:t>
            </a:r>
          </a:p>
          <a:p>
            <a:pPr>
              <a:buFont typeface="Arial" panose="020B0604020202020204" pitchFamily="34" charset="0"/>
              <a:buChar char="•"/>
            </a:pPr>
            <a:r>
              <a:rPr lang="en-US" sz="3200" dirty="0"/>
              <a:t>My object with this report is to provide information in regards the Asian Restaurant presence in the Charleston </a:t>
            </a:r>
            <a:r>
              <a:rPr lang="en-US" sz="3200" dirty="0" smtClean="0"/>
              <a:t>Area. By </a:t>
            </a:r>
            <a:r>
              <a:rPr lang="en-US" sz="3200" dirty="0"/>
              <a:t>the end of this report I will provide enough insight for someone who is </a:t>
            </a:r>
            <a:r>
              <a:rPr lang="en-US" sz="3200" dirty="0" smtClean="0"/>
              <a:t>researching </a:t>
            </a:r>
            <a:r>
              <a:rPr lang="en-US" sz="3200" dirty="0"/>
              <a:t>for a location to open an Asian Restaurant in the </a:t>
            </a:r>
            <a:r>
              <a:rPr lang="en-US" sz="3200" dirty="0" smtClean="0"/>
              <a:t>area.</a:t>
            </a:r>
          </a:p>
          <a:p>
            <a:pPr>
              <a:buFont typeface="Arial" panose="020B0604020202020204" pitchFamily="34" charset="0"/>
              <a:buChar char="•"/>
            </a:pPr>
            <a:r>
              <a:rPr lang="en-US" b="1" dirty="0" smtClean="0"/>
              <a:t>Note:</a:t>
            </a:r>
            <a:endParaRPr lang="en-US" dirty="0" smtClean="0"/>
          </a:p>
          <a:p>
            <a:pPr lvl="1">
              <a:buFont typeface="Arial" panose="020B0604020202020204" pitchFamily="34" charset="0"/>
              <a:buChar char="•"/>
            </a:pPr>
            <a:r>
              <a:rPr lang="en-US" dirty="0" smtClean="0"/>
              <a:t>For </a:t>
            </a:r>
            <a:r>
              <a:rPr lang="en-US" dirty="0"/>
              <a:t>the scope of this project, I will narrow down to East (Chinese, Japanese, Korean, ...) and Southeast (Thai, Vietnamese, Filipino,...) </a:t>
            </a:r>
            <a:r>
              <a:rPr lang="en-US" dirty="0" smtClean="0"/>
              <a:t>cuisines.</a:t>
            </a:r>
          </a:p>
          <a:p>
            <a:pPr lvl="1">
              <a:buFont typeface="Arial" panose="020B0604020202020204" pitchFamily="34" charset="0"/>
              <a:buChar char="•"/>
            </a:pPr>
            <a:r>
              <a:rPr lang="en-US" dirty="0" smtClean="0"/>
              <a:t>Kind </a:t>
            </a:r>
            <a:r>
              <a:rPr lang="en-US" dirty="0"/>
              <a:t>reminder that Asian cuisine can also be South Asian (Indian, Pakistani, Bangladeshi, ...), West Asian (Arab, Turkish, Mesopotamian, ...) and other regions, but this is not the </a:t>
            </a:r>
            <a:r>
              <a:rPr lang="en-US" dirty="0" err="1"/>
              <a:t>focuse</a:t>
            </a:r>
            <a:r>
              <a:rPr lang="en-US" dirty="0"/>
              <a:t> for this analysis</a:t>
            </a:r>
            <a:r>
              <a:rPr lang="en-US" dirty="0" smtClean="0"/>
              <a:t>.</a:t>
            </a:r>
          </a:p>
        </p:txBody>
      </p:sp>
    </p:spTree>
    <p:extLst>
      <p:ext uri="{BB962C8B-B14F-4D97-AF65-F5344CB8AC3E}">
        <p14:creationId xmlns:p14="http://schemas.microsoft.com/office/powerpoint/2010/main" val="454741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dirty="0"/>
          </a:p>
        </p:txBody>
      </p:sp>
      <p:sp>
        <p:nvSpPr>
          <p:cNvPr id="3" name="Content Placeholder 2"/>
          <p:cNvSpPr>
            <a:spLocks noGrp="1"/>
          </p:cNvSpPr>
          <p:nvPr>
            <p:ph idx="1"/>
          </p:nvPr>
        </p:nvSpPr>
        <p:spPr/>
        <p:txBody>
          <a:bodyPr/>
          <a:lstStyle/>
          <a:p>
            <a:pPr marL="457200" indent="-457200">
              <a:buFont typeface="+mj-lt"/>
              <a:buAutoNum type="alphaUcPeriod"/>
            </a:pPr>
            <a:r>
              <a:rPr lang="en-US" dirty="0" smtClean="0"/>
              <a:t>In </a:t>
            </a:r>
            <a:r>
              <a:rPr lang="en-US" dirty="0"/>
              <a:t>order to identify all Charleston Areas, I will be using the </a:t>
            </a:r>
            <a:r>
              <a:rPr lang="en-US" i="1" dirty="0"/>
              <a:t>charleston.com</a:t>
            </a:r>
            <a:r>
              <a:rPr lang="en-US" dirty="0"/>
              <a:t> web site as a reference of all Areas located in Charleston (</a:t>
            </a:r>
            <a:r>
              <a:rPr lang="en-US" u="sng" dirty="0">
                <a:hlinkClick r:id="rId2"/>
              </a:rPr>
              <a:t>https://www.charleston.com/areas</a:t>
            </a:r>
            <a:r>
              <a:rPr lang="en-US" dirty="0"/>
              <a:t>). The "Areas", in this case, could represent a city, a town or even a neighborhood.</a:t>
            </a:r>
          </a:p>
          <a:p>
            <a:pPr marL="457200" indent="-457200">
              <a:buFont typeface="+mj-lt"/>
              <a:buAutoNum type="alphaUcPeriod"/>
            </a:pPr>
            <a:r>
              <a:rPr lang="en-US" dirty="0" smtClean="0"/>
              <a:t>Once </a:t>
            </a:r>
            <a:r>
              <a:rPr lang="en-US" dirty="0"/>
              <a:t>the Areas are identified, I will be using the </a:t>
            </a:r>
            <a:r>
              <a:rPr lang="en-US" i="1" dirty="0" err="1"/>
              <a:t>geopy.geocoders</a:t>
            </a:r>
            <a:r>
              <a:rPr lang="en-US" dirty="0"/>
              <a:t> in order to find the main coordinate (latitude and longitude) of each area.</a:t>
            </a:r>
          </a:p>
          <a:p>
            <a:pPr marL="457200" indent="-457200">
              <a:buFont typeface="+mj-lt"/>
              <a:buAutoNum type="alphaUcPeriod"/>
            </a:pPr>
            <a:r>
              <a:rPr lang="en-US" dirty="0" smtClean="0"/>
              <a:t>Later</a:t>
            </a:r>
            <a:r>
              <a:rPr lang="en-US" dirty="0"/>
              <a:t>, I will use the Foursquare API to extract Food Venues around each Area.</a:t>
            </a:r>
          </a:p>
          <a:p>
            <a:pPr marL="457200" indent="-457200">
              <a:buFont typeface="+mj-lt"/>
              <a:buAutoNum type="alphaUcPeriod"/>
            </a:pPr>
            <a:r>
              <a:rPr lang="en-US" dirty="0" smtClean="0"/>
              <a:t>Finally</a:t>
            </a:r>
            <a:r>
              <a:rPr lang="en-US" dirty="0"/>
              <a:t>, an analysis will be made with all the food locations with the objective of answering the above question.</a:t>
            </a:r>
          </a:p>
          <a:p>
            <a:endParaRPr lang="en-US" dirty="0"/>
          </a:p>
        </p:txBody>
      </p:sp>
    </p:spTree>
    <p:extLst>
      <p:ext uri="{BB962C8B-B14F-4D97-AF65-F5344CB8AC3E}">
        <p14:creationId xmlns:p14="http://schemas.microsoft.com/office/powerpoint/2010/main" val="297934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Data - A) Charleston Areas</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1600" dirty="0" smtClean="0"/>
              <a:t>After analyzing the </a:t>
            </a:r>
            <a:r>
              <a:rPr lang="en-US" sz="1600" u="sng" dirty="0">
                <a:hlinkClick r:id="rId2"/>
              </a:rPr>
              <a:t>https://</a:t>
            </a:r>
            <a:r>
              <a:rPr lang="en-US" sz="1600" u="sng" dirty="0" smtClean="0">
                <a:hlinkClick r:id="rId2"/>
              </a:rPr>
              <a:t>www.charleston.com/areas</a:t>
            </a:r>
            <a:r>
              <a:rPr lang="en-US" sz="1600" dirty="0" smtClean="0"/>
              <a:t>, we conclude that Charleston has 24 different Areas.</a:t>
            </a:r>
          </a:p>
        </p:txBody>
      </p:sp>
      <p:pic>
        <p:nvPicPr>
          <p:cNvPr id="2" name="Picture 1"/>
          <p:cNvPicPr>
            <a:picLocks noChangeAspect="1"/>
          </p:cNvPicPr>
          <p:nvPr/>
        </p:nvPicPr>
        <p:blipFill rotWithShape="1">
          <a:blip r:embed="rId3"/>
          <a:srcRect t="2865"/>
          <a:stretch/>
        </p:blipFill>
        <p:spPr>
          <a:xfrm>
            <a:off x="1627968" y="2198450"/>
            <a:ext cx="1098051" cy="4092103"/>
          </a:xfrm>
          <a:prstGeom prst="rect">
            <a:avLst/>
          </a:prstGeom>
        </p:spPr>
      </p:pic>
      <p:pic>
        <p:nvPicPr>
          <p:cNvPr id="3" name="Picture 2"/>
          <p:cNvPicPr>
            <a:picLocks noChangeAspect="1"/>
          </p:cNvPicPr>
          <p:nvPr/>
        </p:nvPicPr>
        <p:blipFill>
          <a:blip r:embed="rId4"/>
          <a:stretch>
            <a:fillRect/>
          </a:stretch>
        </p:blipFill>
        <p:spPr>
          <a:xfrm>
            <a:off x="3171217" y="2198450"/>
            <a:ext cx="3685371" cy="4103109"/>
          </a:xfrm>
          <a:prstGeom prst="rect">
            <a:avLst/>
          </a:prstGeom>
        </p:spPr>
      </p:pic>
    </p:spTree>
    <p:extLst>
      <p:ext uri="{BB962C8B-B14F-4D97-AF65-F5344CB8AC3E}">
        <p14:creationId xmlns:p14="http://schemas.microsoft.com/office/powerpoint/2010/main" val="838362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Data - B) Coordinates</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1600" dirty="0" smtClean="0"/>
              <a:t>We can use the </a:t>
            </a:r>
            <a:r>
              <a:rPr lang="en-US" sz="1600" dirty="0" err="1" smtClean="0"/>
              <a:t>geopy.geocoder</a:t>
            </a:r>
            <a:r>
              <a:rPr lang="en-US" sz="1600" dirty="0" smtClean="0"/>
              <a:t> in order to identify the coordinates of each location.</a:t>
            </a:r>
          </a:p>
        </p:txBody>
      </p:sp>
      <p:pic>
        <p:nvPicPr>
          <p:cNvPr id="6" name="Picture 5"/>
          <p:cNvPicPr>
            <a:picLocks noChangeAspect="1"/>
          </p:cNvPicPr>
          <p:nvPr/>
        </p:nvPicPr>
        <p:blipFill>
          <a:blip r:embed="rId2"/>
          <a:stretch>
            <a:fillRect/>
          </a:stretch>
        </p:blipFill>
        <p:spPr>
          <a:xfrm>
            <a:off x="1097280" y="2178995"/>
            <a:ext cx="1839802" cy="3966859"/>
          </a:xfrm>
          <a:prstGeom prst="rect">
            <a:avLst/>
          </a:prstGeom>
        </p:spPr>
      </p:pic>
      <p:pic>
        <p:nvPicPr>
          <p:cNvPr id="7" name="Picture 6"/>
          <p:cNvPicPr>
            <a:picLocks noChangeAspect="1"/>
          </p:cNvPicPr>
          <p:nvPr/>
        </p:nvPicPr>
        <p:blipFill>
          <a:blip r:embed="rId3"/>
          <a:stretch>
            <a:fillRect/>
          </a:stretch>
        </p:blipFill>
        <p:spPr>
          <a:xfrm>
            <a:off x="3401641" y="2245468"/>
            <a:ext cx="5761814" cy="3945834"/>
          </a:xfrm>
          <a:prstGeom prst="rect">
            <a:avLst/>
          </a:prstGeom>
        </p:spPr>
      </p:pic>
    </p:spTree>
    <p:extLst>
      <p:ext uri="{BB962C8B-B14F-4D97-AF65-F5344CB8AC3E}">
        <p14:creationId xmlns:p14="http://schemas.microsoft.com/office/powerpoint/2010/main" val="247465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smtClean="0"/>
              <a:t>Data – C) Foursquare API</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dirty="0" smtClean="0"/>
              <a:t>Using the Foursquare API, we are able to identify Food Venues around each coordinate.</a:t>
            </a:r>
          </a:p>
          <a:p>
            <a:pPr>
              <a:buFont typeface="Arial" panose="020B0604020202020204" pitchFamily="34" charset="0"/>
              <a:buChar char="•"/>
            </a:pPr>
            <a:r>
              <a:rPr lang="en-US" dirty="0" smtClean="0"/>
              <a:t>The following parameters were applies:</a:t>
            </a:r>
          </a:p>
          <a:p>
            <a:pPr lvl="1">
              <a:buFont typeface="Arial" panose="020B0604020202020204" pitchFamily="34" charset="0"/>
              <a:buChar char="•"/>
            </a:pPr>
            <a:r>
              <a:rPr lang="en-US" dirty="0" smtClean="0"/>
              <a:t>Coordinate of each area;</a:t>
            </a:r>
          </a:p>
          <a:p>
            <a:pPr lvl="1">
              <a:buFont typeface="Arial" panose="020B0604020202020204" pitchFamily="34" charset="0"/>
              <a:buChar char="•"/>
            </a:pPr>
            <a:r>
              <a:rPr lang="en-US" dirty="0" smtClean="0"/>
              <a:t>Section = Food</a:t>
            </a:r>
          </a:p>
          <a:p>
            <a:pPr lvl="1">
              <a:buFont typeface="Arial" panose="020B0604020202020204" pitchFamily="34" charset="0"/>
              <a:buChar char="•"/>
            </a:pPr>
            <a:r>
              <a:rPr lang="en-US" dirty="0" smtClean="0"/>
              <a:t>Radius = 25000 (around 15 miles)</a:t>
            </a:r>
          </a:p>
        </p:txBody>
      </p:sp>
      <p:pic>
        <p:nvPicPr>
          <p:cNvPr id="2" name="Picture 1"/>
          <p:cNvPicPr>
            <a:picLocks noChangeAspect="1"/>
          </p:cNvPicPr>
          <p:nvPr/>
        </p:nvPicPr>
        <p:blipFill>
          <a:blip r:embed="rId2"/>
          <a:stretch>
            <a:fillRect/>
          </a:stretch>
        </p:blipFill>
        <p:spPr>
          <a:xfrm>
            <a:off x="4588719" y="3170913"/>
            <a:ext cx="7515225" cy="3019425"/>
          </a:xfrm>
          <a:prstGeom prst="rect">
            <a:avLst/>
          </a:prstGeom>
        </p:spPr>
      </p:pic>
    </p:spTree>
    <p:extLst>
      <p:ext uri="{BB962C8B-B14F-4D97-AF65-F5344CB8AC3E}">
        <p14:creationId xmlns:p14="http://schemas.microsoft.com/office/powerpoint/2010/main" val="3931598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smtClean="0"/>
              <a:t>Data – D) Final Data</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dirty="0" smtClean="0"/>
              <a:t>This conclude all data gathering, which can be presented in the below map.</a:t>
            </a:r>
          </a:p>
        </p:txBody>
      </p:sp>
      <p:pic>
        <p:nvPicPr>
          <p:cNvPr id="3" name="Picture 2"/>
          <p:cNvPicPr>
            <a:picLocks noChangeAspect="1"/>
          </p:cNvPicPr>
          <p:nvPr/>
        </p:nvPicPr>
        <p:blipFill>
          <a:blip r:embed="rId2"/>
          <a:stretch>
            <a:fillRect/>
          </a:stretch>
        </p:blipFill>
        <p:spPr>
          <a:xfrm>
            <a:off x="2972814" y="2303936"/>
            <a:ext cx="4855025" cy="3960678"/>
          </a:xfrm>
          <a:prstGeom prst="rect">
            <a:avLst/>
          </a:prstGeom>
        </p:spPr>
      </p:pic>
    </p:spTree>
    <p:extLst>
      <p:ext uri="{BB962C8B-B14F-4D97-AF65-F5344CB8AC3E}">
        <p14:creationId xmlns:p14="http://schemas.microsoft.com/office/powerpoint/2010/main" val="3527284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 and Results</a:t>
            </a:r>
            <a:endParaRPr lang="en-US" dirty="0"/>
          </a:p>
        </p:txBody>
      </p:sp>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US" dirty="0"/>
              <a:t>Now that we were able to identify the Food Venue locations in the Charleston Area, the first step that I would like to take is to cluster all the venues and identify the regions with higher density of restaurants</a:t>
            </a:r>
            <a:r>
              <a:rPr lang="en-US" dirty="0" smtClean="0"/>
              <a:t>.</a:t>
            </a:r>
          </a:p>
          <a:p>
            <a:pPr>
              <a:buFont typeface="Arial" panose="020B0604020202020204" pitchFamily="34" charset="0"/>
              <a:buChar char="•"/>
            </a:pPr>
            <a:r>
              <a:rPr lang="en-US" dirty="0"/>
              <a:t>Depending on the business strategy, a new business owners might want to open a restaurant close to other food locations, which naturally attract a lot of people (reducing on the Marketing cost). On the other hand, some </a:t>
            </a:r>
            <a:r>
              <a:rPr lang="en-US" dirty="0" smtClean="0"/>
              <a:t>entrepreneurs </a:t>
            </a:r>
            <a:r>
              <a:rPr lang="en-US" dirty="0"/>
              <a:t>might prefer locations far away from other restaurants</a:t>
            </a:r>
            <a:r>
              <a:rPr lang="en-US" dirty="0" smtClean="0"/>
              <a:t>.</a:t>
            </a:r>
          </a:p>
          <a:p>
            <a:pPr>
              <a:buFont typeface="Arial" panose="020B0604020202020204" pitchFamily="34" charset="0"/>
              <a:buChar char="•"/>
            </a:pPr>
            <a:r>
              <a:rPr lang="en-US" dirty="0" smtClean="0"/>
              <a:t>In </a:t>
            </a:r>
            <a:r>
              <a:rPr lang="en-US" dirty="0"/>
              <a:t>order to create the aforementioned clusters, I will apply the DBSCAN method.</a:t>
            </a:r>
            <a:r>
              <a:rPr lang="en-US" dirty="0"/>
              <a:t/>
            </a:r>
            <a:br>
              <a:rPr lang="en-US" dirty="0"/>
            </a:br>
            <a:r>
              <a:rPr lang="en-US" dirty="0"/>
              <a:t>With this method, we will be able to create arbitrary shape clusters and the Density-based clustering is also perfect to locate </a:t>
            </a:r>
            <a:r>
              <a:rPr lang="en-US" dirty="0" smtClean="0"/>
              <a:t>regions </a:t>
            </a:r>
            <a:r>
              <a:rPr lang="en-US" dirty="0"/>
              <a:t>with high density vs. low density</a:t>
            </a:r>
            <a:r>
              <a:rPr lang="en-US" dirty="0" smtClean="0"/>
              <a:t>.</a:t>
            </a:r>
          </a:p>
          <a:p>
            <a:pPr>
              <a:buFont typeface="Arial" panose="020B0604020202020204" pitchFamily="34" charset="0"/>
              <a:buChar char="•"/>
            </a:pPr>
            <a:r>
              <a:rPr lang="en-US" dirty="0"/>
              <a:t>Once these clusters are identified, we can now segment which clusters have a higher or lower Asians cuisine presence.</a:t>
            </a:r>
            <a:r>
              <a:rPr lang="en-US" dirty="0"/>
              <a:t/>
            </a:r>
            <a:br>
              <a:rPr lang="en-US" dirty="0"/>
            </a:br>
            <a:r>
              <a:rPr lang="en-US" dirty="0"/>
              <a:t>For this step, we will work on identifying what is considered "Asian cuisine" and understand which clusters have more or less Asians restaurants.</a:t>
            </a:r>
            <a:endParaRPr lang="en-US" dirty="0"/>
          </a:p>
        </p:txBody>
      </p:sp>
    </p:spTree>
    <p:extLst>
      <p:ext uri="{BB962C8B-B14F-4D97-AF65-F5344CB8AC3E}">
        <p14:creationId xmlns:p14="http://schemas.microsoft.com/office/powerpoint/2010/main" val="176383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DBSCAN</a:t>
            </a:r>
            <a:endParaRPr lang="en-US" b="1" dirty="0"/>
          </a:p>
        </p:txBody>
      </p:sp>
      <p:sp>
        <p:nvSpPr>
          <p:cNvPr id="5" name="Content Placeholder 4"/>
          <p:cNvSpPr>
            <a:spLocks noGrp="1"/>
          </p:cNvSpPr>
          <p:nvPr>
            <p:ph idx="1"/>
          </p:nvPr>
        </p:nvSpPr>
        <p:spPr/>
        <p:txBody>
          <a:bodyPr>
            <a:normAutofit/>
          </a:bodyPr>
          <a:lstStyle/>
          <a:p>
            <a:pPr>
              <a:buFont typeface="Arial" panose="020B0604020202020204" pitchFamily="34" charset="0"/>
              <a:buChar char="•"/>
            </a:pPr>
            <a:r>
              <a:rPr lang="en-US" sz="1600" dirty="0"/>
              <a:t>A</a:t>
            </a:r>
            <a:r>
              <a:rPr lang="en-US" sz="1600" dirty="0" smtClean="0"/>
              <a:t>ccording </a:t>
            </a:r>
            <a:r>
              <a:rPr lang="en-US" sz="1600" dirty="0"/>
              <a:t>to the DBSCAN methodology, we were able to identify 13 different </a:t>
            </a:r>
            <a:r>
              <a:rPr lang="en-US" sz="1600" dirty="0" smtClean="0"/>
              <a:t>clusters</a:t>
            </a:r>
            <a:r>
              <a:rPr lang="en-US" sz="1600" dirty="0"/>
              <a:t> (from "0" to "13</a:t>
            </a:r>
            <a:r>
              <a:rPr lang="en-US" sz="1600" dirty="0" smtClean="0"/>
              <a:t>").</a:t>
            </a:r>
          </a:p>
          <a:p>
            <a:pPr>
              <a:buFont typeface="Arial" panose="020B0604020202020204" pitchFamily="34" charset="0"/>
              <a:buChar char="•"/>
            </a:pPr>
            <a:r>
              <a:rPr lang="en-US" sz="1600" dirty="0" smtClean="0"/>
              <a:t>Note that the outliers are marked in gray.</a:t>
            </a:r>
          </a:p>
        </p:txBody>
      </p:sp>
      <p:pic>
        <p:nvPicPr>
          <p:cNvPr id="2" name="Picture 1"/>
          <p:cNvPicPr>
            <a:picLocks noChangeAspect="1"/>
          </p:cNvPicPr>
          <p:nvPr/>
        </p:nvPicPr>
        <p:blipFill>
          <a:blip r:embed="rId2"/>
          <a:stretch>
            <a:fillRect/>
          </a:stretch>
        </p:blipFill>
        <p:spPr>
          <a:xfrm>
            <a:off x="3161692" y="2632952"/>
            <a:ext cx="4531266" cy="3579171"/>
          </a:xfrm>
          <a:prstGeom prst="rect">
            <a:avLst/>
          </a:prstGeom>
        </p:spPr>
      </p:pic>
    </p:spTree>
    <p:extLst>
      <p:ext uri="{BB962C8B-B14F-4D97-AF65-F5344CB8AC3E}">
        <p14:creationId xmlns:p14="http://schemas.microsoft.com/office/powerpoint/2010/main" val="2391941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87</TotalTime>
  <Words>1027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Course Capstone Project:  Location recommendation for an Asian Restaurant in the Charleston Area</vt:lpstr>
      <vt:lpstr>Introduction</vt:lpstr>
      <vt:lpstr>Data</vt:lpstr>
      <vt:lpstr>Data - A) Charleston Areas</vt:lpstr>
      <vt:lpstr>Data - B) Coordinates</vt:lpstr>
      <vt:lpstr>Data – C) Foursquare API</vt:lpstr>
      <vt:lpstr>Data – D) Final Data</vt:lpstr>
      <vt:lpstr>Methodology and Results</vt:lpstr>
      <vt:lpstr>DBSCAN</vt:lpstr>
      <vt:lpstr>Areas with higher density of venues</vt:lpstr>
      <vt:lpstr>Identifying Asian Restaurants Categories</vt:lpstr>
      <vt:lpstr>Representation of Asian Restaurants in each Clusters</vt:lpstr>
      <vt:lpstr>Discussion</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Capstone Project:  Location recommendation for an Asian Restaurant in the Charleston Area</dc:title>
  <dc:creator>Anderson Kenji</dc:creator>
  <cp:lastModifiedBy>Anderson Kenji</cp:lastModifiedBy>
  <cp:revision>8</cp:revision>
  <dcterms:created xsi:type="dcterms:W3CDTF">2021-08-03T15:27:01Z</dcterms:created>
  <dcterms:modified xsi:type="dcterms:W3CDTF">2021-08-03T16:54:36Z</dcterms:modified>
</cp:coreProperties>
</file>