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775575" cy="10907713"/>
  <p:notesSz cx="7318375" cy="10450513"/>
  <p:defaultTextStyle>
    <a:defPPr>
      <a:defRPr lang="ja-JP"/>
    </a:defPPr>
    <a:lvl1pPr marL="0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33610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67221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00831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34441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68051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01662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35272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268882" algn="l" defTabSz="106722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6" userDrawn="1">
          <p15:clr>
            <a:srgbClr val="A4A3A4"/>
          </p15:clr>
        </p15:guide>
        <p15:guide id="2" pos="24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541"/>
  </p:normalViewPr>
  <p:slideViewPr>
    <p:cSldViewPr>
      <p:cViewPr varScale="1">
        <p:scale>
          <a:sx n="77" d="100"/>
          <a:sy n="77" d="100"/>
        </p:scale>
        <p:origin x="3520" y="216"/>
      </p:cViewPr>
      <p:guideLst>
        <p:guide orient="horz" pos="3436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1296" cy="522526"/>
          </a:xfrm>
          <a:prstGeom prst="rect">
            <a:avLst/>
          </a:prstGeom>
        </p:spPr>
        <p:txBody>
          <a:bodyPr vert="horz" lIns="101535" tIns="50767" rIns="101535" bIns="50767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45386" y="0"/>
            <a:ext cx="3171296" cy="522526"/>
          </a:xfrm>
          <a:prstGeom prst="rect">
            <a:avLst/>
          </a:prstGeom>
        </p:spPr>
        <p:txBody>
          <a:bodyPr vert="horz" lIns="101535" tIns="50767" rIns="101535" bIns="50767" rtlCol="0"/>
          <a:lstStyle>
            <a:lvl1pPr algn="r">
              <a:defRPr sz="1300"/>
            </a:lvl1pPr>
          </a:lstStyle>
          <a:p>
            <a:fld id="{9036F4AE-E8DE-4E3F-BBCC-DE125A759C14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3775" y="784225"/>
            <a:ext cx="2790825" cy="3917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535" tIns="50767" rIns="101535" bIns="5076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838" y="4963994"/>
            <a:ext cx="5854700" cy="4702731"/>
          </a:xfrm>
          <a:prstGeom prst="rect">
            <a:avLst/>
          </a:prstGeom>
        </p:spPr>
        <p:txBody>
          <a:bodyPr vert="horz" lIns="101535" tIns="50767" rIns="101535" bIns="5076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926173"/>
            <a:ext cx="3171296" cy="522526"/>
          </a:xfrm>
          <a:prstGeom prst="rect">
            <a:avLst/>
          </a:prstGeom>
        </p:spPr>
        <p:txBody>
          <a:bodyPr vert="horz" lIns="101535" tIns="50767" rIns="101535" bIns="50767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45386" y="9926173"/>
            <a:ext cx="3171296" cy="522526"/>
          </a:xfrm>
          <a:prstGeom prst="rect">
            <a:avLst/>
          </a:prstGeom>
        </p:spPr>
        <p:txBody>
          <a:bodyPr vert="horz" lIns="101535" tIns="50767" rIns="101535" bIns="50767" rtlCol="0" anchor="b"/>
          <a:lstStyle>
            <a:lvl1pPr algn="r">
              <a:defRPr sz="1300"/>
            </a:lvl1pPr>
          </a:lstStyle>
          <a:p>
            <a:fld id="{ED72E21E-D1E9-4F74-877E-AE33E033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58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33610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67221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00831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34441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68051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201662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735272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268882" algn="l" defTabSz="106722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63775" y="784225"/>
            <a:ext cx="2790825" cy="39179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B56-11E1-47D9-8D30-6497354BE6A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3168" y="3388462"/>
            <a:ext cx="6609239" cy="233808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66337" y="6181038"/>
            <a:ext cx="5442902" cy="27875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3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7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0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1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35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68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74C9-8183-417D-AB46-26B00357C602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4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62CC-F3BE-4048-BCE1-1CED5B3DF1C0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2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569375" y="3262216"/>
            <a:ext cx="9796415" cy="6949122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177432" y="3262216"/>
            <a:ext cx="29262350" cy="6949122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1576-B0BB-4A42-B167-6DFA65E09BDB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1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DEFB-0F8B-4467-933B-E9A334C1C99C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8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4217" y="7009216"/>
            <a:ext cx="6609239" cy="2166393"/>
          </a:xfrm>
        </p:spPr>
        <p:txBody>
          <a:bodyPr anchor="t"/>
          <a:lstStyle>
            <a:lvl1pPr algn="l">
              <a:defRPr sz="4699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14217" y="4623155"/>
            <a:ext cx="6609239" cy="2386062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36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72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08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34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68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01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35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688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D9A-714F-4208-A0EB-38E36ED8A175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20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177432" y="19002650"/>
            <a:ext cx="19529383" cy="53750786"/>
          </a:xfrm>
        </p:spPr>
        <p:txBody>
          <a:bodyPr/>
          <a:lstStyle>
            <a:lvl1pPr>
              <a:defRPr sz="3299"/>
            </a:lvl1pPr>
            <a:lvl2pPr>
              <a:defRPr sz="2799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1836408" y="19002650"/>
            <a:ext cx="19529383" cy="53750786"/>
          </a:xfrm>
        </p:spPr>
        <p:txBody>
          <a:bodyPr/>
          <a:lstStyle>
            <a:lvl1pPr>
              <a:defRPr sz="3299"/>
            </a:lvl1pPr>
            <a:lvl2pPr>
              <a:defRPr sz="2799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D538-7928-4FB3-9977-9FA710ED2C11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8779" y="436815"/>
            <a:ext cx="6998018" cy="181795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779" y="2441612"/>
            <a:ext cx="3435562" cy="1017548"/>
          </a:xfrm>
        </p:spPr>
        <p:txBody>
          <a:bodyPr anchor="b"/>
          <a:lstStyle>
            <a:lvl1pPr marL="0" indent="0">
              <a:buNone/>
              <a:defRPr sz="2799" b="1"/>
            </a:lvl1pPr>
            <a:lvl2pPr marL="533610" indent="0">
              <a:buNone/>
              <a:defRPr sz="2300" b="1"/>
            </a:lvl2pPr>
            <a:lvl3pPr marL="1067221" indent="0">
              <a:buNone/>
              <a:defRPr sz="2100" b="1"/>
            </a:lvl3pPr>
            <a:lvl4pPr marL="1600831" indent="0">
              <a:buNone/>
              <a:defRPr sz="1900" b="1"/>
            </a:lvl4pPr>
            <a:lvl5pPr marL="2134441" indent="0">
              <a:buNone/>
              <a:defRPr sz="1900" b="1"/>
            </a:lvl5pPr>
            <a:lvl6pPr marL="2668051" indent="0">
              <a:buNone/>
              <a:defRPr sz="1900" b="1"/>
            </a:lvl6pPr>
            <a:lvl7pPr marL="3201662" indent="0">
              <a:buNone/>
              <a:defRPr sz="1900" b="1"/>
            </a:lvl7pPr>
            <a:lvl8pPr marL="3735272" indent="0">
              <a:buNone/>
              <a:defRPr sz="1900" b="1"/>
            </a:lvl8pPr>
            <a:lvl9pPr marL="4268882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8779" y="3459159"/>
            <a:ext cx="3435562" cy="6284561"/>
          </a:xfrm>
        </p:spPr>
        <p:txBody>
          <a:bodyPr/>
          <a:lstStyle>
            <a:lvl1pPr>
              <a:defRPr sz="2799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949884" y="2441612"/>
            <a:ext cx="3436912" cy="1017548"/>
          </a:xfrm>
        </p:spPr>
        <p:txBody>
          <a:bodyPr anchor="b"/>
          <a:lstStyle>
            <a:lvl1pPr marL="0" indent="0">
              <a:buNone/>
              <a:defRPr sz="2799" b="1"/>
            </a:lvl1pPr>
            <a:lvl2pPr marL="533610" indent="0">
              <a:buNone/>
              <a:defRPr sz="2300" b="1"/>
            </a:lvl2pPr>
            <a:lvl3pPr marL="1067221" indent="0">
              <a:buNone/>
              <a:defRPr sz="2100" b="1"/>
            </a:lvl3pPr>
            <a:lvl4pPr marL="1600831" indent="0">
              <a:buNone/>
              <a:defRPr sz="1900" b="1"/>
            </a:lvl4pPr>
            <a:lvl5pPr marL="2134441" indent="0">
              <a:buNone/>
              <a:defRPr sz="1900" b="1"/>
            </a:lvl5pPr>
            <a:lvl6pPr marL="2668051" indent="0">
              <a:buNone/>
              <a:defRPr sz="1900" b="1"/>
            </a:lvl6pPr>
            <a:lvl7pPr marL="3201662" indent="0">
              <a:buNone/>
              <a:defRPr sz="1900" b="1"/>
            </a:lvl7pPr>
            <a:lvl8pPr marL="3735272" indent="0">
              <a:buNone/>
              <a:defRPr sz="1900" b="1"/>
            </a:lvl8pPr>
            <a:lvl9pPr marL="4268882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949884" y="3459159"/>
            <a:ext cx="3436912" cy="6284561"/>
          </a:xfrm>
        </p:spPr>
        <p:txBody>
          <a:bodyPr/>
          <a:lstStyle>
            <a:lvl1pPr>
              <a:defRPr sz="2799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B2D3-B7C2-4CBB-9EA2-3CD8EE636DB9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19A-9619-45EC-9639-3A7D5BABC0EB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51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6BE-9CE5-4B65-8D93-587F615AEFC4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44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8780" y="434289"/>
            <a:ext cx="2558111" cy="18482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0034" y="434290"/>
            <a:ext cx="4346762" cy="9309431"/>
          </a:xfrm>
        </p:spPr>
        <p:txBody>
          <a:bodyPr/>
          <a:lstStyle>
            <a:lvl1pPr>
              <a:defRPr sz="3699"/>
            </a:lvl1pPr>
            <a:lvl2pPr>
              <a:defRPr sz="3299"/>
            </a:lvl2pPr>
            <a:lvl3pPr>
              <a:defRPr sz="2799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8780" y="2282542"/>
            <a:ext cx="2558111" cy="7461179"/>
          </a:xfrm>
        </p:spPr>
        <p:txBody>
          <a:bodyPr/>
          <a:lstStyle>
            <a:lvl1pPr marL="0" indent="0">
              <a:buNone/>
              <a:defRPr sz="1600"/>
            </a:lvl1pPr>
            <a:lvl2pPr marL="533610" indent="0">
              <a:buNone/>
              <a:defRPr sz="1400"/>
            </a:lvl2pPr>
            <a:lvl3pPr marL="1067221" indent="0">
              <a:buNone/>
              <a:defRPr sz="1200"/>
            </a:lvl3pPr>
            <a:lvl4pPr marL="1600831" indent="0">
              <a:buNone/>
              <a:defRPr sz="1100"/>
            </a:lvl4pPr>
            <a:lvl5pPr marL="2134441" indent="0">
              <a:buNone/>
              <a:defRPr sz="1100"/>
            </a:lvl5pPr>
            <a:lvl6pPr marL="2668051" indent="0">
              <a:buNone/>
              <a:defRPr sz="1100"/>
            </a:lvl6pPr>
            <a:lvl7pPr marL="3201662" indent="0">
              <a:buNone/>
              <a:defRPr sz="1100"/>
            </a:lvl7pPr>
            <a:lvl8pPr marL="3735272" indent="0">
              <a:buNone/>
              <a:defRPr sz="1100"/>
            </a:lvl8pPr>
            <a:lvl9pPr marL="4268882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C5D8-0ED3-4871-8DB8-B4A4A29B0453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67" y="7635400"/>
            <a:ext cx="4665345" cy="90140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24067" y="974624"/>
            <a:ext cx="4665345" cy="6544628"/>
          </a:xfrm>
        </p:spPr>
        <p:txBody>
          <a:bodyPr/>
          <a:lstStyle>
            <a:lvl1pPr marL="0" indent="0">
              <a:buNone/>
              <a:defRPr sz="3699"/>
            </a:lvl1pPr>
            <a:lvl2pPr marL="533610" indent="0">
              <a:buNone/>
              <a:defRPr sz="3299"/>
            </a:lvl2pPr>
            <a:lvl3pPr marL="1067221" indent="0">
              <a:buNone/>
              <a:defRPr sz="2799"/>
            </a:lvl3pPr>
            <a:lvl4pPr marL="1600831" indent="0">
              <a:buNone/>
              <a:defRPr sz="2300"/>
            </a:lvl4pPr>
            <a:lvl5pPr marL="2134441" indent="0">
              <a:buNone/>
              <a:defRPr sz="2300"/>
            </a:lvl5pPr>
            <a:lvl6pPr marL="2668051" indent="0">
              <a:buNone/>
              <a:defRPr sz="2300"/>
            </a:lvl6pPr>
            <a:lvl7pPr marL="3201662" indent="0">
              <a:buNone/>
              <a:defRPr sz="2300"/>
            </a:lvl7pPr>
            <a:lvl8pPr marL="3735272" indent="0">
              <a:buNone/>
              <a:defRPr sz="2300"/>
            </a:lvl8pPr>
            <a:lvl9pPr marL="4268882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4067" y="8536801"/>
            <a:ext cx="4665345" cy="1280141"/>
          </a:xfrm>
        </p:spPr>
        <p:txBody>
          <a:bodyPr/>
          <a:lstStyle>
            <a:lvl1pPr marL="0" indent="0">
              <a:buNone/>
              <a:defRPr sz="1600"/>
            </a:lvl1pPr>
            <a:lvl2pPr marL="533610" indent="0">
              <a:buNone/>
              <a:defRPr sz="1400"/>
            </a:lvl2pPr>
            <a:lvl3pPr marL="1067221" indent="0">
              <a:buNone/>
              <a:defRPr sz="1200"/>
            </a:lvl3pPr>
            <a:lvl4pPr marL="1600831" indent="0">
              <a:buNone/>
              <a:defRPr sz="1100"/>
            </a:lvl4pPr>
            <a:lvl5pPr marL="2134441" indent="0">
              <a:buNone/>
              <a:defRPr sz="1100"/>
            </a:lvl5pPr>
            <a:lvl6pPr marL="2668051" indent="0">
              <a:buNone/>
              <a:defRPr sz="1100"/>
            </a:lvl6pPr>
            <a:lvl7pPr marL="3201662" indent="0">
              <a:buNone/>
              <a:defRPr sz="1100"/>
            </a:lvl7pPr>
            <a:lvl8pPr marL="3735272" indent="0">
              <a:buNone/>
              <a:defRPr sz="1100"/>
            </a:lvl8pPr>
            <a:lvl9pPr marL="4268882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B440-AA68-45DE-81BD-3AD9E1C326D9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8779" y="436815"/>
            <a:ext cx="6998018" cy="1817952"/>
          </a:xfrm>
          <a:prstGeom prst="rect">
            <a:avLst/>
          </a:prstGeom>
        </p:spPr>
        <p:txBody>
          <a:bodyPr vert="horz" lIns="106743" tIns="53372" rIns="106743" bIns="53372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8779" y="2545134"/>
            <a:ext cx="6998018" cy="7198587"/>
          </a:xfrm>
          <a:prstGeom prst="rect">
            <a:avLst/>
          </a:prstGeom>
        </p:spPr>
        <p:txBody>
          <a:bodyPr vert="horz" lIns="106743" tIns="53372" rIns="106743" bIns="53372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88779" y="10109835"/>
            <a:ext cx="1814300" cy="580735"/>
          </a:xfrm>
          <a:prstGeom prst="rect">
            <a:avLst/>
          </a:prstGeom>
        </p:spPr>
        <p:txBody>
          <a:bodyPr vert="horz" lIns="106743" tIns="53372" rIns="106743" bIns="5337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01C7-C73F-44BE-B9CE-C749E5223AF2}" type="datetime1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56655" y="10109835"/>
            <a:ext cx="2462265" cy="580735"/>
          </a:xfrm>
          <a:prstGeom prst="rect">
            <a:avLst/>
          </a:prstGeom>
        </p:spPr>
        <p:txBody>
          <a:bodyPr vert="horz" lIns="106743" tIns="53372" rIns="106743" bIns="5337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572497" y="10109835"/>
            <a:ext cx="1814300" cy="580735"/>
          </a:xfrm>
          <a:prstGeom prst="rect">
            <a:avLst/>
          </a:prstGeom>
        </p:spPr>
        <p:txBody>
          <a:bodyPr vert="horz" lIns="106743" tIns="53372" rIns="106743" bIns="5337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BFD8-9126-4059-A340-9ADC9A8CB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1067221" rtl="0" eaLnBrk="1" latinLnBrk="0" hangingPunct="1">
        <a:spcBef>
          <a:spcPct val="0"/>
        </a:spcBef>
        <a:buNone/>
        <a:defRPr kumimoji="1" sz="50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208" indent="-400208" algn="l" defTabSz="106722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99" kern="1200">
          <a:solidFill>
            <a:schemeClr val="tx1"/>
          </a:solidFill>
          <a:latin typeface="+mn-lt"/>
          <a:ea typeface="+mn-ea"/>
          <a:cs typeface="+mn-cs"/>
        </a:defRPr>
      </a:lvl1pPr>
      <a:lvl2pPr marL="867117" indent="-333506" algn="l" defTabSz="106722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99" kern="1200">
          <a:solidFill>
            <a:schemeClr val="tx1"/>
          </a:solidFill>
          <a:latin typeface="+mn-lt"/>
          <a:ea typeface="+mn-ea"/>
          <a:cs typeface="+mn-cs"/>
        </a:defRPr>
      </a:lvl2pPr>
      <a:lvl3pPr marL="1334025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1867635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1246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4856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466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2076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687" indent="-266805" algn="l" defTabSz="106722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610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21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831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4441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8051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1662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5272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8882" algn="l" defTabSz="1067221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microsoft.com/office/2007/relationships/hdphoto" Target="../media/hdphoto1.wdp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eg"/><Relationship Id="rId18" Type="http://schemas.openxmlformats.org/officeDocument/2006/relationships/image" Target="../media/image40.emf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5" Type="http://schemas.openxmlformats.org/officeDocument/2006/relationships/image" Target="../media/image37.jpeg"/><Relationship Id="rId10" Type="http://schemas.openxmlformats.org/officeDocument/2006/relationships/image" Target="../media/image32.jpeg"/><Relationship Id="rId19" Type="http://schemas.openxmlformats.org/officeDocument/2006/relationships/image" Target="../media/image41.jpe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77527" y="1190037"/>
            <a:ext cx="3469417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人間情報システムＧ　</a:t>
            </a:r>
            <a:r>
              <a:rPr lang="zh-TW" altLang="en-US" sz="13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感覚情報処理</a:t>
            </a:r>
            <a:r>
              <a:rPr lang="ja-JP" altLang="en-US" sz="1300" dirty="0">
                <a:solidFill>
                  <a:schemeClr val="bg1"/>
                </a:solidFill>
              </a:rPr>
              <a:t>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3954446" y="1191312"/>
            <a:ext cx="3469417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人間情報システムＧ　メディア情報処理Ｆ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73862" y="6101928"/>
            <a:ext cx="3469417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人間情報システムＧ　</a:t>
            </a:r>
            <a:r>
              <a:rPr lang="zh-TW" altLang="en-US" sz="13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知的情報処理</a:t>
            </a:r>
            <a:r>
              <a:rPr lang="ja-JP" altLang="en-US" sz="13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Ｆ</a:t>
            </a:r>
            <a:endParaRPr lang="en-US" altLang="ja-JP" sz="13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62537" y="6119585"/>
            <a:ext cx="3469417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人間情報システムＧ　生体情報処理Ｆ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380527" y="2812265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教授　小池康晴 （バイオインタフェース研究ユニット</a:t>
            </a:r>
            <a:r>
              <a:rPr lang="ja-JP" altLang="en-US" sz="1100" dirty="0">
                <a:solidFill>
                  <a:schemeClr val="tx1"/>
                </a:solidFill>
              </a:rPr>
              <a:t>） ヒューマンインターフェース、生体工学、運動制御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7" y="2812550"/>
            <a:ext cx="483790" cy="59400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80527" y="1512509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特定教授　柏野牧夫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</a:rPr>
              <a:t>聴覚情報処理、生体情報処理、スポーツ脳科学</a:t>
            </a:r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 rotWithShape="1">
          <a:blip r:embed="rId3"/>
          <a:srcRect l="15801" r="15066" b="4580"/>
          <a:stretch/>
        </p:blipFill>
        <p:spPr>
          <a:xfrm>
            <a:off x="380527" y="1512794"/>
            <a:ext cx="496166" cy="594000"/>
          </a:xfrm>
          <a:prstGeom prst="rect">
            <a:avLst/>
          </a:prstGeom>
        </p:spPr>
      </p:pic>
      <p:sp>
        <p:nvSpPr>
          <p:cNvPr id="109" name="正方形/長方形 108"/>
          <p:cNvSpPr/>
          <p:nvPr/>
        </p:nvSpPr>
        <p:spPr>
          <a:xfrm>
            <a:off x="380527" y="2162387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教授　金子寛彦　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視覚情報処理、空間認識、眼球運動、異種感覚統合</a:t>
            </a:r>
          </a:p>
        </p:txBody>
      </p:sp>
      <p:pic>
        <p:nvPicPr>
          <p:cNvPr id="65" name="図 64" descr="Macintosh HD:Users:kanekohirohiko:Desktop:仕事フォルダー20150926以降:情報通信パンフレット2016:本文:金子写真.psd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527" y="2162672"/>
            <a:ext cx="480005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正方形/長方形 116"/>
          <p:cNvSpPr/>
          <p:nvPr/>
        </p:nvSpPr>
        <p:spPr>
          <a:xfrm>
            <a:off x="380527" y="3462143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准教授　吉村奈津江 （バイオインタフェース研究ユニット） </a:t>
            </a:r>
            <a:r>
              <a:rPr lang="ja-JP" altLang="en-US" sz="1100" dirty="0">
                <a:solidFill>
                  <a:schemeClr val="tx1"/>
                </a:solidFill>
              </a:rPr>
              <a:t>脳活動信号処理、ヒューマンインタフェース、計算論的脳科学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7" y="3462428"/>
            <a:ext cx="482765" cy="594000"/>
          </a:xfrm>
          <a:prstGeom prst="rect">
            <a:avLst/>
          </a:prstGeom>
        </p:spPr>
      </p:pic>
      <p:sp>
        <p:nvSpPr>
          <p:cNvPr id="115" name="正方形/長方形 114"/>
          <p:cNvSpPr/>
          <p:nvPr/>
        </p:nvSpPr>
        <p:spPr>
          <a:xfrm>
            <a:off x="380527" y="4112021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特定教授　佐藤</a:t>
            </a:r>
            <a:r>
              <a:rPr lang="ja-JP" altLang="en-US" sz="1200" dirty="0" err="1">
                <a:solidFill>
                  <a:schemeClr val="tx1"/>
                </a:solidFill>
              </a:rPr>
              <a:t>いまり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</a:rPr>
              <a:t>視覚情報工学、画像・光情報処理、反射解析、コンピュータグラフィックス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7" y="4112306"/>
            <a:ext cx="449439" cy="59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FD1CEF3-ED91-4932-924E-295670837C98}"/>
              </a:ext>
            </a:extLst>
          </p:cNvPr>
          <p:cNvGrpSpPr/>
          <p:nvPr/>
        </p:nvGrpSpPr>
        <p:grpSpPr>
          <a:xfrm>
            <a:off x="372782" y="6364974"/>
            <a:ext cx="3469417" cy="594571"/>
            <a:chOff x="370558" y="6364974"/>
            <a:chExt cx="3469417" cy="594571"/>
          </a:xfrm>
        </p:grpSpPr>
        <p:sp>
          <p:nvSpPr>
            <p:cNvPr id="73" name="正方形/長方形 72"/>
            <p:cNvSpPr/>
            <p:nvPr/>
          </p:nvSpPr>
          <p:spPr>
            <a:xfrm>
              <a:off x="370558" y="6364974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熊澤逸夫 （未来産業技術研究所）</a:t>
              </a: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神経回路モデル、認知科学、画像処理、画像符号化、パターン認識、ユーザインターフェイス</a:t>
              </a:r>
            </a:p>
          </p:txBody>
        </p:sp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58" y="6365259"/>
              <a:ext cx="497102" cy="59400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D61D839-EFA1-4E5D-B5EB-FDEB17816BB3}"/>
              </a:ext>
            </a:extLst>
          </p:cNvPr>
          <p:cNvGrpSpPr/>
          <p:nvPr/>
        </p:nvGrpSpPr>
        <p:grpSpPr>
          <a:xfrm>
            <a:off x="371702" y="7027136"/>
            <a:ext cx="3471576" cy="594571"/>
            <a:chOff x="368399" y="7019300"/>
            <a:chExt cx="3471576" cy="594571"/>
          </a:xfrm>
        </p:grpSpPr>
        <p:sp>
          <p:nvSpPr>
            <p:cNvPr id="75" name="正方形/長方形 74"/>
            <p:cNvSpPr/>
            <p:nvPr/>
          </p:nvSpPr>
          <p:spPr>
            <a:xfrm>
              <a:off x="370558" y="7019300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黒澤実　（電気電子系主担当）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メカトロニクス、アクチュエータ工学、センシング工学</a:t>
              </a:r>
            </a:p>
          </p:txBody>
        </p:sp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9" y="7019871"/>
              <a:ext cx="487294" cy="59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CCC8287-5B7A-444B-AF2D-DD15281E25CD}"/>
              </a:ext>
            </a:extLst>
          </p:cNvPr>
          <p:cNvGrpSpPr/>
          <p:nvPr/>
        </p:nvGrpSpPr>
        <p:grpSpPr>
          <a:xfrm>
            <a:off x="372782" y="7689298"/>
            <a:ext cx="3469417" cy="594571"/>
            <a:chOff x="370558" y="7675580"/>
            <a:chExt cx="3469417" cy="594571"/>
          </a:xfrm>
        </p:grpSpPr>
        <p:sp>
          <p:nvSpPr>
            <p:cNvPr id="77" name="正方形/長方形 76"/>
            <p:cNvSpPr/>
            <p:nvPr/>
          </p:nvSpPr>
          <p:spPr>
            <a:xfrm>
              <a:off x="370558" y="7675580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杉野暢彦 （学術国際情報センター）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ＧＰＧＰＵ向けコンパイラ、自動コード並列化、信号処理システム実現</a:t>
              </a:r>
            </a:p>
          </p:txBody>
        </p:sp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70558" y="7675865"/>
              <a:ext cx="457252" cy="59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9C7259A-A81D-4100-8F67-355ABD7E8207}"/>
              </a:ext>
            </a:extLst>
          </p:cNvPr>
          <p:cNvGrpSpPr/>
          <p:nvPr/>
        </p:nvGrpSpPr>
        <p:grpSpPr>
          <a:xfrm>
            <a:off x="3946718" y="1495957"/>
            <a:ext cx="3469417" cy="612000"/>
            <a:chOff x="3946718" y="1511832"/>
            <a:chExt cx="3469417" cy="612000"/>
          </a:xfrm>
        </p:grpSpPr>
        <p:sp>
          <p:nvSpPr>
            <p:cNvPr id="93" name="正方形/長方形 92"/>
            <p:cNvSpPr/>
            <p:nvPr/>
          </p:nvSpPr>
          <p:spPr>
            <a:xfrm>
              <a:off x="3946718" y="1526502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奥村学　（未来産業技術研究所）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自然言語処理、テキストマイニング、</a:t>
              </a:r>
              <a:r>
                <a:rPr lang="en-US" altLang="ja-JP" sz="1100" dirty="0">
                  <a:solidFill>
                    <a:schemeClr val="tx1"/>
                  </a:solidFill>
                </a:rPr>
                <a:t>Web</a:t>
              </a:r>
              <a:r>
                <a:rPr lang="ja-JP" altLang="en-US" sz="1100" dirty="0">
                  <a:solidFill>
                    <a:schemeClr val="tx1"/>
                  </a:solidFill>
                </a:rPr>
                <a:t>テキスト処理、機械学習</a:t>
              </a:r>
            </a:p>
          </p:txBody>
        </p:sp>
        <p:pic>
          <p:nvPicPr>
            <p:cNvPr id="72" name="図 7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26"/>
            <a:stretch/>
          </p:blipFill>
          <p:spPr>
            <a:xfrm>
              <a:off x="3946718" y="1511832"/>
              <a:ext cx="513261" cy="612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FC29BD0-DD80-45AA-A31C-EFADDA09BAB0}"/>
              </a:ext>
            </a:extLst>
          </p:cNvPr>
          <p:cNvGrpSpPr/>
          <p:nvPr/>
        </p:nvGrpSpPr>
        <p:grpSpPr>
          <a:xfrm>
            <a:off x="3949128" y="2165095"/>
            <a:ext cx="3469417" cy="594571"/>
            <a:chOff x="3949128" y="2174620"/>
            <a:chExt cx="3469417" cy="594571"/>
          </a:xfrm>
        </p:grpSpPr>
        <p:sp>
          <p:nvSpPr>
            <p:cNvPr id="134" name="正方形/長方形 133"/>
            <p:cNvSpPr/>
            <p:nvPr/>
          </p:nvSpPr>
          <p:spPr>
            <a:xfrm>
              <a:off x="3949128" y="2174620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高村大也　（未来産業技術研究所） 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計算言語学、自然言語処理、テキストマイニング、機械学習</a:t>
              </a:r>
            </a:p>
          </p:txBody>
        </p:sp>
        <p:pic>
          <p:nvPicPr>
            <p:cNvPr id="83" name="図 82" descr="Macintosh HD:Users:hjtakamura:Documents:me201601.jpe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128" y="2174905"/>
              <a:ext cx="487445" cy="59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22A64F4-3CBF-4943-8122-5F4F32793523}"/>
              </a:ext>
            </a:extLst>
          </p:cNvPr>
          <p:cNvGrpSpPr/>
          <p:nvPr/>
        </p:nvGrpSpPr>
        <p:grpSpPr>
          <a:xfrm>
            <a:off x="3946718" y="2817268"/>
            <a:ext cx="3469417" cy="594571"/>
            <a:chOff x="3946718" y="2829968"/>
            <a:chExt cx="3469417" cy="594571"/>
          </a:xfrm>
        </p:grpSpPr>
        <p:sp>
          <p:nvSpPr>
            <p:cNvPr id="121" name="正方形/長方形 120"/>
            <p:cNvSpPr/>
            <p:nvPr/>
          </p:nvSpPr>
          <p:spPr>
            <a:xfrm>
              <a:off x="3946718" y="2829968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篠崎隆宏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音声認識、音声理解、教師なし学習、音声情報処理、機械学習</a:t>
              </a:r>
              <a:endParaRPr lang="en-US" altLang="ja-JP" sz="1100" dirty="0">
                <a:solidFill>
                  <a:schemeClr val="tx1"/>
                </a:solidFill>
              </a:endParaRPr>
            </a:p>
          </p:txBody>
        </p:sp>
        <p:pic>
          <p:nvPicPr>
            <p:cNvPr id="85" name="コンテンツ プレースホルダー 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894"/>
            <a:stretch/>
          </p:blipFill>
          <p:spPr>
            <a:xfrm>
              <a:off x="3946718" y="2830253"/>
              <a:ext cx="480016" cy="594000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C3EBD5E-F0AD-41DC-AA8F-DEB472D2073E}"/>
              </a:ext>
            </a:extLst>
          </p:cNvPr>
          <p:cNvGrpSpPr/>
          <p:nvPr/>
        </p:nvGrpSpPr>
        <p:grpSpPr>
          <a:xfrm>
            <a:off x="3946718" y="3462531"/>
            <a:ext cx="3469417" cy="594571"/>
            <a:chOff x="3946718" y="3468881"/>
            <a:chExt cx="3469417" cy="594571"/>
          </a:xfrm>
        </p:grpSpPr>
        <p:sp>
          <p:nvSpPr>
            <p:cNvPr id="129" name="正方形/長方形 128"/>
            <p:cNvSpPr/>
            <p:nvPr/>
          </p:nvSpPr>
          <p:spPr>
            <a:xfrm>
              <a:off x="3946718" y="3468881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中本高道 （未来産業技術研究所）</a:t>
              </a:r>
              <a:r>
                <a:rPr lang="ja-JP" altLang="ja-JP" sz="1100" spc="-201" dirty="0">
                  <a:solidFill>
                    <a:schemeClr val="tx1"/>
                  </a:solidFill>
                </a:rPr>
                <a:t>ヒューマンインタフェース</a:t>
              </a:r>
              <a:r>
                <a:rPr lang="ja-JP" altLang="en-US" sz="1100" spc="-201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</a:rPr>
                <a:t>嗅覚ディスプレイ</a:t>
              </a:r>
              <a:r>
                <a:rPr lang="ja-JP" altLang="en-US" sz="1100" spc="-201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</a:rPr>
                <a:t>感性情報処理</a:t>
              </a:r>
              <a:r>
                <a:rPr lang="ja-JP" altLang="en-US" sz="1100" spc="-201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</a:rPr>
                <a:t>センサ情報処理</a:t>
              </a:r>
              <a:r>
                <a:rPr lang="ja-JP" altLang="en-US" sz="1100" spc="-201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</a:rPr>
                <a:t>匂いセンシングシステム</a:t>
              </a:r>
              <a:r>
                <a:rPr lang="ja-JP" altLang="en-US" sz="1100" spc="-201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</a:rPr>
                <a:t>バイオセンサ</a:t>
              </a:r>
              <a:endParaRPr lang="en-US" altLang="ja-JP" sz="1100" spc="-201" dirty="0">
                <a:solidFill>
                  <a:schemeClr val="tx1"/>
                </a:solidFill>
              </a:endParaRPr>
            </a:p>
          </p:txBody>
        </p:sp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718" y="3469166"/>
              <a:ext cx="484524" cy="59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B0F6F14-CC55-4D1A-BAA9-5D38A0CA4A38}"/>
              </a:ext>
            </a:extLst>
          </p:cNvPr>
          <p:cNvGrpSpPr/>
          <p:nvPr/>
        </p:nvGrpSpPr>
        <p:grpSpPr>
          <a:xfrm>
            <a:off x="3961473" y="4762125"/>
            <a:ext cx="3469417" cy="594571"/>
            <a:chOff x="3961473" y="4755775"/>
            <a:chExt cx="3469417" cy="594571"/>
          </a:xfrm>
        </p:grpSpPr>
        <p:sp>
          <p:nvSpPr>
            <p:cNvPr id="131" name="正方形/長方形 130"/>
            <p:cNvSpPr/>
            <p:nvPr/>
          </p:nvSpPr>
          <p:spPr>
            <a:xfrm>
              <a:off x="3961473" y="4755775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山口雅浩</a:t>
              </a:r>
              <a:endParaRPr lang="en-US" altLang="ja-JP" sz="11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441294"/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光工学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画像工学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（</a:t>
              </a:r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マルチスペクトルイメージング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色再現，多原色ディスプレイ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医用画像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３次元画像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、</a:t>
              </a:r>
              <a:r>
                <a:rPr lang="ja-JP" altLang="ja-JP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ホログラフィ</a:t>
              </a:r>
              <a:r>
                <a:rPr lang="ja-JP" altLang="en-US" sz="1100" spc="-201" dirty="0">
                  <a:solidFill>
                    <a:schemeClr val="tx1"/>
                  </a:solidFill>
                  <a:latin typeface="+mj-ea"/>
                  <a:ea typeface="+mj-ea"/>
                </a:rPr>
                <a:t>）</a:t>
              </a:r>
            </a:p>
          </p:txBody>
        </p:sp>
        <p:pic>
          <p:nvPicPr>
            <p:cNvPr id="88" name="図 8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61473" y="4756060"/>
              <a:ext cx="473878" cy="594000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E714D61-3200-4966-8D0E-519F8B9AA439}"/>
              </a:ext>
            </a:extLst>
          </p:cNvPr>
          <p:cNvGrpSpPr/>
          <p:nvPr/>
        </p:nvGrpSpPr>
        <p:grpSpPr>
          <a:xfrm>
            <a:off x="3961473" y="6371491"/>
            <a:ext cx="3469417" cy="594571"/>
            <a:chOff x="3962900" y="6367681"/>
            <a:chExt cx="3469417" cy="594571"/>
          </a:xfrm>
        </p:grpSpPr>
        <p:sp>
          <p:nvSpPr>
            <p:cNvPr id="59" name="正方形/長方形 58"/>
            <p:cNvSpPr/>
            <p:nvPr/>
          </p:nvSpPr>
          <p:spPr>
            <a:xfrm>
              <a:off x="3962900" y="6367681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小尾高史 （未来産業技術研究所） </a:t>
              </a:r>
              <a:r>
                <a:rPr lang="ja-JP" altLang="en-US" sz="1100" dirty="0">
                  <a:solidFill>
                    <a:schemeClr val="tx1"/>
                  </a:solidFill>
                </a:rPr>
                <a:t>医用画像再構成、医療情報ネットワーク、認証基盤、社会情報システム</a:t>
              </a:r>
            </a:p>
          </p:txBody>
        </p:sp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900" y="6367966"/>
              <a:ext cx="468473" cy="594000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E35877F-C063-453A-A56B-65E312914159}"/>
              </a:ext>
            </a:extLst>
          </p:cNvPr>
          <p:cNvGrpSpPr/>
          <p:nvPr/>
        </p:nvGrpSpPr>
        <p:grpSpPr>
          <a:xfrm>
            <a:off x="3961473" y="7020234"/>
            <a:ext cx="3469417" cy="594571"/>
            <a:chOff x="3962537" y="7009135"/>
            <a:chExt cx="3469417" cy="594571"/>
          </a:xfrm>
        </p:grpSpPr>
        <p:sp>
          <p:nvSpPr>
            <p:cNvPr id="52" name="正方形/長方形 51"/>
            <p:cNvSpPr/>
            <p:nvPr/>
          </p:nvSpPr>
          <p:spPr>
            <a:xfrm>
              <a:off x="3962537" y="7009135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  <a:latin typeface="+mj-ea"/>
                  <a:ea typeface="+mj-ea"/>
                </a:rPr>
                <a:t>准教授　田原麻梨江 </a:t>
              </a:r>
              <a:r>
                <a:rPr lang="ja-JP" altLang="en-US" sz="1200" spc="-100" dirty="0">
                  <a:solidFill>
                    <a:schemeClr val="tx1"/>
                  </a:solidFill>
                  <a:latin typeface="+mj-ea"/>
                  <a:ea typeface="+mj-ea"/>
                </a:rPr>
                <a:t>（未来産業技術研究所）</a:t>
              </a:r>
              <a:r>
                <a:rPr lang="ja-JP" altLang="en-US" sz="1200" dirty="0">
                  <a:solidFill>
                    <a:schemeClr val="tx1"/>
                  </a:solidFill>
                  <a:latin typeface="+mj-ea"/>
                  <a:ea typeface="+mj-ea"/>
                </a:rPr>
                <a:t> （電気電子系主担当） </a:t>
              </a:r>
              <a:r>
                <a:rPr lang="ja-JP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生体計測工学、農業計測工学、医用工学、波動工学</a:t>
              </a:r>
            </a:p>
          </p:txBody>
        </p:sp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537" y="7009420"/>
              <a:ext cx="489101" cy="594000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8F39915-7A63-4703-A2E0-D28411926573}"/>
              </a:ext>
            </a:extLst>
          </p:cNvPr>
          <p:cNvGrpSpPr/>
          <p:nvPr/>
        </p:nvGrpSpPr>
        <p:grpSpPr>
          <a:xfrm>
            <a:off x="3961473" y="7684217"/>
            <a:ext cx="3469417" cy="594571"/>
            <a:chOff x="3962537" y="7635010"/>
            <a:chExt cx="3469417" cy="594571"/>
          </a:xfrm>
        </p:grpSpPr>
        <p:sp>
          <p:nvSpPr>
            <p:cNvPr id="55" name="正方形/長方形 54"/>
            <p:cNvSpPr/>
            <p:nvPr/>
          </p:nvSpPr>
          <p:spPr>
            <a:xfrm>
              <a:off x="3962537" y="7635010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</a:t>
              </a:r>
              <a:r>
                <a:rPr lang="ja-JP" altLang="en-US" sz="1200" spc="-100" dirty="0">
                  <a:solidFill>
                    <a:schemeClr val="tx1"/>
                  </a:solidFill>
                </a:rPr>
                <a:t>中村健太郎 （未来産業技術開発研究所） </a:t>
              </a:r>
              <a:r>
                <a:rPr lang="ja-JP" altLang="en-US" sz="1200" dirty="0">
                  <a:solidFill>
                    <a:schemeClr val="tx1"/>
                  </a:solidFill>
                </a:rPr>
                <a:t>（電気電子系主担当</a:t>
              </a:r>
              <a:r>
                <a:rPr lang="ja-JP" altLang="en-US" sz="1200" spc="-100" dirty="0">
                  <a:solidFill>
                    <a:schemeClr val="tx1"/>
                  </a:solidFill>
                </a:rPr>
                <a:t>）</a:t>
              </a:r>
              <a:r>
                <a:rPr lang="ja-JP" altLang="en-US" sz="1100" spc="-45" dirty="0">
                  <a:solidFill>
                    <a:schemeClr val="tx1"/>
                  </a:solidFill>
                </a:rPr>
                <a:t>超音波デバイス・超音波計測、光応用計測、光ファイバセンサ</a:t>
              </a:r>
              <a:endParaRPr lang="en-US" altLang="ja-JP" sz="1100" spc="-45" dirty="0">
                <a:solidFill>
                  <a:schemeClr val="tx1"/>
                </a:solidFill>
              </a:endParaRPr>
            </a:p>
          </p:txBody>
        </p:sp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537" y="7635295"/>
              <a:ext cx="480784" cy="59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1" name="直線コネクタ 80"/>
          <p:cNvCxnSpPr/>
          <p:nvPr/>
        </p:nvCxnSpPr>
        <p:spPr>
          <a:xfrm flipV="1">
            <a:off x="3328759" y="799841"/>
            <a:ext cx="4121128" cy="129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113126" y="640115"/>
            <a:ext cx="7418510" cy="34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98" tIns="50950" rIns="101898" bIns="50950" numCol="1" anchor="ctr" anchorCtr="0" compatLnSpc="1">
            <a:prstTxWarp prst="textNoShape">
              <a:avLst/>
            </a:prstTxWarp>
            <a:spAutoFit/>
          </a:bodyPr>
          <a:lstStyle/>
          <a:p>
            <a:pPr indent="148602" defTabSz="1018986"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1600" b="1" dirty="0">
                <a:solidFill>
                  <a:srgbClr val="548DD4"/>
                </a:solidFill>
                <a:latin typeface="ＭＳ ゴシック" pitchFamily="49" charset="-128"/>
                <a:ea typeface="ＭＳ ゴシック" pitchFamily="49" charset="-128"/>
                <a:cs typeface="Times New Roman" pitchFamily="18" charset="0"/>
              </a:rPr>
              <a:t>研究グループと研究フィールド</a:t>
            </a:r>
            <a:endParaRPr lang="ja-JP" altLang="ja-JP" sz="2000" dirty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469EBFC1-24D5-4BBA-9485-1F8B9D880E7C}"/>
              </a:ext>
            </a:extLst>
          </p:cNvPr>
          <p:cNvGrpSpPr/>
          <p:nvPr/>
        </p:nvGrpSpPr>
        <p:grpSpPr>
          <a:xfrm>
            <a:off x="3961473" y="8352011"/>
            <a:ext cx="3469417" cy="594571"/>
            <a:chOff x="3961473" y="8313911"/>
            <a:chExt cx="3469417" cy="594571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FE4A99EC-60DF-E449-BDCB-2D5974D2AB89}"/>
                </a:ext>
              </a:extLst>
            </p:cNvPr>
            <p:cNvSpPr/>
            <p:nvPr/>
          </p:nvSpPr>
          <p:spPr>
            <a:xfrm>
              <a:off x="3961473" y="8313911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鈴木賢治 （</a:t>
              </a:r>
              <a:r>
                <a:rPr lang="en-US" altLang="ja-JP" sz="1200" dirty="0">
                  <a:solidFill>
                    <a:schemeClr val="tx1"/>
                  </a:solidFill>
                </a:rPr>
                <a:t>WRHI</a:t>
              </a:r>
              <a:r>
                <a:rPr lang="ja-JP" altLang="en-US" sz="1200" spc="-100" dirty="0">
                  <a:solidFill>
                    <a:schemeClr val="tx1"/>
                  </a:solidFill>
                </a:rPr>
                <a:t>）</a:t>
              </a:r>
              <a:endParaRPr lang="en-US" altLang="ja-JP" sz="1200" spc="-1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spc="-100" dirty="0">
                  <a:solidFill>
                    <a:schemeClr val="tx1"/>
                  </a:solidFill>
                </a:rPr>
                <a:t>機械学習、ディープラーニング、コンピュータ支援診断、医用画像処理、医用画像理解、人工知能</a:t>
              </a:r>
              <a:endParaRPr lang="en-US" altLang="ja-JP" sz="1050" spc="-45" dirty="0">
                <a:solidFill>
                  <a:schemeClr val="tx1"/>
                </a:solidFill>
              </a:endParaRPr>
            </a:p>
          </p:txBody>
        </p:sp>
        <p:pic>
          <p:nvPicPr>
            <p:cNvPr id="101" name="Picture 8" descr="Macintosh HD:Users:kenjisuzuki:Documents:Publication:CV:Biography:photos:IITTakenPhotos:Kenji_Suzuki.jpg">
              <a:extLst>
                <a:ext uri="{FF2B5EF4-FFF2-40B4-BE49-F238E27FC236}">
                  <a16:creationId xmlns:a16="http://schemas.microsoft.com/office/drawing/2014/main" id="{09259772-7ADE-F646-91DC-57E1D53317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7" b="8659"/>
            <a:stretch/>
          </p:blipFill>
          <p:spPr bwMode="auto">
            <a:xfrm>
              <a:off x="3961473" y="8314196"/>
              <a:ext cx="502386" cy="59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  <a:ext uri="{FAA26D3D-D897-4be2-8F04-BA451C77F1D7}">
  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</p:pic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1BE0F8-ED29-934C-8E6E-E834BD8E96AD}"/>
              </a:ext>
            </a:extLst>
          </p:cNvPr>
          <p:cNvSpPr/>
          <p:nvPr/>
        </p:nvSpPr>
        <p:spPr>
          <a:xfrm>
            <a:off x="380527" y="4761899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特任教授　ペッター・ホルム（バイオインタフェース研究ユニット）ネットワーク理論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ja-JP" altLang="en-US" sz="1200" dirty="0">
                <a:solidFill>
                  <a:schemeClr val="tx1"/>
                </a:solidFill>
              </a:rPr>
              <a:t>計算論的社会科学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pic>
        <p:nvPicPr>
          <p:cNvPr id="102" name="Image4">
            <a:extLst>
              <a:ext uri="{FF2B5EF4-FFF2-40B4-BE49-F238E27FC236}">
                <a16:creationId xmlns:a16="http://schemas.microsoft.com/office/drawing/2014/main" id="{C77A71AB-1119-8B46-AF99-86BA400B77B7}"/>
              </a:ext>
            </a:extLst>
          </p:cNvPr>
          <p:cNvPicPr/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6"/>
          <a:stretch/>
        </p:blipFill>
        <p:spPr bwMode="auto">
          <a:xfrm>
            <a:off x="380527" y="4762411"/>
            <a:ext cx="486827" cy="593547"/>
          </a:xfrm>
          <a:prstGeom prst="rect">
            <a:avLst/>
          </a:prstGeom>
        </p:spPr>
      </p:pic>
      <p:sp>
        <p:nvSpPr>
          <p:cNvPr id="96" name="正方形/長方形 95"/>
          <p:cNvSpPr/>
          <p:nvPr/>
        </p:nvSpPr>
        <p:spPr>
          <a:xfrm>
            <a:off x="380527" y="5411780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准教授　永井 岳大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zh-CN" altLang="en-US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色彩工学、質感科学、視覚心理物理学</a:t>
            </a:r>
            <a:endParaRPr lang="ja-JP" altLang="en-US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03" name="図 102" descr="mypic.jp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7" y="5412065"/>
            <a:ext cx="524010" cy="5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AD7BC5-A232-421D-8254-2BA38CB0F9CD}"/>
              </a:ext>
            </a:extLst>
          </p:cNvPr>
          <p:cNvGrpSpPr/>
          <p:nvPr/>
        </p:nvGrpSpPr>
        <p:grpSpPr>
          <a:xfrm>
            <a:off x="372782" y="8351460"/>
            <a:ext cx="3469417" cy="594571"/>
            <a:chOff x="370558" y="8345654"/>
            <a:chExt cx="3469417" cy="594571"/>
          </a:xfrm>
        </p:grpSpPr>
        <p:sp>
          <p:nvSpPr>
            <p:cNvPr id="92" name="正方形/長方形 91"/>
            <p:cNvSpPr/>
            <p:nvPr/>
          </p:nvSpPr>
          <p:spPr>
            <a:xfrm>
              <a:off x="370558" y="8345654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zh-TW" altLang="en-US" sz="12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准教授　渡辺義浩</a:t>
              </a:r>
              <a:endParaRPr lang="en-US" altLang="zh-TW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コンピュータビジョン，拡張現実，デジタルアーカイブ，インタラクション</a:t>
              </a:r>
            </a:p>
          </p:txBody>
        </p:sp>
        <p:pic>
          <p:nvPicPr>
            <p:cNvPr id="104" name="図 103" descr="IMG_0065_2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1" r="6583" b="28447"/>
            <a:stretch>
              <a:fillRect/>
            </a:stretch>
          </p:blipFill>
          <p:spPr bwMode="auto">
            <a:xfrm>
              <a:off x="370558" y="8345939"/>
              <a:ext cx="495436" cy="59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AA2A14A-BBA0-4903-9C99-26DA45E4A6A9}"/>
              </a:ext>
            </a:extLst>
          </p:cNvPr>
          <p:cNvGrpSpPr/>
          <p:nvPr/>
        </p:nvGrpSpPr>
        <p:grpSpPr>
          <a:xfrm>
            <a:off x="3924707" y="4053498"/>
            <a:ext cx="3499156" cy="699221"/>
            <a:chOff x="3924707" y="4047148"/>
            <a:chExt cx="3499156" cy="699221"/>
          </a:xfrm>
        </p:grpSpPr>
        <p:sp>
          <p:nvSpPr>
            <p:cNvPr id="79" name="正方形/長方形 78"/>
            <p:cNvSpPr/>
            <p:nvPr/>
          </p:nvSpPr>
          <p:spPr>
            <a:xfrm>
              <a:off x="3954446" y="4099473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長谷川晶一 </a:t>
              </a:r>
              <a:r>
                <a:rPr lang="ja-JP" altLang="en-US" sz="1200" spc="-100" dirty="0">
                  <a:solidFill>
                    <a:schemeClr val="tx1"/>
                  </a:solidFill>
                </a:rPr>
                <a:t>（未来産業技術研究所）</a:t>
              </a:r>
              <a:r>
                <a:rPr lang="ja-JP" altLang="ja-JP" sz="1100" spc="-145" dirty="0">
                  <a:solidFill>
                    <a:schemeClr val="tx1"/>
                  </a:solidFill>
                </a:rPr>
                <a:t>バーチャルリアリティ</a:t>
              </a:r>
              <a:r>
                <a:rPr lang="ja-JP" altLang="en-US" sz="1100" spc="-145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145" dirty="0">
                  <a:solidFill>
                    <a:schemeClr val="tx1"/>
                  </a:solidFill>
                </a:rPr>
                <a:t>ヒューマンインタフェース</a:t>
              </a:r>
              <a:r>
                <a:rPr lang="ja-JP" altLang="en-US" sz="1100" spc="-145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145" dirty="0">
                  <a:solidFill>
                    <a:schemeClr val="tx1"/>
                  </a:solidFill>
                </a:rPr>
                <a:t>動力学シミュレーション</a:t>
              </a:r>
              <a:r>
                <a:rPr lang="ja-JP" altLang="en-US" sz="1100" spc="-145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145" dirty="0">
                  <a:solidFill>
                    <a:schemeClr val="tx1"/>
                  </a:solidFill>
                </a:rPr>
                <a:t>力触覚</a:t>
              </a:r>
              <a:r>
                <a:rPr lang="ja-JP" altLang="en-US" sz="1100" spc="-145" dirty="0">
                  <a:solidFill>
                    <a:schemeClr val="tx1"/>
                  </a:solidFill>
                </a:rPr>
                <a:t>、</a:t>
              </a:r>
              <a:r>
                <a:rPr lang="ja-JP" altLang="ja-JP" sz="1100" spc="-145" dirty="0">
                  <a:solidFill>
                    <a:schemeClr val="tx1"/>
                  </a:solidFill>
                </a:rPr>
                <a:t>エンタテインメント工学</a:t>
              </a:r>
              <a:endParaRPr lang="ja-JP" altLang="en-US" sz="1100" spc="-145" dirty="0">
                <a:solidFill>
                  <a:schemeClr val="tx1"/>
                </a:solidFill>
              </a:endParaRPr>
            </a:p>
          </p:txBody>
        </p:sp>
        <p:pic>
          <p:nvPicPr>
            <p:cNvPr id="80" name="図 79"/>
            <p:cNvPicPr/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396" t="-9635" r="-6155" b="-5847"/>
            <a:stretch/>
          </p:blipFill>
          <p:spPr bwMode="auto">
            <a:xfrm>
              <a:off x="3924707" y="4047148"/>
              <a:ext cx="548368" cy="69922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contourClr>
                <a:srgbClr val="969696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B585D39-9F83-4C9C-AC5D-62E7E32408E6}"/>
              </a:ext>
            </a:extLst>
          </p:cNvPr>
          <p:cNvGrpSpPr/>
          <p:nvPr/>
        </p:nvGrpSpPr>
        <p:grpSpPr>
          <a:xfrm>
            <a:off x="372782" y="9013622"/>
            <a:ext cx="3469417" cy="594571"/>
            <a:chOff x="370558" y="8992080"/>
            <a:chExt cx="3469417" cy="594571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28C420AA-E6DF-4E46-99BE-9027A480D94D}"/>
                </a:ext>
              </a:extLst>
            </p:cNvPr>
            <p:cNvSpPr/>
            <p:nvPr/>
          </p:nvSpPr>
          <p:spPr>
            <a:xfrm>
              <a:off x="370558" y="8992080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本村真人</a:t>
              </a:r>
              <a:r>
                <a:rPr lang="ja-JP" altLang="en-US" sz="1100" spc="-100" dirty="0">
                  <a:solidFill>
                    <a:schemeClr val="tx1"/>
                  </a:solidFill>
                </a:rPr>
                <a:t> </a:t>
              </a:r>
              <a:r>
                <a:rPr lang="ja-JP" altLang="en-US" sz="1100" spc="-120" dirty="0">
                  <a:solidFill>
                    <a:schemeClr val="tx1"/>
                  </a:solidFill>
                </a:rPr>
                <a:t>（</a:t>
              </a:r>
              <a:r>
                <a:rPr lang="en-US" altLang="ja-JP" sz="1100" spc="-120" dirty="0">
                  <a:solidFill>
                    <a:schemeClr val="tx1"/>
                  </a:solidFill>
                </a:rPr>
                <a:t>AI</a:t>
              </a:r>
              <a:r>
                <a:rPr lang="ja-JP" altLang="en-US" sz="1100" spc="-120" dirty="0">
                  <a:solidFill>
                    <a:schemeClr val="tx1"/>
                  </a:solidFill>
                </a:rPr>
                <a:t>コンピューティング研究ユニット）</a:t>
              </a:r>
              <a:endParaRPr lang="en-US" altLang="ja-JP" sz="1100" spc="-12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リコンフィギュラブルハードウェア、知能コンピューティング、ディープラーニングプロセッサ</a:t>
              </a:r>
            </a:p>
          </p:txBody>
        </p:sp>
        <p:pic>
          <p:nvPicPr>
            <p:cNvPr id="111" name="図 110">
              <a:extLst>
                <a:ext uri="{FF2B5EF4-FFF2-40B4-BE49-F238E27FC236}">
                  <a16:creationId xmlns:a16="http://schemas.microsoft.com/office/drawing/2014/main" id="{C1061CA3-70E0-4C2B-8F47-36F544F3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58" y="8993538"/>
              <a:ext cx="499574" cy="591654"/>
            </a:xfrm>
            <a:prstGeom prst="rect">
              <a:avLst/>
            </a:prstGeom>
          </p:spPr>
        </p:pic>
      </p:grp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EB6A977-81CC-407D-A8B2-B94B45F31BBD}"/>
              </a:ext>
            </a:extLst>
          </p:cNvPr>
          <p:cNvSpPr/>
          <p:nvPr/>
        </p:nvSpPr>
        <p:spPr>
          <a:xfrm>
            <a:off x="372782" y="9675783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zh-TW" altLang="en-US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准教授　劉載勲</a:t>
            </a:r>
            <a:r>
              <a:rPr lang="ja-JP" altLang="en-US" sz="1200" spc="-12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1100" spc="-12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en-US" altLang="ja-JP" sz="1100" spc="-120" dirty="0">
                <a:solidFill>
                  <a:schemeClr val="tx1"/>
                </a:solidFill>
              </a:rPr>
              <a:t>AI</a:t>
            </a:r>
            <a:r>
              <a:rPr lang="ja-JP" altLang="en-US" sz="1100" spc="-120" dirty="0">
                <a:solidFill>
                  <a:schemeClr val="tx1"/>
                </a:solidFill>
              </a:rPr>
              <a:t>コンピューティング研究ユニット）</a:t>
            </a:r>
            <a:endParaRPr lang="en-US" altLang="zh-TW" sz="1200" spc="-12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機械学習、コンピュータビジョン、ディープラーニングプロセッサ、ハードウェアアクセラレータ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0F941A9-EFCA-4ABE-9709-705A780AE021}"/>
              </a:ext>
            </a:extLst>
          </p:cNvPr>
          <p:cNvGrpSpPr/>
          <p:nvPr/>
        </p:nvGrpSpPr>
        <p:grpSpPr>
          <a:xfrm>
            <a:off x="3954446" y="5407272"/>
            <a:ext cx="3469417" cy="595085"/>
            <a:chOff x="3954446" y="5407272"/>
            <a:chExt cx="3469417" cy="595085"/>
          </a:xfrm>
        </p:grpSpPr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93C6F810-9F49-421D-B8EE-B8C56A5F3294}"/>
                </a:ext>
              </a:extLst>
            </p:cNvPr>
            <p:cNvSpPr/>
            <p:nvPr/>
          </p:nvSpPr>
          <p:spPr>
            <a:xfrm>
              <a:off x="3954446" y="5407786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船越孝太郎</a:t>
              </a:r>
              <a:r>
                <a:rPr lang="ja-JP" altLang="en-US" sz="1100" spc="-100" dirty="0">
                  <a:solidFill>
                    <a:schemeClr val="tx1"/>
                  </a:solidFill>
                </a:rPr>
                <a:t>　</a:t>
              </a:r>
              <a:r>
                <a:rPr lang="ja-JP" altLang="en-US" sz="1200" spc="-100" dirty="0">
                  <a:solidFill>
                    <a:schemeClr val="tx1"/>
                  </a:solidFill>
                </a:rPr>
                <a:t>（未来産業技術研究所）</a:t>
              </a:r>
              <a:endParaRPr lang="en-US" altLang="ja-JP" sz="1200" spc="-1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自然言語処理</a:t>
              </a:r>
              <a:r>
                <a:rPr lang="en-US" altLang="ja-JP" sz="110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ja-JP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マルチモーダル対話システム</a:t>
              </a:r>
              <a:r>
                <a:rPr lang="en-US" altLang="ja-JP" sz="110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ja-JP" altLang="en-US" sz="1100" dirty="0">
                  <a:solidFill>
                    <a:schemeClr val="tx1"/>
                  </a:solidFill>
                  <a:latin typeface="+mj-ea"/>
                  <a:ea typeface="+mj-ea"/>
                </a:rPr>
                <a:t>ヒューマン・マシン・インタラクション，機械学習</a:t>
              </a:r>
            </a:p>
          </p:txBody>
        </p:sp>
        <p:pic>
          <p:nvPicPr>
            <p:cNvPr id="124" name="図 123" descr="木, 人, 屋外, 男性 が含まれている画像&#10;&#10;自動的に生成された説明">
              <a:extLst>
                <a:ext uri="{FF2B5EF4-FFF2-40B4-BE49-F238E27FC236}">
                  <a16:creationId xmlns:a16="http://schemas.microsoft.com/office/drawing/2014/main" id="{F891A8A8-C46B-4CE6-A632-E4E510DF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746" y="5407272"/>
              <a:ext cx="445426" cy="594000"/>
            </a:xfrm>
            <a:prstGeom prst="rect">
              <a:avLst/>
            </a:prstGeom>
          </p:spPr>
        </p:pic>
      </p:grp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724A6F4-3F93-43EA-AE47-7552FA8BD5EF}"/>
              </a:ext>
            </a:extLst>
          </p:cNvPr>
          <p:cNvSpPr/>
          <p:nvPr/>
        </p:nvSpPr>
        <p:spPr>
          <a:xfrm>
            <a:off x="375049" y="9676760"/>
            <a:ext cx="500400" cy="594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pPr algn="ctr"/>
            <a:r>
              <a:rPr lang="ja-JP" altLang="en-US" sz="1000" dirty="0"/>
              <a:t>顔写真</a:t>
            </a:r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A9C93140-A45C-4E56-A7A6-91552BBD1C79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961" b="98340" l="4297" r="99870">
                        <a14:foregroundMark x1="4948" y1="81055" x2="53255" y2="76465"/>
                        <a14:foregroundMark x1="53255" y1="76465" x2="93229" y2="97461"/>
                        <a14:foregroundMark x1="93229" y1="97461" x2="40234" y2="97852"/>
                        <a14:foregroundMark x1="40234" y1="97852" x2="87760" y2="87793"/>
                        <a14:foregroundMark x1="87760" y1="87793" x2="33724" y2="95020"/>
                        <a14:foregroundMark x1="33724" y1="95020" x2="83203" y2="87598"/>
                        <a14:foregroundMark x1="83203" y1="87598" x2="51563" y2="92090"/>
                        <a14:foregroundMark x1="7682" y1="80566" x2="51172" y2="97852"/>
                        <a14:foregroundMark x1="51172" y1="97852" x2="97917" y2="89648"/>
                        <a14:foregroundMark x1="97917" y1="89648" x2="96484" y2="81836"/>
                        <a14:foregroundMark x1="11458" y1="87988" x2="46094" y2="98340"/>
                        <a14:foregroundMark x1="4427" y1="83105" x2="4427" y2="95410"/>
                        <a14:foregroundMark x1="70703" y1="76074" x2="80599" y2="76074"/>
                        <a14:foregroundMark x1="30859" y1="66113" x2="29427" y2="67578"/>
                        <a14:foregroundMark x1="26432" y1="67188" x2="26432" y2="67188"/>
                        <a14:foregroundMark x1="32218" y1="64057" x2="29036" y2="66113"/>
                        <a14:foregroundMark x1="31001" y1="63197" x2="29427" y2="66113"/>
                        <a14:foregroundMark x1="68229" y1="64355" x2="72526" y2="67773"/>
                        <a14:foregroundMark x1="90104" y1="76465" x2="99870" y2="81836"/>
                        <a14:foregroundMark x1="38021" y1="59375" x2="35156" y2="62012"/>
                        <a14:foregroundMark x1="31641" y1="61328" x2="37109" y2="68457"/>
                        <a14:foregroundMark x1="37760" y1="58691" x2="33724" y2="64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66"/>
          <a:stretch/>
        </p:blipFill>
        <p:spPr bwMode="auto">
          <a:xfrm>
            <a:off x="371702" y="9623220"/>
            <a:ext cx="500400" cy="644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8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/>
          <p:cNvSpPr/>
          <p:nvPr/>
        </p:nvSpPr>
        <p:spPr>
          <a:xfrm>
            <a:off x="371045" y="3139029"/>
            <a:ext cx="3477945" cy="459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通信・ネットワーク・セキュリティＧ</a:t>
            </a:r>
            <a:br>
              <a:rPr lang="en-US" altLang="ja-JP" sz="1300" dirty="0">
                <a:solidFill>
                  <a:schemeClr val="bg1"/>
                </a:solidFill>
              </a:rPr>
            </a:br>
            <a:r>
              <a:rPr lang="ja-JP" altLang="en-US" sz="1300" dirty="0">
                <a:solidFill>
                  <a:schemeClr val="bg1"/>
                </a:solidFill>
              </a:rPr>
              <a:t>通信方式Ｆ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379573" y="3689300"/>
            <a:ext cx="3460889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教授　府川和彦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</a:rPr>
              <a:t>無線通信、信号処理、無線ネットワーク</a:t>
            </a:r>
          </a:p>
        </p:txBody>
      </p:sp>
      <p:sp>
        <p:nvSpPr>
          <p:cNvPr id="115" name="正方形/長方形 114"/>
          <p:cNvSpPr/>
          <p:nvPr/>
        </p:nvSpPr>
        <p:spPr>
          <a:xfrm>
            <a:off x="373500" y="1495656"/>
            <a:ext cx="3467325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教授　中山実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知覚認知、言語理解、ヒューマンファクタ、教育システム評価、教育工学</a:t>
            </a:r>
          </a:p>
        </p:txBody>
      </p:sp>
      <p:sp>
        <p:nvSpPr>
          <p:cNvPr id="119" name="正方形/長方形 118"/>
          <p:cNvSpPr/>
          <p:nvPr/>
        </p:nvSpPr>
        <p:spPr>
          <a:xfrm>
            <a:off x="373137" y="2452967"/>
            <a:ext cx="3467325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教授　山田功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zh-TW" altLang="en-US" sz="1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信号処理、</a:t>
            </a:r>
            <a:r>
              <a:rPr lang="ja-JP" altLang="en-US" sz="1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機械学習、</a:t>
            </a:r>
            <a:r>
              <a:rPr lang="zh-TW" altLang="en-US" sz="1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最適化、逆問題</a:t>
            </a:r>
            <a:r>
              <a:rPr lang="ja-JP" altLang="en-US" sz="11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、データサイエンス</a:t>
            </a:r>
            <a:endParaRPr lang="ja-JP" altLang="en-US" sz="1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1045" y="1214391"/>
            <a:ext cx="3477945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信号処理Ｇ　メディア信号処理Ｆ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1045" y="5047173"/>
            <a:ext cx="3477945" cy="459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通信・ネットワーク・セキュリティＧ</a:t>
            </a:r>
            <a:br>
              <a:rPr lang="en-US" altLang="ja-JP" sz="1300" dirty="0">
                <a:solidFill>
                  <a:schemeClr val="bg1"/>
                </a:solidFill>
              </a:rPr>
            </a:br>
            <a:r>
              <a:rPr lang="ja-JP" altLang="en-US" sz="1300" dirty="0">
                <a:solidFill>
                  <a:schemeClr val="bg1"/>
                </a:solidFill>
              </a:rPr>
              <a:t>情報理論Ｆ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981688" y="1215744"/>
            <a:ext cx="3467326" cy="459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通信・ネットワーク・セキュリティＧ</a:t>
            </a:r>
            <a:br>
              <a:rPr lang="en-US" altLang="ja-JP" sz="1300" dirty="0">
                <a:solidFill>
                  <a:schemeClr val="bg1"/>
                </a:solidFill>
              </a:rPr>
            </a:br>
            <a:r>
              <a:rPr lang="ja-JP" altLang="en-US" sz="1300" dirty="0">
                <a:solidFill>
                  <a:schemeClr val="bg1"/>
                </a:solidFill>
              </a:rPr>
              <a:t>通信ネットワークＦ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71046" y="2169799"/>
            <a:ext cx="3467326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信号処理Ｇ　逆問題Ｆ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981687" y="5044334"/>
            <a:ext cx="489854" cy="594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pPr algn="ctr"/>
            <a:r>
              <a:rPr lang="ja-JP" altLang="en-US" sz="1000" dirty="0"/>
              <a:t>顔写真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981687" y="4765052"/>
            <a:ext cx="3467325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集積回路・計算機Ｇ　アナログ集積回路Ｆ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981687" y="5740001"/>
            <a:ext cx="3467325" cy="459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情報通信融合Ｇ　</a:t>
            </a:r>
            <a:br>
              <a:rPr lang="en-US" altLang="ja-JP" sz="1300" dirty="0">
                <a:solidFill>
                  <a:schemeClr val="bg1"/>
                </a:solidFill>
              </a:rPr>
            </a:br>
            <a:r>
              <a:rPr lang="ja-JP" altLang="en-US" sz="1300" dirty="0">
                <a:solidFill>
                  <a:schemeClr val="bg1"/>
                </a:solidFill>
              </a:rPr>
              <a:t>高度分散情報通信システムＦ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981687" y="2453422"/>
            <a:ext cx="3467325" cy="198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ctr"/>
          <a:lstStyle/>
          <a:p>
            <a:r>
              <a:rPr lang="ja-JP" altLang="en-US" sz="1300" dirty="0">
                <a:solidFill>
                  <a:schemeClr val="bg1"/>
                </a:solidFill>
              </a:rPr>
              <a:t>集積回路・計算機Ｇ　デジタル集積回路Ｆ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5" y="1495941"/>
            <a:ext cx="463237" cy="594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5" y="2453252"/>
            <a:ext cx="478569" cy="594000"/>
          </a:xfrm>
          <a:prstGeom prst="rect">
            <a:avLst/>
          </a:prstGeom>
        </p:spPr>
      </p:pic>
      <p:pic>
        <p:nvPicPr>
          <p:cNvPr id="79" name="Picture 22" descr="fukawasensei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5" y="3689537"/>
            <a:ext cx="489853" cy="5927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4E7C3A-7540-43EC-9347-EAC777620E10}"/>
              </a:ext>
            </a:extLst>
          </p:cNvPr>
          <p:cNvGrpSpPr/>
          <p:nvPr/>
        </p:nvGrpSpPr>
        <p:grpSpPr>
          <a:xfrm>
            <a:off x="371045" y="5636007"/>
            <a:ext cx="3469417" cy="596891"/>
            <a:chOff x="371045" y="5599132"/>
            <a:chExt cx="3469417" cy="596891"/>
          </a:xfrm>
        </p:grpSpPr>
        <p:sp>
          <p:nvSpPr>
            <p:cNvPr id="65" name="正方形/長方形 64"/>
            <p:cNvSpPr/>
            <p:nvPr/>
          </p:nvSpPr>
          <p:spPr>
            <a:xfrm>
              <a:off x="371045" y="5600292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植松友彦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情報理論、符号理論、通信理論</a:t>
              </a:r>
              <a:endParaRPr lang="en-US" altLang="zh-TW" sz="1100" dirty="0">
                <a:solidFill>
                  <a:schemeClr val="tx1"/>
                </a:solidFill>
              </a:endParaRPr>
            </a:p>
          </p:txBody>
        </p:sp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45" y="5599132"/>
              <a:ext cx="480182" cy="596891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D992261-222A-4EBF-8026-0FA5C6354CE6}"/>
              </a:ext>
            </a:extLst>
          </p:cNvPr>
          <p:cNvGrpSpPr/>
          <p:nvPr/>
        </p:nvGrpSpPr>
        <p:grpSpPr>
          <a:xfrm>
            <a:off x="371045" y="6290458"/>
            <a:ext cx="3469417" cy="594571"/>
            <a:chOff x="371045" y="6235392"/>
            <a:chExt cx="3469417" cy="594571"/>
          </a:xfrm>
        </p:grpSpPr>
        <p:sp>
          <p:nvSpPr>
            <p:cNvPr id="56" name="正方形/長方形 55"/>
            <p:cNvSpPr/>
            <p:nvPr/>
          </p:nvSpPr>
          <p:spPr>
            <a:xfrm>
              <a:off x="371045" y="6235392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松本隆太郎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誤り訂正符号、情報理論、量子通信</a:t>
              </a:r>
            </a:p>
          </p:txBody>
        </p:sp>
        <p:pic>
          <p:nvPicPr>
            <p:cNvPr id="81" name="図 80" descr="ryutaroh.jp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71045" y="6238751"/>
              <a:ext cx="469211" cy="587852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19F5846-B060-48C1-A18F-345B306000BA}"/>
              </a:ext>
            </a:extLst>
          </p:cNvPr>
          <p:cNvGrpSpPr/>
          <p:nvPr/>
        </p:nvGrpSpPr>
        <p:grpSpPr>
          <a:xfrm>
            <a:off x="371046" y="6942589"/>
            <a:ext cx="3469417" cy="594571"/>
            <a:chOff x="371046" y="6902083"/>
            <a:chExt cx="3469417" cy="594571"/>
          </a:xfrm>
        </p:grpSpPr>
        <p:sp>
          <p:nvSpPr>
            <p:cNvPr id="127" name="正方形/長方形 126"/>
            <p:cNvSpPr/>
            <p:nvPr/>
          </p:nvSpPr>
          <p:spPr>
            <a:xfrm>
              <a:off x="371046" y="6902083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尾形</a:t>
              </a:r>
              <a:r>
                <a:rPr lang="ja-JP" altLang="en-US" sz="1200" dirty="0" err="1">
                  <a:solidFill>
                    <a:schemeClr val="tx1"/>
                  </a:solidFill>
                </a:rPr>
                <a:t>わかは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暗号、署名、暗号プロトコル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46" y="6902368"/>
              <a:ext cx="455577" cy="59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0FF93A7-22F8-4543-B8A4-37099B6E13DA}"/>
              </a:ext>
            </a:extLst>
          </p:cNvPr>
          <p:cNvGrpSpPr/>
          <p:nvPr/>
        </p:nvGrpSpPr>
        <p:grpSpPr>
          <a:xfrm>
            <a:off x="371045" y="7594719"/>
            <a:ext cx="3469417" cy="594571"/>
            <a:chOff x="371045" y="7563044"/>
            <a:chExt cx="3469417" cy="594571"/>
          </a:xfrm>
        </p:grpSpPr>
        <p:sp>
          <p:nvSpPr>
            <p:cNvPr id="129" name="正方形/長方形 128"/>
            <p:cNvSpPr/>
            <p:nvPr/>
          </p:nvSpPr>
          <p:spPr>
            <a:xfrm>
              <a:off x="371045" y="7563044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笠井健太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符号理論、ＬＤＰＣ符号、 空間結合符号</a:t>
              </a:r>
            </a:p>
          </p:txBody>
        </p:sp>
        <p:pic>
          <p:nvPicPr>
            <p:cNvPr id="83" name="図 82" descr="C:\Users\Kenta Kasai\Dropbox\profile\Kasai.png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142"/>
            <a:stretch/>
          </p:blipFill>
          <p:spPr bwMode="auto">
            <a:xfrm>
              <a:off x="371045" y="7563365"/>
              <a:ext cx="485750" cy="59392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lc="http://schemas.openxmlformats.org/drawingml/2006/lockedCanvas"/>
              </a:ext>
            </a:extLst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1ACDA5B-DDD0-44ED-96DE-B9B251B4A143}"/>
              </a:ext>
            </a:extLst>
          </p:cNvPr>
          <p:cNvGrpSpPr/>
          <p:nvPr/>
        </p:nvGrpSpPr>
        <p:grpSpPr>
          <a:xfrm>
            <a:off x="3981687" y="6291855"/>
            <a:ext cx="3469417" cy="594571"/>
            <a:chOff x="3995889" y="6234705"/>
            <a:chExt cx="3469417" cy="594571"/>
          </a:xfrm>
        </p:grpSpPr>
        <p:sp>
          <p:nvSpPr>
            <p:cNvPr id="106" name="正方形/長方形 105"/>
            <p:cNvSpPr/>
            <p:nvPr/>
          </p:nvSpPr>
          <p:spPr>
            <a:xfrm>
              <a:off x="3995889" y="6234705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山岡克式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情報通信ネットワーク、インターネット</a:t>
              </a:r>
              <a:endParaRPr lang="en-US" altLang="ja-JP" sz="1100" dirty="0">
                <a:solidFill>
                  <a:schemeClr val="tx1"/>
                </a:solidFill>
              </a:endParaRPr>
            </a:p>
          </p:txBody>
        </p:sp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889" y="6234990"/>
              <a:ext cx="466498" cy="594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A4018A4-B3AF-4DFA-ADBD-F312EFDD582D}"/>
              </a:ext>
            </a:extLst>
          </p:cNvPr>
          <p:cNvGrpSpPr/>
          <p:nvPr/>
        </p:nvGrpSpPr>
        <p:grpSpPr>
          <a:xfrm>
            <a:off x="3981687" y="2722358"/>
            <a:ext cx="3469417" cy="594571"/>
            <a:chOff x="3991906" y="2758130"/>
            <a:chExt cx="3469417" cy="594571"/>
          </a:xfrm>
        </p:grpSpPr>
        <p:sp>
          <p:nvSpPr>
            <p:cNvPr id="74" name="正方形/長方形 73"/>
            <p:cNvSpPr/>
            <p:nvPr/>
          </p:nvSpPr>
          <p:spPr>
            <a:xfrm>
              <a:off x="3991906" y="2758130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一色剛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高機能プロセッサ設計自動化，セキュリティＳＷ／ＨＷ設計</a:t>
              </a:r>
              <a:endParaRPr lang="en-US" altLang="ja-JP" sz="1100" dirty="0">
                <a:solidFill>
                  <a:schemeClr val="tx1"/>
                </a:solidFill>
              </a:endParaRPr>
            </a:p>
          </p:txBody>
        </p:sp>
        <p:pic>
          <p:nvPicPr>
            <p:cNvPr id="85" name="図 84" descr="isshiki_Mar0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06" y="2758415"/>
              <a:ext cx="472729" cy="594000"/>
            </a:xfrm>
            <a:prstGeom prst="rect">
              <a:avLst/>
            </a:prstGeom>
            <a:noFill/>
            <a:extLst>
              <a:ext uri="{FAA26D3D-D897-4be2-8F04-BA451C77F1D7}">
                <ma14:placeholderFlag xmlns:lc="http://schemas.openxmlformats.org/drawingml/2006/lockedCanvas" xmlns:ma14="http://schemas.microsoft.com/office/mac/drawingml/2011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8E024E0-875F-4324-BC82-3D1A9684CE9B}"/>
              </a:ext>
            </a:extLst>
          </p:cNvPr>
          <p:cNvGrpSpPr/>
          <p:nvPr/>
        </p:nvGrpSpPr>
        <p:grpSpPr>
          <a:xfrm>
            <a:off x="3981687" y="3384027"/>
            <a:ext cx="3469417" cy="594571"/>
            <a:chOff x="3995889" y="3433972"/>
            <a:chExt cx="3469417" cy="594571"/>
          </a:xfrm>
        </p:grpSpPr>
        <p:sp>
          <p:nvSpPr>
            <p:cNvPr id="63" name="正方形/長方形 62"/>
            <p:cNvSpPr/>
            <p:nvPr/>
          </p:nvSpPr>
          <p:spPr>
            <a:xfrm>
              <a:off x="3995889" y="3433972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高橋篤司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ＥＤＡ、物理設計、次世代リソグラフィ</a:t>
              </a:r>
            </a:p>
          </p:txBody>
        </p:sp>
        <p:pic>
          <p:nvPicPr>
            <p:cNvPr id="87" name="図 86" descr="C:\Users\atushi\Pictures\takahashi\takahashi0711-120x150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889" y="3434257"/>
              <a:ext cx="437648" cy="59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A76FDCD-4E5F-4557-A73B-3FE640965A14}"/>
              </a:ext>
            </a:extLst>
          </p:cNvPr>
          <p:cNvGrpSpPr/>
          <p:nvPr/>
        </p:nvGrpSpPr>
        <p:grpSpPr>
          <a:xfrm>
            <a:off x="3981687" y="4045697"/>
            <a:ext cx="3469417" cy="622421"/>
            <a:chOff x="3981687" y="4081469"/>
            <a:chExt cx="3469417" cy="622421"/>
          </a:xfrm>
        </p:grpSpPr>
        <p:sp>
          <p:nvSpPr>
            <p:cNvPr id="70" name="正方形/長方形 69"/>
            <p:cNvSpPr/>
            <p:nvPr/>
          </p:nvSpPr>
          <p:spPr>
            <a:xfrm>
              <a:off x="3981687" y="4084294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原祐子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ハードウェア・ソフトウェア協調設計、高信頼・低消費電力組込みシステム</a:t>
              </a:r>
            </a:p>
          </p:txBody>
        </p:sp>
        <p:pic>
          <p:nvPicPr>
            <p:cNvPr id="88" name="図 87"/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4008"/>
            <a:stretch>
              <a:fillRect/>
            </a:stretch>
          </p:blipFill>
          <p:spPr bwMode="auto">
            <a:xfrm>
              <a:off x="3981687" y="4081469"/>
              <a:ext cx="493222" cy="6224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885C5F8-4DD7-455F-945A-C4A8B898E847}"/>
              </a:ext>
            </a:extLst>
          </p:cNvPr>
          <p:cNvGrpSpPr/>
          <p:nvPr/>
        </p:nvGrpSpPr>
        <p:grpSpPr>
          <a:xfrm>
            <a:off x="3981687" y="6945701"/>
            <a:ext cx="3469417" cy="594571"/>
            <a:chOff x="3997482" y="6913951"/>
            <a:chExt cx="3469417" cy="594571"/>
          </a:xfrm>
        </p:grpSpPr>
        <p:sp>
          <p:nvSpPr>
            <p:cNvPr id="45" name="正方形/長方形 44"/>
            <p:cNvSpPr/>
            <p:nvPr/>
          </p:nvSpPr>
          <p:spPr>
            <a:xfrm>
              <a:off x="3997482" y="6913951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中原啓貴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ＦＰＧＡ、ディープラーニング、多値論理</a:t>
              </a:r>
            </a:p>
          </p:txBody>
        </p:sp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482" y="6915409"/>
              <a:ext cx="501973" cy="591654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1157F5-4E6E-470F-9C4A-A14F9E0546AB}"/>
              </a:ext>
            </a:extLst>
          </p:cNvPr>
          <p:cNvGrpSpPr/>
          <p:nvPr/>
        </p:nvGrpSpPr>
        <p:grpSpPr>
          <a:xfrm>
            <a:off x="3981687" y="5038461"/>
            <a:ext cx="3469417" cy="594571"/>
            <a:chOff x="3997482" y="5032111"/>
            <a:chExt cx="3469417" cy="594571"/>
          </a:xfrm>
        </p:grpSpPr>
        <p:sp>
          <p:nvSpPr>
            <p:cNvPr id="47" name="正方形/長方形 46"/>
            <p:cNvSpPr/>
            <p:nvPr/>
          </p:nvSpPr>
          <p:spPr>
            <a:xfrm>
              <a:off x="3997482" y="5032111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教授　高木茂孝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zh-TW" altLang="en-US" sz="11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集積回路</a:t>
              </a:r>
              <a:r>
                <a:rPr lang="ja-JP" altLang="en-US" sz="1100" dirty="0" err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、</a:t>
              </a:r>
              <a:r>
                <a:rPr lang="zh-TW" altLang="en-US" sz="11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回路網理論</a:t>
              </a:r>
              <a:endParaRPr lang="ja-JP" altLang="en-US" sz="1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pic>
          <p:nvPicPr>
            <p:cNvPr id="90" name="Picture 22" descr="takagi-photo"/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483" y="5032111"/>
              <a:ext cx="505274" cy="5945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9024"/>
            <a:ext cx="205851" cy="42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898" tIns="50950" rIns="101898" bIns="5095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 flipV="1">
            <a:off x="3328759" y="799841"/>
            <a:ext cx="4121128" cy="129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3126" y="640115"/>
            <a:ext cx="7418510" cy="34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98" tIns="50950" rIns="101898" bIns="50950" numCol="1" anchor="ctr" anchorCtr="0" compatLnSpc="1">
            <a:prstTxWarp prst="textNoShape">
              <a:avLst/>
            </a:prstTxWarp>
            <a:spAutoFit/>
          </a:bodyPr>
          <a:lstStyle/>
          <a:p>
            <a:pPr indent="148602" defTabSz="1018986" fontAlgn="base">
              <a:spcBef>
                <a:spcPct val="0"/>
              </a:spcBef>
              <a:spcAft>
                <a:spcPct val="0"/>
              </a:spcAft>
            </a:pPr>
            <a:r>
              <a:rPr lang="ja-JP" altLang="ja-JP" sz="1600" b="1" dirty="0">
                <a:solidFill>
                  <a:srgbClr val="548DD4"/>
                </a:solidFill>
                <a:latin typeface="ＭＳ ゴシック" pitchFamily="49" charset="-128"/>
                <a:ea typeface="ＭＳ ゴシック" pitchFamily="49" charset="-128"/>
                <a:cs typeface="Times New Roman" pitchFamily="18" charset="0"/>
              </a:rPr>
              <a:t>研究グループと研究フィールド</a:t>
            </a:r>
            <a:endParaRPr lang="ja-JP" altLang="ja-JP" sz="2000" dirty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15E3AFB-966D-45FE-99B4-CB99D5C74704}"/>
              </a:ext>
            </a:extLst>
          </p:cNvPr>
          <p:cNvGrpSpPr/>
          <p:nvPr/>
        </p:nvGrpSpPr>
        <p:grpSpPr>
          <a:xfrm>
            <a:off x="371045" y="8246849"/>
            <a:ext cx="3477945" cy="594571"/>
            <a:chOff x="371045" y="8238599"/>
            <a:chExt cx="3477945" cy="594571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26A18EB-4D1D-2E4B-9D98-C61FB7077830}"/>
                </a:ext>
              </a:extLst>
            </p:cNvPr>
            <p:cNvSpPr/>
            <p:nvPr/>
          </p:nvSpPr>
          <p:spPr>
            <a:xfrm>
              <a:off x="379573" y="8238599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特任准教授　べラール・ダニエル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データサイエンス、機械学習、統計学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バイオインフォマティクス、システムバイオロジー</a:t>
              </a:r>
            </a:p>
          </p:txBody>
        </p:sp>
        <p:pic>
          <p:nvPicPr>
            <p:cNvPr id="68" name="Image4">
              <a:extLst>
                <a:ext uri="{FF2B5EF4-FFF2-40B4-BE49-F238E27FC236}">
                  <a16:creationId xmlns:a16="http://schemas.microsoft.com/office/drawing/2014/main" id="{C0A6EAEB-818E-7749-BD32-56A9EB916504}"/>
                </a:ext>
              </a:extLst>
            </p:cNvPr>
            <p:cNvPicPr/>
            <p:nvPr/>
          </p:nvPicPr>
          <p:blipFill rotWithShape="1">
            <a:blip r:embed="rId16"/>
            <a:srcRect t="-2" b="4974"/>
            <a:stretch/>
          </p:blipFill>
          <p:spPr bwMode="auto">
            <a:xfrm>
              <a:off x="371045" y="8238958"/>
              <a:ext cx="469345" cy="594212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DD366B4-45D8-4F7E-B411-BD8CCA3F6592}"/>
              </a:ext>
            </a:extLst>
          </p:cNvPr>
          <p:cNvGrpSpPr/>
          <p:nvPr/>
        </p:nvGrpSpPr>
        <p:grpSpPr>
          <a:xfrm>
            <a:off x="3981687" y="1736812"/>
            <a:ext cx="3469417" cy="594571"/>
            <a:chOff x="3995889" y="1736812"/>
            <a:chExt cx="3469417" cy="594571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9C446A2-3932-4E48-82FE-B464798DEF53}"/>
                </a:ext>
              </a:extLst>
            </p:cNvPr>
            <p:cNvSpPr/>
            <p:nvPr/>
          </p:nvSpPr>
          <p:spPr>
            <a:xfrm>
              <a:off x="3995889" y="1736812"/>
              <a:ext cx="3469417" cy="594571"/>
            </a:xfrm>
            <a:prstGeom prst="rect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98" tIns="50950" rIns="101898" bIns="50950" rtlCol="0" anchor="t"/>
            <a:lstStyle/>
            <a:p>
              <a:pPr marL="441294"/>
              <a:r>
                <a:rPr lang="ja-JP" altLang="en-US" sz="1200" dirty="0">
                  <a:solidFill>
                    <a:schemeClr val="tx1"/>
                  </a:solidFill>
                </a:rPr>
                <a:t>准教授　北口善明 </a:t>
              </a:r>
              <a:r>
                <a:rPr lang="en-US" altLang="ja-JP" sz="1200" dirty="0">
                  <a:solidFill>
                    <a:schemeClr val="tx1"/>
                  </a:solidFill>
                </a:rPr>
                <a:t>(</a:t>
              </a:r>
              <a:r>
                <a:rPr lang="ja-JP" altLang="en-US" sz="1200" dirty="0">
                  <a:solidFill>
                    <a:schemeClr val="tx1"/>
                  </a:solidFill>
                </a:rPr>
                <a:t>学術国際情報センター</a:t>
              </a:r>
              <a:r>
                <a:rPr lang="en-US" altLang="ja-JP" sz="1200" dirty="0">
                  <a:solidFill>
                    <a:schemeClr val="tx1"/>
                  </a:solidFill>
                </a:rPr>
                <a:t>)</a:t>
              </a:r>
            </a:p>
            <a:p>
              <a:pPr marL="441294"/>
              <a:r>
                <a:rPr lang="ja-JP" altLang="en-US" sz="1100" dirty="0">
                  <a:solidFill>
                    <a:schemeClr val="tx1"/>
                  </a:solidFill>
                </a:rPr>
                <a:t>情報通信工学、次世代ネットワーク運用管理技術、ネットワークセキュリティ</a:t>
              </a:r>
              <a:endParaRPr lang="en-US" altLang="ja-JP" sz="1100" dirty="0">
                <a:solidFill>
                  <a:schemeClr val="tx1"/>
                </a:solidFill>
              </a:endParaRPr>
            </a:p>
          </p:txBody>
        </p:sp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8CFAA75B-88ED-C347-9F8D-4AF52F546C0A}"/>
                </a:ext>
              </a:extLst>
            </p:cNvPr>
            <p:cNvPicPr/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977"/>
            <a:stretch/>
          </p:blipFill>
          <p:spPr>
            <a:xfrm>
              <a:off x="3995889" y="1739772"/>
              <a:ext cx="467911" cy="588650"/>
            </a:xfrm>
            <a:prstGeom prst="rect">
              <a:avLst/>
            </a:prstGeom>
          </p:spPr>
        </p:pic>
      </p:grpSp>
      <p:sp>
        <p:nvSpPr>
          <p:cNvPr id="69" name="正方形/長方形 68"/>
          <p:cNvSpPr/>
          <p:nvPr/>
        </p:nvSpPr>
        <p:spPr>
          <a:xfrm>
            <a:off x="372411" y="4348036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特定教授　奥村幸彦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</a:rPr>
              <a:t>移動通信，無線通信技術，無線通信ネットワーク</a:t>
            </a:r>
          </a:p>
        </p:txBody>
      </p:sp>
      <p:pic>
        <p:nvPicPr>
          <p:cNvPr id="73" name="図 72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5" y="4340796"/>
            <a:ext cx="504056" cy="6168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5A3032D-B28A-46FB-B05E-08CF1B3EAD78}"/>
              </a:ext>
            </a:extLst>
          </p:cNvPr>
          <p:cNvSpPr/>
          <p:nvPr/>
        </p:nvSpPr>
        <p:spPr>
          <a:xfrm>
            <a:off x="3981687" y="7593723"/>
            <a:ext cx="3469417" cy="594571"/>
          </a:xfrm>
          <a:prstGeom prst="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98" tIns="50950" rIns="101898" bIns="50950" rtlCol="0" anchor="t"/>
          <a:lstStyle/>
          <a:p>
            <a:pPr marL="441294"/>
            <a:r>
              <a:rPr lang="ja-JP" altLang="en-US" sz="1200" dirty="0">
                <a:solidFill>
                  <a:schemeClr val="tx1"/>
                </a:solidFill>
              </a:rPr>
              <a:t>准教授　佐々木広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441294"/>
            <a:r>
              <a:rPr lang="ja-JP" altLang="en-US" sz="1100" dirty="0">
                <a:solidFill>
                  <a:schemeClr val="tx1"/>
                </a:solidFill>
              </a:rPr>
              <a:t>計算機アーキテクチャ</a:t>
            </a:r>
            <a:r>
              <a:rPr lang="ja-JP" altLang="en-US" sz="1100">
                <a:solidFill>
                  <a:schemeClr val="tx1"/>
                </a:solidFill>
              </a:rPr>
              <a:t>、コンピュータセキュリティ</a:t>
            </a:r>
            <a:r>
              <a:rPr lang="ja-JP" altLang="en-US" sz="1100" dirty="0">
                <a:solidFill>
                  <a:schemeClr val="tx1"/>
                </a:solidFill>
              </a:rPr>
              <a:t>、</a:t>
            </a:r>
            <a:r>
              <a:rPr lang="ja-JP" altLang="en-US" sz="1100">
                <a:solidFill>
                  <a:schemeClr val="tx1"/>
                </a:solidFill>
              </a:rPr>
              <a:t>コンピュータシステム</a:t>
            </a:r>
            <a:r>
              <a:rPr lang="ja-JP" altLang="en-US" sz="1100" dirty="0">
                <a:solidFill>
                  <a:schemeClr val="tx1"/>
                </a:solidFill>
              </a:rPr>
              <a:t>、</a:t>
            </a:r>
            <a:r>
              <a:rPr lang="en-US" altLang="ja-JP" sz="1100" dirty="0">
                <a:solidFill>
                  <a:schemeClr val="tx1"/>
                </a:solidFill>
              </a:rPr>
              <a:t>IoT</a:t>
            </a:r>
            <a:r>
              <a:rPr lang="ja-JP" altLang="en-US" sz="1100" dirty="0">
                <a:solidFill>
                  <a:schemeClr val="tx1"/>
                </a:solidFill>
              </a:rPr>
              <a:t>、ワークロード解析</a:t>
            </a:r>
          </a:p>
        </p:txBody>
      </p:sp>
      <p:pic>
        <p:nvPicPr>
          <p:cNvPr id="18" name="図 17" descr="青いシャツを着ている男はスマイルしている&#10;&#10;自動的に生成された説明">
            <a:extLst>
              <a:ext uri="{FF2B5EF4-FFF2-40B4-BE49-F238E27FC236}">
                <a16:creationId xmlns:a16="http://schemas.microsoft.com/office/drawing/2014/main" id="{090836F4-A1F9-43B1-BD72-07BD0E347DA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87" y="7594008"/>
            <a:ext cx="445500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6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830</Words>
  <Application>Microsoft Macintosh PowerPoint</Application>
  <PresentationFormat>Custom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ゴシック</vt:lpstr>
      <vt:lpstr>MS PGothic</vt:lpstr>
      <vt:lpstr>MS PGothic</vt:lpstr>
      <vt:lpstr>Arial</vt:lpstr>
      <vt:lpstr>Calibri</vt:lpstr>
      <vt:lpstr>Office ​​テーマ</vt:lpstr>
      <vt:lpstr>PowerPoint Presentation</vt:lpstr>
      <vt:lpstr>PowerPoint Presentation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tslab</dc:creator>
  <cp:lastModifiedBy>Sasaki Hiroshi</cp:lastModifiedBy>
  <cp:revision>90</cp:revision>
  <cp:lastPrinted>2019-02-18T06:16:46Z</cp:lastPrinted>
  <dcterms:created xsi:type="dcterms:W3CDTF">2017-02-20T14:48:06Z</dcterms:created>
  <dcterms:modified xsi:type="dcterms:W3CDTF">2021-02-07T08:10:46Z</dcterms:modified>
</cp:coreProperties>
</file>