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 id="2147484026" r:id="rId2"/>
  </p:sldMasterIdLst>
  <p:notesMasterIdLst>
    <p:notesMasterId r:id="rId54"/>
  </p:notesMasterIdLst>
  <p:sldIdLst>
    <p:sldId id="1320" r:id="rId3"/>
    <p:sldId id="1179" r:id="rId4"/>
    <p:sldId id="1289" r:id="rId5"/>
    <p:sldId id="1243" r:id="rId6"/>
    <p:sldId id="1290" r:id="rId7"/>
    <p:sldId id="1178" r:id="rId8"/>
    <p:sldId id="1291" r:id="rId9"/>
    <p:sldId id="1272" r:id="rId10"/>
    <p:sldId id="1292" r:id="rId11"/>
    <p:sldId id="1273" r:id="rId12"/>
    <p:sldId id="1293" r:id="rId13"/>
    <p:sldId id="1274" r:id="rId14"/>
    <p:sldId id="1294" r:id="rId15"/>
    <p:sldId id="1275" r:id="rId16"/>
    <p:sldId id="1295" r:id="rId17"/>
    <p:sldId id="1279" r:id="rId18"/>
    <p:sldId id="1296" r:id="rId19"/>
    <p:sldId id="1277" r:id="rId20"/>
    <p:sldId id="1297" r:id="rId21"/>
    <p:sldId id="1177" r:id="rId22"/>
    <p:sldId id="1298" r:id="rId23"/>
    <p:sldId id="1256" r:id="rId24"/>
    <p:sldId id="1299" r:id="rId25"/>
    <p:sldId id="1284" r:id="rId26"/>
    <p:sldId id="1300" r:id="rId27"/>
    <p:sldId id="1259" r:id="rId28"/>
    <p:sldId id="1302" r:id="rId29"/>
    <p:sldId id="1285" r:id="rId30"/>
    <p:sldId id="1304" r:id="rId31"/>
    <p:sldId id="1286" r:id="rId32"/>
    <p:sldId id="1305" r:id="rId33"/>
    <p:sldId id="1250" r:id="rId34"/>
    <p:sldId id="1306" r:id="rId35"/>
    <p:sldId id="1180" r:id="rId36"/>
    <p:sldId id="1307" r:id="rId37"/>
    <p:sldId id="1254" r:id="rId38"/>
    <p:sldId id="1309" r:id="rId39"/>
    <p:sldId id="1235" r:id="rId40"/>
    <p:sldId id="1310" r:id="rId41"/>
    <p:sldId id="1248" r:id="rId42"/>
    <p:sldId id="1312" r:id="rId43"/>
    <p:sldId id="1278" r:id="rId44"/>
    <p:sldId id="1315" r:id="rId45"/>
    <p:sldId id="1316" r:id="rId46"/>
    <p:sldId id="1321" r:id="rId47"/>
    <p:sldId id="1282" r:id="rId48"/>
    <p:sldId id="1317" r:id="rId49"/>
    <p:sldId id="1287" r:id="rId50"/>
    <p:sldId id="1322" r:id="rId51"/>
    <p:sldId id="1288" r:id="rId52"/>
    <p:sldId id="1319" r:id="rId53"/>
  </p:sldIdLst>
  <p:sldSz cx="9144000" cy="6858000" type="screen4x3"/>
  <p:notesSz cx="6858000" cy="9144000"/>
  <p:defaultTextStyle>
    <a:defPPr>
      <a:defRPr lang="en-US"/>
    </a:defPPr>
    <a:lvl1pPr algn="l" rtl="0" eaLnBrk="0" fontAlgn="base" hangingPunct="0">
      <a:spcBef>
        <a:spcPct val="0"/>
      </a:spcBef>
      <a:spcAft>
        <a:spcPct val="0"/>
      </a:spcAft>
      <a:defRPr sz="8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8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8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8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8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8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8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8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8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en Hill" initials="LH" lastIdx="1" clrIdx="0"/>
  <p:cmAuthor id="1" name="Connie" initials="C" lastIdx="5" clrIdx="1">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a:srgbClr val="FFFFCC"/>
    <a:srgbClr val="0037E6"/>
    <a:srgbClr val="9ADED3"/>
    <a:srgbClr val="6CDDDA"/>
    <a:srgbClr val="A7FFA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707" autoAdjust="0"/>
  </p:normalViewPr>
  <p:slideViewPr>
    <p:cSldViewPr>
      <p:cViewPr varScale="1">
        <p:scale>
          <a:sx n="66" d="100"/>
          <a:sy n="66" d="100"/>
        </p:scale>
        <p:origin x="12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38"/>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lt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smtClean="0"/>
            </a:lvl1pPr>
          </a:lstStyle>
          <a:p>
            <a:pPr>
              <a:defRPr/>
            </a:pPr>
            <a:endParaRPr lang="en-US" alt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lt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AC5E230-B5AE-4B67-B5A6-56AAAE550DD8}" type="slidenum">
              <a:rPr lang="en-US" altLang="en-US"/>
              <a:pPr>
                <a:defRPr/>
              </a:pPr>
              <a:t>‹#›</a:t>
            </a:fld>
            <a:endParaRPr lang="en-US" altLang="en-US" dirty="0"/>
          </a:p>
        </p:txBody>
      </p:sp>
    </p:spTree>
    <p:extLst>
      <p:ext uri="{BB962C8B-B14F-4D97-AF65-F5344CB8AC3E}">
        <p14:creationId xmlns:p14="http://schemas.microsoft.com/office/powerpoint/2010/main" val="976874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ヒラギノ角ゴ Pro W3" pitchFamily="-105" charset="-128"/>
            </a:endParaRPr>
          </a:p>
        </p:txBody>
      </p:sp>
    </p:spTree>
    <p:extLst>
      <p:ext uri="{BB962C8B-B14F-4D97-AF65-F5344CB8AC3E}">
        <p14:creationId xmlns:p14="http://schemas.microsoft.com/office/powerpoint/2010/main" val="25094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a:defRPr/>
            </a:pPr>
            <a:fld id="{8AC5E230-B5AE-4B67-B5A6-56AAAE550DD8}" type="slidenum">
              <a:rPr lang="en-US" altLang="en-US" smtClean="0"/>
              <a:pPr>
                <a:defRPr/>
              </a:pPr>
              <a:t>2</a:t>
            </a:fld>
            <a:endParaRPr lang="en-US" altLang="en-US" dirty="0"/>
          </a:p>
        </p:txBody>
      </p:sp>
    </p:spTree>
    <p:extLst>
      <p:ext uri="{BB962C8B-B14F-4D97-AF65-F5344CB8AC3E}">
        <p14:creationId xmlns:p14="http://schemas.microsoft.com/office/powerpoint/2010/main" val="54660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a:defRPr/>
            </a:pPr>
            <a:fld id="{8AC5E230-B5AE-4B67-B5A6-56AAAE550DD8}" type="slidenum">
              <a:rPr lang="en-US" altLang="en-US" smtClean="0"/>
              <a:pPr>
                <a:defRPr/>
              </a:pPr>
              <a:t>3</a:t>
            </a:fld>
            <a:endParaRPr lang="en-US" altLang="en-US" dirty="0"/>
          </a:p>
        </p:txBody>
      </p:sp>
    </p:spTree>
    <p:extLst>
      <p:ext uri="{BB962C8B-B14F-4D97-AF65-F5344CB8AC3E}">
        <p14:creationId xmlns:p14="http://schemas.microsoft.com/office/powerpoint/2010/main" val="54660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C5E230-B5AE-4B67-B5A6-56AAAE550DD8}" type="slidenum">
              <a:rPr lang="en-US" altLang="en-US" smtClean="0"/>
              <a:pPr>
                <a:defRPr/>
              </a:pPr>
              <a:t>42</a:t>
            </a:fld>
            <a:endParaRPr lang="en-US" altLang="en-US" dirty="0"/>
          </a:p>
        </p:txBody>
      </p:sp>
    </p:spTree>
    <p:extLst>
      <p:ext uri="{BB962C8B-B14F-4D97-AF65-F5344CB8AC3E}">
        <p14:creationId xmlns:p14="http://schemas.microsoft.com/office/powerpoint/2010/main" val="246477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9581"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Tree>
    <p:extLst>
      <p:ext uri="{BB962C8B-B14F-4D97-AF65-F5344CB8AC3E}">
        <p14:creationId xmlns:p14="http://schemas.microsoft.com/office/powerpoint/2010/main" val="96073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76980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885546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742950"/>
          </a:xfrm>
          <a:solidFill>
            <a:schemeClr val="tx2"/>
          </a:solidFill>
        </p:spPr>
        <p:txBody>
          <a:bodyPr>
            <a:normAutofit/>
          </a:bodyPr>
          <a:lstStyle>
            <a:lvl1pPr>
              <a:defRPr sz="320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fld id="{8856000D-3F4B-4307-A6CE-395259B3B6C7}" type="datetimeFigureOut">
              <a:rPr lang="en-US" altLang="en-US" smtClean="0">
                <a:solidFill>
                  <a:prstClr val="black"/>
                </a:solidFill>
              </a:rPr>
              <a:pPr>
                <a:defRPr/>
              </a:pPr>
              <a:t>11/19/2020</a:t>
            </a:fld>
            <a:endParaRPr lang="en-US" altLang="en-US" dirty="0">
              <a:solidFill>
                <a:prstClr val="black"/>
              </a:solidFill>
            </a:endParaRPr>
          </a:p>
        </p:txBody>
      </p:sp>
      <p:sp>
        <p:nvSpPr>
          <p:cNvPr id="4" name="Footer Placeholder 3"/>
          <p:cNvSpPr>
            <a:spLocks noGrp="1"/>
          </p:cNvSpPr>
          <p:nvPr>
            <p:ph type="ftr" sz="quarter" idx="11"/>
          </p:nvPr>
        </p:nvSpPr>
        <p:spPr/>
        <p:txBody>
          <a:bodyPr/>
          <a:lstStyle/>
          <a:p>
            <a:pPr>
              <a:defRPr/>
            </a:pPr>
            <a:endParaRPr lang="en-US" altLang="en-US">
              <a:solidFill>
                <a:prstClr val="black"/>
              </a:solidFill>
            </a:endParaRPr>
          </a:p>
        </p:txBody>
      </p:sp>
      <p:sp>
        <p:nvSpPr>
          <p:cNvPr id="5" name="Slide Number Placeholder 4"/>
          <p:cNvSpPr>
            <a:spLocks noGrp="1"/>
          </p:cNvSpPr>
          <p:nvPr>
            <p:ph type="sldNum" sz="quarter" idx="12"/>
          </p:nvPr>
        </p:nvSpPr>
        <p:spPr/>
        <p:txBody>
          <a:bodyPr/>
          <a:lstStyle/>
          <a:p>
            <a:pPr>
              <a:defRPr/>
            </a:pPr>
            <a:fld id="{01BD06AA-65A2-4B65-894C-AE2AC63004E0}" type="slidenum">
              <a:rPr lang="en-US" altLang="en-US" smtClean="0">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897036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3_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8975" y="3276600"/>
            <a:ext cx="7772400" cy="1829761"/>
          </a:xfrm>
          <a:noFill/>
        </p:spPr>
        <p:txBody>
          <a:bodyPr anchor="b"/>
          <a:lstStyle>
            <a:lvl1pPr algn="r">
              <a:defRPr sz="48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7" name="Subtitle 16"/>
          <p:cNvSpPr>
            <a:spLocks noGrp="1"/>
          </p:cNvSpPr>
          <p:nvPr>
            <p:ph type="subTitle" idx="1"/>
          </p:nvPr>
        </p:nvSpPr>
        <p:spPr>
          <a:xfrm>
            <a:off x="688975" y="5105400"/>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dirty="0" smtClean="0">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dirty="0" smtClean="0">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0417DF52-29EC-4814-B2DE-085D95EAF204}" type="slidenum">
              <a:rPr lang="en-US" altLang="en-US"/>
              <a:pPr>
                <a:defRPr/>
              </a:pPr>
              <a:t>‹#›</a:t>
            </a:fld>
            <a:endParaRPr lang="en-US" altLang="en-US" dirty="0"/>
          </a:p>
        </p:txBody>
      </p:sp>
    </p:spTree>
    <p:extLst>
      <p:ext uri="{BB962C8B-B14F-4D97-AF65-F5344CB8AC3E}">
        <p14:creationId xmlns:p14="http://schemas.microsoft.com/office/powerpoint/2010/main" val="33650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800">
                <a:solidFill>
                  <a:schemeClr val="tx1"/>
                </a:solidFill>
                <a:latin typeface="Arial" pitchFamily="34" charset="0"/>
                <a:ea typeface="ＭＳ Ｐゴシック" pitchFamily="34" charset="-128"/>
              </a:defRPr>
            </a:lvl1pPr>
            <a:lvl2pPr marL="742950" indent="-285750">
              <a:defRPr sz="800">
                <a:solidFill>
                  <a:schemeClr val="tx1"/>
                </a:solidFill>
                <a:latin typeface="Arial" pitchFamily="34" charset="0"/>
                <a:ea typeface="ＭＳ Ｐゴシック" pitchFamily="34" charset="-128"/>
              </a:defRPr>
            </a:lvl2pPr>
            <a:lvl3pPr marL="1143000" indent="-228600">
              <a:defRPr sz="800">
                <a:solidFill>
                  <a:schemeClr val="tx1"/>
                </a:solidFill>
                <a:latin typeface="Arial" pitchFamily="34" charset="0"/>
                <a:ea typeface="ＭＳ Ｐゴシック" pitchFamily="34" charset="-128"/>
              </a:defRPr>
            </a:lvl3pPr>
            <a:lvl4pPr marL="1600200" indent="-228600">
              <a:defRPr sz="800">
                <a:solidFill>
                  <a:schemeClr val="tx1"/>
                </a:solidFill>
                <a:latin typeface="Arial" pitchFamily="34" charset="0"/>
                <a:ea typeface="ＭＳ Ｐゴシック" pitchFamily="34" charset="-128"/>
              </a:defRPr>
            </a:lvl4pPr>
            <a:lvl5pPr marL="2057400" indent="-228600">
              <a:defRPr sz="8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8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8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8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800">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9" name="Title 8"/>
          <p:cNvSpPr>
            <a:spLocks noGrp="1"/>
          </p:cNvSpPr>
          <p:nvPr>
            <p:ph type="ctrTitle"/>
          </p:nvPr>
        </p:nvSpPr>
        <p:spPr>
          <a:xfrm>
            <a:off x="688975" y="4267200"/>
            <a:ext cx="7772400" cy="1829761"/>
          </a:xfrm>
          <a:noFill/>
        </p:spPr>
        <p:txBody>
          <a:bodyPr anchor="b"/>
          <a:lstStyle>
            <a:lvl1pPr algn="r">
              <a:defRPr sz="48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1" name="Date Placeholder 29"/>
          <p:cNvSpPr>
            <a:spLocks noGrp="1"/>
          </p:cNvSpPr>
          <p:nvPr>
            <p:ph type="dt" sz="half" idx="10"/>
          </p:nvPr>
        </p:nvSpPr>
        <p:spPr/>
        <p:txBody>
          <a:bodyPr/>
          <a:lstStyle>
            <a:lvl1pPr>
              <a:defRPr dirty="0" smtClean="0">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dirty="0" smtClean="0">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CCA2BA80-B7B9-4782-84B9-13295C5F0205}" type="slidenum">
              <a:rPr lang="en-US" altLang="en-US"/>
              <a:pPr>
                <a:defRPr/>
              </a:pPr>
              <a:t>‹#›</a:t>
            </a:fld>
            <a:endParaRPr lang="en-US" altLang="en-US" dirty="0"/>
          </a:p>
        </p:txBody>
      </p:sp>
    </p:spTree>
    <p:extLst>
      <p:ext uri="{BB962C8B-B14F-4D97-AF65-F5344CB8AC3E}">
        <p14:creationId xmlns:p14="http://schemas.microsoft.com/office/powerpoint/2010/main" val="2551549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36443"/>
            <a:ext cx="8458200" cy="496957"/>
          </a:xfrm>
          <a:solidFill>
            <a:schemeClr val="tx2"/>
          </a:solidFill>
        </p:spPr>
        <p:txBody>
          <a:bodyPr>
            <a:normAutofit/>
          </a:bodyPr>
          <a:lstStyle>
            <a:lvl1pPr>
              <a:defRPr sz="320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fld id="{5851D42C-B6B5-49C4-A49A-40EB12C44FB5}" type="datetimeFigureOut">
              <a:rPr lang="en-US" altLang="en-US" smtClean="0"/>
              <a:pPr>
                <a:defRPr/>
              </a:pPr>
              <a:t>11/19/2020</a:t>
            </a:fld>
            <a:endParaRPr lang="en-US" altLang="en-US" dirty="0"/>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118D5884-4F88-46DA-A27E-81AE75E33D83}" type="slidenum">
              <a:rPr lang="en-US" altLang="en-US" smtClean="0"/>
              <a:pPr>
                <a:defRPr/>
              </a:pPr>
              <a:t>‹#›</a:t>
            </a:fld>
            <a:endParaRPr lang="en-US" altLang="en-US" dirty="0"/>
          </a:p>
        </p:txBody>
      </p:sp>
    </p:spTree>
    <p:extLst>
      <p:ext uri="{BB962C8B-B14F-4D97-AF65-F5344CB8AC3E}">
        <p14:creationId xmlns:p14="http://schemas.microsoft.com/office/powerpoint/2010/main" val="258445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4138"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
        <p:nvSpPr>
          <p:cNvPr id="4" name="Rectangle 3">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3806477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800"/>
            </a:lvl1pPr>
            <a:lvl2pPr marL="392113" indent="0">
              <a:spcAft>
                <a:spcPts val="1200"/>
              </a:spcAft>
              <a:buClr>
                <a:schemeClr val="tx1"/>
              </a:buClr>
              <a:buNone/>
              <a:defRPr sz="24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normAutofit/>
          </a:bodyPr>
          <a:lstStyle>
            <a:lvl1pPr>
              <a:defRPr sz="4000"/>
            </a:lvl1pPr>
            <a:extLst/>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2791675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78870746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02351601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400"/>
            </a:lvl1pPr>
            <a:lvl2pPr marL="392113" indent="0">
              <a:spcAft>
                <a:spcPts val="1200"/>
              </a:spcAft>
              <a:buClr>
                <a:schemeClr val="tx1"/>
              </a:buClr>
              <a:buNone/>
              <a:defRPr sz="20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lstStyle/>
          <a:p>
            <a:r>
              <a:rPr lang="en-US"/>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2751755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88391068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40688385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332234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98921589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latin typeface="Arial" pitchFamily="34" charset="0"/>
              <a:ea typeface="ＭＳ Ｐゴシック" pitchFamily="34" charset="-128"/>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10416144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046453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03701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8975" y="3124200"/>
            <a:ext cx="7772400" cy="1829761"/>
          </a:xfrm>
          <a:noFill/>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dirty="0"/>
              <a:t>Click to edit Master title style</a:t>
            </a:r>
          </a:p>
        </p:txBody>
      </p:sp>
      <p:sp>
        <p:nvSpPr>
          <p:cNvPr id="17" name="Subtitle 16"/>
          <p:cNvSpPr>
            <a:spLocks noGrp="1"/>
          </p:cNvSpPr>
          <p:nvPr>
            <p:ph type="subTitle" idx="1"/>
          </p:nvPr>
        </p:nvSpPr>
        <p:spPr>
          <a:xfrm>
            <a:off x="688975" y="4953000"/>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5A842267-BC6C-42F9-B1DD-AAB09B306B3F}" type="slidenum">
              <a:rPr lang="en-US" altLang="en-US"/>
              <a:pPr>
                <a:defRPr/>
              </a:pPr>
              <a:t>‹#›</a:t>
            </a:fld>
            <a:endParaRPr lang="en-US" altLang="en-US"/>
          </a:p>
        </p:txBody>
      </p:sp>
    </p:spTree>
    <p:extLst>
      <p:ext uri="{BB962C8B-B14F-4D97-AF65-F5344CB8AC3E}">
        <p14:creationId xmlns:p14="http://schemas.microsoft.com/office/powerpoint/2010/main" val="145485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063362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6343473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2303775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76432342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5327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849322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latin typeface="Arial" charset="0"/>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1069773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Arial" panose="020B0604020202020204" pitchFamily="34" charset="0"/>
                <a:cs typeface="Arial" panose="020B0604020202020204" pitchFamily="34" charset="0"/>
              </a:defRPr>
            </a:lvl1pPr>
          </a:lstStyle>
          <a:p>
            <a:pPr>
              <a:defRPr/>
            </a:pPr>
            <a:endParaRPr lang="en-US" dirty="0">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ＭＳ Ｐゴシック" charset="-128"/>
                <a:cs typeface="Arial" panose="020B0604020202020204" pitchFamily="34" charset="0"/>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panose="020B0604020202020204" pitchFamily="34" charset="0"/>
                <a:cs typeface="Arial" panose="020B0604020202020204" pitchFamily="34" charset="0"/>
              </a:defRPr>
            </a:lvl1pPr>
          </a:lstStyle>
          <a:p>
            <a:pPr>
              <a:defRPr/>
            </a:pPr>
            <a:fld id="{5670A545-DED5-4BC0-8509-15340772C77C}" type="slidenum">
              <a:rPr lang="en-US" altLang="en-US" smtClean="0">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778755533"/>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03" r:id="rId14"/>
    <p:sldLayoutId id="2147484011" r:id="rId15"/>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latin typeface="Arial" pitchFamily="34" charset="0"/>
              <a:ea typeface="ＭＳ Ｐゴシック" pitchFamily="34" charset="-128"/>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latin typeface="Arial" pitchFamily="34" charset="0"/>
                <a:ea typeface="ＭＳ Ｐゴシック" pitchFamily="34" charset="-128"/>
              </a:rPr>
              <a:pPr>
                <a:defRPr/>
              </a:pPr>
              <a:t>‹#›</a:t>
            </a:fld>
            <a:endParaRPr lang="en-US" altLang="en-US" dirty="0">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3646286170"/>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27208" y="4647239"/>
            <a:ext cx="7772400" cy="1829761"/>
          </a:xfrm>
        </p:spPr>
        <p:txBody>
          <a:bodyPr>
            <a:normAutofit fontScale="90000"/>
          </a:bodyPr>
          <a:lstStyle/>
          <a:p>
            <a:pPr algn="ctr" eaLnBrk="1" fontAlgn="auto" hangingPunct="1">
              <a:spcAft>
                <a:spcPts val="0"/>
              </a:spcAft>
              <a:defRPr/>
            </a:pPr>
            <a:r>
              <a:rPr lang="en-US" sz="3000" b="0" dirty="0">
                <a:solidFill>
                  <a:schemeClr val="tx1"/>
                </a:solidFill>
                <a:effectLst/>
                <a:latin typeface="Arial" pitchFamily="34" charset="0"/>
                <a:ea typeface="ヒラギノ角ゴ Pro W3" pitchFamily="-84" charset="-128"/>
                <a:cs typeface="Arial" pitchFamily="34" charset="0"/>
              </a:rPr>
              <a:t>Chapter 8</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solidFill>
                  <a:schemeClr val="tx1"/>
                </a:solidFill>
                <a:effectLst/>
                <a:latin typeface="Arial" pitchFamily="34" charset="0"/>
                <a:ea typeface="ヒラギノ角ゴ Pro W3" pitchFamily="-84" charset="-128"/>
                <a:cs typeface="Arial" pitchFamily="34" charset="0"/>
              </a:rPr>
              <a:t>Inference for Proportions</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effectLst/>
                <a:ea typeface="ヒラギノ角ゴ Pro W3" pitchFamily="-84" charset="-128"/>
              </a:rPr>
              <a:t/>
            </a:r>
            <a:br>
              <a:rPr lang="en-US" sz="3000" b="0" dirty="0">
                <a:effectLst/>
                <a:ea typeface="ヒラギノ角ゴ Pro W3" pitchFamily="-84" charset="-128"/>
              </a:rPr>
            </a:br>
            <a:r>
              <a:rPr lang="en-US" sz="3000" b="0" dirty="0">
                <a:effectLst/>
                <a:ea typeface="ヒラギノ角ゴ Pro W3" pitchFamily="-84" charset="-128"/>
              </a:rPr>
              <a:t>Clicker Questions</a:t>
            </a:r>
            <a:endParaRPr lang="en-US" sz="3000" b="0" dirty="0">
              <a:solidFill>
                <a:schemeClr val="tx1"/>
              </a:solidFill>
              <a:effectLst/>
              <a:latin typeface="Arial" pitchFamily="34" charset="0"/>
              <a:ea typeface="ヒラギノ角ゴ Pro W3" pitchFamily="-84" charset="-128"/>
              <a:cs typeface="Arial" pitchFamily="34" charset="0"/>
            </a:endParaRPr>
          </a:p>
        </p:txBody>
      </p:sp>
      <p:sp>
        <p:nvSpPr>
          <p:cNvPr id="2" name="Footer Placeholder 1"/>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charset="0"/>
                <a:ea typeface="ＭＳ Ｐゴシック" charset="-128"/>
                <a:cs typeface="+mn-cs"/>
              </a:rPr>
              <a:t>© 2021 W.H. Freeman and Company</a:t>
            </a:r>
          </a:p>
        </p:txBody>
      </p:sp>
      <p:sp>
        <p:nvSpPr>
          <p:cNvPr id="6" name="Google Shape;56;p1"/>
          <p:cNvSpPr txBox="1">
            <a:spLocks/>
          </p:cNvSpPr>
          <p:nvPr/>
        </p:nvSpPr>
        <p:spPr>
          <a:xfrm>
            <a:off x="304800" y="805970"/>
            <a:ext cx="8617217" cy="3644900"/>
          </a:xfrm>
          <a:prstGeom prst="rect">
            <a:avLst/>
          </a:prstGeom>
          <a:noFill/>
          <a:ln>
            <a:noFill/>
          </a:ln>
        </p:spPr>
        <p:txBody>
          <a:bodyPr spcFirstLastPara="1" vert="horz" wrap="square" lIns="91425" tIns="45700" rIns="91425" bIns="45700"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ts val="0"/>
              </a:spcBef>
              <a:spcAft>
                <a:spcPct val="0"/>
              </a:spcAft>
              <a:buClrTx/>
              <a:buSzTx/>
              <a:buFontTx/>
              <a:buNone/>
              <a:tabLst/>
              <a:defRPr/>
            </a:pP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Introduction to the Practice of Statistics</a:t>
            </a:r>
            <a:b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Tenth Edition</a:t>
            </a:r>
            <a: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David S. Moore			George P. McCabe</a:t>
            </a:r>
            <a:b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Bruce Craig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8.1-5</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sz="2800" dirty="0">
                <a:ea typeface="ヒラギノ角ゴ Pro W3" charset="-128"/>
              </a:rPr>
              <a:t>It is thought that 12% of all students taking a particular course received a grade of A. In a sample of 155 students, it is found that 21 made an A. What is the test statistic for testing whether the true proportion is 12%?</a:t>
            </a: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0.53</a:t>
            </a:r>
          </a:p>
          <a:p>
            <a:pPr marL="0" indent="-381000" eaLnBrk="1" hangingPunct="1">
              <a:buFont typeface="Wingdings" pitchFamily="2" charset="2"/>
              <a:buNone/>
            </a:pPr>
            <a:r>
              <a:rPr lang="en-US" altLang="en-US" sz="2800" dirty="0">
                <a:ea typeface="ヒラギノ角ゴ Pro W3" charset="-128"/>
              </a:rPr>
              <a:t>b. 0.01</a:t>
            </a:r>
          </a:p>
          <a:p>
            <a:pPr marL="0" indent="-381000" eaLnBrk="1" hangingPunct="1">
              <a:buFont typeface="Wingdings" pitchFamily="2" charset="2"/>
              <a:buNone/>
            </a:pPr>
            <a:r>
              <a:rPr lang="en-US" altLang="en-US" sz="2800" dirty="0">
                <a:ea typeface="ヒラギノ角ゴ Pro W3" charset="-128"/>
              </a:rPr>
              <a:t>c. 0.59</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8.1-5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sz="2800" dirty="0">
                <a:ea typeface="ヒラギノ角ゴ Pro W3" charset="-128"/>
              </a:rPr>
              <a:t>It is thought that 12% of all students taking a particular course received a grade of A. In a sample of 155 students, it is found that 21 made an A. What is the test statistic for testing whether the true proportion is 12%?</a:t>
            </a: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0.53</a:t>
            </a:r>
          </a:p>
          <a:p>
            <a:pPr marL="0" indent="-381000" eaLnBrk="1" hangingPunct="1">
              <a:buFont typeface="Wingdings" pitchFamily="2" charset="2"/>
              <a:buNone/>
            </a:pPr>
            <a:r>
              <a:rPr lang="en-US" altLang="en-US" sz="2800" dirty="0">
                <a:ea typeface="ヒラギノ角ゴ Pro W3" charset="-128"/>
              </a:rPr>
              <a:t>b. 0.01</a:t>
            </a:r>
          </a:p>
          <a:p>
            <a:pPr marL="0" indent="-381000" eaLnBrk="1" hangingPunct="1">
              <a:buFont typeface="Wingdings" pitchFamily="2" charset="2"/>
              <a:buNone/>
            </a:pPr>
            <a:r>
              <a:rPr lang="en-US" altLang="en-US" sz="2800" b="1" dirty="0">
                <a:ea typeface="ヒラギノ角ゴ Pro W3" charset="-128"/>
              </a:rPr>
              <a:t>c. 0.59 (correct)</a:t>
            </a:r>
            <a:endParaRPr lang="en-US" altLang="en-US" sz="2800" b="1" dirty="0">
              <a:solidFill>
                <a:schemeClr val="bg1"/>
              </a:solidFill>
              <a:ea typeface="ヒラギノ角ゴ Pro W3" charset="-128"/>
            </a:endParaRPr>
          </a:p>
        </p:txBody>
      </p:sp>
      <p:graphicFrame>
        <p:nvGraphicFramePr>
          <p:cNvPr id="5" name="Object 2" descr="The image shows a mathematical expression, which is given as &quot;z&quot; equals to &quot;0.135 minus 0.12 divide by whole square root of an expression in which the numerator value is given as 0.12 bracket open 1 minus 0.12 bracket close, divide by 155,&quot; equals to &quot;0.57.&quot; Hence, z equals to 0.57."/>
          <p:cNvGraphicFramePr>
            <a:graphicFrameLocks noChangeAspect="1"/>
          </p:cNvGraphicFramePr>
          <p:nvPr>
            <p:extLst>
              <p:ext uri="{D42A27DB-BD31-4B8C-83A1-F6EECF244321}">
                <p14:modId xmlns:p14="http://schemas.microsoft.com/office/powerpoint/2010/main" val="1796729844"/>
              </p:ext>
            </p:extLst>
          </p:nvPr>
        </p:nvGraphicFramePr>
        <p:xfrm>
          <a:off x="4551363" y="4103688"/>
          <a:ext cx="2859087" cy="1100137"/>
        </p:xfrm>
        <a:graphic>
          <a:graphicData uri="http://schemas.openxmlformats.org/presentationml/2006/ole">
            <mc:AlternateContent xmlns:mc="http://schemas.openxmlformats.org/markup-compatibility/2006">
              <mc:Choice xmlns:v="urn:schemas-microsoft-com:vml" Requires="v">
                <p:oleObj spid="_x0000_s39972" name="Equation" r:id="rId3" imgW="1701720" imgH="634680" progId="Equation.DSMT4">
                  <p:embed/>
                </p:oleObj>
              </mc:Choice>
              <mc:Fallback>
                <p:oleObj name="Equation" r:id="rId3" imgW="1701720" imgH="634680" progId="Equation.DSMT4">
                  <p:embed/>
                  <p:pic>
                    <p:nvPicPr>
                      <p:cNvPr id="0" name=""/>
                      <p:cNvPicPr>
                        <a:picLocks noChangeAspect="1" noChangeArrowheads="1"/>
                      </p:cNvPicPr>
                      <p:nvPr/>
                    </p:nvPicPr>
                    <p:blipFill>
                      <a:blip r:embed="rId4"/>
                      <a:srcRect/>
                      <a:stretch>
                        <a:fillRect/>
                      </a:stretch>
                    </p:blipFill>
                    <p:spPr bwMode="auto">
                      <a:xfrm>
                        <a:off x="4551363" y="4103688"/>
                        <a:ext cx="2859087"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174083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8.1-6</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sz="2800" dirty="0">
                <a:ea typeface="ヒラギノ角ゴ Pro W3" charset="-128"/>
              </a:rPr>
              <a:t>You buy a package of 122 </a:t>
            </a:r>
            <a:r>
              <a:rPr lang="en-CA" altLang="en-US" sz="2800" dirty="0" err="1">
                <a:ea typeface="ヒラギノ角ゴ Pro W3" charset="-128"/>
              </a:rPr>
              <a:t>Smarties</a:t>
            </a:r>
            <a:r>
              <a:rPr lang="en-CA" altLang="en-US" sz="2800" dirty="0">
                <a:ea typeface="ヒラギノ角ゴ Pro W3" charset="-128"/>
              </a:rPr>
              <a:t> and 19 of them are red. What is a 95% confidence interval for the true proportion of red </a:t>
            </a:r>
            <a:r>
              <a:rPr lang="en-CA" altLang="en-US" sz="2800" dirty="0" err="1">
                <a:ea typeface="ヒラギノ角ゴ Pro W3" charset="-128"/>
              </a:rPr>
              <a:t>Smarties</a:t>
            </a:r>
            <a:r>
              <a:rPr lang="en-CA" altLang="en-US" sz="2800" dirty="0">
                <a:ea typeface="ヒラギノ角ゴ Pro W3" charset="-128"/>
              </a:rPr>
              <a:t>?</a:t>
            </a: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(0.092, 0.220)</a:t>
            </a:r>
          </a:p>
          <a:p>
            <a:pPr marL="0" indent="-381000" eaLnBrk="1" hangingPunct="1">
              <a:buFont typeface="Wingdings" pitchFamily="2" charset="2"/>
              <a:buNone/>
            </a:pPr>
            <a:r>
              <a:rPr lang="en-US" altLang="en-US" sz="2800" dirty="0">
                <a:ea typeface="ヒラギノ角ゴ Pro W3" charset="-128"/>
              </a:rPr>
              <a:t>b. (0.103, 0.230)</a:t>
            </a:r>
          </a:p>
          <a:p>
            <a:pPr marL="0" indent="-381000" eaLnBrk="1" hangingPunct="1">
              <a:buFont typeface="Wingdings" pitchFamily="2" charset="2"/>
              <a:buNone/>
            </a:pPr>
            <a:r>
              <a:rPr lang="en-US" altLang="en-US" sz="2800" dirty="0">
                <a:ea typeface="ヒラギノ角ゴ Pro W3" charset="-128"/>
              </a:rPr>
              <a:t>c. (0.085, 0.199)</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8.1-6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sz="2800" dirty="0">
                <a:ea typeface="ヒラギノ角ゴ Pro W3" charset="-128"/>
              </a:rPr>
              <a:t>You buy a package of 122 </a:t>
            </a:r>
            <a:r>
              <a:rPr lang="en-CA" altLang="en-US" sz="2800" dirty="0" err="1">
                <a:ea typeface="ヒラギノ角ゴ Pro W3" charset="-128"/>
              </a:rPr>
              <a:t>Smarties</a:t>
            </a:r>
            <a:r>
              <a:rPr lang="en-CA" altLang="en-US" sz="2800" dirty="0">
                <a:ea typeface="ヒラギノ角ゴ Pro W3" charset="-128"/>
              </a:rPr>
              <a:t> and 19 of them are red. What is a 95% confidence interval for the true proportion of red </a:t>
            </a:r>
            <a:r>
              <a:rPr lang="en-CA" altLang="en-US" sz="2800" dirty="0" err="1">
                <a:ea typeface="ヒラギノ角ゴ Pro W3" charset="-128"/>
              </a:rPr>
              <a:t>Smarties</a:t>
            </a:r>
            <a:r>
              <a:rPr lang="en-CA" altLang="en-US" sz="2800" dirty="0">
                <a:ea typeface="ヒラギノ角ゴ Pro W3" charset="-128"/>
              </a:rPr>
              <a:t>?</a:t>
            </a: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b="1" dirty="0">
                <a:ea typeface="ヒラギノ角ゴ Pro W3" charset="-128"/>
              </a:rPr>
              <a:t>a. (0.092, 0.220) (correct)</a:t>
            </a:r>
          </a:p>
          <a:p>
            <a:pPr marL="0" indent="-381000" eaLnBrk="1" hangingPunct="1">
              <a:buFont typeface="Wingdings" pitchFamily="2" charset="2"/>
              <a:buNone/>
            </a:pPr>
            <a:r>
              <a:rPr lang="en-US" altLang="en-US" sz="2800" dirty="0">
                <a:ea typeface="ヒラギノ角ゴ Pro W3" charset="-128"/>
              </a:rPr>
              <a:t>b. (0.103, 0.230)</a:t>
            </a:r>
          </a:p>
          <a:p>
            <a:pPr marL="0" indent="-381000" eaLnBrk="1" hangingPunct="1">
              <a:buFont typeface="Wingdings" pitchFamily="2" charset="2"/>
              <a:buNone/>
            </a:pPr>
            <a:r>
              <a:rPr lang="en-US" altLang="en-US" sz="2800" dirty="0">
                <a:ea typeface="ヒラギノ角ゴ Pro W3" charset="-128"/>
              </a:rPr>
              <a:t>c. (0.085, 0.199)</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endParaRPr lang="en-US" altLang="en-US" sz="2800" dirty="0">
              <a:ea typeface="ヒラギノ角ゴ Pro W3" charset="-128"/>
            </a:endParaRPr>
          </a:p>
        </p:txBody>
      </p:sp>
      <p:graphicFrame>
        <p:nvGraphicFramePr>
          <p:cNvPr id="5" name="Object 2" descr="The image shows a mathematical equation which is given as: p hat plus minus z multiply by whole square root of &quot;p hat bracket open 1 minus p hat bracket close, divide by n.&quot; &quot;p hat equals to 19 divide by 122.&quot;"/>
          <p:cNvGraphicFramePr>
            <a:graphicFrameLocks noChangeAspect="1"/>
          </p:cNvGraphicFramePr>
          <p:nvPr>
            <p:extLst>
              <p:ext uri="{D42A27DB-BD31-4B8C-83A1-F6EECF244321}">
                <p14:modId xmlns:p14="http://schemas.microsoft.com/office/powerpoint/2010/main" val="3602278496"/>
              </p:ext>
            </p:extLst>
          </p:nvPr>
        </p:nvGraphicFramePr>
        <p:xfrm>
          <a:off x="5009356" y="3352800"/>
          <a:ext cx="2478088" cy="1631950"/>
        </p:xfrm>
        <a:graphic>
          <a:graphicData uri="http://schemas.openxmlformats.org/presentationml/2006/ole">
            <mc:AlternateContent xmlns:mc="http://schemas.openxmlformats.org/markup-compatibility/2006">
              <mc:Choice xmlns:v="urn:schemas-microsoft-com:vml" Requires="v">
                <p:oleObj spid="_x0000_s40995" name="Equation" r:id="rId3" imgW="1041120" imgH="660240" progId="Equation.DSMT4">
                  <p:embed/>
                </p:oleObj>
              </mc:Choice>
              <mc:Fallback>
                <p:oleObj name="Equation" r:id="rId3" imgW="1041120" imgH="660240" progId="Equation.DSMT4">
                  <p:embed/>
                  <p:pic>
                    <p:nvPicPr>
                      <p:cNvPr id="0" name=""/>
                      <p:cNvPicPr>
                        <a:picLocks noChangeAspect="1" noChangeArrowheads="1"/>
                      </p:cNvPicPr>
                      <p:nvPr/>
                    </p:nvPicPr>
                    <p:blipFill>
                      <a:blip r:embed="rId4"/>
                      <a:srcRect/>
                      <a:stretch>
                        <a:fillRect/>
                      </a:stretch>
                    </p:blipFill>
                    <p:spPr bwMode="auto">
                      <a:xfrm>
                        <a:off x="5009356" y="3352800"/>
                        <a:ext cx="2478088"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427287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8.1-7</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dirty="0">
                <a:ea typeface="ＭＳ Ｐゴシック" pitchFamily="34" charset="-128"/>
              </a:rPr>
              <a:t>We want to construct a 95% confidence interval for the true proportion of all adult males who have spent time in prison, with a margin of error of 0.02. From previous studies, we believe the proportion to be somewhere around 0.07. The required sample size is therefore</a:t>
            </a: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620.</a:t>
            </a:r>
          </a:p>
          <a:p>
            <a:pPr marL="0" indent="-381000" eaLnBrk="1" hangingPunct="1">
              <a:buFont typeface="Wingdings" pitchFamily="2" charset="2"/>
              <a:buNone/>
            </a:pPr>
            <a:r>
              <a:rPr lang="en-US" altLang="en-US" dirty="0">
                <a:ea typeface="ヒラギノ角ゴ Pro W3" charset="-128"/>
              </a:rPr>
              <a:t>b. 626.</a:t>
            </a:r>
          </a:p>
          <a:p>
            <a:pPr marL="0" indent="-381000" eaLnBrk="1" hangingPunct="1">
              <a:buFont typeface="Wingdings" pitchFamily="2" charset="2"/>
              <a:buNone/>
            </a:pPr>
            <a:r>
              <a:rPr lang="en-US" altLang="en-US" dirty="0">
                <a:ea typeface="ヒラギノ角ゴ Pro W3" charset="-128"/>
              </a:rPr>
              <a:t>c. 632.</a:t>
            </a:r>
            <a:endParaRPr lang="en-US" altLang="en-US" dirty="0">
              <a:solidFill>
                <a:schemeClr val="bg1"/>
              </a:solidFill>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8.1-7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dirty="0">
                <a:ea typeface="ＭＳ Ｐゴシック" pitchFamily="34" charset="-128"/>
              </a:rPr>
              <a:t>We want to construct a 95% confidence interval for the true proportion of all adult males who have spent time in prison, with a margin of error of 0.02. From previous studies, we believe the proportion to be somewhere around 0.07. The required sample size is therefore</a:t>
            </a: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620.</a:t>
            </a:r>
          </a:p>
          <a:p>
            <a:pPr marL="0" indent="-381000" eaLnBrk="1" hangingPunct="1">
              <a:buFont typeface="Wingdings" pitchFamily="2" charset="2"/>
              <a:buNone/>
            </a:pPr>
            <a:r>
              <a:rPr lang="en-US" altLang="en-US" b="1" dirty="0">
                <a:ea typeface="ヒラギノ角ゴ Pro W3" charset="-128"/>
              </a:rPr>
              <a:t>b. 626. (correct)</a:t>
            </a:r>
          </a:p>
          <a:p>
            <a:pPr marL="0" indent="-381000" eaLnBrk="1" hangingPunct="1">
              <a:buFont typeface="Wingdings" pitchFamily="2" charset="2"/>
              <a:buNone/>
            </a:pPr>
            <a:r>
              <a:rPr lang="en-US" altLang="en-US" dirty="0">
                <a:ea typeface="ヒラギノ角ゴ Pro W3" charset="-128"/>
              </a:rPr>
              <a:t>c. 632.</a:t>
            </a:r>
          </a:p>
        </p:txBody>
      </p:sp>
      <p:graphicFrame>
        <p:nvGraphicFramePr>
          <p:cNvPr id="6" name="Object 2" descr="The image shows a mathematical equation, which is given as: &quot;n&quot; equals to whole square of z asterisk divide by m, bracket open p asterisk bracket close, again bracket open 1 minus p asterisk bracket close. The next expression depicts &quot;n&quot; equals to &quot;9604 multiply by 0.07 multiply by 0.93.&quot;"/>
          <p:cNvGraphicFramePr>
            <a:graphicFrameLocks noChangeAspect="1"/>
          </p:cNvGraphicFramePr>
          <p:nvPr>
            <p:extLst>
              <p:ext uri="{D42A27DB-BD31-4B8C-83A1-F6EECF244321}">
                <p14:modId xmlns:p14="http://schemas.microsoft.com/office/powerpoint/2010/main" val="132615022"/>
              </p:ext>
            </p:extLst>
          </p:nvPr>
        </p:nvGraphicFramePr>
        <p:xfrm>
          <a:off x="4582886" y="3695700"/>
          <a:ext cx="3362325" cy="1646238"/>
        </p:xfrm>
        <a:graphic>
          <a:graphicData uri="http://schemas.openxmlformats.org/presentationml/2006/ole">
            <mc:AlternateContent xmlns:mc="http://schemas.openxmlformats.org/markup-compatibility/2006">
              <mc:Choice xmlns:v="urn:schemas-microsoft-com:vml" Requires="v">
                <p:oleObj spid="_x0000_s42020" name="Equation" r:id="rId3" imgW="1320480" imgH="634680" progId="Equation.DSMT4">
                  <p:embed/>
                </p:oleObj>
              </mc:Choice>
              <mc:Fallback>
                <p:oleObj name="Equation" r:id="rId3" imgW="1320480" imgH="634680" progId="Equation.DSMT4">
                  <p:embed/>
                  <p:pic>
                    <p:nvPicPr>
                      <p:cNvPr id="0" name=""/>
                      <p:cNvPicPr>
                        <a:picLocks noChangeAspect="1" noChangeArrowheads="1"/>
                      </p:cNvPicPr>
                      <p:nvPr/>
                    </p:nvPicPr>
                    <p:blipFill>
                      <a:blip r:embed="rId4"/>
                      <a:srcRect/>
                      <a:stretch>
                        <a:fillRect/>
                      </a:stretch>
                    </p:blipFill>
                    <p:spPr bwMode="auto">
                      <a:xfrm>
                        <a:off x="4582886" y="3695700"/>
                        <a:ext cx="3362325" cy="164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327952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8.1-8</a:t>
            </a:r>
          </a:p>
        </p:txBody>
      </p:sp>
      <p:sp>
        <p:nvSpPr>
          <p:cNvPr id="1299459" name="Rectangle 3" descr="In a sample of 446 students, 246 ate breakfast. Can we can conclude that more than 50% of all students eat breakfast?&#10;We will test  H0: p = 0.50 Ha: p greater than 0.50.&#10;What is the value of the test statistic?&#10;&#10;option a. 2.11&#10;&#10;option b. 5.62&#10;&#10;option c. 2.31"/>
          <p:cNvSpPr>
            <a:spLocks noGrp="1" noChangeArrowheads="1"/>
          </p:cNvSpPr>
          <p:nvPr>
            <p:ph idx="1"/>
          </p:nvPr>
        </p:nvSpPr>
        <p:spPr/>
        <p:txBody>
          <a:bodyPr/>
          <a:lstStyle/>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In a sample of 446 students, 246 ate breakfast. Can we conclude that more than 50% of all students eat breakfast?</a:t>
            </a:r>
          </a:p>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We will test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0</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 0.50 versus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a</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&gt; 0.50.</a:t>
            </a:r>
          </a:p>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What is the value of the test statistic?</a:t>
            </a:r>
          </a:p>
          <a:p>
            <a:pPr marL="0" indent="0" eaLnBrk="1" hangingPunct="1">
              <a:lnSpc>
                <a:spcPct val="90000"/>
              </a:lnSpc>
              <a:spcAft>
                <a:spcPts val="600"/>
              </a:spcAft>
              <a:buFont typeface="Wingdings" pitchFamily="2" charset="2"/>
              <a:buNone/>
            </a:pPr>
            <a:endParaRPr lang="en-US" altLang="en-US" dirty="0">
              <a:ea typeface="ヒラギノ角ゴ Pro W3" charset="-128"/>
              <a:cs typeface="Times New Roman" pitchFamily="18" charset="0"/>
            </a:endParaRPr>
          </a:p>
          <a:p>
            <a:pPr marL="0" indent="0" eaLnBrk="1" hangingPunct="1">
              <a:buFont typeface="Wingdings" pitchFamily="2" charset="2"/>
              <a:buNone/>
            </a:pPr>
            <a:r>
              <a:rPr lang="en-US" altLang="en-US" dirty="0">
                <a:ea typeface="ヒラギノ角ゴ Pro W3" charset="-128"/>
                <a:cs typeface="Times New Roman" pitchFamily="18" charset="0"/>
              </a:rPr>
              <a:t>a. 2.18</a:t>
            </a:r>
          </a:p>
          <a:p>
            <a:pPr marL="0" indent="0" eaLnBrk="1" hangingPunct="1">
              <a:buFont typeface="Wingdings" pitchFamily="2" charset="2"/>
              <a:buNone/>
            </a:pPr>
            <a:r>
              <a:rPr lang="en-US" altLang="en-US" dirty="0">
                <a:ea typeface="ヒラギノ角ゴ Pro W3" charset="-128"/>
                <a:cs typeface="Times New Roman" pitchFamily="18" charset="0"/>
              </a:rPr>
              <a:t>b. 5.62</a:t>
            </a:r>
          </a:p>
          <a:p>
            <a:pPr marL="0" indent="0" eaLnBrk="1" hangingPunct="1">
              <a:buFont typeface="Wingdings" pitchFamily="2" charset="2"/>
              <a:buNone/>
            </a:pPr>
            <a:r>
              <a:rPr lang="en-US" altLang="en-US" dirty="0">
                <a:ea typeface="ヒラギノ角ゴ Pro W3" charset="-128"/>
                <a:cs typeface="Times New Roman" pitchFamily="18" charset="0"/>
              </a:rPr>
              <a:t>c. 2.31</a:t>
            </a: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8.1-8 answer</a:t>
            </a:r>
          </a:p>
        </p:txBody>
      </p:sp>
      <p:sp>
        <p:nvSpPr>
          <p:cNvPr id="1299459" name="Rectangle 3" descr="In a sample of 446 students, 246 ate breakfast. Can we can conclude that more than 50% of all students eat breakfast?&#10;We will test  H0: p = 0.50 Ha: p greater than 0.50.&#10;What is the value of the test statistic?&#10;&#10;option a. 2.11&#10;&#10;option b. 5.62&#10;&#10;option c. 2.31"/>
          <p:cNvSpPr>
            <a:spLocks noGrp="1" noChangeArrowheads="1"/>
          </p:cNvSpPr>
          <p:nvPr>
            <p:ph idx="1"/>
          </p:nvPr>
        </p:nvSpPr>
        <p:spPr/>
        <p:txBody>
          <a:bodyPr/>
          <a:lstStyle/>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In a sample of 446 students, 246 ate breakfast. Can we conclude that more than 50% of all students eat breakfast?</a:t>
            </a:r>
          </a:p>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We will test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0</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 0.50 versus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a</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&gt; 0.50.</a:t>
            </a:r>
          </a:p>
          <a:p>
            <a:pPr marL="0" indent="0" eaLnBrk="1" hangingPunct="1">
              <a:spcAft>
                <a:spcPts val="600"/>
              </a:spcAft>
              <a:buFont typeface="Wingdings" pitchFamily="2" charset="2"/>
              <a:buNone/>
            </a:pPr>
            <a:r>
              <a:rPr lang="en-US" altLang="en-US" dirty="0">
                <a:ea typeface="ヒラギノ角ゴ Pro W3" charset="-128"/>
                <a:cs typeface="Times New Roman" pitchFamily="18" charset="0"/>
              </a:rPr>
              <a:t>What is the value of the test statistic?</a:t>
            </a:r>
          </a:p>
          <a:p>
            <a:pPr marL="0" indent="0" eaLnBrk="1" hangingPunct="1">
              <a:lnSpc>
                <a:spcPct val="90000"/>
              </a:lnSpc>
              <a:spcAft>
                <a:spcPts val="600"/>
              </a:spcAft>
              <a:buFont typeface="Wingdings" pitchFamily="2" charset="2"/>
              <a:buNone/>
            </a:pPr>
            <a:endParaRPr lang="en-US" altLang="en-US" dirty="0">
              <a:ea typeface="ヒラギノ角ゴ Pro W3" charset="-128"/>
              <a:cs typeface="Times New Roman" pitchFamily="18" charset="0"/>
            </a:endParaRPr>
          </a:p>
          <a:p>
            <a:pPr marL="0" indent="0" eaLnBrk="1" hangingPunct="1">
              <a:buFont typeface="Wingdings" pitchFamily="2" charset="2"/>
              <a:buNone/>
            </a:pPr>
            <a:r>
              <a:rPr lang="en-US" altLang="en-US" b="1" dirty="0">
                <a:ea typeface="ヒラギノ角ゴ Pro W3" charset="-128"/>
                <a:cs typeface="Times New Roman" pitchFamily="18" charset="0"/>
              </a:rPr>
              <a:t>a. 2.18 (correct)</a:t>
            </a:r>
          </a:p>
          <a:p>
            <a:pPr marL="0" indent="0" eaLnBrk="1" hangingPunct="1">
              <a:buFont typeface="Wingdings" pitchFamily="2" charset="2"/>
              <a:buNone/>
            </a:pPr>
            <a:r>
              <a:rPr lang="en-US" altLang="en-US" dirty="0">
                <a:ea typeface="ヒラギノ角ゴ Pro W3" charset="-128"/>
                <a:cs typeface="Times New Roman" pitchFamily="18" charset="0"/>
              </a:rPr>
              <a:t>b. 5.62</a:t>
            </a:r>
          </a:p>
          <a:p>
            <a:pPr marL="0" indent="0" eaLnBrk="1" hangingPunct="1">
              <a:buFont typeface="Wingdings" pitchFamily="2" charset="2"/>
              <a:buNone/>
            </a:pPr>
            <a:r>
              <a:rPr lang="en-US" altLang="en-US" dirty="0">
                <a:ea typeface="ヒラギノ角ゴ Pro W3" charset="-128"/>
                <a:cs typeface="Times New Roman" pitchFamily="18" charset="0"/>
              </a:rPr>
              <a:t>c. 2.31</a:t>
            </a: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a:p>
            <a:pPr marL="0" indent="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p:txBody>
      </p:sp>
      <p:graphicFrame>
        <p:nvGraphicFramePr>
          <p:cNvPr id="7" name="Object 2" descr="The image shows a mathematical equation, which is given as: &quot;z&quot; equals to 0.55 minus 0.50, divide by whole square root of an expression in which the numerator value is given as: 0.50 multiply by 0.50, which is divided by a denominator value 446.&quot; Hence, z equals to &quot;2.11.&quot;"/>
          <p:cNvGraphicFramePr>
            <a:graphicFrameLocks noChangeAspect="1"/>
          </p:cNvGraphicFramePr>
          <p:nvPr>
            <p:extLst>
              <p:ext uri="{D42A27DB-BD31-4B8C-83A1-F6EECF244321}">
                <p14:modId xmlns:p14="http://schemas.microsoft.com/office/powerpoint/2010/main" val="1636096906"/>
              </p:ext>
            </p:extLst>
          </p:nvPr>
        </p:nvGraphicFramePr>
        <p:xfrm>
          <a:off x="4560888" y="3949700"/>
          <a:ext cx="2919412" cy="1279525"/>
        </p:xfrm>
        <a:graphic>
          <a:graphicData uri="http://schemas.openxmlformats.org/presentationml/2006/ole">
            <mc:AlternateContent xmlns:mc="http://schemas.openxmlformats.org/markup-compatibility/2006">
              <mc:Choice xmlns:v="urn:schemas-microsoft-com:vml" Requires="v">
                <p:oleObj spid="_x0000_s43043" name="Equation" r:id="rId3" imgW="1511280" imgH="634680" progId="Equation.DSMT4">
                  <p:embed/>
                </p:oleObj>
              </mc:Choice>
              <mc:Fallback>
                <p:oleObj name="Equation" r:id="rId3" imgW="1511280" imgH="634680" progId="Equation.DSMT4">
                  <p:embed/>
                  <p:pic>
                    <p:nvPicPr>
                      <p:cNvPr id="0" name=""/>
                      <p:cNvPicPr>
                        <a:picLocks noChangeAspect="1" noChangeArrowheads="1"/>
                      </p:cNvPicPr>
                      <p:nvPr/>
                    </p:nvPicPr>
                    <p:blipFill>
                      <a:blip r:embed="rId4"/>
                      <a:srcRect/>
                      <a:stretch>
                        <a:fillRect/>
                      </a:stretch>
                    </p:blipFill>
                    <p:spPr bwMode="auto">
                      <a:xfrm>
                        <a:off x="4560888" y="3949700"/>
                        <a:ext cx="2919412"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29747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8.1-9 </a:t>
            </a:r>
          </a:p>
        </p:txBody>
      </p:sp>
      <p:sp>
        <p:nvSpPr>
          <p:cNvPr id="1299459" name="Rectangle 3" descr="In a sample of 446 students, 246 ate breakfast. Can we can conclude that more than 50 percent of all students eat breakfast?&#10;We will test  H0: p = 0.50 Ha: p greater than 0.50.&#10;What is the p-value of the test?&#10;&#10;option a. 0.0174&#10; &#10;option b. 0.1765&#10; &#10;option c. 0.2876&#10;"/>
          <p:cNvSpPr>
            <a:spLocks noGrp="1" noChangeArrowheads="1"/>
          </p:cNvSpPr>
          <p:nvPr>
            <p:ph idx="1"/>
          </p:nvPr>
        </p:nvSpPr>
        <p:spPr/>
        <p:txBody>
          <a:bodyPr/>
          <a:lstStyle/>
          <a:p>
            <a:pPr marL="0" eaLnBrk="1" hangingPunct="1">
              <a:spcAft>
                <a:spcPts val="600"/>
              </a:spcAft>
              <a:buFont typeface="Wingdings" pitchFamily="2" charset="2"/>
              <a:buNone/>
            </a:pPr>
            <a:r>
              <a:rPr lang="en-US" altLang="en-US" dirty="0">
                <a:ea typeface="ヒラギノ角ゴ Pro W3" charset="-128"/>
                <a:cs typeface="Times New Roman" pitchFamily="18" charset="0"/>
              </a:rPr>
              <a:t>In a sample of 446 students, 246 ate breakfast. Can we conclude that more than 50% of all students eat breakfast?</a:t>
            </a:r>
          </a:p>
          <a:p>
            <a:pPr marL="0" eaLnBrk="1" hangingPunct="1">
              <a:spcAft>
                <a:spcPts val="600"/>
              </a:spcAft>
              <a:buFont typeface="Wingdings" pitchFamily="2" charset="2"/>
              <a:buNone/>
            </a:pPr>
            <a:r>
              <a:rPr lang="en-US" altLang="en-US" dirty="0">
                <a:ea typeface="ヒラギノ角ゴ Pro W3" charset="-128"/>
                <a:cs typeface="Times New Roman" pitchFamily="18" charset="0"/>
              </a:rPr>
              <a:t>We will test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0</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 0.50 versus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a</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&gt; 0.50.</a:t>
            </a:r>
          </a:p>
          <a:p>
            <a:pPr marL="0" eaLnBrk="1" hangingPunct="1">
              <a:spcAft>
                <a:spcPts val="600"/>
              </a:spcAft>
              <a:buFont typeface="Wingdings" pitchFamily="2" charset="2"/>
              <a:buNone/>
            </a:pPr>
            <a:r>
              <a:rPr lang="en-US" altLang="en-US" dirty="0">
                <a:ea typeface="ヒラギノ角ゴ Pro W3" charset="-128"/>
                <a:cs typeface="Times New Roman" pitchFamily="18" charset="0"/>
              </a:rPr>
              <a:t>What is the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-value of the test?</a:t>
            </a:r>
          </a:p>
          <a:p>
            <a:pPr marL="0" eaLnBrk="1" hangingPunct="1">
              <a:buFont typeface="Wingdings" pitchFamily="2"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dirty="0">
                <a:ea typeface="ヒラギノ角ゴ Pro W3" charset="-128"/>
                <a:cs typeface="Times New Roman" pitchFamily="18" charset="0"/>
              </a:rPr>
              <a:t>a. 0.0174</a:t>
            </a:r>
          </a:p>
          <a:p>
            <a:pPr marL="0" eaLnBrk="1" hangingPunct="1">
              <a:buFont typeface="Wingdings" pitchFamily="2" charset="2"/>
              <a:buNone/>
            </a:pPr>
            <a:r>
              <a:rPr lang="en-US" altLang="en-US" dirty="0">
                <a:ea typeface="ヒラギノ角ゴ Pro W3" charset="-128"/>
                <a:cs typeface="Times New Roman" pitchFamily="18" charset="0"/>
              </a:rPr>
              <a:t>b. 0.1765</a:t>
            </a:r>
          </a:p>
          <a:p>
            <a:pPr marL="0" eaLnBrk="1" hangingPunct="1">
              <a:buFont typeface="Wingdings" pitchFamily="2" charset="2"/>
              <a:buNone/>
            </a:pPr>
            <a:r>
              <a:rPr lang="en-US" altLang="en-US" dirty="0">
                <a:ea typeface="ヒラギノ角ゴ Pro W3" charset="-128"/>
                <a:cs typeface="Times New Roman" pitchFamily="18" charset="0"/>
              </a:rPr>
              <a:t>c. 0.2876</a:t>
            </a:r>
            <a:endParaRPr lang="en-US" altLang="en-US" dirty="0">
              <a:solidFill>
                <a:schemeClr val="bg1"/>
              </a:solidFill>
              <a:ea typeface="ヒラギノ角ゴ Pro W3" charset="-128"/>
              <a:cs typeface="Times New Roman" pitchFamily="18" charset="0"/>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8.1-9 answer</a:t>
            </a:r>
          </a:p>
        </p:txBody>
      </p:sp>
      <p:sp>
        <p:nvSpPr>
          <p:cNvPr id="1299459" name="Rectangle 3" descr="In a sample of 446 students, 246 ate breakfast. Can we can conclude that more than 50 percent of all students eat breakfast?&#10;We will test  H0: p = 0.50 Ha: p greater than 0.50.&#10;What is the p-value of the test?&#10;&#10;option a. 0.0174&#10; &#10;option b. 0.1765&#10; &#10;option c. 0.2876&#10;"/>
          <p:cNvSpPr>
            <a:spLocks noGrp="1" noChangeArrowheads="1"/>
          </p:cNvSpPr>
          <p:nvPr>
            <p:ph idx="1"/>
          </p:nvPr>
        </p:nvSpPr>
        <p:spPr/>
        <p:txBody>
          <a:bodyPr/>
          <a:lstStyle/>
          <a:p>
            <a:pPr marL="0" eaLnBrk="1" hangingPunct="1">
              <a:spcAft>
                <a:spcPts val="600"/>
              </a:spcAft>
              <a:buFont typeface="Wingdings" pitchFamily="2" charset="2"/>
              <a:buNone/>
            </a:pPr>
            <a:r>
              <a:rPr lang="en-US" altLang="en-US" dirty="0">
                <a:ea typeface="ヒラギノ角ゴ Pro W3" charset="-128"/>
                <a:cs typeface="Times New Roman" pitchFamily="18" charset="0"/>
              </a:rPr>
              <a:t>In a sample of 446 students, 246 ate breakfast. Can we conclude that more than 50% of all students eat breakfast?</a:t>
            </a:r>
          </a:p>
          <a:p>
            <a:pPr marL="0" eaLnBrk="1" hangingPunct="1">
              <a:spcAft>
                <a:spcPts val="600"/>
              </a:spcAft>
              <a:buFont typeface="Wingdings" pitchFamily="2" charset="2"/>
              <a:buNone/>
            </a:pPr>
            <a:r>
              <a:rPr lang="en-US" altLang="en-US" dirty="0">
                <a:ea typeface="ヒラギノ角ゴ Pro W3" charset="-128"/>
                <a:cs typeface="Times New Roman" pitchFamily="18" charset="0"/>
              </a:rPr>
              <a:t>We will test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0</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 0.50 versus </a:t>
            </a:r>
            <a:r>
              <a:rPr lang="en-US" altLang="en-US" i="1" dirty="0">
                <a:ea typeface="ヒラギノ角ゴ Pro W3" charset="-128"/>
                <a:cs typeface="Times New Roman" pitchFamily="18" charset="0"/>
              </a:rPr>
              <a:t>H</a:t>
            </a:r>
            <a:r>
              <a:rPr lang="en-US" altLang="en-US" baseline="-25000" dirty="0">
                <a:ea typeface="ヒラギノ角ゴ Pro W3" charset="-128"/>
                <a:cs typeface="Times New Roman" pitchFamily="18" charset="0"/>
              </a:rPr>
              <a:t>a</a:t>
            </a:r>
            <a:r>
              <a:rPr lang="en-US" altLang="en-US" dirty="0">
                <a:ea typeface="ヒラギノ角ゴ Pro W3" charset="-128"/>
                <a:cs typeface="Times New Roman" pitchFamily="18" charset="0"/>
              </a:rPr>
              <a:t>: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 &gt; 0.50.</a:t>
            </a:r>
          </a:p>
          <a:p>
            <a:pPr marL="0" eaLnBrk="1" hangingPunct="1">
              <a:spcAft>
                <a:spcPts val="600"/>
              </a:spcAft>
              <a:buFont typeface="Wingdings" pitchFamily="2" charset="2"/>
              <a:buNone/>
            </a:pPr>
            <a:r>
              <a:rPr lang="en-US" altLang="en-US" dirty="0">
                <a:ea typeface="ヒラギノ角ゴ Pro W3" charset="-128"/>
                <a:cs typeface="Times New Roman" pitchFamily="18" charset="0"/>
              </a:rPr>
              <a:t>What is the </a:t>
            </a:r>
            <a:r>
              <a:rPr lang="en-US" altLang="en-US" i="1" dirty="0">
                <a:ea typeface="ヒラギノ角ゴ Pro W3" charset="-128"/>
                <a:cs typeface="Times New Roman" pitchFamily="18" charset="0"/>
              </a:rPr>
              <a:t>p</a:t>
            </a:r>
            <a:r>
              <a:rPr lang="en-US" altLang="en-US" dirty="0">
                <a:ea typeface="ヒラギノ角ゴ Pro W3" charset="-128"/>
                <a:cs typeface="Times New Roman" pitchFamily="18" charset="0"/>
              </a:rPr>
              <a:t>-value of the test?</a:t>
            </a:r>
          </a:p>
          <a:p>
            <a:pPr marL="0" eaLnBrk="1" hangingPunct="1">
              <a:buFont typeface="Wingdings" pitchFamily="2" charset="2"/>
              <a:buNone/>
            </a:pPr>
            <a:endParaRPr lang="en-US" altLang="en-US" dirty="0">
              <a:ea typeface="ヒラギノ角ゴ Pro W3" charset="-128"/>
              <a:cs typeface="Times New Roman" pitchFamily="18" charset="0"/>
            </a:endParaRPr>
          </a:p>
          <a:p>
            <a:pPr marL="0" eaLnBrk="1" hangingPunct="1">
              <a:buFont typeface="Wingdings" pitchFamily="2" charset="2"/>
              <a:buNone/>
            </a:pPr>
            <a:r>
              <a:rPr lang="en-US" altLang="en-US" b="1" dirty="0">
                <a:ea typeface="ヒラギノ角ゴ Pro W3" charset="-128"/>
                <a:cs typeface="Times New Roman" pitchFamily="18" charset="0"/>
              </a:rPr>
              <a:t>a. 0.0174 (correct)</a:t>
            </a:r>
          </a:p>
          <a:p>
            <a:pPr marL="0" eaLnBrk="1" hangingPunct="1">
              <a:buFont typeface="Wingdings" pitchFamily="2" charset="2"/>
              <a:buNone/>
            </a:pPr>
            <a:r>
              <a:rPr lang="en-US" altLang="en-US" dirty="0">
                <a:ea typeface="ヒラギノ角ゴ Pro W3" charset="-128"/>
                <a:cs typeface="Times New Roman" pitchFamily="18" charset="0"/>
              </a:rPr>
              <a:t>b. 0.1765</a:t>
            </a:r>
          </a:p>
          <a:p>
            <a:pPr marL="0" eaLnBrk="1" hangingPunct="1">
              <a:buFont typeface="Wingdings" pitchFamily="2" charset="2"/>
              <a:buNone/>
            </a:pPr>
            <a:r>
              <a:rPr lang="en-US" altLang="en-US" dirty="0">
                <a:ea typeface="ヒラギノ角ゴ Pro W3" charset="-128"/>
                <a:cs typeface="Times New Roman" pitchFamily="18" charset="0"/>
              </a:rPr>
              <a:t>c. 0.2876</a:t>
            </a:r>
          </a:p>
          <a:p>
            <a:pPr marL="0" eaLnBrk="1" hangingPunct="1">
              <a:buFont typeface="Wingdings" pitchFamily="2" charset="2"/>
              <a:buNone/>
            </a:pPr>
            <a:endParaRPr lang="en-US" altLang="en-US" dirty="0">
              <a:ea typeface="ヒラギノ角ゴ Pro W3" charset="-128"/>
              <a:cs typeface="Times New Roman" pitchFamily="18" charset="0"/>
            </a:endParaRPr>
          </a:p>
          <a:p>
            <a:pPr marL="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a:p>
            <a:pPr marL="0" eaLnBrk="1" hangingPunct="1">
              <a:buFont typeface="Wingdings" pitchFamily="2" charset="2"/>
              <a:buNone/>
            </a:pPr>
            <a:endParaRPr lang="en-US" altLang="en-US" dirty="0">
              <a:solidFill>
                <a:schemeClr val="bg1"/>
              </a:solidFill>
              <a:ea typeface="ヒラギノ角ゴ Pro W3" charset="-128"/>
              <a:cs typeface="Times New Roman" pitchFamily="18" charset="0"/>
            </a:endParaRPr>
          </a:p>
        </p:txBody>
      </p:sp>
      <p:graphicFrame>
        <p:nvGraphicFramePr>
          <p:cNvPr id="60419" name="Object 2" descr="The image shows a mathematical expression, which is given as: &quot;p bracket open z greater than 2.11 bracket close,&quot; equals to &quot;1 minus 0.9826,&quot; equals to &quot;0.0174.&quot;"/>
          <p:cNvGraphicFramePr>
            <a:graphicFrameLocks noChangeAspect="1"/>
          </p:cNvGraphicFramePr>
          <p:nvPr>
            <p:extLst>
              <p:ext uri="{D42A27DB-BD31-4B8C-83A1-F6EECF244321}">
                <p14:modId xmlns:p14="http://schemas.microsoft.com/office/powerpoint/2010/main" val="2162065307"/>
              </p:ext>
            </p:extLst>
          </p:nvPr>
        </p:nvGraphicFramePr>
        <p:xfrm>
          <a:off x="4133850" y="4552950"/>
          <a:ext cx="4114800" cy="406080"/>
        </p:xfrm>
        <a:graphic>
          <a:graphicData uri="http://schemas.openxmlformats.org/presentationml/2006/ole">
            <mc:AlternateContent xmlns:mc="http://schemas.openxmlformats.org/markup-compatibility/2006">
              <mc:Choice xmlns:v="urn:schemas-microsoft-com:vml" Requires="v">
                <p:oleObj spid="_x0000_s44069" name="Equation" r:id="rId3" imgW="2057400" imgH="203040" progId="Equation.DSMT4">
                  <p:embed/>
                </p:oleObj>
              </mc:Choice>
              <mc:Fallback>
                <p:oleObj name="Equation" r:id="rId3" imgW="2057400" imgH="203040" progId="Equation.DSMT4">
                  <p:embed/>
                  <p:pic>
                    <p:nvPicPr>
                      <p:cNvPr id="0" name=""/>
                      <p:cNvPicPr>
                        <a:picLocks noChangeAspect="1" noChangeArrowheads="1"/>
                      </p:cNvPicPr>
                      <p:nvPr/>
                    </p:nvPicPr>
                    <p:blipFill>
                      <a:blip r:embed="rId4"/>
                      <a:srcRect/>
                      <a:stretch>
                        <a:fillRect/>
                      </a:stretch>
                    </p:blipFill>
                    <p:spPr bwMode="auto">
                      <a:xfrm>
                        <a:off x="4133850" y="4552950"/>
                        <a:ext cx="4114800" cy="406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141755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a:t>
            </a:r>
          </a:p>
        </p:txBody>
      </p:sp>
      <p:sp>
        <p:nvSpPr>
          <p:cNvPr id="1300483" name="Rectangle 3" descr="The correct rule for proportions is that we can create confidence intervals for p based on&#10;&#10;&#10;option a. if n is at least 10.&#10;&#10;option b. at least 15 successes and 15 failures.&#10;&#10;option c.  if n greater than or equals to 30.&#10;"/>
          <p:cNvSpPr>
            <a:spLocks noGrp="1" noChangeArrowheads="1"/>
          </p:cNvSpPr>
          <p:nvPr>
            <p:ph idx="1"/>
          </p:nvPr>
        </p:nvSpPr>
        <p:spPr/>
        <p:txBody>
          <a:bodyPr/>
          <a:lstStyle/>
          <a:p>
            <a:pPr marL="0" eaLnBrk="1" hangingPunct="1">
              <a:buFont typeface="Wingdings" pitchFamily="2" charset="2"/>
              <a:buNone/>
            </a:pPr>
            <a:r>
              <a:rPr lang="en-US" altLang="en-US" sz="2800" dirty="0">
                <a:ea typeface="ヒラギノ角ゴ Pro W3" charset="-128"/>
              </a:rPr>
              <a:t>The correct rule for proportions is that we can create confidence intervals for </a:t>
            </a:r>
            <a:r>
              <a:rPr lang="en-US" altLang="en-US" sz="2800" i="1" dirty="0">
                <a:ea typeface="ヒラギノ角ゴ Pro W3" charset="-128"/>
              </a:rPr>
              <a:t>p </a:t>
            </a:r>
            <a:r>
              <a:rPr lang="en-US" altLang="en-US" sz="2800" dirty="0">
                <a:ea typeface="ヒラギノ角ゴ Pro W3" charset="-128"/>
              </a:rPr>
              <a:t>if</a:t>
            </a:r>
          </a:p>
          <a:p>
            <a:pPr marL="0" eaLnBrk="1" hangingPunct="1">
              <a:buFont typeface="Wingdings" pitchFamily="2" charset="2"/>
              <a:buNone/>
            </a:pPr>
            <a:endParaRPr lang="en-US" altLang="en-US" sz="2800" dirty="0">
              <a:ea typeface="ヒラギノ角ゴ Pro W3" charset="-128"/>
            </a:endParaRPr>
          </a:p>
          <a:p>
            <a:pPr marL="0" eaLnBrk="1" hangingPunct="1">
              <a:buFont typeface="Wingdings" pitchFamily="2" charset="2"/>
              <a:buNone/>
            </a:pPr>
            <a:r>
              <a:rPr lang="en-US" altLang="en-US" sz="2800" dirty="0">
                <a:ea typeface="ヒラギノ角ゴ Pro W3" charset="-128"/>
              </a:rPr>
              <a:t>a. </a:t>
            </a:r>
            <a:r>
              <a:rPr lang="en-US" altLang="en-US" sz="2800" i="1" dirty="0">
                <a:ea typeface="ヒラギノ角ゴ Pro W3" charset="-128"/>
              </a:rPr>
              <a:t>n</a:t>
            </a:r>
            <a:r>
              <a:rPr lang="en-US" altLang="en-US" sz="2800" dirty="0">
                <a:ea typeface="ヒラギノ角ゴ Pro W3" charset="-128"/>
              </a:rPr>
              <a:t> is at least 10.</a:t>
            </a:r>
          </a:p>
          <a:p>
            <a:pPr marL="0" eaLnBrk="1" hangingPunct="1">
              <a:buFont typeface="Wingdings" pitchFamily="2" charset="2"/>
              <a:buNone/>
            </a:pPr>
            <a:r>
              <a:rPr lang="en-US" altLang="en-US" sz="2800" dirty="0">
                <a:ea typeface="ヒラギノ角ゴ Pro W3" charset="-128"/>
              </a:rPr>
              <a:t>b. there are at least 15 successes and 15 failures.</a:t>
            </a:r>
          </a:p>
          <a:p>
            <a:pPr marL="0" eaLnBrk="1" hangingPunct="1">
              <a:buFont typeface="Wingdings" pitchFamily="2" charset="2"/>
              <a:buNone/>
            </a:pPr>
            <a:r>
              <a:rPr lang="en-US" altLang="en-US" sz="2800" dirty="0">
                <a:ea typeface="ヒラギノ角ゴ Pro W3" charset="-128"/>
              </a:rPr>
              <a:t>c.  </a:t>
            </a:r>
            <a:r>
              <a:rPr lang="en-US" altLang="en-US" sz="2800" i="1" dirty="0">
                <a:ea typeface="ヒラギノ角ゴ Pro W3" charset="-128"/>
              </a:rPr>
              <a:t>n</a:t>
            </a:r>
            <a:r>
              <a:rPr lang="en-US" altLang="en-US" sz="2800" dirty="0">
                <a:ea typeface="ヒラギノ角ゴ Pro W3" charset="-128"/>
              </a:rPr>
              <a:t> ≥ 30.</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8.1-10</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000" dirty="0">
                <a:ea typeface="ヒラギノ角ゴ Pro W3" charset="-128"/>
              </a:rPr>
              <a:t>An article about a new drug stated that </a:t>
            </a:r>
            <a:r>
              <a:rPr lang="ja-JP" altLang="en-US" sz="2000" dirty="0">
                <a:ea typeface="ヒラギノ角ゴ Pro W3" charset="-128"/>
              </a:rPr>
              <a:t>“</a:t>
            </a:r>
            <a:r>
              <a:rPr lang="en-US" altLang="ja-JP" sz="2000" dirty="0">
                <a:ea typeface="ヒラギノ角ゴ Pro W3" charset="-128"/>
              </a:rPr>
              <a:t>the incidence of side effects was similar to placebo, </a:t>
            </a:r>
            <a:r>
              <a:rPr lang="en-US" altLang="ja-JP" sz="2000" i="1" dirty="0">
                <a:ea typeface="ヒラギノ角ゴ Pro W3" charset="-128"/>
              </a:rPr>
              <a:t>P-</a:t>
            </a:r>
            <a:r>
              <a:rPr lang="en-US" altLang="ja-JP" sz="2000" dirty="0">
                <a:ea typeface="ヒラギノ角ゴ Pro W3" charset="-128"/>
              </a:rPr>
              <a:t>value &gt; 0.05.</a:t>
            </a:r>
            <a:r>
              <a:rPr lang="ja-JP" altLang="en-US" sz="2000" dirty="0">
                <a:ea typeface="ヒラギノ角ゴ Pro W3" charset="-128"/>
              </a:rPr>
              <a:t>”</a:t>
            </a: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What should we conclude?</a:t>
            </a:r>
          </a:p>
          <a:p>
            <a:pPr marL="0" indent="-381000" eaLnBrk="1" hangingPunct="1">
              <a:buFont typeface="Wingdings" pitchFamily="2" charset="2"/>
              <a:buNone/>
            </a:pP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a. We should reject the null hypothesis of no difference at 10%.</a:t>
            </a:r>
          </a:p>
          <a:p>
            <a:pPr marL="0" indent="-381000" eaLnBrk="1" hangingPunct="1">
              <a:buFont typeface="Wingdings" pitchFamily="2" charset="2"/>
              <a:buNone/>
            </a:pPr>
            <a:r>
              <a:rPr lang="en-US" altLang="en-US" sz="2000" dirty="0">
                <a:ea typeface="ヒラギノ角ゴ Pro W3" charset="-128"/>
              </a:rPr>
              <a:t>b. We should not reject the null hypothesis of no difference at 10%.</a:t>
            </a:r>
          </a:p>
          <a:p>
            <a:pPr marL="0" indent="-381000" eaLnBrk="1" hangingPunct="1">
              <a:buFont typeface="Wingdings" pitchFamily="2" charset="2"/>
              <a:buNone/>
            </a:pPr>
            <a:r>
              <a:rPr lang="en-US" altLang="en-US" sz="2000" dirty="0">
                <a:ea typeface="ヒラギノ角ゴ Pro W3" charset="-128"/>
              </a:rPr>
              <a:t>c. There is not enough information given.</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8.1-10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000" dirty="0">
                <a:ea typeface="ヒラギノ角ゴ Pro W3" charset="-128"/>
              </a:rPr>
              <a:t>An article about a new drug stated that </a:t>
            </a:r>
            <a:r>
              <a:rPr lang="ja-JP" altLang="en-US" sz="2000" dirty="0">
                <a:ea typeface="ヒラギノ角ゴ Pro W3" charset="-128"/>
              </a:rPr>
              <a:t>“</a:t>
            </a:r>
            <a:r>
              <a:rPr lang="en-US" altLang="ja-JP" sz="2000" dirty="0">
                <a:ea typeface="ヒラギノ角ゴ Pro W3" charset="-128"/>
              </a:rPr>
              <a:t>the incidence of side effects was similar to placebo, </a:t>
            </a:r>
            <a:r>
              <a:rPr lang="en-US" altLang="ja-JP" sz="2000" i="1" dirty="0">
                <a:ea typeface="ヒラギノ角ゴ Pro W3" charset="-128"/>
              </a:rPr>
              <a:t>P-</a:t>
            </a:r>
            <a:r>
              <a:rPr lang="en-US" altLang="ja-JP" sz="2000" dirty="0">
                <a:ea typeface="ヒラギノ角ゴ Pro W3" charset="-128"/>
              </a:rPr>
              <a:t>value &gt; 0.05.</a:t>
            </a:r>
            <a:r>
              <a:rPr lang="ja-JP" altLang="en-US" sz="2000" dirty="0">
                <a:ea typeface="ヒラギノ角ゴ Pro W3" charset="-128"/>
              </a:rPr>
              <a:t>”</a:t>
            </a: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What should we conclude?</a:t>
            </a:r>
          </a:p>
          <a:p>
            <a:pPr marL="0" indent="-381000" eaLnBrk="1" hangingPunct="1">
              <a:buFont typeface="Wingdings" pitchFamily="2" charset="2"/>
              <a:buNone/>
            </a:pP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a. We should reject the null hypothesis of no difference at 10%.</a:t>
            </a:r>
          </a:p>
          <a:p>
            <a:pPr marL="0" indent="-381000" eaLnBrk="1" hangingPunct="1">
              <a:buFont typeface="Wingdings" pitchFamily="2" charset="2"/>
              <a:buNone/>
            </a:pPr>
            <a:r>
              <a:rPr lang="en-US" altLang="en-US" sz="2000" dirty="0">
                <a:ea typeface="ヒラギノ角ゴ Pro W3" charset="-128"/>
              </a:rPr>
              <a:t>b. We should not reject the null hypothesis of no difference at 10%.</a:t>
            </a:r>
          </a:p>
          <a:p>
            <a:pPr marL="0" indent="-381000" eaLnBrk="1" hangingPunct="1">
              <a:buFont typeface="Wingdings" pitchFamily="2" charset="2"/>
              <a:buNone/>
            </a:pPr>
            <a:r>
              <a:rPr lang="en-US" altLang="en-US" sz="2000" b="1" dirty="0">
                <a:ea typeface="ヒラギノ角ゴ Pro W3" charset="-128"/>
              </a:rPr>
              <a:t>c. There is not enough information given. (correct)</a:t>
            </a:r>
          </a:p>
        </p:txBody>
      </p:sp>
      <p:sp>
        <p:nvSpPr>
          <p:cNvPr id="17461" name="Text Box 53"/>
          <p:cNvSpPr txBox="1">
            <a:spLocks noChangeArrowheads="1"/>
          </p:cNvSpPr>
          <p:nvPr/>
        </p:nvSpPr>
        <p:spPr bwMode="auto">
          <a:xfrm>
            <a:off x="933450" y="4800600"/>
            <a:ext cx="7277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700">
                <a:solidFill>
                  <a:schemeClr val="tx1"/>
                </a:solidFill>
                <a:latin typeface="Lucida Sans Unicode" pitchFamily="34" charset="0"/>
                <a:ea typeface="ＭＳ Ｐゴシック" pitchFamily="34" charset="-128"/>
              </a:defRPr>
            </a:lvl1pPr>
            <a:lvl2pPr marL="742950" indent="-285750">
              <a:defRPr sz="2300">
                <a:solidFill>
                  <a:schemeClr val="tx1"/>
                </a:solidFill>
                <a:latin typeface="Lucida Sans Unicode" pitchFamily="34" charset="0"/>
                <a:ea typeface="ＭＳ Ｐゴシック" pitchFamily="34" charset="-128"/>
              </a:defRPr>
            </a:lvl2pPr>
            <a:lvl3pPr marL="1143000">
              <a:defRPr sz="2100">
                <a:solidFill>
                  <a:schemeClr val="tx1"/>
                </a:solidFill>
                <a:latin typeface="Lucida Sans Unicode" pitchFamily="34" charset="0"/>
                <a:ea typeface="ＭＳ Ｐゴシック" pitchFamily="34" charset="-128"/>
              </a:defRPr>
            </a:lvl3pPr>
            <a:lvl4pPr marL="1600200">
              <a:defRPr sz="1900">
                <a:solidFill>
                  <a:schemeClr val="tx1"/>
                </a:solidFill>
                <a:latin typeface="Lucida Sans Unicode" pitchFamily="34" charset="0"/>
                <a:ea typeface="ＭＳ Ｐゴシック" pitchFamily="34" charset="-128"/>
              </a:defRPr>
            </a:lvl4pPr>
            <a:lvl5pPr marL="2057400">
              <a:defRPr>
                <a:solidFill>
                  <a:schemeClr val="tx1"/>
                </a:solidFill>
                <a:latin typeface="Lucida Sans Unicode" pitchFamily="34" charset="0"/>
                <a:ea typeface="ＭＳ Ｐゴシック" pitchFamily="34" charset="-128"/>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9pPr>
          </a:lstStyle>
          <a:p>
            <a:pPr eaLnBrk="1" hangingPunct="1">
              <a:spcBef>
                <a:spcPct val="50000"/>
              </a:spcBef>
            </a:pPr>
            <a:r>
              <a:rPr lang="en-US" altLang="en-US" sz="1800" i="1" dirty="0">
                <a:latin typeface="Arial" pitchFamily="34" charset="0"/>
              </a:rPr>
              <a:t>We know the P-value is more than 5%, but we do not know how much more. Without the actual P</a:t>
            </a:r>
            <a:r>
              <a:rPr lang="en-US" altLang="en-US" sz="1800" dirty="0">
                <a:latin typeface="Arial" pitchFamily="34" charset="0"/>
              </a:rPr>
              <a:t>-</a:t>
            </a:r>
            <a:r>
              <a:rPr lang="en-US" altLang="en-US" sz="1800" i="1" dirty="0">
                <a:latin typeface="Arial" pitchFamily="34" charset="0"/>
              </a:rPr>
              <a:t>value for the test, we cannot make a determination. </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extLst>
      <p:ext uri="{BB962C8B-B14F-4D97-AF65-F5344CB8AC3E}">
        <p14:creationId xmlns:p14="http://schemas.microsoft.com/office/powerpoint/2010/main" val="2768569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8.1-11</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A sample of 42 parts from an assembly line are checked, and four are found to be defective. Find a 90% confidence interval for the true proportion of defectives.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3" pitchFamily="18" charset="2"/>
              <a:buNone/>
            </a:pPr>
            <a:r>
              <a:rPr lang="en-US" altLang="en-US" sz="2800" dirty="0">
                <a:ea typeface="ヒラギノ角ゴ Pro W3" charset="-128"/>
              </a:rPr>
              <a:t>a. (0.021, 0.170)</a:t>
            </a:r>
          </a:p>
          <a:p>
            <a:pPr marL="0" indent="-381000" eaLnBrk="1" hangingPunct="1">
              <a:buFont typeface="Wingdings" pitchFamily="2" charset="2"/>
              <a:buNone/>
            </a:pPr>
            <a:r>
              <a:rPr lang="en-US" altLang="en-US" sz="2800" dirty="0">
                <a:ea typeface="ヒラギノ角ゴ Pro W3" charset="-128"/>
              </a:rPr>
              <a:t>b. (0.019, 0.155)</a:t>
            </a:r>
          </a:p>
          <a:p>
            <a:pPr marL="0" indent="-381000" eaLnBrk="1" hangingPunct="1">
              <a:buFont typeface="Wingdings" pitchFamily="2" charset="2"/>
              <a:buNone/>
            </a:pPr>
            <a:r>
              <a:rPr lang="en-US" altLang="en-US" sz="2800" dirty="0">
                <a:ea typeface="ヒラギノ角ゴ Pro W3" charset="-128"/>
              </a:rPr>
              <a:t>c. (0.049, 0.212)</a:t>
            </a:r>
          </a:p>
          <a:p>
            <a:pPr marL="0" indent="-381000" eaLnBrk="1" hangingPunct="1">
              <a:buFont typeface="Wingdings" pitchFamily="2" charset="2"/>
              <a:buNone/>
            </a:pPr>
            <a:endParaRPr lang="en-US" altLang="en-US" sz="2800"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8.1-11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A sample of 42 parts from an assembly line are checked, and four are found to be defective. Find a 90% confidence interval for the true proportion of defectives.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3" pitchFamily="18" charset="2"/>
              <a:buNone/>
            </a:pPr>
            <a:r>
              <a:rPr lang="en-US" altLang="en-US" sz="2800" dirty="0">
                <a:ea typeface="ヒラギノ角ゴ Pro W3" charset="-128"/>
              </a:rPr>
              <a:t>a. (0.021, 0.170)</a:t>
            </a:r>
          </a:p>
          <a:p>
            <a:pPr marL="0" indent="-381000" eaLnBrk="1" hangingPunct="1">
              <a:buFont typeface="Wingdings" pitchFamily="2" charset="2"/>
              <a:buNone/>
            </a:pPr>
            <a:r>
              <a:rPr lang="en-US" altLang="en-US" sz="2800" dirty="0">
                <a:ea typeface="ヒラギノ角ゴ Pro W3" charset="-128"/>
              </a:rPr>
              <a:t>b. (0.019, 0.155)</a:t>
            </a:r>
          </a:p>
          <a:p>
            <a:pPr marL="0" indent="-381000" eaLnBrk="1" hangingPunct="1">
              <a:buFont typeface="Wingdings" pitchFamily="2" charset="2"/>
              <a:buNone/>
            </a:pPr>
            <a:r>
              <a:rPr lang="en-US" altLang="en-US" sz="2800" b="1" dirty="0">
                <a:ea typeface="ヒラギノ角ゴ Pro W3" charset="-128"/>
              </a:rPr>
              <a:t>c. (0.049, 0.212) (correct)</a:t>
            </a:r>
          </a:p>
          <a:p>
            <a:pPr marL="0" indent="-381000" eaLnBrk="1" hangingPunct="1">
              <a:buFont typeface="Wingdings" pitchFamily="2" charset="2"/>
              <a:buNone/>
            </a:pPr>
            <a:endParaRPr lang="en-US" altLang="en-US" sz="2800" dirty="0">
              <a:ea typeface="ヒラギノ角ゴ Pro W3" charset="-128"/>
            </a:endParaRPr>
          </a:p>
        </p:txBody>
      </p:sp>
      <p:sp>
        <p:nvSpPr>
          <p:cNvPr id="60421" name="Text Box 5"/>
          <p:cNvSpPr txBox="1">
            <a:spLocks noChangeArrowheads="1"/>
          </p:cNvSpPr>
          <p:nvPr/>
        </p:nvSpPr>
        <p:spPr bwMode="auto">
          <a:xfrm>
            <a:off x="3429000" y="3754437"/>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700">
                <a:solidFill>
                  <a:schemeClr val="tx1"/>
                </a:solidFill>
                <a:latin typeface="Lucida Sans Unicode" pitchFamily="34" charset="0"/>
                <a:ea typeface="ＭＳ Ｐゴシック" pitchFamily="34" charset="-128"/>
              </a:defRPr>
            </a:lvl1pPr>
            <a:lvl2pPr marL="742950" indent="-285750">
              <a:defRPr sz="2300">
                <a:solidFill>
                  <a:schemeClr val="tx1"/>
                </a:solidFill>
                <a:latin typeface="Lucida Sans Unicode" pitchFamily="34" charset="0"/>
                <a:ea typeface="ＭＳ Ｐゴシック" pitchFamily="34" charset="-128"/>
              </a:defRPr>
            </a:lvl2pPr>
            <a:lvl3pPr marL="1143000">
              <a:defRPr sz="2100">
                <a:solidFill>
                  <a:schemeClr val="tx1"/>
                </a:solidFill>
                <a:latin typeface="Lucida Sans Unicode" pitchFamily="34" charset="0"/>
                <a:ea typeface="ＭＳ Ｐゴシック" pitchFamily="34" charset="-128"/>
              </a:defRPr>
            </a:lvl3pPr>
            <a:lvl4pPr marL="1600200">
              <a:defRPr sz="1900">
                <a:solidFill>
                  <a:schemeClr val="tx1"/>
                </a:solidFill>
                <a:latin typeface="Lucida Sans Unicode" pitchFamily="34" charset="0"/>
                <a:ea typeface="ＭＳ Ｐゴシック" pitchFamily="34" charset="-128"/>
              </a:defRPr>
            </a:lvl4pPr>
            <a:lvl5pPr marL="2057400">
              <a:defRPr>
                <a:solidFill>
                  <a:schemeClr val="tx1"/>
                </a:solidFill>
                <a:latin typeface="Lucida Sans Unicode" pitchFamily="34" charset="0"/>
                <a:ea typeface="ＭＳ Ｐゴシック" pitchFamily="34" charset="-128"/>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9pPr>
          </a:lstStyle>
          <a:p>
            <a:pPr eaLnBrk="1" hangingPunct="1">
              <a:spcBef>
                <a:spcPct val="50000"/>
              </a:spcBef>
            </a:pPr>
            <a:r>
              <a:rPr lang="en-US" altLang="en-US" sz="2000" i="1" dirty="0">
                <a:latin typeface="Arial" pitchFamily="34" charset="0"/>
              </a:rPr>
              <a:t>Use the plus four estimate … </a:t>
            </a:r>
          </a:p>
        </p:txBody>
      </p:sp>
      <p:graphicFrame>
        <p:nvGraphicFramePr>
          <p:cNvPr id="60423" name="Object 7" descr="The image shows a mathematical equation, which is given as: &quot;p with a similarity sign, equals to &quot;x plus 2 divide by n plus 4.&quot;"/>
          <p:cNvGraphicFramePr>
            <a:graphicFrameLocks noChangeAspect="1"/>
          </p:cNvGraphicFramePr>
          <p:nvPr>
            <p:extLst>
              <p:ext uri="{D42A27DB-BD31-4B8C-83A1-F6EECF244321}">
                <p14:modId xmlns:p14="http://schemas.microsoft.com/office/powerpoint/2010/main" val="2099953425"/>
              </p:ext>
            </p:extLst>
          </p:nvPr>
        </p:nvGraphicFramePr>
        <p:xfrm>
          <a:off x="7019925" y="3590925"/>
          <a:ext cx="1225550" cy="723900"/>
        </p:xfrm>
        <a:graphic>
          <a:graphicData uri="http://schemas.openxmlformats.org/presentationml/2006/ole">
            <mc:AlternateContent xmlns:mc="http://schemas.openxmlformats.org/markup-compatibility/2006">
              <mc:Choice xmlns:v="urn:schemas-microsoft-com:vml" Requires="v">
                <p:oleObj spid="_x0000_s45093" name="Equation" r:id="rId4" imgW="774360" imgH="457200" progId="Equation.DSMT4">
                  <p:embed/>
                </p:oleObj>
              </mc:Choice>
              <mc:Fallback>
                <p:oleObj name="Equation" r:id="rId4" imgW="774360" imgH="457200" progId="Equation.DSMT4">
                  <p:embed/>
                  <p:pic>
                    <p:nvPicPr>
                      <p:cNvPr id="0" name=""/>
                      <p:cNvPicPr>
                        <a:picLocks noChangeAspect="1" noChangeArrowheads="1"/>
                      </p:cNvPicPr>
                      <p:nvPr/>
                    </p:nvPicPr>
                    <p:blipFill>
                      <a:blip r:embed="rId5"/>
                      <a:srcRect/>
                      <a:stretch>
                        <a:fillRect/>
                      </a:stretch>
                    </p:blipFill>
                    <p:spPr bwMode="auto">
                      <a:xfrm>
                        <a:off x="7019925" y="3590925"/>
                        <a:ext cx="1225550" cy="723900"/>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2"/>
    </p:custDataLst>
    <p:extLst>
      <p:ext uri="{BB962C8B-B14F-4D97-AF65-F5344CB8AC3E}">
        <p14:creationId xmlns:p14="http://schemas.microsoft.com/office/powerpoint/2010/main" val="340485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lumMod val="75000"/>
            </a:schemeClr>
          </a:solidFill>
        </p:spPr>
        <p:txBody>
          <a:bodyPr>
            <a:normAutofit/>
          </a:bodyPr>
          <a:lstStyle/>
          <a:p>
            <a:r>
              <a:rPr lang="en-US" dirty="0"/>
              <a:t>8.1-12</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Drug-sniffing dogs must be 95% accurate. A new dog is being tested and is right in 46 of 50 trials. Find a</a:t>
            </a:r>
            <a:r>
              <a:rPr lang="en-US" altLang="en-US" sz="2800" i="1" dirty="0">
                <a:ea typeface="ヒラギノ角ゴ Pro W3" charset="-128"/>
              </a:rPr>
              <a:t> 95% confidence</a:t>
            </a:r>
            <a:r>
              <a:rPr lang="en-US" altLang="en-US" sz="2800" dirty="0">
                <a:ea typeface="ヒラギノ角ゴ Pro W3" charset="-128"/>
              </a:rPr>
              <a:t> </a:t>
            </a:r>
            <a:r>
              <a:rPr lang="en-US" altLang="en-US" sz="2800" i="1" dirty="0">
                <a:ea typeface="ヒラギノ角ゴ Pro W3" charset="-128"/>
              </a:rPr>
              <a:t>interval</a:t>
            </a:r>
            <a:r>
              <a:rPr lang="en-US" altLang="en-US" sz="2800" dirty="0">
                <a:ea typeface="ヒラギノ角ゴ Pro W3" charset="-128"/>
              </a:rPr>
              <a:t> for the proportion of times the dog will be correct.</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(0.845, 0.995)</a:t>
            </a:r>
          </a:p>
          <a:p>
            <a:pPr marL="0" indent="-381000" eaLnBrk="1" hangingPunct="1">
              <a:buFont typeface="Wingdings" pitchFamily="2" charset="2"/>
              <a:buNone/>
            </a:pPr>
            <a:r>
              <a:rPr lang="en-US" altLang="en-US" sz="2800" dirty="0">
                <a:ea typeface="ヒラギノ角ゴ Pro W3" charset="-128"/>
              </a:rPr>
              <a:t>b. (0.805, 0.973)</a:t>
            </a:r>
          </a:p>
          <a:p>
            <a:pPr marL="0" indent="-381000" eaLnBrk="1" hangingPunct="1">
              <a:buFont typeface="Wingdings" pitchFamily="2" charset="2"/>
              <a:buNone/>
            </a:pPr>
            <a:r>
              <a:rPr lang="en-US" altLang="en-US" sz="2800" dirty="0">
                <a:ea typeface="ヒラギノ角ゴ Pro W3" charset="-128"/>
              </a:rPr>
              <a:t>c. (0.819, 0.959)</a:t>
            </a:r>
          </a:p>
        </p:txBody>
      </p:sp>
      <p:sp>
        <p:nvSpPr>
          <p:cNvPr id="2" name="Footer Placeholder 1"/>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lumMod val="75000"/>
            </a:schemeClr>
          </a:solidFill>
        </p:spPr>
        <p:txBody>
          <a:bodyPr>
            <a:normAutofit/>
          </a:bodyPr>
          <a:lstStyle/>
          <a:p>
            <a:r>
              <a:rPr lang="en-US" dirty="0"/>
              <a:t>8.1-12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Drug-sniffing dogs must be 95% accurate. A new dog is being tested and is right in 46 of 50 trials. Find a</a:t>
            </a:r>
            <a:r>
              <a:rPr lang="en-US" altLang="en-US" sz="2800" i="1" dirty="0">
                <a:ea typeface="ヒラギノ角ゴ Pro W3" charset="-128"/>
              </a:rPr>
              <a:t> 95% confidence</a:t>
            </a:r>
            <a:r>
              <a:rPr lang="en-US" altLang="en-US" sz="2800" dirty="0">
                <a:ea typeface="ヒラギノ角ゴ Pro W3" charset="-128"/>
              </a:rPr>
              <a:t> </a:t>
            </a:r>
            <a:r>
              <a:rPr lang="en-US" altLang="en-US" sz="2800" i="1" dirty="0">
                <a:ea typeface="ヒラギノ角ゴ Pro W3" charset="-128"/>
              </a:rPr>
              <a:t>interval</a:t>
            </a:r>
            <a:r>
              <a:rPr lang="en-US" altLang="en-US" sz="2800" dirty="0">
                <a:ea typeface="ヒラギノ角ゴ Pro W3" charset="-128"/>
              </a:rPr>
              <a:t> for the proportion of times the dog will be correct.</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(0.845, 0.995)</a:t>
            </a:r>
          </a:p>
          <a:p>
            <a:pPr marL="0" indent="-381000" eaLnBrk="1" hangingPunct="1">
              <a:buFont typeface="Wingdings" pitchFamily="2" charset="2"/>
              <a:buNone/>
            </a:pPr>
            <a:r>
              <a:rPr lang="en-US" altLang="en-US" sz="2800" b="1" dirty="0">
                <a:ea typeface="ヒラギノ角ゴ Pro W3" charset="-128"/>
              </a:rPr>
              <a:t>b. (0.805, 0.973) (correct)</a:t>
            </a:r>
          </a:p>
          <a:p>
            <a:pPr marL="0" indent="-381000" eaLnBrk="1" hangingPunct="1">
              <a:buFont typeface="Wingdings" pitchFamily="2" charset="2"/>
              <a:buNone/>
            </a:pPr>
            <a:r>
              <a:rPr lang="en-US" altLang="en-US" sz="2800" dirty="0">
                <a:ea typeface="ヒラギノ角ゴ Pro W3" charset="-128"/>
              </a:rPr>
              <a:t>c. (0.819, 0.959)</a:t>
            </a:r>
          </a:p>
        </p:txBody>
      </p:sp>
      <p:sp>
        <p:nvSpPr>
          <p:cNvPr id="60421" name="Text Box 5"/>
          <p:cNvSpPr txBox="1">
            <a:spLocks noChangeArrowheads="1"/>
          </p:cNvSpPr>
          <p:nvPr/>
        </p:nvSpPr>
        <p:spPr bwMode="auto">
          <a:xfrm>
            <a:off x="3374209" y="3810000"/>
            <a:ext cx="348379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700">
                <a:solidFill>
                  <a:schemeClr val="tx1"/>
                </a:solidFill>
                <a:latin typeface="Lucida Sans Unicode" pitchFamily="34" charset="0"/>
                <a:ea typeface="ＭＳ Ｐゴシック" pitchFamily="34" charset="-128"/>
              </a:defRPr>
            </a:lvl1pPr>
            <a:lvl2pPr marL="742950" indent="-285750">
              <a:defRPr sz="2300">
                <a:solidFill>
                  <a:schemeClr val="tx1"/>
                </a:solidFill>
                <a:latin typeface="Lucida Sans Unicode" pitchFamily="34" charset="0"/>
                <a:ea typeface="ＭＳ Ｐゴシック" pitchFamily="34" charset="-128"/>
              </a:defRPr>
            </a:lvl2pPr>
            <a:lvl3pPr marL="1143000">
              <a:defRPr sz="2100">
                <a:solidFill>
                  <a:schemeClr val="tx1"/>
                </a:solidFill>
                <a:latin typeface="Lucida Sans Unicode" pitchFamily="34" charset="0"/>
                <a:ea typeface="ＭＳ Ｐゴシック" pitchFamily="34" charset="-128"/>
              </a:defRPr>
            </a:lvl3pPr>
            <a:lvl4pPr marL="1600200">
              <a:defRPr sz="1900">
                <a:solidFill>
                  <a:schemeClr val="tx1"/>
                </a:solidFill>
                <a:latin typeface="Lucida Sans Unicode" pitchFamily="34" charset="0"/>
                <a:ea typeface="ＭＳ Ｐゴシック" pitchFamily="34" charset="-128"/>
              </a:defRPr>
            </a:lvl4pPr>
            <a:lvl5pPr marL="2057400">
              <a:defRPr>
                <a:solidFill>
                  <a:schemeClr val="tx1"/>
                </a:solidFill>
                <a:latin typeface="Lucida Sans Unicode" pitchFamily="34" charset="0"/>
                <a:ea typeface="ＭＳ Ｐゴシック" pitchFamily="34" charset="-128"/>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9pPr>
          </a:lstStyle>
          <a:p>
            <a:pPr eaLnBrk="1" hangingPunct="1">
              <a:spcBef>
                <a:spcPct val="50000"/>
              </a:spcBef>
            </a:pPr>
            <a:r>
              <a:rPr lang="en-US" altLang="en-US" sz="2000" i="1" dirty="0">
                <a:latin typeface="Arial" pitchFamily="34" charset="0"/>
              </a:rPr>
              <a:t>Use the plus four estimate … </a:t>
            </a:r>
          </a:p>
        </p:txBody>
      </p:sp>
      <p:graphicFrame>
        <p:nvGraphicFramePr>
          <p:cNvPr id="60423" name="Object 7" descr="The image shows a mathematical equation, which is given as: &quot;p with a similarity sign, equals to &quot;x plus 2 divide by n plus 4.&quot;"/>
          <p:cNvGraphicFramePr>
            <a:graphicFrameLocks noChangeAspect="1"/>
          </p:cNvGraphicFramePr>
          <p:nvPr>
            <p:extLst>
              <p:ext uri="{D42A27DB-BD31-4B8C-83A1-F6EECF244321}">
                <p14:modId xmlns:p14="http://schemas.microsoft.com/office/powerpoint/2010/main" val="1822668431"/>
              </p:ext>
            </p:extLst>
          </p:nvPr>
        </p:nvGraphicFramePr>
        <p:xfrm>
          <a:off x="7010400" y="3646487"/>
          <a:ext cx="1225550" cy="723900"/>
        </p:xfrm>
        <a:graphic>
          <a:graphicData uri="http://schemas.openxmlformats.org/presentationml/2006/ole">
            <mc:AlternateContent xmlns:mc="http://schemas.openxmlformats.org/markup-compatibility/2006">
              <mc:Choice xmlns:v="urn:schemas-microsoft-com:vml" Requires="v">
                <p:oleObj spid="_x0000_s46118" name="Equation" r:id="rId4" imgW="774360" imgH="457200" progId="Equation.DSMT4">
                  <p:embed/>
                </p:oleObj>
              </mc:Choice>
              <mc:Fallback>
                <p:oleObj name="Equation" r:id="rId4" imgW="774360" imgH="457200" progId="Equation.DSMT4">
                  <p:embed/>
                  <p:pic>
                    <p:nvPicPr>
                      <p:cNvPr id="0" name=""/>
                      <p:cNvPicPr>
                        <a:picLocks noChangeAspect="1" noChangeArrowheads="1"/>
                      </p:cNvPicPr>
                      <p:nvPr/>
                    </p:nvPicPr>
                    <p:blipFill>
                      <a:blip r:embed="rId5"/>
                      <a:srcRect/>
                      <a:stretch>
                        <a:fillRect/>
                      </a:stretch>
                    </p:blipFill>
                    <p:spPr bwMode="auto">
                      <a:xfrm>
                        <a:off x="7010400" y="3646487"/>
                        <a:ext cx="1225550" cy="723900"/>
                      </a:xfrm>
                      <a:prstGeom prst="rect">
                        <a:avLst/>
                      </a:prstGeom>
                      <a:solidFill>
                        <a:schemeClr val="bg1"/>
                      </a:solidFill>
                      <a:ln>
                        <a:noFill/>
                      </a:ln>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2"/>
    </p:custDataLst>
    <p:extLst>
      <p:ext uri="{BB962C8B-B14F-4D97-AF65-F5344CB8AC3E}">
        <p14:creationId xmlns:p14="http://schemas.microsoft.com/office/powerpoint/2010/main" val="120610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8.1-13</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poll finds that 54% of the 600 people polled favor the incumbent. Shortly after the poll is taken, it is disclosed that he had an extramarital affair. A new poll finds that 50% of the 1030 polled now favor the incumbent. </a:t>
            </a:r>
          </a:p>
          <a:p>
            <a:pPr marL="0" indent="-381000" eaLnBrk="1" hangingPunct="1">
              <a:buFont typeface="Wingdings" pitchFamily="2" charset="2"/>
              <a:buNone/>
            </a:pPr>
            <a:r>
              <a:rPr lang="en-US" altLang="en-US" dirty="0">
                <a:ea typeface="ヒラギノ角ゴ Pro W3" charset="-128"/>
              </a:rPr>
              <a:t>The </a:t>
            </a:r>
            <a:r>
              <a:rPr lang="en-US" altLang="en-US" i="1" dirty="0">
                <a:ea typeface="ヒラギノ角ゴ Pro W3" charset="-128"/>
              </a:rPr>
              <a:t>standard error </a:t>
            </a:r>
            <a:r>
              <a:rPr lang="en-US" altLang="en-US" dirty="0">
                <a:ea typeface="ヒラギノ角ゴ Pro W3" charset="-128"/>
              </a:rPr>
              <a:t>for a confidence interval for the candidate’s latest support level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0.016.</a:t>
            </a:r>
          </a:p>
          <a:p>
            <a:pPr marL="0" indent="-381000" eaLnBrk="1" hangingPunct="1">
              <a:buFont typeface="Wingdings" pitchFamily="2" charset="2"/>
              <a:buNone/>
            </a:pPr>
            <a:r>
              <a:rPr lang="en-US" altLang="en-US" dirty="0">
                <a:ea typeface="ヒラギノ角ゴ Pro W3" charset="-128"/>
              </a:rPr>
              <a:t>b. 0.020.</a:t>
            </a:r>
          </a:p>
          <a:p>
            <a:pPr marL="0" indent="-381000" eaLnBrk="1" hangingPunct="1">
              <a:buFont typeface="Wingdings" pitchFamily="2" charset="2"/>
              <a:buNone/>
            </a:pPr>
            <a:r>
              <a:rPr lang="en-US" altLang="en-US" dirty="0">
                <a:ea typeface="ヒラギノ角ゴ Pro W3" charset="-128"/>
              </a:rPr>
              <a:t>c. 0.025.</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8.1-13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poll finds that 54% of the 600 people polled favor the incumbent. Shortly after the poll is taken, it is disclosed that he had an extramarital affair. A new poll finds that 50% of the 1030 polled now favor the incumbent. </a:t>
            </a:r>
          </a:p>
          <a:p>
            <a:pPr marL="0" indent="-381000" eaLnBrk="1" hangingPunct="1">
              <a:buFont typeface="Wingdings" pitchFamily="2" charset="2"/>
              <a:buNone/>
            </a:pPr>
            <a:r>
              <a:rPr lang="en-US" altLang="en-US" dirty="0">
                <a:ea typeface="ヒラギノ角ゴ Pro W3" charset="-128"/>
              </a:rPr>
              <a:t>The </a:t>
            </a:r>
            <a:r>
              <a:rPr lang="en-US" altLang="en-US" i="1" dirty="0">
                <a:ea typeface="ヒラギノ角ゴ Pro W3" charset="-128"/>
              </a:rPr>
              <a:t>standard error </a:t>
            </a:r>
            <a:r>
              <a:rPr lang="en-US" altLang="en-US" dirty="0">
                <a:ea typeface="ヒラギノ角ゴ Pro W3" charset="-128"/>
              </a:rPr>
              <a:t>for a confidence interval for the candidate’s latest support level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0.016. (correct)</a:t>
            </a:r>
          </a:p>
          <a:p>
            <a:pPr marL="0" indent="-381000" eaLnBrk="1" hangingPunct="1">
              <a:buFont typeface="Wingdings" pitchFamily="2" charset="2"/>
              <a:buNone/>
            </a:pPr>
            <a:r>
              <a:rPr lang="en-US" altLang="en-US" dirty="0">
                <a:ea typeface="ヒラギノ角ゴ Pro W3" charset="-128"/>
              </a:rPr>
              <a:t>b. 0.020.</a:t>
            </a:r>
          </a:p>
          <a:p>
            <a:pPr marL="0" indent="-381000" eaLnBrk="1" hangingPunct="1">
              <a:buFont typeface="Wingdings" pitchFamily="2" charset="2"/>
              <a:buNone/>
            </a:pPr>
            <a:r>
              <a:rPr lang="en-US" altLang="en-US" dirty="0">
                <a:ea typeface="ヒラギノ角ゴ Pro W3" charset="-128"/>
              </a:rPr>
              <a:t>c. 0.025.</a:t>
            </a:r>
          </a:p>
        </p:txBody>
      </p:sp>
      <p:graphicFrame>
        <p:nvGraphicFramePr>
          <p:cNvPr id="63496" name="Object 8" descr="The image shows a mathematical equation, which is given as: SE bracket open p hat bracket close,&quot; equals to whole square root of &quot;p hat bracket open 1 minus p hat bracket close, divide by n.&quot; SE stands for standard error."/>
          <p:cNvGraphicFramePr>
            <a:graphicFrameLocks noChangeAspect="1"/>
          </p:cNvGraphicFramePr>
          <p:nvPr>
            <p:extLst>
              <p:ext uri="{D42A27DB-BD31-4B8C-83A1-F6EECF244321}">
                <p14:modId xmlns:p14="http://schemas.microsoft.com/office/powerpoint/2010/main" val="3005144906"/>
              </p:ext>
            </p:extLst>
          </p:nvPr>
        </p:nvGraphicFramePr>
        <p:xfrm>
          <a:off x="3900488" y="4724400"/>
          <a:ext cx="2789237" cy="1027113"/>
        </p:xfrm>
        <a:graphic>
          <a:graphicData uri="http://schemas.openxmlformats.org/presentationml/2006/ole">
            <mc:AlternateContent xmlns:mc="http://schemas.openxmlformats.org/markup-compatibility/2006">
              <mc:Choice xmlns:v="urn:schemas-microsoft-com:vml" Requires="v">
                <p:oleObj spid="_x0000_s48163" name="Equation" r:id="rId4" imgW="1206360" imgH="444240" progId="Equation.DSMT4">
                  <p:embed/>
                </p:oleObj>
              </mc:Choice>
              <mc:Fallback>
                <p:oleObj name="Equation" r:id="rId4" imgW="1206360" imgH="444240" progId="Equation.DSMT4">
                  <p:embed/>
                  <p:pic>
                    <p:nvPicPr>
                      <p:cNvPr id="0" name=""/>
                      <p:cNvPicPr>
                        <a:picLocks noChangeAspect="1" noChangeArrowheads="1"/>
                      </p:cNvPicPr>
                      <p:nvPr/>
                    </p:nvPicPr>
                    <p:blipFill>
                      <a:blip r:embed="rId5"/>
                      <a:srcRect/>
                      <a:stretch>
                        <a:fillRect/>
                      </a:stretch>
                    </p:blipFill>
                    <p:spPr bwMode="auto">
                      <a:xfrm>
                        <a:off x="3900488" y="4724400"/>
                        <a:ext cx="2789237" cy="1027113"/>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2"/>
    </p:custDataLst>
    <p:extLst>
      <p:ext uri="{BB962C8B-B14F-4D97-AF65-F5344CB8AC3E}">
        <p14:creationId xmlns:p14="http://schemas.microsoft.com/office/powerpoint/2010/main" val="292269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8.1-14</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A sample of 425 products off an assembly line are checked, and 21 are found to be defective. The </a:t>
            </a:r>
            <a:r>
              <a:rPr lang="en-US" altLang="en-US" sz="2800" i="1" dirty="0">
                <a:ea typeface="ヒラギノ角ゴ Pro W3" charset="-128"/>
              </a:rPr>
              <a:t>margin of error</a:t>
            </a:r>
            <a:r>
              <a:rPr lang="en-US" altLang="en-US" sz="2800" dirty="0">
                <a:ea typeface="ヒラギノ角ゴ Pro W3" charset="-128"/>
              </a:rPr>
              <a:t> for a 95% confidence interval for the proportion of defectives is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0.021.</a:t>
            </a:r>
          </a:p>
          <a:p>
            <a:pPr marL="0" indent="-381000" eaLnBrk="1" hangingPunct="1">
              <a:buFont typeface="Wingdings" pitchFamily="2" charset="2"/>
              <a:buNone/>
            </a:pPr>
            <a:r>
              <a:rPr lang="en-US" altLang="en-US" sz="2800" dirty="0">
                <a:ea typeface="ヒラギノ角ゴ Pro W3" charset="-128"/>
              </a:rPr>
              <a:t>b. 0.011.</a:t>
            </a:r>
          </a:p>
          <a:p>
            <a:pPr marL="0" indent="-381000" eaLnBrk="1" hangingPunct="1">
              <a:buFont typeface="Wingdings" pitchFamily="2" charset="2"/>
              <a:buNone/>
            </a:pPr>
            <a:r>
              <a:rPr lang="en-US" altLang="en-US" sz="2800" dirty="0">
                <a:ea typeface="ヒラギノ角ゴ Pro W3" charset="-128"/>
              </a:rPr>
              <a:t>c. 0.001.</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8.1-14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A sample of 425 products off an assembly line are checked, and 21 are found to be defective. The </a:t>
            </a:r>
            <a:r>
              <a:rPr lang="en-US" altLang="en-US" sz="2800" i="1" dirty="0">
                <a:ea typeface="ヒラギノ角ゴ Pro W3" charset="-128"/>
              </a:rPr>
              <a:t>margin of error </a:t>
            </a:r>
            <a:r>
              <a:rPr lang="en-US" altLang="en-US" sz="2800" dirty="0">
                <a:ea typeface="ヒラギノ角ゴ Pro W3" charset="-128"/>
              </a:rPr>
              <a:t>for a 95% confidence interval for the proportion of defectives is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b="1" dirty="0">
                <a:ea typeface="ヒラギノ角ゴ Pro W3" charset="-128"/>
              </a:rPr>
              <a:t>a. 0.021. (correct)</a:t>
            </a:r>
          </a:p>
          <a:p>
            <a:pPr marL="0" indent="-381000" eaLnBrk="1" hangingPunct="1">
              <a:buFont typeface="Wingdings" pitchFamily="2" charset="2"/>
              <a:buNone/>
            </a:pPr>
            <a:r>
              <a:rPr lang="en-US" altLang="en-US" sz="2800" dirty="0">
                <a:ea typeface="ヒラギノ角ゴ Pro W3" charset="-128"/>
              </a:rPr>
              <a:t>b. 0.011.</a:t>
            </a:r>
          </a:p>
          <a:p>
            <a:pPr marL="0" indent="-381000" eaLnBrk="1" hangingPunct="1">
              <a:buFont typeface="Wingdings" pitchFamily="2" charset="2"/>
              <a:buNone/>
            </a:pPr>
            <a:r>
              <a:rPr lang="en-US" altLang="en-US" sz="2800" dirty="0">
                <a:ea typeface="ヒラギノ角ゴ Pro W3" charset="-128"/>
              </a:rPr>
              <a:t>c. 0.001.</a:t>
            </a:r>
          </a:p>
        </p:txBody>
      </p:sp>
      <p:graphicFrame>
        <p:nvGraphicFramePr>
          <p:cNvPr id="63496" name="Object 8" descr="The image shows a mathematical equation, which is given as: &quot;ME&quot; equals to z multiply by whole square root of p hat bracket open 1 minus p hat bracket close, divide by n.&quot; &quot;ME&quot; stands for margin of error."/>
          <p:cNvGraphicFramePr>
            <a:graphicFrameLocks noChangeAspect="1"/>
          </p:cNvGraphicFramePr>
          <p:nvPr>
            <p:extLst>
              <p:ext uri="{D42A27DB-BD31-4B8C-83A1-F6EECF244321}">
                <p14:modId xmlns:p14="http://schemas.microsoft.com/office/powerpoint/2010/main" val="3263051922"/>
              </p:ext>
            </p:extLst>
          </p:nvPr>
        </p:nvGraphicFramePr>
        <p:xfrm>
          <a:off x="3733800" y="4343400"/>
          <a:ext cx="2878138" cy="1027113"/>
        </p:xfrm>
        <a:graphic>
          <a:graphicData uri="http://schemas.openxmlformats.org/presentationml/2006/ole">
            <mc:AlternateContent xmlns:mc="http://schemas.openxmlformats.org/markup-compatibility/2006">
              <mc:Choice xmlns:v="urn:schemas-microsoft-com:vml" Requires="v">
                <p:oleObj spid="_x0000_s49188" name="Equation" r:id="rId4" imgW="1244520" imgH="444240" progId="Equation.DSMT4">
                  <p:embed/>
                </p:oleObj>
              </mc:Choice>
              <mc:Fallback>
                <p:oleObj name="Equation" r:id="rId4" imgW="1244520" imgH="444240" progId="Equation.DSMT4">
                  <p:embed/>
                  <p:pic>
                    <p:nvPicPr>
                      <p:cNvPr id="0" name=""/>
                      <p:cNvPicPr>
                        <a:picLocks noChangeAspect="1" noChangeArrowheads="1"/>
                      </p:cNvPicPr>
                      <p:nvPr/>
                    </p:nvPicPr>
                    <p:blipFill>
                      <a:blip r:embed="rId5"/>
                      <a:srcRect/>
                      <a:stretch>
                        <a:fillRect/>
                      </a:stretch>
                    </p:blipFill>
                    <p:spPr bwMode="auto">
                      <a:xfrm>
                        <a:off x="3733800" y="4343400"/>
                        <a:ext cx="2878138" cy="1027113"/>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2"/>
    </p:custDataLst>
    <p:extLst>
      <p:ext uri="{BB962C8B-B14F-4D97-AF65-F5344CB8AC3E}">
        <p14:creationId xmlns:p14="http://schemas.microsoft.com/office/powerpoint/2010/main" val="28835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 answer</a:t>
            </a:r>
          </a:p>
        </p:txBody>
      </p:sp>
      <p:sp>
        <p:nvSpPr>
          <p:cNvPr id="1300483" name="Rectangle 3" descr="The correct rule for proportions is that we can create confidence intervals for p based on&#10;&#10;&#10;option a. if n is at least 10.&#10;&#10;option b. at least 15 successes and 15 failures.&#10;&#10;option c.  if n greater than or equals to 30.&#10;"/>
          <p:cNvSpPr>
            <a:spLocks noGrp="1" noChangeArrowheads="1"/>
          </p:cNvSpPr>
          <p:nvPr>
            <p:ph idx="1"/>
          </p:nvPr>
        </p:nvSpPr>
        <p:spPr/>
        <p:txBody>
          <a:bodyPr/>
          <a:lstStyle/>
          <a:p>
            <a:pPr marL="0" eaLnBrk="1" hangingPunct="1">
              <a:buFont typeface="Wingdings" pitchFamily="2" charset="2"/>
              <a:buNone/>
            </a:pPr>
            <a:r>
              <a:rPr lang="en-US" altLang="en-US" sz="2800" dirty="0">
                <a:ea typeface="ヒラギノ角ゴ Pro W3" charset="-128"/>
              </a:rPr>
              <a:t>The correct rule for proportions is that we can create confidence intervals for </a:t>
            </a:r>
            <a:r>
              <a:rPr lang="en-US" altLang="en-US" sz="2800" i="1" dirty="0">
                <a:ea typeface="ヒラギノ角ゴ Pro W3" charset="-128"/>
              </a:rPr>
              <a:t>p </a:t>
            </a:r>
            <a:r>
              <a:rPr lang="en-US" altLang="en-US" sz="2800" dirty="0">
                <a:ea typeface="ヒラギノ角ゴ Pro W3" charset="-128"/>
              </a:rPr>
              <a:t>if</a:t>
            </a:r>
          </a:p>
          <a:p>
            <a:pPr marL="0" eaLnBrk="1" hangingPunct="1">
              <a:buFont typeface="Wingdings" pitchFamily="2" charset="2"/>
              <a:buNone/>
            </a:pPr>
            <a:endParaRPr lang="en-US" altLang="en-US" sz="2800" dirty="0">
              <a:ea typeface="ヒラギノ角ゴ Pro W3" charset="-128"/>
            </a:endParaRPr>
          </a:p>
          <a:p>
            <a:pPr marL="0" eaLnBrk="1" hangingPunct="1">
              <a:buFont typeface="Wingdings" pitchFamily="2" charset="2"/>
              <a:buNone/>
            </a:pPr>
            <a:r>
              <a:rPr lang="en-US" altLang="en-US" sz="2800" dirty="0">
                <a:ea typeface="ヒラギノ角ゴ Pro W3" charset="-128"/>
              </a:rPr>
              <a:t>a. </a:t>
            </a:r>
            <a:r>
              <a:rPr lang="en-US" altLang="en-US" sz="2800" i="1" dirty="0">
                <a:ea typeface="ヒラギノ角ゴ Pro W3" charset="-128"/>
              </a:rPr>
              <a:t>n</a:t>
            </a:r>
            <a:r>
              <a:rPr lang="en-US" altLang="en-US" sz="2800" dirty="0">
                <a:ea typeface="ヒラギノ角ゴ Pro W3" charset="-128"/>
              </a:rPr>
              <a:t> is at least 10.</a:t>
            </a:r>
          </a:p>
          <a:p>
            <a:pPr marL="0" eaLnBrk="1" hangingPunct="1">
              <a:buFont typeface="Wingdings" pitchFamily="2" charset="2"/>
              <a:buNone/>
            </a:pPr>
            <a:r>
              <a:rPr lang="en-US" altLang="en-US" sz="2800" b="1" dirty="0">
                <a:ea typeface="ヒラギノ角ゴ Pro W3" charset="-128"/>
              </a:rPr>
              <a:t>b. there are at least 15 successes and 15 failures. (correct)</a:t>
            </a:r>
          </a:p>
          <a:p>
            <a:pPr marL="0" eaLnBrk="1" hangingPunct="1">
              <a:buFont typeface="Wingdings" pitchFamily="2" charset="2"/>
              <a:buNone/>
            </a:pPr>
            <a:r>
              <a:rPr lang="en-US" altLang="en-US" sz="2800" dirty="0">
                <a:ea typeface="ヒラギノ角ゴ Pro W3" charset="-128"/>
              </a:rPr>
              <a:t>c.  </a:t>
            </a:r>
            <a:r>
              <a:rPr lang="en-US" altLang="en-US" sz="2800" i="1" dirty="0">
                <a:ea typeface="ヒラギノ角ゴ Pro W3" charset="-128"/>
              </a:rPr>
              <a:t>n</a:t>
            </a:r>
            <a:r>
              <a:rPr lang="en-US" altLang="en-US" sz="2800" dirty="0">
                <a:ea typeface="ヒラギノ角ゴ Pro W3" charset="-128"/>
              </a:rPr>
              <a:t> ≥ 30.</a:t>
            </a:r>
          </a:p>
          <a:p>
            <a:pPr marL="0" eaLnBrk="1" hangingPunct="1">
              <a:buFont typeface="Wingdings" pitchFamily="2" charset="2"/>
              <a:buNone/>
            </a:pPr>
            <a:endParaRPr lang="en-US" altLang="en-US" sz="2800" dirty="0">
              <a:ea typeface="ヒラギノ角ゴ Pro W3" charset="-128"/>
            </a:endParaRPr>
          </a:p>
          <a:p>
            <a:pPr marL="0" eaLnBrk="1" hangingPunct="1">
              <a:buFont typeface="Wingdings" pitchFamily="2" charset="2"/>
              <a:buNone/>
            </a:pPr>
            <a:endParaRPr lang="en-US" altLang="en-US" sz="2800"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3342206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8.1-15</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In a random sample of 600 television viewers contacted by phone in a certain suburban area, 210 were watching the movie on Channel 12.  Give a 95% confidence interval for the total proportion of viewers watching the movie.</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(0.31, 0.39)</a:t>
            </a:r>
          </a:p>
          <a:p>
            <a:pPr marL="0" indent="-381000" eaLnBrk="1" hangingPunct="1">
              <a:buFont typeface="Wingdings" pitchFamily="2" charset="2"/>
              <a:buNone/>
            </a:pPr>
            <a:r>
              <a:rPr lang="en-US" altLang="en-US" sz="2800" dirty="0">
                <a:ea typeface="ヒラギノ角ゴ Pro W3" charset="-128"/>
              </a:rPr>
              <a:t>b. (0.32, 0.38)</a:t>
            </a:r>
          </a:p>
          <a:p>
            <a:pPr marL="0" indent="-381000" eaLnBrk="1" hangingPunct="1">
              <a:buFont typeface="Wingdings" pitchFamily="2" charset="2"/>
              <a:buNone/>
            </a:pPr>
            <a:r>
              <a:rPr lang="en-US" altLang="en-US" sz="2800" dirty="0">
                <a:ea typeface="ヒラギノ角ゴ Pro W3" charset="-128"/>
              </a:rPr>
              <a:t>c. (0.34, 0.36)</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8.1-15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In a random sample of 600 television viewers contacted by phone in a certain suburban area, 210 were watching the movie on Channel 12.  Give a 95% confidence interval for the total proportion of viewers watching the movie.</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b="1" dirty="0">
                <a:ea typeface="ヒラギノ角ゴ Pro W3" charset="-128"/>
              </a:rPr>
              <a:t>a. (0.31, 0.39) (correct)</a:t>
            </a:r>
          </a:p>
          <a:p>
            <a:pPr marL="0" indent="-381000" eaLnBrk="1" hangingPunct="1">
              <a:buFont typeface="Wingdings" pitchFamily="2" charset="2"/>
              <a:buNone/>
            </a:pPr>
            <a:r>
              <a:rPr lang="en-US" altLang="en-US" sz="2800" dirty="0">
                <a:ea typeface="ヒラギノ角ゴ Pro W3" charset="-128"/>
              </a:rPr>
              <a:t>b. (0.32, 0.38)</a:t>
            </a:r>
          </a:p>
          <a:p>
            <a:pPr marL="0" indent="-381000" eaLnBrk="1" hangingPunct="1">
              <a:buFont typeface="Wingdings" pitchFamily="2" charset="2"/>
              <a:buNone/>
            </a:pPr>
            <a:r>
              <a:rPr lang="en-US" altLang="en-US" sz="2800" dirty="0">
                <a:ea typeface="ヒラギノ角ゴ Pro W3" charset="-128"/>
              </a:rPr>
              <a:t>c. (0.34, 0.36)</a:t>
            </a:r>
          </a:p>
        </p:txBody>
      </p:sp>
      <p:graphicFrame>
        <p:nvGraphicFramePr>
          <p:cNvPr id="63496" name="Object 8" descr="The image shows a mathematical equation, which is given as: &quot;p hat plus minus z multiply by whole square root of p hat bracket open 1 minus p hat bracket close, divide by &quot;n.&quot; It also mentions &quot;z&quot; equals to &quot;1.96,&quot; and &quot;p hat&quot; equals to &quot;0.35.&quot;"/>
          <p:cNvGraphicFramePr>
            <a:graphicFrameLocks noChangeAspect="1"/>
          </p:cNvGraphicFramePr>
          <p:nvPr>
            <p:extLst>
              <p:ext uri="{D42A27DB-BD31-4B8C-83A1-F6EECF244321}">
                <p14:modId xmlns:p14="http://schemas.microsoft.com/office/powerpoint/2010/main" val="2630564282"/>
              </p:ext>
            </p:extLst>
          </p:nvPr>
        </p:nvGraphicFramePr>
        <p:xfrm>
          <a:off x="3473450" y="5167313"/>
          <a:ext cx="5237163" cy="1028700"/>
        </p:xfrm>
        <a:graphic>
          <a:graphicData uri="http://schemas.openxmlformats.org/presentationml/2006/ole">
            <mc:AlternateContent xmlns:mc="http://schemas.openxmlformats.org/markup-compatibility/2006">
              <mc:Choice xmlns:v="urn:schemas-microsoft-com:vml" Requires="v">
                <p:oleObj spid="_x0000_s50211" name="Equation" r:id="rId4" imgW="2197080" imgH="444240" progId="Equation.DSMT4">
                  <p:embed/>
                </p:oleObj>
              </mc:Choice>
              <mc:Fallback>
                <p:oleObj name="Equation" r:id="rId4" imgW="2197080" imgH="444240" progId="Equation.DSMT4">
                  <p:embed/>
                  <p:pic>
                    <p:nvPicPr>
                      <p:cNvPr id="0" name=""/>
                      <p:cNvPicPr>
                        <a:picLocks noChangeAspect="1" noChangeArrowheads="1"/>
                      </p:cNvPicPr>
                      <p:nvPr/>
                    </p:nvPicPr>
                    <p:blipFill>
                      <a:blip r:embed="rId5"/>
                      <a:srcRect/>
                      <a:stretch>
                        <a:fillRect/>
                      </a:stretch>
                    </p:blipFill>
                    <p:spPr bwMode="auto">
                      <a:xfrm>
                        <a:off x="3473450" y="5167313"/>
                        <a:ext cx="5237163" cy="1028700"/>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ustDataLst>
      <p:tags r:id="rId2"/>
    </p:custDataLst>
    <p:extLst>
      <p:ext uri="{BB962C8B-B14F-4D97-AF65-F5344CB8AC3E}">
        <p14:creationId xmlns:p14="http://schemas.microsoft.com/office/powerpoint/2010/main" val="1038569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8.2-1</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000" dirty="0">
                <a:ea typeface="ヒラギノ角ゴ Pro W3" charset="-128"/>
              </a:rPr>
              <a:t>Suppose you want to know which of two manufacturing methods is better. You create 10 prototypes using the first process and 10 using the second. There are three defectives in the first batch and five in the second. </a:t>
            </a:r>
          </a:p>
          <a:p>
            <a:pPr marL="0" indent="-381000" eaLnBrk="1" hangingPunct="1">
              <a:buFont typeface="Wingdings" pitchFamily="2" charset="2"/>
              <a:buNone/>
            </a:pPr>
            <a:r>
              <a:rPr lang="en-US" altLang="en-US" sz="2000" dirty="0">
                <a:ea typeface="ヒラギノ角ゴ Pro W3" charset="-128"/>
              </a:rPr>
              <a:t>A 90% confidence interval for the </a:t>
            </a:r>
            <a:r>
              <a:rPr lang="en-US" altLang="en-US" sz="2000" i="1" dirty="0">
                <a:ea typeface="ヒラギノ角ゴ Pro W3" charset="-128"/>
              </a:rPr>
              <a:t>difference</a:t>
            </a:r>
            <a:r>
              <a:rPr lang="en-US" altLang="en-US" sz="2000" dirty="0">
                <a:ea typeface="ヒラギノ角ゴ Pro W3" charset="-128"/>
              </a:rPr>
              <a:t> in the two proportions is </a:t>
            </a:r>
          </a:p>
          <a:p>
            <a:pPr marL="0" indent="-381000" eaLnBrk="1" hangingPunct="1">
              <a:buFont typeface="Wingdings" pitchFamily="2" charset="2"/>
              <a:buNone/>
            </a:pPr>
            <a:r>
              <a:rPr lang="en-US" altLang="en-US" sz="2000" dirty="0">
                <a:ea typeface="ヒラギノ角ゴ Pro W3" charset="-128"/>
              </a:rPr>
              <a:t>(–0.493, 0.159).  What conclusion should you make about the two manufacturing processes?</a:t>
            </a:r>
          </a:p>
          <a:p>
            <a:pPr marL="0" indent="-381000" eaLnBrk="1" hangingPunct="1">
              <a:buFont typeface="Wingdings" pitchFamily="2" charset="2"/>
              <a:buNone/>
            </a:pP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a. The first method is better.</a:t>
            </a:r>
          </a:p>
          <a:p>
            <a:pPr marL="0" indent="-381000" eaLnBrk="1" hangingPunct="1">
              <a:buFont typeface="Wingdings" pitchFamily="2" charset="2"/>
              <a:buNone/>
            </a:pPr>
            <a:r>
              <a:rPr lang="en-US" altLang="en-US" sz="2000" dirty="0">
                <a:ea typeface="ヒラギノ角ゴ Pro W3" charset="-128"/>
              </a:rPr>
              <a:t>b. The second method is better.</a:t>
            </a:r>
          </a:p>
          <a:p>
            <a:pPr marL="0" indent="-381000" eaLnBrk="1" hangingPunct="1">
              <a:buFont typeface="Wingdings" pitchFamily="2" charset="2"/>
              <a:buNone/>
            </a:pPr>
            <a:r>
              <a:rPr lang="en-US" altLang="en-US" sz="2000" dirty="0">
                <a:ea typeface="ヒラギノ角ゴ Pro W3" charset="-128"/>
              </a:rPr>
              <a:t>c. The two methods may be equivalent.</a:t>
            </a:r>
          </a:p>
        </p:txBody>
      </p:sp>
      <p:sp>
        <p:nvSpPr>
          <p:cNvPr id="3" name="Footer Placeholder 2"/>
          <p:cNvSpPr>
            <a:spLocks noGrp="1"/>
          </p:cNvSpPr>
          <p:nvPr>
            <p:ph type="ftr" sz="quarter" idx="11"/>
          </p:nvPr>
        </p:nvSpPr>
        <p:spPr/>
        <p:txBody>
          <a:bodyPr/>
          <a:lstStyle/>
          <a:p>
            <a:pPr>
              <a:defRPr/>
            </a:pPr>
            <a:r>
              <a:rPr lang="en-US" dirty="0">
                <a:solidFill>
                  <a:prstClr val="black"/>
                </a:solidFill>
              </a:rPr>
              <a:t>8.2 Comparing Two Proportions</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8.2-1 answer</a:t>
            </a:r>
          </a:p>
        </p:txBody>
      </p:sp>
      <p:sp>
        <p:nvSpPr>
          <p:cNvPr id="1298436" name="Rectangle 4"/>
          <p:cNvSpPr>
            <a:spLocks noGrp="1" noChangeArrowheads="1"/>
          </p:cNvSpPr>
          <p:nvPr>
            <p:ph idx="1"/>
          </p:nvPr>
        </p:nvSpPr>
        <p:spPr/>
        <p:txBody>
          <a:bodyPr/>
          <a:lstStyle/>
          <a:p>
            <a:pPr marL="0" indent="-381000" eaLnBrk="1" hangingPunct="1">
              <a:buFont typeface="Wingdings" pitchFamily="2" charset="2"/>
              <a:buNone/>
            </a:pPr>
            <a:r>
              <a:rPr lang="en-US" altLang="en-US" sz="2000" dirty="0">
                <a:ea typeface="ヒラギノ角ゴ Pro W3" charset="-128"/>
              </a:rPr>
              <a:t>Suppose you want to know which of two manufacturing methods is better. You create 10 prototypes using the first process and 10 using the second. There are three defectives in the first batch and five in the second. </a:t>
            </a:r>
          </a:p>
          <a:p>
            <a:pPr marL="0" indent="-381000" eaLnBrk="1" hangingPunct="1">
              <a:buFont typeface="Wingdings" pitchFamily="2" charset="2"/>
              <a:buNone/>
            </a:pPr>
            <a:r>
              <a:rPr lang="en-US" altLang="en-US" sz="2000" dirty="0">
                <a:ea typeface="ヒラギノ角ゴ Pro W3" charset="-128"/>
              </a:rPr>
              <a:t>A 90% confidence interval for the </a:t>
            </a:r>
            <a:r>
              <a:rPr lang="en-US" altLang="en-US" sz="2000" i="1" dirty="0">
                <a:ea typeface="ヒラギノ角ゴ Pro W3" charset="-128"/>
              </a:rPr>
              <a:t>difference</a:t>
            </a:r>
            <a:r>
              <a:rPr lang="en-US" altLang="en-US" sz="2000" dirty="0">
                <a:ea typeface="ヒラギノ角ゴ Pro W3" charset="-128"/>
              </a:rPr>
              <a:t> in the two proportions is </a:t>
            </a:r>
          </a:p>
          <a:p>
            <a:pPr marL="0" indent="-381000" eaLnBrk="1" hangingPunct="1">
              <a:buFont typeface="Wingdings" pitchFamily="2" charset="2"/>
              <a:buNone/>
            </a:pPr>
            <a:r>
              <a:rPr lang="en-US" altLang="en-US" sz="2000" dirty="0">
                <a:ea typeface="ヒラギノ角ゴ Pro W3" charset="-128"/>
              </a:rPr>
              <a:t>(–0.493, 0.159).  What conclusion should you make about the two manufacturing processes?</a:t>
            </a:r>
          </a:p>
          <a:p>
            <a:pPr marL="0" indent="-381000" eaLnBrk="1" hangingPunct="1">
              <a:buFont typeface="Wingdings" pitchFamily="2" charset="2"/>
              <a:buNone/>
            </a:pPr>
            <a:endParaRPr lang="en-US" altLang="en-US" sz="2000" dirty="0">
              <a:ea typeface="ヒラギノ角ゴ Pro W3" charset="-128"/>
            </a:endParaRPr>
          </a:p>
          <a:p>
            <a:pPr marL="0" indent="-381000" eaLnBrk="1" hangingPunct="1">
              <a:buFont typeface="Wingdings" pitchFamily="2" charset="2"/>
              <a:buNone/>
            </a:pPr>
            <a:r>
              <a:rPr lang="en-US" altLang="en-US" sz="2000" dirty="0">
                <a:ea typeface="ヒラギノ角ゴ Pro W3" charset="-128"/>
              </a:rPr>
              <a:t>a. The first method is better.</a:t>
            </a:r>
          </a:p>
          <a:p>
            <a:pPr marL="0" indent="-381000" eaLnBrk="1" hangingPunct="1">
              <a:buFont typeface="Wingdings" pitchFamily="2" charset="2"/>
              <a:buNone/>
            </a:pPr>
            <a:r>
              <a:rPr lang="en-US" altLang="en-US" sz="2000" dirty="0">
                <a:ea typeface="ヒラギノ角ゴ Pro W3" charset="-128"/>
              </a:rPr>
              <a:t>b. The second method is better.</a:t>
            </a:r>
          </a:p>
          <a:p>
            <a:pPr marL="0" indent="-381000" eaLnBrk="1" hangingPunct="1">
              <a:buFont typeface="Wingdings" pitchFamily="2" charset="2"/>
              <a:buNone/>
            </a:pPr>
            <a:r>
              <a:rPr lang="en-US" altLang="en-US" sz="2000" b="1" dirty="0">
                <a:ea typeface="ヒラギノ角ゴ Pro W3" charset="-128"/>
              </a:rPr>
              <a:t>c. The two methods may be equivalent. (correct)</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ustDataLst>
      <p:tags r:id="rId1"/>
    </p:custDataLst>
    <p:extLst>
      <p:ext uri="{BB962C8B-B14F-4D97-AF65-F5344CB8AC3E}">
        <p14:creationId xmlns:p14="http://schemas.microsoft.com/office/powerpoint/2010/main" val="392471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8.2-2</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You want to know which of two manufacturing methods is better. You create 10 prototypes using the first process and 10 using the second. There are three defectives in the first batch and five in the second. </a:t>
            </a:r>
            <a:endParaRPr lang="en-US" altLang="en-US" b="1" dirty="0">
              <a:ea typeface="ヒラギノ角ゴ Pro W3" charset="-128"/>
            </a:endParaRPr>
          </a:p>
          <a:p>
            <a:pPr marL="0" indent="-381000" eaLnBrk="1" hangingPunct="1">
              <a:buFont typeface="Wingdings" pitchFamily="2" charset="2"/>
              <a:buNone/>
            </a:pPr>
            <a:r>
              <a:rPr lang="en-US" altLang="en-US" dirty="0">
                <a:ea typeface="ヒラギノ角ゴ Pro W3" charset="-128"/>
              </a:rPr>
              <a:t>Find a 95% confidence interval for the difference in the proportion of defectives.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(–0.62, 0.22)</a:t>
            </a:r>
          </a:p>
          <a:p>
            <a:pPr marL="0" indent="-381000" eaLnBrk="1" hangingPunct="1">
              <a:buFont typeface="Wingdings" pitchFamily="2" charset="2"/>
              <a:buNone/>
            </a:pPr>
            <a:r>
              <a:rPr lang="en-US" altLang="en-US" dirty="0">
                <a:ea typeface="ヒラギノ角ゴ Pro W3" charset="-128"/>
              </a:rPr>
              <a:t>b. (–0.56, 0.22)</a:t>
            </a:r>
          </a:p>
          <a:p>
            <a:pPr marL="0" indent="-381000" eaLnBrk="1" hangingPunct="1">
              <a:buFont typeface="Wingdings" pitchFamily="2" charset="2"/>
              <a:buNone/>
            </a:pPr>
            <a:r>
              <a:rPr lang="en-US" altLang="en-US" dirty="0">
                <a:ea typeface="ヒラギノ角ゴ Pro W3" charset="-128"/>
              </a:rPr>
              <a:t>c. (–0.493, 0.160)</a:t>
            </a:r>
          </a:p>
          <a:p>
            <a:pPr marL="0" indent="-381000"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8.2-2 answer</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You want to know which of two manufacturing methods is better. You create 10 prototypes using the first process and 10 using the second. There are three defectives in the first batch and five in the second.</a:t>
            </a:r>
            <a:endParaRPr lang="en-US" altLang="en-US" b="1" dirty="0">
              <a:ea typeface="ヒラギノ角ゴ Pro W3" charset="-128"/>
            </a:endParaRPr>
          </a:p>
          <a:p>
            <a:pPr marL="0" indent="-381000" eaLnBrk="1" hangingPunct="1">
              <a:buFont typeface="Wingdings" pitchFamily="2" charset="2"/>
              <a:buNone/>
            </a:pPr>
            <a:r>
              <a:rPr lang="en-US" altLang="en-US" dirty="0">
                <a:ea typeface="ヒラギノ角ゴ Pro W3" charset="-128"/>
              </a:rPr>
              <a:t>Find a 95% confidence interval for the difference in the proportion of defectives.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(–0.62, 0.22)</a:t>
            </a:r>
          </a:p>
          <a:p>
            <a:pPr marL="0" indent="-381000" eaLnBrk="1" hangingPunct="1">
              <a:buFont typeface="Wingdings" pitchFamily="2" charset="2"/>
              <a:buNone/>
            </a:pPr>
            <a:r>
              <a:rPr lang="en-US" altLang="en-US" b="1" dirty="0">
                <a:ea typeface="ヒラギノ角ゴ Pro W3" charset="-128"/>
              </a:rPr>
              <a:t>b. (</a:t>
            </a:r>
            <a:r>
              <a:rPr lang="en-US" altLang="en-US" dirty="0">
                <a:ea typeface="ヒラギノ角ゴ Pro W3" charset="-128"/>
              </a:rPr>
              <a:t>–</a:t>
            </a:r>
            <a:r>
              <a:rPr lang="en-US" altLang="en-US" b="1" dirty="0">
                <a:ea typeface="ヒラギノ角ゴ Pro W3" charset="-128"/>
              </a:rPr>
              <a:t>0.56, 0.22) (correct)</a:t>
            </a:r>
          </a:p>
          <a:p>
            <a:pPr marL="0" indent="-381000" eaLnBrk="1" hangingPunct="1">
              <a:buFont typeface="Wingdings" pitchFamily="2" charset="2"/>
              <a:buNone/>
            </a:pPr>
            <a:r>
              <a:rPr lang="en-US" altLang="en-US" dirty="0">
                <a:ea typeface="ヒラギノ角ゴ Pro W3" charset="-128"/>
              </a:rPr>
              <a:t>c. (–0.493, 0.160)</a:t>
            </a:r>
          </a:p>
          <a:p>
            <a:pPr marL="0" indent="-381000" eaLnBrk="1" hangingPunct="1">
              <a:buFont typeface="Wingdings" pitchFamily="2" charset="2"/>
              <a:buNone/>
            </a:pPr>
            <a:endParaRPr lang="en-US" altLang="en-US" dirty="0">
              <a:ea typeface="ヒラギノ角ゴ Pro W3" charset="-128"/>
            </a:endParaRPr>
          </a:p>
        </p:txBody>
      </p:sp>
      <p:sp>
        <p:nvSpPr>
          <p:cNvPr id="18443" name="Text Box 11"/>
          <p:cNvSpPr txBox="1">
            <a:spLocks noChangeArrowheads="1"/>
          </p:cNvSpPr>
          <p:nvPr/>
        </p:nvSpPr>
        <p:spPr bwMode="auto">
          <a:xfrm>
            <a:off x="3306737" y="4068235"/>
            <a:ext cx="5384074"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700">
                <a:solidFill>
                  <a:schemeClr val="tx1"/>
                </a:solidFill>
                <a:latin typeface="Lucida Sans Unicode" pitchFamily="34" charset="0"/>
                <a:ea typeface="ＭＳ Ｐゴシック" pitchFamily="34" charset="-128"/>
              </a:defRPr>
            </a:lvl1pPr>
            <a:lvl2pPr marL="742950" indent="-285750">
              <a:defRPr sz="2300">
                <a:solidFill>
                  <a:schemeClr val="tx1"/>
                </a:solidFill>
                <a:latin typeface="Lucida Sans Unicode" pitchFamily="34" charset="0"/>
                <a:ea typeface="ＭＳ Ｐゴシック" pitchFamily="34" charset="-128"/>
              </a:defRPr>
            </a:lvl2pPr>
            <a:lvl3pPr marL="1143000">
              <a:defRPr sz="2100">
                <a:solidFill>
                  <a:schemeClr val="tx1"/>
                </a:solidFill>
                <a:latin typeface="Lucida Sans Unicode" pitchFamily="34" charset="0"/>
                <a:ea typeface="ＭＳ Ｐゴシック" pitchFamily="34" charset="-128"/>
              </a:defRPr>
            </a:lvl3pPr>
            <a:lvl4pPr marL="1600200">
              <a:defRPr sz="1900">
                <a:solidFill>
                  <a:schemeClr val="tx1"/>
                </a:solidFill>
                <a:latin typeface="Lucida Sans Unicode" pitchFamily="34" charset="0"/>
                <a:ea typeface="ＭＳ Ｐゴシック" pitchFamily="34" charset="-128"/>
              </a:defRPr>
            </a:lvl4pPr>
            <a:lvl5pPr marL="2057400">
              <a:defRPr>
                <a:solidFill>
                  <a:schemeClr val="tx1"/>
                </a:solidFill>
                <a:latin typeface="Lucida Sans Unicode" pitchFamily="34" charset="0"/>
                <a:ea typeface="ＭＳ Ｐゴシック" pitchFamily="34" charset="-128"/>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9pPr>
          </a:lstStyle>
          <a:p>
            <a:pPr eaLnBrk="1" hangingPunct="1">
              <a:spcBef>
                <a:spcPct val="50000"/>
              </a:spcBef>
            </a:pPr>
            <a:r>
              <a:rPr lang="en-US" altLang="en-US" sz="1700" i="1" dirty="0">
                <a:latin typeface="Arial" pitchFamily="34" charset="0"/>
              </a:rPr>
              <a:t>The numbers of trials and defectives are small, so we should use the plus four estimates, where we add two trials to each sample and one defective to each sample. </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349645326"/>
              </p:ext>
            </p:extLst>
          </p:nvPr>
        </p:nvGraphicFramePr>
        <p:xfrm>
          <a:off x="4495800" y="5029200"/>
          <a:ext cx="4511318" cy="769211"/>
        </p:xfrm>
        <a:graphic>
          <a:graphicData uri="http://schemas.openxmlformats.org/presentationml/2006/ole">
            <mc:AlternateContent xmlns:mc="http://schemas.openxmlformats.org/markup-compatibility/2006">
              <mc:Choice xmlns:v="urn:schemas-microsoft-com:vml" Requires="v">
                <p:oleObj spid="_x0000_s54274" name="Equation" r:id="rId3" imgW="2755800" imgH="469800" progId="Equation.DSMT4">
                  <p:embed/>
                </p:oleObj>
              </mc:Choice>
              <mc:Fallback>
                <p:oleObj name="Equation" r:id="rId3" imgW="2755800" imgH="469800" progId="Equation.DSMT4">
                  <p:embed/>
                  <p:pic>
                    <p:nvPicPr>
                      <p:cNvPr id="0" name=""/>
                      <p:cNvPicPr/>
                      <p:nvPr/>
                    </p:nvPicPr>
                    <p:blipFill>
                      <a:blip r:embed="rId4"/>
                      <a:stretch>
                        <a:fillRect/>
                      </a:stretch>
                    </p:blipFill>
                    <p:spPr>
                      <a:xfrm>
                        <a:off x="4495800" y="5029200"/>
                        <a:ext cx="4511318" cy="769211"/>
                      </a:xfrm>
                      <a:prstGeom prst="rect">
                        <a:avLst/>
                      </a:prstGeom>
                    </p:spPr>
                  </p:pic>
                </p:oleObj>
              </mc:Fallback>
            </mc:AlternateContent>
          </a:graphicData>
        </a:graphic>
      </p:graphicFrame>
    </p:spTree>
    <p:extLst>
      <p:ext uri="{BB962C8B-B14F-4D97-AF65-F5344CB8AC3E}">
        <p14:creationId xmlns:p14="http://schemas.microsoft.com/office/powerpoint/2010/main" val="3027595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8.2-3</a:t>
            </a:r>
          </a:p>
        </p:txBody>
      </p:sp>
      <mc:AlternateContent xmlns:mc="http://schemas.openxmlformats.org/markup-compatibility/2006" xmlns:a14="http://schemas.microsoft.com/office/drawing/2010/main">
        <mc:Choice Requires="a14">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poll finds that 54% of the 600 people polled favor the incumbent. Shortly after the poll is taken, it is disclosed that he had an extramarital affair. A new poll finds that 50% of the 1030 polled now favor the incumbent. We want to know whether his support has decreased. In computing a test of hypotheses with </a:t>
                </a:r>
                <a14:m>
                  <m:oMath xmlns:m="http://schemas.openxmlformats.org/officeDocument/2006/math">
                    <m:sSub>
                      <m:sSubPr>
                        <m:ctrlPr>
                          <a:rPr lang="en-US" altLang="en-US" i="1" smtClean="0">
                            <a:latin typeface="Cambria Math" panose="02040503050406030204" pitchFamily="18" charset="0"/>
                            <a:ea typeface="ヒラギノ角ゴ Pro W3" charset="-128"/>
                          </a:rPr>
                        </m:ctrlPr>
                      </m:sSubPr>
                      <m:e>
                        <m:r>
                          <a:rPr lang="en-US" altLang="en-US" b="0" i="1" smtClean="0">
                            <a:latin typeface="Cambria Math" panose="02040503050406030204" pitchFamily="18" charset="0"/>
                            <a:ea typeface="ヒラギノ角ゴ Pro W3" charset="-128"/>
                          </a:rPr>
                          <m:t>𝐻</m:t>
                        </m:r>
                      </m:e>
                      <m:sub>
                        <m:r>
                          <a:rPr lang="en-US" altLang="en-US" b="0" i="1" smtClean="0">
                            <a:latin typeface="Cambria Math" panose="02040503050406030204" pitchFamily="18" charset="0"/>
                            <a:ea typeface="ヒラギノ角ゴ Pro W3" charset="-128"/>
                          </a:rPr>
                          <m:t>0</m:t>
                        </m:r>
                      </m:sub>
                    </m:sSub>
                    <m:r>
                      <a:rPr lang="en-US" altLang="en-US" b="0" i="1" smtClean="0">
                        <a:latin typeface="Cambria Math" panose="02040503050406030204" pitchFamily="18" charset="0"/>
                        <a:ea typeface="ヒラギノ角ゴ Pro W3" charset="-128"/>
                      </a:rPr>
                      <m:t>:</m:t>
                    </m:r>
                    <m:sSub>
                      <m:sSubPr>
                        <m:ctrlPr>
                          <a:rPr lang="en-US" altLang="en-US" b="0" i="1" smtClean="0">
                            <a:latin typeface="Cambria Math" panose="02040503050406030204" pitchFamily="18" charset="0"/>
                            <a:ea typeface="ヒラギノ角ゴ Pro W3" charset="-128"/>
                          </a:rPr>
                        </m:ctrlPr>
                      </m:sSubPr>
                      <m:e>
                        <m:r>
                          <a:rPr lang="en-US" altLang="en-US" b="0" i="1" smtClean="0">
                            <a:latin typeface="Cambria Math" panose="02040503050406030204" pitchFamily="18" charset="0"/>
                            <a:ea typeface="ヒラギノ角ゴ Pro W3" charset="-128"/>
                          </a:rPr>
                          <m:t>𝑝</m:t>
                        </m:r>
                      </m:e>
                      <m:sub>
                        <m:r>
                          <a:rPr lang="en-US" altLang="en-US" b="0" i="1" smtClean="0">
                            <a:latin typeface="Cambria Math" panose="02040503050406030204" pitchFamily="18" charset="0"/>
                            <a:ea typeface="ヒラギノ角ゴ Pro W3" charset="-128"/>
                          </a:rPr>
                          <m:t>1</m:t>
                        </m:r>
                      </m:sub>
                    </m:sSub>
                    <m:r>
                      <a:rPr lang="en-US" altLang="en-US" b="0" i="1" smtClean="0">
                        <a:latin typeface="Cambria Math" panose="02040503050406030204" pitchFamily="18" charset="0"/>
                        <a:ea typeface="ヒラギノ角ゴ Pro W3" charset="-128"/>
                      </a:rPr>
                      <m:t>=</m:t>
                    </m:r>
                    <m:sSub>
                      <m:sSubPr>
                        <m:ctrlPr>
                          <a:rPr lang="en-US" altLang="en-US" b="0" i="1" smtClean="0">
                            <a:latin typeface="Cambria Math" panose="02040503050406030204" pitchFamily="18" charset="0"/>
                            <a:ea typeface="ヒラギノ角ゴ Pro W3" charset="-128"/>
                          </a:rPr>
                        </m:ctrlPr>
                      </m:sSubPr>
                      <m:e>
                        <m:r>
                          <a:rPr lang="en-US" altLang="en-US" b="0" i="1" smtClean="0">
                            <a:latin typeface="Cambria Math" panose="02040503050406030204" pitchFamily="18" charset="0"/>
                            <a:ea typeface="ヒラギノ角ゴ Pro W3" charset="-128"/>
                          </a:rPr>
                          <m:t>𝑝</m:t>
                        </m:r>
                      </m:e>
                      <m:sub>
                        <m:r>
                          <a:rPr lang="en-US" altLang="en-US" b="0" i="1" smtClean="0">
                            <a:latin typeface="Cambria Math" panose="02040503050406030204" pitchFamily="18" charset="0"/>
                            <a:ea typeface="ヒラギノ角ゴ Pro W3" charset="-128"/>
                          </a:rPr>
                          <m:t>2</m:t>
                        </m:r>
                      </m:sub>
                    </m:sSub>
                  </m:oMath>
                </a14:m>
                <a:r>
                  <a:rPr lang="en-US" altLang="en-US" dirty="0">
                    <a:ea typeface="ヒラギノ角ゴ Pro W3" charset="-128"/>
                  </a:rPr>
                  <a:t>, what is the </a:t>
                </a:r>
                <a:r>
                  <a:rPr lang="en-US" altLang="en-US" i="1" dirty="0">
                    <a:ea typeface="ヒラギノ角ゴ Pro W3" charset="-128"/>
                  </a:rPr>
                  <a:t>estimate of the overall proportion</a:t>
                </a:r>
                <a:r>
                  <a:rPr lang="en-US" altLang="en-US" dirty="0">
                    <a:ea typeface="ヒラギノ角ゴ Pro W3" charset="-128"/>
                  </a:rPr>
                  <a:t>?</a:t>
                </a:r>
              </a:p>
              <a:p>
                <a:pPr marL="0" indent="-381000" eaLnBrk="1" hangingPunct="1">
                  <a:lnSpc>
                    <a:spcPct val="90000"/>
                  </a:lnSpc>
                  <a:buFont typeface="Wingdings" pitchFamily="2" charset="2"/>
                  <a:buNone/>
                </a:pPr>
                <a:endParaRPr lang="en-US" altLang="en-US" dirty="0">
                  <a:ea typeface="ヒラギノ角ゴ Pro W3" charset="-128"/>
                </a:endParaRPr>
              </a:p>
              <a:p>
                <a:pPr marL="0" indent="-381000" eaLnBrk="1" hangingPunct="1">
                  <a:lnSpc>
                    <a:spcPct val="90000"/>
                  </a:lnSpc>
                  <a:buFont typeface="Wingdings" pitchFamily="2" charset="2"/>
                  <a:buNone/>
                </a:pPr>
                <a:r>
                  <a:rPr lang="en-US" altLang="en-US" dirty="0">
                    <a:ea typeface="ヒラギノ角ゴ Pro W3" charset="-128"/>
                  </a:rPr>
                  <a:t>a. 52%</a:t>
                </a:r>
              </a:p>
              <a:p>
                <a:pPr marL="0" indent="-381000" eaLnBrk="1" hangingPunct="1">
                  <a:lnSpc>
                    <a:spcPct val="90000"/>
                  </a:lnSpc>
                  <a:buFont typeface="Wingdings" pitchFamily="2" charset="2"/>
                  <a:buNone/>
                </a:pPr>
                <a:r>
                  <a:rPr lang="en-US" altLang="en-US" dirty="0">
                    <a:ea typeface="ヒラギノ角ゴ Pro W3" charset="-128"/>
                  </a:rPr>
                  <a:t>b. 52.5%</a:t>
                </a:r>
              </a:p>
              <a:p>
                <a:pPr marL="0" indent="-381000" eaLnBrk="1" hangingPunct="1">
                  <a:lnSpc>
                    <a:spcPct val="90000"/>
                  </a:lnSpc>
                  <a:buFont typeface="Wingdings" pitchFamily="2" charset="2"/>
                  <a:buNone/>
                </a:pPr>
                <a:r>
                  <a:rPr lang="en-US" altLang="en-US" dirty="0">
                    <a:ea typeface="ヒラギノ角ゴ Pro W3" charset="-128"/>
                  </a:rPr>
                  <a:t>c. 51.5%</a:t>
                </a:r>
              </a:p>
            </p:txBody>
          </p:sp>
        </mc:Choice>
        <mc:Fallback xmlns="">
          <p:sp>
            <p:nvSpPr>
              <p:cNvPr id="1301507" name="Rectangle 3"/>
              <p:cNvSpPr>
                <a:spLocks noGrp="1" noRot="1" noChangeAspect="1" noMove="1" noResize="1" noEditPoints="1" noAdjustHandles="1" noChangeArrowheads="1" noChangeShapeType="1" noTextEdit="1"/>
              </p:cNvSpPr>
              <p:nvPr>
                <p:ph idx="1"/>
              </p:nvPr>
            </p:nvSpPr>
            <p:spPr>
              <a:blipFill>
                <a:blip r:embed="rId2"/>
                <a:stretch>
                  <a:fillRect l="-1111" t="-836" r="-155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8.2-3 answer</a:t>
            </a:r>
          </a:p>
        </p:txBody>
      </p:sp>
      <mc:AlternateContent xmlns:mc="http://schemas.openxmlformats.org/markup-compatibility/2006" xmlns:a14="http://schemas.microsoft.com/office/drawing/2010/main">
        <mc:Choice Requires="a14">
          <p:sp>
            <p:nvSpPr>
              <p:cNvPr id="1301507" name="Rectangle 3"/>
              <p:cNvSpPr>
                <a:spLocks noGrp="1" noChangeArrowheads="1"/>
              </p:cNvSpPr>
              <p:nvPr>
                <p:ph idx="1"/>
              </p:nvPr>
            </p:nvSpPr>
            <p:spPr/>
            <p:txBody>
              <a:bodyPr/>
              <a:lstStyle/>
              <a:p>
                <a:pPr marL="0" lvl="0" indent="-381000" eaLnBrk="1" hangingPunct="1">
                  <a:buClr>
                    <a:prstClr val="black"/>
                  </a:buClr>
                </a:pPr>
                <a:r>
                  <a:rPr lang="en-US" altLang="en-US" dirty="0">
                    <a:solidFill>
                      <a:prstClr val="black"/>
                    </a:solidFill>
                    <a:ea typeface="ヒラギノ角ゴ Pro W3" charset="-128"/>
                  </a:rPr>
                  <a:t>A poll finds that 54% of the 600 people polled favor the incumbent. Shortly after the poll is taken, it is disclosed that he had an extramarital affair. A new poll finds that 50% of the 1030 polled now favor the incumbent. We want to know whether his support has decreased. In computing a test of hypotheses with </a:t>
                </a:r>
                <a14:m>
                  <m:oMath xmlns:m="http://schemas.openxmlformats.org/officeDocument/2006/math">
                    <m:sSub>
                      <m:sSubPr>
                        <m:ctrlPr>
                          <a:rPr lang="en-US" altLang="en-US" i="1">
                            <a:solidFill>
                              <a:prstClr val="black"/>
                            </a:solidFill>
                            <a:latin typeface="Cambria Math" panose="02040503050406030204" pitchFamily="18" charset="0"/>
                            <a:ea typeface="ヒラギノ角ゴ Pro W3" charset="-128"/>
                          </a:rPr>
                        </m:ctrlPr>
                      </m:sSubPr>
                      <m:e>
                        <m:r>
                          <a:rPr lang="en-US" altLang="en-US" i="1">
                            <a:solidFill>
                              <a:prstClr val="black"/>
                            </a:solidFill>
                            <a:latin typeface="Cambria Math" panose="02040503050406030204" pitchFamily="18" charset="0"/>
                            <a:ea typeface="ヒラギノ角ゴ Pro W3" charset="-128"/>
                          </a:rPr>
                          <m:t>𝐻</m:t>
                        </m:r>
                      </m:e>
                      <m:sub>
                        <m:r>
                          <a:rPr lang="en-US" altLang="en-US" i="1">
                            <a:solidFill>
                              <a:prstClr val="black"/>
                            </a:solidFill>
                            <a:latin typeface="Cambria Math" panose="02040503050406030204" pitchFamily="18" charset="0"/>
                            <a:ea typeface="ヒラギノ角ゴ Pro W3" charset="-128"/>
                          </a:rPr>
                          <m:t>0</m:t>
                        </m:r>
                      </m:sub>
                    </m:sSub>
                    <m:r>
                      <a:rPr lang="en-US" altLang="en-US" i="1">
                        <a:solidFill>
                          <a:prstClr val="black"/>
                        </a:solidFill>
                        <a:latin typeface="Cambria Math" panose="02040503050406030204" pitchFamily="18" charset="0"/>
                        <a:ea typeface="ヒラギノ角ゴ Pro W3" charset="-128"/>
                      </a:rPr>
                      <m:t>:</m:t>
                    </m:r>
                    <m:sSub>
                      <m:sSubPr>
                        <m:ctrlPr>
                          <a:rPr lang="en-US" altLang="en-US" i="1">
                            <a:solidFill>
                              <a:prstClr val="black"/>
                            </a:solidFill>
                            <a:latin typeface="Cambria Math" panose="02040503050406030204" pitchFamily="18" charset="0"/>
                            <a:ea typeface="ヒラギノ角ゴ Pro W3" charset="-128"/>
                          </a:rPr>
                        </m:ctrlPr>
                      </m:sSubPr>
                      <m:e>
                        <m:r>
                          <a:rPr lang="en-US" altLang="en-US" i="1">
                            <a:solidFill>
                              <a:prstClr val="black"/>
                            </a:solidFill>
                            <a:latin typeface="Cambria Math" panose="02040503050406030204" pitchFamily="18" charset="0"/>
                            <a:ea typeface="ヒラギノ角ゴ Pro W3" charset="-128"/>
                          </a:rPr>
                          <m:t>𝑝</m:t>
                        </m:r>
                      </m:e>
                      <m:sub>
                        <m:r>
                          <a:rPr lang="en-US" altLang="en-US" i="1">
                            <a:solidFill>
                              <a:prstClr val="black"/>
                            </a:solidFill>
                            <a:latin typeface="Cambria Math" panose="02040503050406030204" pitchFamily="18" charset="0"/>
                            <a:ea typeface="ヒラギノ角ゴ Pro W3" charset="-128"/>
                          </a:rPr>
                          <m:t>1</m:t>
                        </m:r>
                      </m:sub>
                    </m:sSub>
                    <m:r>
                      <a:rPr lang="en-US" altLang="en-US" i="1">
                        <a:solidFill>
                          <a:prstClr val="black"/>
                        </a:solidFill>
                        <a:latin typeface="Cambria Math" panose="02040503050406030204" pitchFamily="18" charset="0"/>
                        <a:ea typeface="ヒラギノ角ゴ Pro W3" charset="-128"/>
                      </a:rPr>
                      <m:t>=</m:t>
                    </m:r>
                    <m:sSub>
                      <m:sSubPr>
                        <m:ctrlPr>
                          <a:rPr lang="en-US" altLang="en-US" i="1">
                            <a:solidFill>
                              <a:prstClr val="black"/>
                            </a:solidFill>
                            <a:latin typeface="Cambria Math" panose="02040503050406030204" pitchFamily="18" charset="0"/>
                            <a:ea typeface="ヒラギノ角ゴ Pro W3" charset="-128"/>
                          </a:rPr>
                        </m:ctrlPr>
                      </m:sSubPr>
                      <m:e>
                        <m:r>
                          <a:rPr lang="en-US" altLang="en-US" i="1">
                            <a:solidFill>
                              <a:prstClr val="black"/>
                            </a:solidFill>
                            <a:latin typeface="Cambria Math" panose="02040503050406030204" pitchFamily="18" charset="0"/>
                            <a:ea typeface="ヒラギノ角ゴ Pro W3" charset="-128"/>
                          </a:rPr>
                          <m:t>𝑝</m:t>
                        </m:r>
                      </m:e>
                      <m:sub>
                        <m:r>
                          <a:rPr lang="en-US" altLang="en-US" i="1">
                            <a:solidFill>
                              <a:prstClr val="black"/>
                            </a:solidFill>
                            <a:latin typeface="Cambria Math" panose="02040503050406030204" pitchFamily="18" charset="0"/>
                            <a:ea typeface="ヒラギノ角ゴ Pro W3" charset="-128"/>
                          </a:rPr>
                          <m:t>2</m:t>
                        </m:r>
                      </m:sub>
                    </m:sSub>
                  </m:oMath>
                </a14:m>
                <a:r>
                  <a:rPr lang="en-US" altLang="en-US" dirty="0">
                    <a:solidFill>
                      <a:prstClr val="black"/>
                    </a:solidFill>
                    <a:ea typeface="ヒラギノ角ゴ Pro W3" charset="-128"/>
                  </a:rPr>
                  <a:t>, what is the </a:t>
                </a:r>
                <a:r>
                  <a:rPr lang="en-US" altLang="en-US" i="1" dirty="0">
                    <a:solidFill>
                      <a:prstClr val="black"/>
                    </a:solidFill>
                    <a:ea typeface="ヒラギノ角ゴ Pro W3" charset="-128"/>
                  </a:rPr>
                  <a:t>estimate of the overall proportion</a:t>
                </a:r>
                <a:r>
                  <a:rPr lang="en-US" altLang="en-US" dirty="0">
                    <a:solidFill>
                      <a:prstClr val="black"/>
                    </a:solidFill>
                    <a:ea typeface="ヒラギノ角ゴ Pro W3" charset="-128"/>
                  </a:rPr>
                  <a:t>?</a:t>
                </a:r>
              </a:p>
              <a:p>
                <a:pPr marL="0" lvl="0" indent="-381000" eaLnBrk="1" hangingPunct="1">
                  <a:lnSpc>
                    <a:spcPct val="90000"/>
                  </a:lnSpc>
                  <a:buClr>
                    <a:prstClr val="black"/>
                  </a:buClr>
                </a:pPr>
                <a:endParaRPr lang="en-US" altLang="en-US" dirty="0">
                  <a:solidFill>
                    <a:prstClr val="black"/>
                  </a:solidFill>
                  <a:ea typeface="ヒラギノ角ゴ Pro W3" charset="-128"/>
                </a:endParaRPr>
              </a:p>
              <a:p>
                <a:pPr marL="0" lvl="0" indent="-381000" eaLnBrk="1" hangingPunct="1">
                  <a:lnSpc>
                    <a:spcPct val="90000"/>
                  </a:lnSpc>
                  <a:buClr>
                    <a:prstClr val="black"/>
                  </a:buClr>
                </a:pPr>
                <a:r>
                  <a:rPr lang="en-US" altLang="en-US" dirty="0">
                    <a:solidFill>
                      <a:prstClr val="black"/>
                    </a:solidFill>
                    <a:ea typeface="ヒラギノ角ゴ Pro W3" charset="-128"/>
                  </a:rPr>
                  <a:t>a. 52%</a:t>
                </a:r>
              </a:p>
              <a:p>
                <a:pPr marL="0" lvl="0" indent="-381000" eaLnBrk="1" hangingPunct="1">
                  <a:lnSpc>
                    <a:spcPct val="90000"/>
                  </a:lnSpc>
                  <a:buClr>
                    <a:prstClr val="black"/>
                  </a:buClr>
                </a:pPr>
                <a:r>
                  <a:rPr lang="en-US" altLang="en-US" dirty="0">
                    <a:solidFill>
                      <a:prstClr val="black"/>
                    </a:solidFill>
                    <a:ea typeface="ヒラギノ角ゴ Pro W3" charset="-128"/>
                  </a:rPr>
                  <a:t>b. 52.5%</a:t>
                </a:r>
              </a:p>
              <a:p>
                <a:pPr marL="0" lvl="0" indent="-381000" eaLnBrk="1" hangingPunct="1">
                  <a:lnSpc>
                    <a:spcPct val="90000"/>
                  </a:lnSpc>
                  <a:buClr>
                    <a:prstClr val="black"/>
                  </a:buClr>
                </a:pPr>
                <a:r>
                  <a:rPr lang="en-US" altLang="en-US" b="1" dirty="0">
                    <a:solidFill>
                      <a:prstClr val="black"/>
                    </a:solidFill>
                    <a:ea typeface="ヒラギノ角ゴ Pro W3" charset="-128"/>
                  </a:rPr>
                  <a:t>c. 51.5% (correct)</a:t>
                </a:r>
              </a:p>
            </p:txBody>
          </p:sp>
        </mc:Choice>
        <mc:Fallback xmlns="">
          <p:sp>
            <p:nvSpPr>
              <p:cNvPr id="1301507" name="Rectangle 3"/>
              <p:cNvSpPr>
                <a:spLocks noGrp="1" noRot="1" noChangeAspect="1" noMove="1" noResize="1" noEditPoints="1" noAdjustHandles="1" noChangeArrowheads="1" noChangeShapeType="1" noTextEdit="1"/>
              </p:cNvSpPr>
              <p:nvPr>
                <p:ph idx="1"/>
              </p:nvPr>
            </p:nvSpPr>
            <p:spPr>
              <a:blipFill>
                <a:blip r:embed="rId3"/>
                <a:stretch>
                  <a:fillRect l="-1111" t="-836" r="-155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686937403"/>
              </p:ext>
            </p:extLst>
          </p:nvPr>
        </p:nvGraphicFramePr>
        <p:xfrm>
          <a:off x="4038600" y="4267200"/>
          <a:ext cx="4529469" cy="1828800"/>
        </p:xfrm>
        <a:graphic>
          <a:graphicData uri="http://schemas.openxmlformats.org/presentationml/2006/ole">
            <mc:AlternateContent xmlns:mc="http://schemas.openxmlformats.org/markup-compatibility/2006">
              <mc:Choice xmlns:v="urn:schemas-microsoft-com:vml" Requires="v">
                <p:oleObj spid="_x0000_s55298" name="Equation" r:id="rId4" imgW="2705040" imgH="1091880" progId="Equation.DSMT4">
                  <p:embed/>
                </p:oleObj>
              </mc:Choice>
              <mc:Fallback>
                <p:oleObj name="Equation" r:id="rId4" imgW="2705040" imgH="1091880" progId="Equation.DSMT4">
                  <p:embed/>
                  <p:pic>
                    <p:nvPicPr>
                      <p:cNvPr id="0" name=""/>
                      <p:cNvPicPr/>
                      <p:nvPr/>
                    </p:nvPicPr>
                    <p:blipFill>
                      <a:blip r:embed="rId5"/>
                      <a:stretch>
                        <a:fillRect/>
                      </a:stretch>
                    </p:blipFill>
                    <p:spPr>
                      <a:xfrm>
                        <a:off x="4038600" y="4267200"/>
                        <a:ext cx="4529469" cy="1828800"/>
                      </a:xfrm>
                      <a:prstGeom prst="rect">
                        <a:avLst/>
                      </a:prstGeom>
                    </p:spPr>
                  </p:pic>
                </p:oleObj>
              </mc:Fallback>
            </mc:AlternateContent>
          </a:graphicData>
        </a:graphic>
      </p:graphicFrame>
    </p:spTree>
    <p:extLst>
      <p:ext uri="{BB962C8B-B14F-4D97-AF65-F5344CB8AC3E}">
        <p14:creationId xmlns:p14="http://schemas.microsoft.com/office/powerpoint/2010/main" val="32905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8.2-4</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poll finds that 54% of the 600 people polled favor the incumbent. Shortly after the poll is taken, it is disclosed that he had an extramarital affair. A new poll finds that 50% of the 1030 polled now favor the incumbent. </a:t>
            </a:r>
          </a:p>
          <a:p>
            <a:pPr marL="0" indent="-381000" eaLnBrk="1" hangingPunct="1">
              <a:buFont typeface="Wingdings" pitchFamily="2" charset="2"/>
              <a:buNone/>
            </a:pPr>
            <a:r>
              <a:rPr lang="en-US" altLang="en-US" dirty="0">
                <a:ea typeface="ヒラギノ角ゴ Pro W3" charset="-128"/>
              </a:rPr>
              <a:t>We want to know whether his support has decreased. The </a:t>
            </a:r>
            <a:r>
              <a:rPr lang="en-US" altLang="en-US" i="1" dirty="0">
                <a:ea typeface="ヒラギノ角ゴ Pro W3" charset="-128"/>
              </a:rPr>
              <a:t>test statistic</a:t>
            </a:r>
            <a:r>
              <a:rPr lang="en-US" altLang="en-US" dirty="0">
                <a:ea typeface="ヒラギノ角ゴ Pro W3" charset="-128"/>
              </a:rPr>
              <a:t>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a:t>
            </a:r>
            <a:r>
              <a:rPr lang="en-US" altLang="en-US" i="1" dirty="0">
                <a:ea typeface="ヒラギノ角ゴ Pro W3" charset="-128"/>
              </a:rPr>
              <a:t>z</a:t>
            </a:r>
            <a:r>
              <a:rPr lang="en-US" altLang="en-US" dirty="0">
                <a:ea typeface="ヒラギノ角ゴ Pro W3" charset="-128"/>
              </a:rPr>
              <a:t> = 1.56.</a:t>
            </a:r>
          </a:p>
          <a:p>
            <a:pPr marL="0" indent="-381000" eaLnBrk="1" hangingPunct="1">
              <a:buFont typeface="Wingdings" pitchFamily="2" charset="2"/>
              <a:buNone/>
            </a:pPr>
            <a:r>
              <a:rPr lang="en-US" altLang="en-US" dirty="0">
                <a:ea typeface="ヒラギノ角ゴ Pro W3" charset="-128"/>
              </a:rPr>
              <a:t>b. </a:t>
            </a:r>
            <a:r>
              <a:rPr lang="en-US" altLang="en-US" i="1" dirty="0">
                <a:ea typeface="ヒラギノ角ゴ Pro W3" charset="-128"/>
              </a:rPr>
              <a:t>z</a:t>
            </a:r>
            <a:r>
              <a:rPr lang="en-US" altLang="en-US" dirty="0">
                <a:ea typeface="ヒラギノ角ゴ Pro W3" charset="-128"/>
              </a:rPr>
              <a:t> = –2.57.</a:t>
            </a:r>
          </a:p>
          <a:p>
            <a:pPr marL="0" indent="-381000" eaLnBrk="1" hangingPunct="1">
              <a:buFont typeface="Wingdings" pitchFamily="2" charset="2"/>
              <a:buNone/>
            </a:pPr>
            <a:r>
              <a:rPr lang="en-US" altLang="en-US" dirty="0">
                <a:ea typeface="ヒラギノ角ゴ Pro W3" charset="-128"/>
              </a:rPr>
              <a:t>c. </a:t>
            </a:r>
            <a:r>
              <a:rPr lang="en-US" altLang="en-US" i="1" dirty="0">
                <a:ea typeface="ヒラギノ角ゴ Pro W3" charset="-128"/>
              </a:rPr>
              <a:t>z</a:t>
            </a:r>
            <a:r>
              <a:rPr lang="en-US" altLang="en-US" dirty="0">
                <a:ea typeface="ヒラギノ角ゴ Pro W3" charset="-128"/>
              </a:rPr>
              <a:t> = –1.55.</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8.2-4 answer</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poll finds that 54% of the 600 people polled favor the incumbent. Shortly after the poll is taken, it is disclosed that he had an extramarital affair. A new poll finds that 50% of the 1030 polled now favor the incumbent. </a:t>
            </a:r>
          </a:p>
          <a:p>
            <a:pPr marL="0" indent="-381000" eaLnBrk="1" hangingPunct="1">
              <a:buFont typeface="Wingdings" pitchFamily="2" charset="2"/>
              <a:buNone/>
            </a:pPr>
            <a:r>
              <a:rPr lang="en-US" altLang="en-US" dirty="0">
                <a:ea typeface="ヒラギノ角ゴ Pro W3" charset="-128"/>
              </a:rPr>
              <a:t>We want to know whether his support has decreased. The </a:t>
            </a:r>
            <a:r>
              <a:rPr lang="en-US" altLang="en-US" i="1" dirty="0">
                <a:ea typeface="ヒラギノ角ゴ Pro W3" charset="-128"/>
              </a:rPr>
              <a:t>test statistic</a:t>
            </a:r>
            <a:r>
              <a:rPr lang="en-US" altLang="en-US" dirty="0">
                <a:ea typeface="ヒラギノ角ゴ Pro W3" charset="-128"/>
              </a:rPr>
              <a:t>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a:t>
            </a:r>
            <a:r>
              <a:rPr lang="en-US" altLang="en-US" b="1" i="1" dirty="0">
                <a:ea typeface="ヒラギノ角ゴ Pro W3" charset="-128"/>
              </a:rPr>
              <a:t>z</a:t>
            </a:r>
            <a:r>
              <a:rPr lang="en-US" altLang="en-US" b="1" dirty="0">
                <a:ea typeface="ヒラギノ角ゴ Pro W3" charset="-128"/>
              </a:rPr>
              <a:t> = 1.56. (correct)</a:t>
            </a:r>
          </a:p>
          <a:p>
            <a:pPr marL="0" indent="-381000" eaLnBrk="1" hangingPunct="1">
              <a:buFont typeface="Wingdings" pitchFamily="2" charset="2"/>
              <a:buNone/>
            </a:pPr>
            <a:r>
              <a:rPr lang="en-US" altLang="en-US" dirty="0">
                <a:ea typeface="ヒラギノ角ゴ Pro W3" charset="-128"/>
              </a:rPr>
              <a:t>b. </a:t>
            </a:r>
            <a:r>
              <a:rPr lang="en-US" altLang="en-US" i="1" dirty="0">
                <a:ea typeface="ヒラギノ角ゴ Pro W3" charset="-128"/>
              </a:rPr>
              <a:t>z</a:t>
            </a:r>
            <a:r>
              <a:rPr lang="en-US" altLang="en-US" dirty="0">
                <a:ea typeface="ヒラギノ角ゴ Pro W3" charset="-128"/>
              </a:rPr>
              <a:t> = –2.57.</a:t>
            </a:r>
          </a:p>
          <a:p>
            <a:pPr marL="0" indent="-381000" eaLnBrk="1" hangingPunct="1">
              <a:buFont typeface="Wingdings" pitchFamily="2" charset="2"/>
              <a:buNone/>
            </a:pPr>
            <a:r>
              <a:rPr lang="en-US" altLang="en-US" dirty="0">
                <a:ea typeface="ヒラギノ角ゴ Pro W3" charset="-128"/>
              </a:rPr>
              <a:t>c. </a:t>
            </a:r>
            <a:r>
              <a:rPr lang="en-US" altLang="en-US" i="1" dirty="0">
                <a:ea typeface="ヒラギノ角ゴ Pro W3" charset="-128"/>
              </a:rPr>
              <a:t>z</a:t>
            </a:r>
            <a:r>
              <a:rPr lang="en-US" altLang="en-US" dirty="0">
                <a:ea typeface="ヒラギノ角ゴ Pro W3" charset="-128"/>
              </a:rPr>
              <a:t> = –1.55.</a:t>
            </a:r>
          </a:p>
        </p:txBody>
      </p:sp>
      <p:graphicFrame>
        <p:nvGraphicFramePr>
          <p:cNvPr id="19479" name="Object 23" descr="The image shows a mathematical equation, which is given as: &quot;z&quot; equals to &quot;0.54 minus 0.50 divide by an expression, which is whole squared. The whole squared denominator expression is given as: 0.515, bracket open 1 minus 0.5151 bracket close, again bracket open 1 by 600 plus 1 by 1030 bracket close.&quot;"/>
          <p:cNvGraphicFramePr>
            <a:graphicFrameLocks noChangeAspect="1"/>
          </p:cNvGraphicFramePr>
          <p:nvPr>
            <p:extLst>
              <p:ext uri="{D42A27DB-BD31-4B8C-83A1-F6EECF244321}">
                <p14:modId xmlns:p14="http://schemas.microsoft.com/office/powerpoint/2010/main" val="475729260"/>
              </p:ext>
            </p:extLst>
          </p:nvPr>
        </p:nvGraphicFramePr>
        <p:xfrm>
          <a:off x="3770313" y="4029075"/>
          <a:ext cx="4181475" cy="1182688"/>
        </p:xfrm>
        <a:graphic>
          <a:graphicData uri="http://schemas.openxmlformats.org/presentationml/2006/ole">
            <mc:AlternateContent xmlns:mc="http://schemas.openxmlformats.org/markup-compatibility/2006">
              <mc:Choice xmlns:v="urn:schemas-microsoft-com:vml" Requires="v">
                <p:oleObj spid="_x0000_s52296" name="Equation" r:id="rId3" imgW="2692080" imgH="761760" progId="Equation.DSMT4">
                  <p:embed/>
                </p:oleObj>
              </mc:Choice>
              <mc:Fallback>
                <p:oleObj name="Equation" r:id="rId3" imgW="2692080" imgH="761760" progId="Equation.DSMT4">
                  <p:embed/>
                  <p:pic>
                    <p:nvPicPr>
                      <p:cNvPr id="0" name=""/>
                      <p:cNvPicPr>
                        <a:picLocks noChangeAspect="1" noChangeArrowheads="1"/>
                      </p:cNvPicPr>
                      <p:nvPr/>
                    </p:nvPicPr>
                    <p:blipFill>
                      <a:blip r:embed="rId4"/>
                      <a:srcRect/>
                      <a:stretch>
                        <a:fillRect/>
                      </a:stretch>
                    </p:blipFill>
                    <p:spPr bwMode="auto">
                      <a:xfrm>
                        <a:off x="3770313" y="4029075"/>
                        <a:ext cx="4181475" cy="1182688"/>
                      </a:xfrm>
                      <a:prstGeom prst="rect">
                        <a:avLst/>
                      </a:prstGeom>
                      <a:solidFill>
                        <a:schemeClr val="bg1"/>
                      </a:solidFill>
                      <a:ln>
                        <a:noFill/>
                      </a:ln>
                    </p:spPr>
                  </p:pic>
                </p:oleObj>
              </mc:Fallback>
            </mc:AlternateContent>
          </a:graphicData>
        </a:graphic>
      </p:graphicFrame>
      <p:graphicFrame>
        <p:nvGraphicFramePr>
          <p:cNvPr id="19480" name="Object 24" descr="The image shows a mathematical equation, which is given as: &quot;p hat&quot; equals to 324 plus 515, divide by 1630, approximately equals to 0.515.&quot;"/>
          <p:cNvGraphicFramePr>
            <a:graphicFrameLocks noChangeAspect="1"/>
          </p:cNvGraphicFramePr>
          <p:nvPr>
            <p:extLst>
              <p:ext uri="{D42A27DB-BD31-4B8C-83A1-F6EECF244321}">
                <p14:modId xmlns:p14="http://schemas.microsoft.com/office/powerpoint/2010/main" val="2421689109"/>
              </p:ext>
            </p:extLst>
          </p:nvPr>
        </p:nvGraphicFramePr>
        <p:xfrm>
          <a:off x="4762500" y="5476875"/>
          <a:ext cx="2252663" cy="639763"/>
        </p:xfrm>
        <a:graphic>
          <a:graphicData uri="http://schemas.openxmlformats.org/presentationml/2006/ole">
            <mc:AlternateContent xmlns:mc="http://schemas.openxmlformats.org/markup-compatibility/2006">
              <mc:Choice xmlns:v="urn:schemas-microsoft-com:vml" Requires="v">
                <p:oleObj spid="_x0000_s52297" name="Equation" r:id="rId5" imgW="1612800" imgH="457200" progId="Equation.DSMT4">
                  <p:embed/>
                </p:oleObj>
              </mc:Choice>
              <mc:Fallback>
                <p:oleObj name="Equation" r:id="rId5" imgW="1612800" imgH="457200" progId="Equation.DSMT4">
                  <p:embed/>
                  <p:pic>
                    <p:nvPicPr>
                      <p:cNvPr id="0" name=""/>
                      <p:cNvPicPr>
                        <a:picLocks noChangeAspect="1" noChangeArrowheads="1"/>
                      </p:cNvPicPr>
                      <p:nvPr/>
                    </p:nvPicPr>
                    <p:blipFill>
                      <a:blip r:embed="rId6"/>
                      <a:srcRect/>
                      <a:stretch>
                        <a:fillRect/>
                      </a:stretch>
                    </p:blipFill>
                    <p:spPr bwMode="auto">
                      <a:xfrm>
                        <a:off x="4762500" y="5476875"/>
                        <a:ext cx="2252663" cy="639763"/>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268669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8.1-2</a:t>
            </a:r>
          </a:p>
        </p:txBody>
      </p:sp>
      <p:sp>
        <p:nvSpPr>
          <p:cNvPr id="1300483" name="Rectangle 3"/>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In a sample of 20 items, I found six to be defective. In constructing a confidence interval for the proportion of defectives, I should use</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the plus four method.</a:t>
            </a:r>
          </a:p>
          <a:p>
            <a:pPr marL="0" indent="-381000" eaLnBrk="1" hangingPunct="1">
              <a:buFont typeface="Wingdings" pitchFamily="2" charset="2"/>
              <a:buNone/>
            </a:pPr>
            <a:r>
              <a:rPr lang="en-US" altLang="en-US" sz="2800" dirty="0">
                <a:ea typeface="ヒラギノ角ゴ Pro W3" charset="-128"/>
              </a:rPr>
              <a:t>b. the large-sample interval.</a:t>
            </a:r>
          </a:p>
          <a:p>
            <a:pPr marL="0" indent="-381000" eaLnBrk="1" hangingPunct="1">
              <a:buFont typeface="Wingdings" pitchFamily="2" charset="2"/>
              <a:buNone/>
            </a:pPr>
            <a:r>
              <a:rPr lang="en-US" altLang="en-US" sz="2800" dirty="0">
                <a:ea typeface="ヒラギノ角ゴ Pro W3" charset="-128"/>
              </a:rPr>
              <a:t>c. neither of these.</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lumMod val="75000"/>
            </a:schemeClr>
          </a:solidFill>
        </p:spPr>
        <p:txBody>
          <a:bodyPr>
            <a:normAutofit/>
          </a:bodyPr>
          <a:lstStyle/>
          <a:p>
            <a:r>
              <a:rPr lang="en-US" dirty="0"/>
              <a:t>8.2-5</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sz="1800" dirty="0">
                <a:ea typeface="ヒラギノ角ゴ Pro W3" charset="-128"/>
              </a:rPr>
              <a:t>Based on surveys conducted in 1989 and 1999, a researcher compared the proportion of high-school-age females interested in a career in science in 1989 with the proportion in 1999. </a:t>
            </a:r>
          </a:p>
          <a:p>
            <a:pPr marL="0" indent="-381000" eaLnBrk="1" hangingPunct="1">
              <a:buFont typeface="Wingdings" pitchFamily="2" charset="2"/>
              <a:buNone/>
            </a:pPr>
            <a:r>
              <a:rPr lang="en-US" altLang="en-US" sz="1800" dirty="0">
                <a:ea typeface="ヒラギノ角ゴ Pro W3" charset="-128"/>
              </a:rPr>
              <a:t>He concluded that the proportions were not significantly different at the </a:t>
            </a:r>
            <a:r>
              <a:rPr lang="en-US" altLang="en-US" sz="1800" i="1" dirty="0">
                <a:ea typeface="ヒラギノ角ゴ Pro W3" charset="-128"/>
              </a:rPr>
              <a:t>α</a:t>
            </a:r>
            <a:r>
              <a:rPr lang="en-US" altLang="en-US" sz="1800" dirty="0">
                <a:ea typeface="ヒラギノ角ゴ Pro W3" charset="-128"/>
              </a:rPr>
              <a:t> = 0.05 level because the </a:t>
            </a:r>
            <a:r>
              <a:rPr lang="en-US" altLang="en-US" sz="1800" i="1" dirty="0">
                <a:ea typeface="ヒラギノ角ゴ Pro W3" charset="-128"/>
              </a:rPr>
              <a:t>P</a:t>
            </a:r>
            <a:r>
              <a:rPr lang="en-US" altLang="en-US" sz="1800" dirty="0">
                <a:ea typeface="ヒラギノ角ゴ Pro W3" charset="-128"/>
              </a:rPr>
              <a:t>-value was 0.121. Assuming that the surveys were simple random samples from the appropriate populations, we may conclude</a:t>
            </a:r>
          </a:p>
          <a:p>
            <a:pPr marL="0" indent="-381000" eaLnBrk="1" hangingPunct="1">
              <a:buFont typeface="Wingdings" pitchFamily="2" charset="2"/>
              <a:buNone/>
            </a:pPr>
            <a:endParaRPr lang="en-US" altLang="en-US" sz="1800" dirty="0">
              <a:ea typeface="ヒラギノ角ゴ Pro W3" charset="-128"/>
            </a:endParaRPr>
          </a:p>
          <a:p>
            <a:pPr marL="0" indent="-381000" eaLnBrk="1" hangingPunct="1">
              <a:buFont typeface="Wingdings" pitchFamily="2" charset="2"/>
              <a:buNone/>
            </a:pPr>
            <a:r>
              <a:rPr lang="en-US" altLang="en-US" sz="1800" dirty="0">
                <a:ea typeface="ヒラギノ角ゴ Pro W3" charset="-128"/>
              </a:rPr>
              <a:t>a.  that the probability of observing a difference at least as large as that observed by the researcher if, in fact, the two proportions were equal is 0.121.</a:t>
            </a:r>
          </a:p>
          <a:p>
            <a:pPr marL="0" indent="-381000" eaLnBrk="1" hangingPunct="1">
              <a:buFont typeface="Wingdings" pitchFamily="2" charset="2"/>
              <a:buNone/>
            </a:pPr>
            <a:r>
              <a:rPr lang="en-US" altLang="en-US" sz="1800" dirty="0">
                <a:ea typeface="ヒラギノ角ゴ Pro W3" charset="-128"/>
              </a:rPr>
              <a:t>b.  that in repeated sampling, the researcher would obtain the difference actually observed in approximately 12.1% of the samples.</a:t>
            </a:r>
          </a:p>
          <a:p>
            <a:pPr marL="0" indent="-381000" eaLnBrk="1" hangingPunct="1">
              <a:buFont typeface="Wingdings" pitchFamily="2" charset="2"/>
              <a:buNone/>
            </a:pPr>
            <a:r>
              <a:rPr lang="en-US" altLang="en-US" sz="1800" dirty="0">
                <a:ea typeface="ヒラギノ角ゴ Pro W3" charset="-128"/>
              </a:rPr>
              <a:t>c.  very little. Without knowing whether the observed difference is practically significant, we cannot assess whether the results are statistically significant.</a:t>
            </a:r>
          </a:p>
        </p:txBody>
      </p:sp>
      <p:sp>
        <p:nvSpPr>
          <p:cNvPr id="2" name="Footer Placeholder 1"/>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lumMod val="75000"/>
            </a:schemeClr>
          </a:solidFill>
        </p:spPr>
        <p:txBody>
          <a:bodyPr>
            <a:normAutofit/>
          </a:bodyPr>
          <a:lstStyle/>
          <a:p>
            <a:r>
              <a:rPr lang="en-US" dirty="0"/>
              <a:t>8.2-5 answer</a:t>
            </a:r>
          </a:p>
        </p:txBody>
      </p:sp>
      <p:sp>
        <p:nvSpPr>
          <p:cNvPr id="1301507" name="Rectangle 3"/>
          <p:cNvSpPr>
            <a:spLocks noGrp="1" noChangeArrowheads="1"/>
          </p:cNvSpPr>
          <p:nvPr>
            <p:ph idx="1"/>
          </p:nvPr>
        </p:nvSpPr>
        <p:spPr/>
        <p:txBody>
          <a:bodyPr/>
          <a:lstStyle/>
          <a:p>
            <a:pPr marL="0" indent="-381000" eaLnBrk="1" hangingPunct="1">
              <a:buFont typeface="Wingdings" pitchFamily="2" charset="2"/>
              <a:buNone/>
            </a:pPr>
            <a:r>
              <a:rPr lang="en-US" altLang="en-US" sz="1800" dirty="0">
                <a:ea typeface="ヒラギノ角ゴ Pro W3" charset="-128"/>
              </a:rPr>
              <a:t>Based on surveys conducted in 1989 and 1999, a researcher compared the proportion of high-school-age females interested in a career in science in 1989 with the proportion in 1999. </a:t>
            </a:r>
          </a:p>
          <a:p>
            <a:pPr marL="0" indent="-381000" eaLnBrk="1" hangingPunct="1">
              <a:buFont typeface="Wingdings" pitchFamily="2" charset="2"/>
              <a:buNone/>
            </a:pPr>
            <a:r>
              <a:rPr lang="en-US" altLang="en-US" sz="1800" dirty="0">
                <a:ea typeface="ヒラギノ角ゴ Pro W3" charset="-128"/>
              </a:rPr>
              <a:t>He concluded that the proportions were not significantly different at the </a:t>
            </a:r>
            <a:r>
              <a:rPr lang="en-US" altLang="en-US" sz="1800" i="1" dirty="0">
                <a:ea typeface="ヒラギノ角ゴ Pro W3" charset="-128"/>
              </a:rPr>
              <a:t>α</a:t>
            </a:r>
            <a:r>
              <a:rPr lang="en-US" altLang="en-US" sz="1800" dirty="0">
                <a:ea typeface="ヒラギノ角ゴ Pro W3" charset="-128"/>
              </a:rPr>
              <a:t> = 0.05 level because the </a:t>
            </a:r>
            <a:r>
              <a:rPr lang="en-US" altLang="en-US" sz="1800" i="1" dirty="0">
                <a:ea typeface="ヒラギノ角ゴ Pro W3" charset="-128"/>
              </a:rPr>
              <a:t>P</a:t>
            </a:r>
            <a:r>
              <a:rPr lang="en-US" altLang="en-US" sz="1800" dirty="0">
                <a:ea typeface="ヒラギノ角ゴ Pro W3" charset="-128"/>
              </a:rPr>
              <a:t>-value was 0.121. Assuming that the surveys were simple random samples from the appropriate populations, we may conclude</a:t>
            </a:r>
          </a:p>
          <a:p>
            <a:pPr marL="0" indent="-381000" eaLnBrk="1" hangingPunct="1">
              <a:buFont typeface="Wingdings" pitchFamily="2" charset="2"/>
              <a:buNone/>
            </a:pPr>
            <a:endParaRPr lang="en-US" altLang="en-US" sz="1800" dirty="0">
              <a:ea typeface="ヒラギノ角ゴ Pro W3" charset="-128"/>
            </a:endParaRPr>
          </a:p>
          <a:p>
            <a:pPr marL="0" indent="-381000" eaLnBrk="1" hangingPunct="1">
              <a:buFont typeface="Wingdings" pitchFamily="2" charset="2"/>
              <a:buNone/>
            </a:pPr>
            <a:r>
              <a:rPr lang="en-US" altLang="en-US" sz="1800" b="1" dirty="0">
                <a:ea typeface="ヒラギノ角ゴ Pro W3" charset="-128"/>
              </a:rPr>
              <a:t>a.  that the probability of observing a difference at least as large as that observed by the researcher if, in fact, the two proportions were equal is 0.121. (correct)</a:t>
            </a:r>
          </a:p>
          <a:p>
            <a:pPr marL="0" indent="-381000" eaLnBrk="1" hangingPunct="1">
              <a:buFont typeface="Wingdings" pitchFamily="2" charset="2"/>
              <a:buNone/>
            </a:pPr>
            <a:r>
              <a:rPr lang="en-US" altLang="en-US" sz="1800" dirty="0">
                <a:ea typeface="ヒラギノ角ゴ Pro W3" charset="-128"/>
              </a:rPr>
              <a:t>b.  that in repeated sampling, the researcher would obtain the difference actually observed in approximately 12.1% of the samples.</a:t>
            </a:r>
          </a:p>
          <a:p>
            <a:pPr marL="0" indent="-381000" eaLnBrk="1" hangingPunct="1">
              <a:buFont typeface="Wingdings" pitchFamily="2" charset="2"/>
              <a:buNone/>
            </a:pPr>
            <a:r>
              <a:rPr lang="en-US" altLang="en-US" sz="1800" dirty="0">
                <a:ea typeface="ヒラギノ角ゴ Pro W3" charset="-128"/>
              </a:rPr>
              <a:t>c.  very little. Without knowing whether the observed difference is practically significant, we cannot assess whether the results are statistically significant.</a:t>
            </a:r>
          </a:p>
        </p:txBody>
      </p:sp>
      <p:sp>
        <p:nvSpPr>
          <p:cNvPr id="2" name="Footer Placeholder 1"/>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3067303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8.2-6</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CA" altLang="en-US" sz="1600" dirty="0">
                <a:ea typeface="ヒラギノ角ゴ Pro W3" charset="-128"/>
              </a:rPr>
              <a:t>A psychologist claims she has developed a cognitive-therapy program that is more effective in helping smokers quit smoking than other currently available programs. In particular, she claims that her program is more effective than the nicotine patch, which is widely used by smokers trying to quit.</a:t>
            </a:r>
            <a:endParaRPr lang="en-US" altLang="en-US" sz="1600" dirty="0">
              <a:ea typeface="ヒラギノ角ゴ Pro W3" charset="-128"/>
            </a:endParaRPr>
          </a:p>
          <a:p>
            <a:pPr marL="0" indent="0" eaLnBrk="1" hangingPunct="1">
              <a:buFont typeface="Wingdings" pitchFamily="2" charset="2"/>
              <a:buNone/>
            </a:pPr>
            <a:r>
              <a:rPr lang="en-CA" altLang="en-US" sz="1600" dirty="0">
                <a:ea typeface="ヒラギノ角ゴ Pro W3" charset="-128"/>
              </a:rPr>
              <a:t>A sample of 75 adult smokers who had indicated a desire to quit were located. The subjects were randomized into two groups. The </a:t>
            </a:r>
            <a:r>
              <a:rPr lang="en-CA" altLang="en-US" sz="1600" i="1" dirty="0">
                <a:ea typeface="ヒラギノ角ゴ Pro W3" charset="-128"/>
              </a:rPr>
              <a:t>cognitive-therapy </a:t>
            </a:r>
            <a:r>
              <a:rPr lang="en-CA" altLang="en-US" sz="1600" dirty="0">
                <a:ea typeface="ヒラギノ角ゴ Pro W3" charset="-128"/>
              </a:rPr>
              <a:t>program was administered to the </a:t>
            </a:r>
            <a:r>
              <a:rPr lang="en-CA" altLang="en-US" sz="1600" i="1" dirty="0">
                <a:ea typeface="ヒラギノ角ゴ Pro W3" charset="-128"/>
              </a:rPr>
              <a:t>38 smokers in the first group</a:t>
            </a:r>
            <a:r>
              <a:rPr lang="en-CA" altLang="en-US" sz="1600" dirty="0">
                <a:ea typeface="ヒラギノ角ゴ Pro W3" charset="-128"/>
              </a:rPr>
              <a:t>, and the </a:t>
            </a:r>
            <a:r>
              <a:rPr lang="en-CA" altLang="en-US" sz="1600" i="1" dirty="0">
                <a:ea typeface="ヒラギノ角ゴ Pro W3" charset="-128"/>
              </a:rPr>
              <a:t>37 smokers in the second group </a:t>
            </a:r>
            <a:r>
              <a:rPr lang="en-CA" altLang="en-US" sz="1600" dirty="0">
                <a:ea typeface="ヒラギノ角ゴ Pro W3" charset="-128"/>
              </a:rPr>
              <a:t>used the </a:t>
            </a:r>
            <a:r>
              <a:rPr lang="en-CA" altLang="en-US" sz="1600" i="1" dirty="0">
                <a:ea typeface="ヒラギノ角ゴ Pro W3" charset="-128"/>
              </a:rPr>
              <a:t>nicotine patch</a:t>
            </a:r>
            <a:r>
              <a:rPr lang="en-CA" altLang="en-US" sz="1600" b="1" dirty="0">
                <a:ea typeface="ヒラギノ角ゴ Pro W3" charset="-128"/>
              </a:rPr>
              <a:t>.  </a:t>
            </a:r>
            <a:r>
              <a:rPr lang="en-CA" altLang="en-US" sz="1600" dirty="0">
                <a:ea typeface="ヒラギノ角ゴ Pro W3" charset="-128"/>
              </a:rPr>
              <a:t>After a period of 1 year, each subject indicated whether he or she had successfully quit smoking.</a:t>
            </a:r>
          </a:p>
          <a:p>
            <a:pPr marL="0" indent="0" eaLnBrk="1" hangingPunct="1">
              <a:buFont typeface="Wingdings" pitchFamily="2" charset="2"/>
              <a:buNone/>
            </a:pPr>
            <a:r>
              <a:rPr lang="en-CA" altLang="en-US" sz="1600" dirty="0">
                <a:ea typeface="ヒラギノ角ゴ Pro W3" charset="-128"/>
              </a:rPr>
              <a:t>In the therapy group, </a:t>
            </a:r>
            <a:r>
              <a:rPr lang="en-CA" altLang="en-US" sz="1600" i="1" dirty="0">
                <a:ea typeface="ヒラギノ角ゴ Pro W3" charset="-128"/>
              </a:rPr>
              <a:t>22 people said they had quit smoking</a:t>
            </a:r>
            <a:r>
              <a:rPr lang="en-CA" altLang="en-US" sz="1600" dirty="0">
                <a:ea typeface="ヒラギノ角ゴ Pro W3" charset="-128"/>
              </a:rPr>
              <a:t>, and </a:t>
            </a:r>
            <a:r>
              <a:rPr lang="en-CA" altLang="en-US" sz="1600" i="1" dirty="0">
                <a:ea typeface="ヒラギノ角ゴ Pro W3" charset="-128"/>
              </a:rPr>
              <a:t>17 people who used the patch said they had quit</a:t>
            </a:r>
            <a:r>
              <a:rPr lang="en-CA" altLang="en-US" sz="1600" dirty="0">
                <a:ea typeface="ヒラギノ角ゴ Pro W3" charset="-128"/>
              </a:rPr>
              <a:t>.</a:t>
            </a:r>
            <a:r>
              <a:rPr lang="en-CA" altLang="en-US" sz="1600" b="1" dirty="0">
                <a:ea typeface="ヒラギノ角ゴ Pro W3" charset="-128"/>
              </a:rPr>
              <a:t> </a:t>
            </a:r>
            <a:r>
              <a:rPr lang="en-CA" altLang="en-US" sz="1600" dirty="0">
                <a:ea typeface="ヒラギノ角ゴ Pro W3" charset="-128"/>
              </a:rPr>
              <a:t>What is the value of the test statistic for this claim?</a:t>
            </a:r>
          </a:p>
          <a:p>
            <a:pPr marL="0" indent="0" eaLnBrk="1" hangingPunct="1">
              <a:buFont typeface="Wingdings" pitchFamily="2" charset="2"/>
              <a:buNone/>
            </a:pPr>
            <a:endParaRPr lang="en-US" altLang="en-US" sz="1600" dirty="0">
              <a:ea typeface="ヒラギノ角ゴ Pro W3" charset="-128"/>
            </a:endParaRPr>
          </a:p>
          <a:p>
            <a:pPr marL="0" indent="0" eaLnBrk="1" hangingPunct="1">
              <a:buFont typeface="Wingdings" pitchFamily="2" charset="2"/>
              <a:buNone/>
            </a:pPr>
            <a:r>
              <a:rPr lang="en-US" altLang="en-US" sz="1600" dirty="0">
                <a:ea typeface="ヒラギノ角ゴ Pro W3" charset="-128"/>
              </a:rPr>
              <a:t>a. 1.04</a:t>
            </a:r>
          </a:p>
          <a:p>
            <a:pPr marL="0" indent="0" eaLnBrk="1" hangingPunct="1">
              <a:buFont typeface="Wingdings" pitchFamily="2" charset="2"/>
              <a:buNone/>
            </a:pPr>
            <a:r>
              <a:rPr lang="en-US" altLang="en-US" sz="1600" dirty="0">
                <a:ea typeface="ヒラギノ角ゴ Pro W3" charset="-128"/>
              </a:rPr>
              <a:t>b. 1.14</a:t>
            </a:r>
          </a:p>
          <a:p>
            <a:pPr marL="0" indent="0" eaLnBrk="1" hangingPunct="1">
              <a:buFont typeface="Wingdings" pitchFamily="2" charset="2"/>
              <a:buNone/>
            </a:pPr>
            <a:r>
              <a:rPr lang="en-US" altLang="en-US" sz="1600" dirty="0">
                <a:ea typeface="ヒラギノ角ゴ Pro W3" charset="-128"/>
              </a:rPr>
              <a:t>c. 1.24</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8.2-6 answer</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CA" altLang="en-US" sz="1600" dirty="0">
                <a:ea typeface="ヒラギノ角ゴ Pro W3" charset="-128"/>
              </a:rPr>
              <a:t>A psychologist claims she has developed a cognitive-therapy program that is more effective in helping smokers quit smoking than other currently available programs. In particular, she claims that her program is more effective than the nicotine patch, which is widely used by smokers trying to quit.</a:t>
            </a:r>
          </a:p>
          <a:p>
            <a:pPr marL="0" indent="0" eaLnBrk="1" hangingPunct="1">
              <a:buFont typeface="Wingdings" pitchFamily="2" charset="2"/>
              <a:buNone/>
            </a:pPr>
            <a:r>
              <a:rPr lang="en-CA" altLang="en-US" sz="1600" dirty="0">
                <a:ea typeface="ヒラギノ角ゴ Pro W3" charset="-128"/>
              </a:rPr>
              <a:t>A sample of 75 adult smokers who had indicated a desire to quit were located. The subjects were randomized into two groups. The </a:t>
            </a:r>
            <a:r>
              <a:rPr lang="en-CA" altLang="en-US" sz="1600" i="1" dirty="0">
                <a:ea typeface="ヒラギノ角ゴ Pro W3" charset="-128"/>
              </a:rPr>
              <a:t>cognitive-therapy </a:t>
            </a:r>
            <a:r>
              <a:rPr lang="en-CA" altLang="en-US" sz="1600" dirty="0">
                <a:ea typeface="ヒラギノ角ゴ Pro W3" charset="-128"/>
              </a:rPr>
              <a:t>program was administered to the </a:t>
            </a:r>
            <a:r>
              <a:rPr lang="en-CA" altLang="en-US" sz="1600" i="1" dirty="0">
                <a:ea typeface="ヒラギノ角ゴ Pro W3" charset="-128"/>
              </a:rPr>
              <a:t>38 smokers in the first group</a:t>
            </a:r>
            <a:r>
              <a:rPr lang="en-CA" altLang="en-US" sz="1600" dirty="0">
                <a:ea typeface="ヒラギノ角ゴ Pro W3" charset="-128"/>
              </a:rPr>
              <a:t>, and the </a:t>
            </a:r>
            <a:r>
              <a:rPr lang="en-CA" altLang="en-US" sz="1600" i="1" dirty="0">
                <a:ea typeface="ヒラギノ角ゴ Pro W3" charset="-128"/>
              </a:rPr>
              <a:t>37 smokers in the second group </a:t>
            </a:r>
            <a:r>
              <a:rPr lang="en-CA" altLang="en-US" sz="1600" dirty="0">
                <a:ea typeface="ヒラギノ角ゴ Pro W3" charset="-128"/>
              </a:rPr>
              <a:t>used the </a:t>
            </a:r>
            <a:r>
              <a:rPr lang="en-CA" altLang="en-US" sz="1600" i="1" dirty="0">
                <a:ea typeface="ヒラギノ角ゴ Pro W3" charset="-128"/>
              </a:rPr>
              <a:t>nicotine patch</a:t>
            </a:r>
            <a:r>
              <a:rPr lang="en-CA" altLang="en-US" sz="1600" b="1" dirty="0">
                <a:ea typeface="ヒラギノ角ゴ Pro W3" charset="-128"/>
              </a:rPr>
              <a:t>.  </a:t>
            </a:r>
            <a:r>
              <a:rPr lang="en-CA" altLang="en-US" sz="1600" dirty="0">
                <a:ea typeface="ヒラギノ角ゴ Pro W3" charset="-128"/>
              </a:rPr>
              <a:t>After a period of 1 year, each subject indicated whether he or she had successfully quit smoking.</a:t>
            </a:r>
          </a:p>
          <a:p>
            <a:pPr marL="0" indent="0" eaLnBrk="1" hangingPunct="1">
              <a:buFont typeface="Wingdings" pitchFamily="2" charset="2"/>
              <a:buNone/>
            </a:pPr>
            <a:r>
              <a:rPr lang="en-CA" altLang="en-US" sz="1600" dirty="0">
                <a:ea typeface="ヒラギノ角ゴ Pro W3" charset="-128"/>
              </a:rPr>
              <a:t>In the therapy group, </a:t>
            </a:r>
            <a:r>
              <a:rPr lang="en-CA" altLang="en-US" sz="1600" i="1" dirty="0">
                <a:ea typeface="ヒラギノ角ゴ Pro W3" charset="-128"/>
              </a:rPr>
              <a:t>22 people said they had quit smoking</a:t>
            </a:r>
            <a:r>
              <a:rPr lang="en-CA" altLang="en-US" sz="1600" dirty="0">
                <a:ea typeface="ヒラギノ角ゴ Pro W3" charset="-128"/>
              </a:rPr>
              <a:t>, and </a:t>
            </a:r>
            <a:r>
              <a:rPr lang="en-CA" altLang="en-US" sz="1600" i="1" dirty="0">
                <a:ea typeface="ヒラギノ角ゴ Pro W3" charset="-128"/>
              </a:rPr>
              <a:t>17 people who used the patch said they had quit</a:t>
            </a:r>
            <a:r>
              <a:rPr lang="en-CA" altLang="en-US" sz="1600" dirty="0">
                <a:ea typeface="ヒラギノ角ゴ Pro W3" charset="-128"/>
              </a:rPr>
              <a:t>.</a:t>
            </a:r>
            <a:r>
              <a:rPr lang="en-CA" altLang="en-US" sz="1600" b="1" dirty="0">
                <a:ea typeface="ヒラギノ角ゴ Pro W3" charset="-128"/>
              </a:rPr>
              <a:t> </a:t>
            </a:r>
            <a:r>
              <a:rPr lang="en-CA" altLang="en-US" sz="1600" dirty="0">
                <a:ea typeface="ヒラギノ角ゴ Pro W3" charset="-128"/>
              </a:rPr>
              <a:t>What is the value of the test statistic for this claim?</a:t>
            </a:r>
          </a:p>
          <a:p>
            <a:pPr marL="0" indent="0" eaLnBrk="1" hangingPunct="1">
              <a:buFont typeface="Wingdings" pitchFamily="2" charset="2"/>
              <a:buNone/>
            </a:pPr>
            <a:endParaRPr lang="en-US" altLang="en-US" sz="1600" dirty="0">
              <a:ea typeface="ヒラギノ角ゴ Pro W3" charset="-128"/>
            </a:endParaRPr>
          </a:p>
          <a:p>
            <a:pPr marL="0" indent="0" eaLnBrk="1" hangingPunct="1">
              <a:buFont typeface="Wingdings" pitchFamily="2" charset="2"/>
              <a:buNone/>
            </a:pPr>
            <a:r>
              <a:rPr lang="en-US" altLang="en-US" sz="1600" b="1" dirty="0">
                <a:ea typeface="ヒラギノ角ゴ Pro W3" charset="-128"/>
              </a:rPr>
              <a:t>a. 1.04 (correct)</a:t>
            </a:r>
          </a:p>
          <a:p>
            <a:pPr marL="0" indent="0" eaLnBrk="1" hangingPunct="1">
              <a:buFont typeface="Wingdings" pitchFamily="2" charset="2"/>
              <a:buNone/>
            </a:pPr>
            <a:r>
              <a:rPr lang="en-US" altLang="en-US" sz="1600" dirty="0">
                <a:ea typeface="ヒラギノ角ゴ Pro W3" charset="-128"/>
              </a:rPr>
              <a:t>b. 1.14</a:t>
            </a:r>
          </a:p>
          <a:p>
            <a:pPr marL="0" indent="0" eaLnBrk="1" hangingPunct="1">
              <a:buFont typeface="Wingdings" pitchFamily="2" charset="2"/>
              <a:buNone/>
            </a:pPr>
            <a:r>
              <a:rPr lang="en-US" altLang="en-US" sz="1600" dirty="0">
                <a:ea typeface="ヒラギノ角ゴ Pro W3" charset="-128"/>
              </a:rPr>
              <a:t>c. 1.24</a:t>
            </a:r>
          </a:p>
        </p:txBody>
      </p:sp>
      <p:graphicFrame>
        <p:nvGraphicFramePr>
          <p:cNvPr id="61442" name="Object 2" descr="The slide shows a mathematical calculation, which is given as: &quot;z&quot; equals to &quot;p hat subscript 1 minus p hat subscript 2,&quot; divide by whole square root of an expression: &quot;p hat bracket open 1 minus p hat bracket close, again bracket open 1 divide n subscript 1, plus 1 divide n subscript 2, bracket close. The calculation is mentioned as: 0.579 minus 0.459, divide by whole square root of an expression: 0.520 bracket open 0.480 bracket close, again bracket open 1 divide 38, plus 1 divide 37 bracket close. The last calculation is given as: 0.120 divide by square root of 0.013314, equals to 1.04."/>
          <p:cNvGraphicFramePr>
            <a:graphicFrameLocks noChangeAspect="1"/>
          </p:cNvGraphicFramePr>
          <p:nvPr>
            <p:extLst>
              <p:ext uri="{D42A27DB-BD31-4B8C-83A1-F6EECF244321}">
                <p14:modId xmlns:p14="http://schemas.microsoft.com/office/powerpoint/2010/main" val="1446332744"/>
              </p:ext>
            </p:extLst>
          </p:nvPr>
        </p:nvGraphicFramePr>
        <p:xfrm>
          <a:off x="2286000" y="5246680"/>
          <a:ext cx="6664325" cy="990600"/>
        </p:xfrm>
        <a:graphic>
          <a:graphicData uri="http://schemas.openxmlformats.org/presentationml/2006/ole">
            <mc:AlternateContent xmlns:mc="http://schemas.openxmlformats.org/markup-compatibility/2006">
              <mc:Choice xmlns:v="urn:schemas-microsoft-com:vml" Requires="v">
                <p:oleObj spid="_x0000_s53284" name="Equation" r:id="rId3" imgW="4533900" imgH="673100" progId="Equation.3">
                  <p:embed/>
                </p:oleObj>
              </mc:Choice>
              <mc:Fallback>
                <p:oleObj name="Equation" r:id="rId3" imgW="4533900" imgH="673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246680"/>
                        <a:ext cx="66643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744980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8.2-7</a:t>
            </a:r>
          </a:p>
        </p:txBody>
      </p:sp>
      <p:sp>
        <p:nvSpPr>
          <p:cNvPr id="1301507" name="Rectangle 3" descr="A nutritionist wants to determine if males consume more calcium than females. Of the 180 males in her sample, 99 indicated they consumed the recommended daily intake of calcium, compared with 232 of the 320 females. &#10;&#10;The nutritionist wants to test whether the proportions of males and females who consume the recommended daily intake of calcium are the same. What null and alternative hypotheses should the nutritionist establish? &#10;&#10;option a. H0: pf = pm  versus Ha: pf greater than pm&#10;&#10;option b. H0: pf = pm vs. Ha: pf less than pm&#10;&#10;option c.  H0: pf less than pm versus Ha: pf = pm."/>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 nutritionist wants to determine whether males consume more calcium than females. Of the 180 males in her sample, 99 indicated that they consumed the recommended daily intake of calcium, compared with 232 of the 320 females. </a:t>
            </a:r>
          </a:p>
          <a:p>
            <a:pPr marL="0" indent="0" eaLnBrk="1" hangingPunct="1">
              <a:buFont typeface="Wingdings" pitchFamily="2" charset="2"/>
              <a:buNone/>
            </a:pPr>
            <a:r>
              <a:rPr lang="en-US" altLang="en-US" sz="2000" dirty="0">
                <a:ea typeface="ヒラギノ角ゴ Pro W3" charset="-128"/>
              </a:rPr>
              <a:t>The nutritionist wants to test whether the proportions of males and females who consume the recommended daily intake of calcium are the same. What null and alternative hypotheses should the nutritionist establish? </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a. </a:t>
            </a:r>
            <a:r>
              <a:rPr lang="en-US" altLang="en-US" sz="2000" i="1" dirty="0">
                <a:ea typeface="ヒラギノ角ゴ Pro W3" charset="-128"/>
              </a:rPr>
              <a:t>H</a:t>
            </a:r>
            <a:r>
              <a:rPr lang="en-US" altLang="en-US" sz="2000" baseline="-25000" dirty="0">
                <a:ea typeface="ヒラギノ角ゴ Pro W3" charset="-128"/>
              </a:rPr>
              <a:t>0</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 </a:t>
            </a:r>
            <a:r>
              <a:rPr lang="en-US" altLang="en-US" sz="2000" i="1" dirty="0">
                <a:ea typeface="ヒラギノ角ゴ Pro W3" charset="-128"/>
              </a:rPr>
              <a:t>p</a:t>
            </a:r>
            <a:r>
              <a:rPr lang="en-US" altLang="en-US" sz="2000" baseline="-25000" dirty="0">
                <a:ea typeface="ヒラギノ角ゴ Pro W3" charset="-128"/>
              </a:rPr>
              <a:t>m</a:t>
            </a:r>
            <a:r>
              <a:rPr lang="en-US" altLang="en-US" sz="2000" dirty="0">
                <a:ea typeface="ヒラギノ角ゴ Pro W3" charset="-128"/>
              </a:rPr>
              <a:t>  vs. </a:t>
            </a:r>
            <a:r>
              <a:rPr lang="en-US" altLang="en-US" sz="2000" i="1" dirty="0">
                <a:ea typeface="ヒラギノ角ゴ Pro W3" charset="-128"/>
              </a:rPr>
              <a:t>H</a:t>
            </a:r>
            <a:r>
              <a:rPr lang="en-US" altLang="en-US" sz="2000" baseline="-25000" dirty="0">
                <a:ea typeface="ヒラギノ角ゴ Pro W3" charset="-128"/>
              </a:rPr>
              <a:t>a</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&gt; </a:t>
            </a:r>
            <a:r>
              <a:rPr lang="en-US" altLang="en-US" sz="2000" i="1" dirty="0">
                <a:ea typeface="ヒラギノ角ゴ Pro W3" charset="-128"/>
              </a:rPr>
              <a:t>p</a:t>
            </a:r>
            <a:r>
              <a:rPr lang="en-US" altLang="en-US" sz="2000" baseline="-25000" dirty="0">
                <a:ea typeface="ヒラギノ角ゴ Pro W3" charset="-128"/>
              </a:rPr>
              <a:t>m</a:t>
            </a: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b. </a:t>
            </a:r>
            <a:r>
              <a:rPr lang="en-US" altLang="en-US" sz="2000" i="1" dirty="0">
                <a:ea typeface="ヒラギノ角ゴ Pro W3" charset="-128"/>
              </a:rPr>
              <a:t>H</a:t>
            </a:r>
            <a:r>
              <a:rPr lang="en-US" altLang="en-US" sz="2000" baseline="-25000" dirty="0">
                <a:ea typeface="ヒラギノ角ゴ Pro W3" charset="-128"/>
              </a:rPr>
              <a:t>0</a:t>
            </a:r>
            <a:r>
              <a:rPr lang="en-US" altLang="en-US" sz="2000" dirty="0">
                <a:ea typeface="ヒラギノ角ゴ Pro W3" charset="-128"/>
              </a:rPr>
              <a:t>: </a:t>
            </a:r>
            <a:r>
              <a:rPr lang="en-US" altLang="en-US" sz="2000" i="1" dirty="0">
                <a:ea typeface="ヒラギノ角ゴ Pro W3" charset="-128"/>
              </a:rPr>
              <a:t>p</a:t>
            </a:r>
            <a:r>
              <a:rPr lang="en-US" altLang="en-US" sz="2000" i="1" baseline="-25000" dirty="0">
                <a:ea typeface="ヒラギノ角ゴ Pro W3" charset="-128"/>
              </a:rPr>
              <a:t>f</a:t>
            </a:r>
            <a:r>
              <a:rPr lang="en-US" altLang="en-US" sz="2000" dirty="0">
                <a:ea typeface="ヒラギノ角ゴ Pro W3" charset="-128"/>
              </a:rPr>
              <a:t> = </a:t>
            </a:r>
            <a:r>
              <a:rPr lang="en-US" altLang="en-US" sz="2000" i="1" dirty="0">
                <a:ea typeface="ヒラギノ角ゴ Pro W3" charset="-128"/>
              </a:rPr>
              <a:t>p</a:t>
            </a:r>
            <a:r>
              <a:rPr lang="en-US" altLang="en-US" sz="2000" i="1" baseline="-25000" dirty="0">
                <a:ea typeface="ヒラギノ角ゴ Pro W3" charset="-128"/>
              </a:rPr>
              <a:t>m</a:t>
            </a:r>
            <a:r>
              <a:rPr lang="en-US" altLang="en-US" sz="2000" dirty="0">
                <a:ea typeface="ヒラギノ角ゴ Pro W3" charset="-128"/>
              </a:rPr>
              <a:t> vs. </a:t>
            </a:r>
            <a:r>
              <a:rPr lang="en-US" altLang="en-US" sz="2000" i="1" dirty="0">
                <a:ea typeface="ヒラギノ角ゴ Pro W3" charset="-128"/>
              </a:rPr>
              <a:t>H</a:t>
            </a:r>
            <a:r>
              <a:rPr lang="en-US" altLang="en-US" sz="2000" baseline="-25000" dirty="0">
                <a:ea typeface="ヒラギノ角ゴ Pro W3" charset="-128"/>
              </a:rPr>
              <a:t>a</a:t>
            </a:r>
            <a:r>
              <a:rPr lang="en-US" altLang="en-US" sz="2000" dirty="0">
                <a:ea typeface="ヒラギノ角ゴ Pro W3" charset="-128"/>
              </a:rPr>
              <a:t>: </a:t>
            </a:r>
            <a:r>
              <a:rPr lang="en-US" altLang="en-US" sz="2000" i="1" dirty="0">
                <a:ea typeface="ヒラギノ角ゴ Pro W3" charset="-128"/>
              </a:rPr>
              <a:t>p</a:t>
            </a:r>
            <a:r>
              <a:rPr lang="en-US" altLang="en-US" sz="2000" i="1" baseline="-25000" dirty="0">
                <a:ea typeface="ヒラギノ角ゴ Pro W3" charset="-128"/>
              </a:rPr>
              <a:t>f</a:t>
            </a:r>
            <a:r>
              <a:rPr lang="en-US" altLang="en-US" sz="2000" dirty="0">
                <a:ea typeface="ヒラギノ角ゴ Pro W3" charset="-128"/>
              </a:rPr>
              <a:t> &lt; </a:t>
            </a:r>
            <a:r>
              <a:rPr lang="en-US" altLang="en-US" sz="2000" i="1" dirty="0">
                <a:ea typeface="ヒラギノ角ゴ Pro W3" charset="-128"/>
              </a:rPr>
              <a:t>p</a:t>
            </a:r>
            <a:r>
              <a:rPr lang="en-US" altLang="en-US" sz="2000" i="1" baseline="-25000" dirty="0">
                <a:ea typeface="ヒラギノ角ゴ Pro W3" charset="-128"/>
              </a:rPr>
              <a:t>m</a:t>
            </a: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c.  </a:t>
            </a:r>
            <a:r>
              <a:rPr lang="en-US" altLang="en-US" sz="2000" i="1" dirty="0">
                <a:ea typeface="ヒラギノ角ゴ Pro W3" charset="-128"/>
              </a:rPr>
              <a:t>H</a:t>
            </a:r>
            <a:r>
              <a:rPr lang="en-US" altLang="en-US" sz="2000" baseline="-25000" dirty="0">
                <a:ea typeface="ヒラギノ角ゴ Pro W3" charset="-128"/>
              </a:rPr>
              <a:t>0</a:t>
            </a:r>
            <a:r>
              <a:rPr lang="en-US" altLang="en-US" sz="2000" dirty="0">
                <a:ea typeface="ヒラギノ角ゴ Pro W3" charset="-128"/>
              </a:rPr>
              <a:t>: </a:t>
            </a:r>
            <a:r>
              <a:rPr lang="en-US" altLang="en-US" sz="2000" i="1" dirty="0">
                <a:ea typeface="ヒラギノ角ゴ Pro W3" charset="-128"/>
              </a:rPr>
              <a:t>p</a:t>
            </a:r>
            <a:r>
              <a:rPr lang="en-US" altLang="en-US" sz="2000" i="1" baseline="-25000" dirty="0">
                <a:ea typeface="ヒラギノ角ゴ Pro W3" charset="-128"/>
              </a:rPr>
              <a:t>f</a:t>
            </a:r>
            <a:r>
              <a:rPr lang="en-US" altLang="en-US" sz="2000" dirty="0">
                <a:ea typeface="ヒラギノ角ゴ Pro W3" charset="-128"/>
              </a:rPr>
              <a:t> &lt; </a:t>
            </a:r>
            <a:r>
              <a:rPr lang="en-US" altLang="en-US" sz="2000" i="1" dirty="0">
                <a:ea typeface="ヒラギノ角ゴ Pro W3" charset="-128"/>
              </a:rPr>
              <a:t>p</a:t>
            </a:r>
            <a:r>
              <a:rPr lang="en-US" altLang="en-US" sz="2000" i="1" baseline="-25000" dirty="0">
                <a:ea typeface="ヒラギノ角ゴ Pro W3" charset="-128"/>
              </a:rPr>
              <a:t>m</a:t>
            </a:r>
            <a:r>
              <a:rPr lang="en-US" altLang="en-US" sz="2000" dirty="0">
                <a:ea typeface="ヒラギノ角ゴ Pro W3" charset="-128"/>
              </a:rPr>
              <a:t> vs. </a:t>
            </a:r>
            <a:r>
              <a:rPr lang="en-US" altLang="en-US" sz="2000" i="1" dirty="0">
                <a:ea typeface="ヒラギノ角ゴ Pro W3" charset="-128"/>
              </a:rPr>
              <a:t>H</a:t>
            </a:r>
            <a:r>
              <a:rPr lang="en-US" altLang="en-US" sz="2000" baseline="-25000" dirty="0">
                <a:ea typeface="ヒラギノ角ゴ Pro W3" charset="-128"/>
              </a:rPr>
              <a:t>a</a:t>
            </a:r>
            <a:r>
              <a:rPr lang="en-US" altLang="en-US" sz="2000" dirty="0">
                <a:ea typeface="ヒラギノ角ゴ Pro W3" charset="-128"/>
              </a:rPr>
              <a:t>: </a:t>
            </a:r>
            <a:r>
              <a:rPr lang="en-US" altLang="en-US" sz="2000" i="1" dirty="0">
                <a:ea typeface="ヒラギノ角ゴ Pro W3" charset="-128"/>
              </a:rPr>
              <a:t>p</a:t>
            </a:r>
            <a:r>
              <a:rPr lang="en-US" altLang="en-US" sz="2000" i="1" baseline="-25000" dirty="0">
                <a:ea typeface="ヒラギノ角ゴ Pro W3" charset="-128"/>
              </a:rPr>
              <a:t>f</a:t>
            </a:r>
            <a:r>
              <a:rPr lang="en-US" altLang="en-US" sz="2000" dirty="0">
                <a:ea typeface="ヒラギノ角ゴ Pro W3" charset="-128"/>
              </a:rPr>
              <a:t> = </a:t>
            </a:r>
            <a:r>
              <a:rPr lang="en-US" altLang="en-US" sz="2000" i="1" dirty="0">
                <a:ea typeface="ヒラギノ角ゴ Pro W3" charset="-128"/>
              </a:rPr>
              <a:t>p</a:t>
            </a:r>
            <a:r>
              <a:rPr lang="en-US" altLang="en-US" sz="2000" i="1" baseline="-25000" dirty="0">
                <a:ea typeface="ヒラギノ角ゴ Pro W3" charset="-128"/>
              </a:rPr>
              <a:t>m</a:t>
            </a:r>
            <a:endParaRPr lang="en-US" altLang="en-US" sz="2000"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3465393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8.2-7 answer</a:t>
            </a:r>
          </a:p>
        </p:txBody>
      </p:sp>
      <p:sp>
        <p:nvSpPr>
          <p:cNvPr id="1301507" name="Rectangle 3" descr="A nutritionist wants to determine if males consume more calcium than females. Of the 180 males in her sample, 99 indicated they consumed the recommended daily intake of calcium, compared with 232 of the 320 females. &#10;&#10;The nutritionist wants to test whether the proportions of males and females who consume the recommended daily intake of calcium are the same. What null and alternative hypotheses should the nutritionist establish? &#10;&#10;option a. H0: pf = pm  versus Ha: pf greater than pm&#10;&#10;option b. H0: pf = pm vs. Ha: pf less than pm&#10;&#10;option c.  H0: pf less than pm versus Ha: pf = pm."/>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 nutritionist wants to determine whether males consume more calcium than females. Of the 180 males in her sample, 99 indicated that they consumed the recommended daily intake of calcium, compared with 232 of the 320 females. </a:t>
            </a:r>
          </a:p>
          <a:p>
            <a:pPr marL="0" indent="0" eaLnBrk="1" hangingPunct="1">
              <a:buFont typeface="Wingdings" pitchFamily="2" charset="2"/>
              <a:buNone/>
            </a:pPr>
            <a:r>
              <a:rPr lang="en-US" altLang="en-US" sz="2000" dirty="0">
                <a:ea typeface="ヒラギノ角ゴ Pro W3" charset="-128"/>
              </a:rPr>
              <a:t>The nutritionist wants to test whether the proportions of males and females who consume the recommended daily intake of calcium are the same. What null and alternative hypotheses should the nutritionist establish? </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a. </a:t>
            </a:r>
            <a:r>
              <a:rPr lang="en-US" altLang="en-US" sz="2000" i="1" dirty="0">
                <a:ea typeface="ヒラギノ角ゴ Pro W3" charset="-128"/>
              </a:rPr>
              <a:t>H</a:t>
            </a:r>
            <a:r>
              <a:rPr lang="en-US" altLang="en-US" sz="2000" baseline="-25000" dirty="0">
                <a:ea typeface="ヒラギノ角ゴ Pro W3" charset="-128"/>
              </a:rPr>
              <a:t>0</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 </a:t>
            </a:r>
            <a:r>
              <a:rPr lang="en-US" altLang="en-US" sz="2000" i="1" dirty="0">
                <a:ea typeface="ヒラギノ角ゴ Pro W3" charset="-128"/>
              </a:rPr>
              <a:t>p</a:t>
            </a:r>
            <a:r>
              <a:rPr lang="en-US" altLang="en-US" sz="2000" baseline="-25000" dirty="0">
                <a:ea typeface="ヒラギノ角ゴ Pro W3" charset="-128"/>
              </a:rPr>
              <a:t>m</a:t>
            </a:r>
            <a:r>
              <a:rPr lang="en-US" altLang="en-US" sz="2000" dirty="0">
                <a:ea typeface="ヒラギノ角ゴ Pro W3" charset="-128"/>
              </a:rPr>
              <a:t>  vs. </a:t>
            </a:r>
            <a:r>
              <a:rPr lang="en-US" altLang="en-US" sz="2000" i="1" dirty="0">
                <a:ea typeface="ヒラギノ角ゴ Pro W3" charset="-128"/>
              </a:rPr>
              <a:t>H</a:t>
            </a:r>
            <a:r>
              <a:rPr lang="en-US" altLang="en-US" sz="2000" baseline="-25000" dirty="0">
                <a:ea typeface="ヒラギノ角ゴ Pro W3" charset="-128"/>
              </a:rPr>
              <a:t>a</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&gt; </a:t>
            </a:r>
            <a:r>
              <a:rPr lang="en-US" altLang="en-US" sz="2000" i="1" dirty="0">
                <a:ea typeface="ヒラギノ角ゴ Pro W3" charset="-128"/>
              </a:rPr>
              <a:t>p</a:t>
            </a:r>
            <a:r>
              <a:rPr lang="en-US" altLang="en-US" sz="2000" baseline="-25000" dirty="0">
                <a:ea typeface="ヒラギノ角ゴ Pro W3" charset="-128"/>
              </a:rPr>
              <a:t>m</a:t>
            </a:r>
            <a:endParaRPr lang="en-US" altLang="en-US" sz="2000" dirty="0">
              <a:ea typeface="ヒラギノ角ゴ Pro W3" charset="-128"/>
            </a:endParaRPr>
          </a:p>
          <a:p>
            <a:pPr marL="0" indent="0" eaLnBrk="1" hangingPunct="1">
              <a:buFont typeface="Wingdings" pitchFamily="2" charset="2"/>
              <a:buNone/>
            </a:pPr>
            <a:r>
              <a:rPr lang="en-US" altLang="en-US" sz="2000" b="1" dirty="0">
                <a:ea typeface="ヒラギノ角ゴ Pro W3" charset="-128"/>
              </a:rPr>
              <a:t>b. </a:t>
            </a:r>
            <a:r>
              <a:rPr lang="en-US" altLang="en-US" sz="2000" b="1" i="1" dirty="0">
                <a:ea typeface="ヒラギノ角ゴ Pro W3" charset="-128"/>
              </a:rPr>
              <a:t>H</a:t>
            </a:r>
            <a:r>
              <a:rPr lang="en-US" altLang="en-US" sz="2000" b="1" baseline="-25000" dirty="0">
                <a:ea typeface="ヒラギノ角ゴ Pro W3" charset="-128"/>
              </a:rPr>
              <a:t>0</a:t>
            </a:r>
            <a:r>
              <a:rPr lang="en-US" altLang="en-US" sz="2000" b="1" dirty="0">
                <a:ea typeface="ヒラギノ角ゴ Pro W3" charset="-128"/>
              </a:rPr>
              <a:t>: </a:t>
            </a:r>
            <a:r>
              <a:rPr lang="en-US" altLang="en-US" sz="2000" b="1" i="1" dirty="0">
                <a:ea typeface="ヒラギノ角ゴ Pro W3" charset="-128"/>
              </a:rPr>
              <a:t>p</a:t>
            </a:r>
            <a:r>
              <a:rPr lang="en-US" altLang="en-US" sz="2000" b="1" baseline="-25000" dirty="0">
                <a:ea typeface="ヒラギノ角ゴ Pro W3" charset="-128"/>
              </a:rPr>
              <a:t>f</a:t>
            </a:r>
            <a:r>
              <a:rPr lang="en-US" altLang="en-US" sz="2000" b="1" dirty="0">
                <a:ea typeface="ヒラギノ角ゴ Pro W3" charset="-128"/>
              </a:rPr>
              <a:t> = </a:t>
            </a:r>
            <a:r>
              <a:rPr lang="en-US" altLang="en-US" sz="2000" b="1" i="1" dirty="0">
                <a:ea typeface="ヒラギノ角ゴ Pro W3" charset="-128"/>
              </a:rPr>
              <a:t>p</a:t>
            </a:r>
            <a:r>
              <a:rPr lang="en-US" altLang="en-US" sz="2000" b="1" baseline="-25000" dirty="0">
                <a:ea typeface="ヒラギノ角ゴ Pro W3" charset="-128"/>
              </a:rPr>
              <a:t>m</a:t>
            </a:r>
            <a:r>
              <a:rPr lang="en-US" altLang="en-US" sz="2000" b="1" dirty="0">
                <a:ea typeface="ヒラギノ角ゴ Pro W3" charset="-128"/>
              </a:rPr>
              <a:t> vs. </a:t>
            </a:r>
            <a:r>
              <a:rPr lang="en-US" altLang="en-US" sz="2000" b="1" i="1" dirty="0">
                <a:ea typeface="ヒラギノ角ゴ Pro W3" charset="-128"/>
              </a:rPr>
              <a:t>H</a:t>
            </a:r>
            <a:r>
              <a:rPr lang="en-US" altLang="en-US" sz="2000" b="1" baseline="-25000" dirty="0">
                <a:ea typeface="ヒラギノ角ゴ Pro W3" charset="-128"/>
              </a:rPr>
              <a:t>a</a:t>
            </a:r>
            <a:r>
              <a:rPr lang="en-US" altLang="en-US" sz="2000" b="1" dirty="0">
                <a:ea typeface="ヒラギノ角ゴ Pro W3" charset="-128"/>
              </a:rPr>
              <a:t>: </a:t>
            </a:r>
            <a:r>
              <a:rPr lang="en-US" altLang="en-US" sz="2000" b="1" i="1" dirty="0">
                <a:ea typeface="ヒラギノ角ゴ Pro W3" charset="-128"/>
              </a:rPr>
              <a:t>p</a:t>
            </a:r>
            <a:r>
              <a:rPr lang="en-US" altLang="en-US" sz="2000" b="1" baseline="-25000" dirty="0">
                <a:ea typeface="ヒラギノ角ゴ Pro W3" charset="-128"/>
              </a:rPr>
              <a:t>f</a:t>
            </a:r>
            <a:r>
              <a:rPr lang="en-US" altLang="en-US" sz="2000" b="1" dirty="0">
                <a:ea typeface="ヒラギノ角ゴ Pro W3" charset="-128"/>
              </a:rPr>
              <a:t> &lt; </a:t>
            </a:r>
            <a:r>
              <a:rPr lang="en-US" altLang="en-US" sz="2000" b="1" i="1" dirty="0">
                <a:ea typeface="ヒラギノ角ゴ Pro W3" charset="-128"/>
              </a:rPr>
              <a:t>p</a:t>
            </a:r>
            <a:r>
              <a:rPr lang="en-US" altLang="en-US" sz="2000" b="1" baseline="-25000" dirty="0">
                <a:ea typeface="ヒラギノ角ゴ Pro W3" charset="-128"/>
              </a:rPr>
              <a:t>m</a:t>
            </a:r>
            <a:r>
              <a:rPr lang="en-US" altLang="en-US" sz="2000" b="1" dirty="0">
                <a:ea typeface="ヒラギノ角ゴ Pro W3" charset="-128"/>
              </a:rPr>
              <a:t> (correct)</a:t>
            </a:r>
          </a:p>
          <a:p>
            <a:pPr marL="0" indent="0" eaLnBrk="1" hangingPunct="1">
              <a:buFont typeface="Wingdings" pitchFamily="2" charset="2"/>
              <a:buNone/>
            </a:pPr>
            <a:r>
              <a:rPr lang="en-US" altLang="en-US" sz="2000" dirty="0">
                <a:ea typeface="ヒラギノ角ゴ Pro W3" charset="-128"/>
              </a:rPr>
              <a:t>c.  </a:t>
            </a:r>
            <a:r>
              <a:rPr lang="en-US" altLang="en-US" sz="2000" i="1" dirty="0">
                <a:ea typeface="ヒラギノ角ゴ Pro W3" charset="-128"/>
              </a:rPr>
              <a:t>H</a:t>
            </a:r>
            <a:r>
              <a:rPr lang="en-US" altLang="en-US" sz="2000" baseline="-25000" dirty="0">
                <a:ea typeface="ヒラギノ角ゴ Pro W3" charset="-128"/>
              </a:rPr>
              <a:t>0</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&lt; </a:t>
            </a:r>
            <a:r>
              <a:rPr lang="en-US" altLang="en-US" sz="2000" i="1" dirty="0">
                <a:ea typeface="ヒラギノ角ゴ Pro W3" charset="-128"/>
              </a:rPr>
              <a:t>p</a:t>
            </a:r>
            <a:r>
              <a:rPr lang="en-US" altLang="en-US" sz="2000" baseline="-25000" dirty="0">
                <a:ea typeface="ヒラギノ角ゴ Pro W3" charset="-128"/>
              </a:rPr>
              <a:t>m</a:t>
            </a:r>
            <a:r>
              <a:rPr lang="en-US" altLang="en-US" sz="2000" dirty="0">
                <a:ea typeface="ヒラギノ角ゴ Pro W3" charset="-128"/>
              </a:rPr>
              <a:t> vs. </a:t>
            </a:r>
            <a:r>
              <a:rPr lang="en-US" altLang="en-US" sz="2000" i="1" dirty="0">
                <a:ea typeface="ヒラギノ角ゴ Pro W3" charset="-128"/>
              </a:rPr>
              <a:t>H</a:t>
            </a:r>
            <a:r>
              <a:rPr lang="en-US" altLang="en-US" sz="2000" baseline="-25000" dirty="0">
                <a:ea typeface="ヒラギノ角ゴ Pro W3" charset="-128"/>
              </a:rPr>
              <a:t>a</a:t>
            </a:r>
            <a:r>
              <a:rPr lang="en-US" altLang="en-US" sz="2000" dirty="0">
                <a:ea typeface="ヒラギノ角ゴ Pro W3" charset="-128"/>
              </a:rPr>
              <a:t>: </a:t>
            </a:r>
            <a:r>
              <a:rPr lang="en-US" altLang="en-US" sz="2000" i="1" dirty="0">
                <a:ea typeface="ヒラギノ角ゴ Pro W3" charset="-128"/>
              </a:rPr>
              <a:t>p</a:t>
            </a:r>
            <a:r>
              <a:rPr lang="en-US" altLang="en-US" sz="2000" baseline="-25000" dirty="0">
                <a:ea typeface="ヒラギノ角ゴ Pro W3" charset="-128"/>
              </a:rPr>
              <a:t>f</a:t>
            </a:r>
            <a:r>
              <a:rPr lang="en-US" altLang="en-US" sz="2000" dirty="0">
                <a:ea typeface="ヒラギノ角ゴ Pro W3" charset="-128"/>
              </a:rPr>
              <a:t> = </a:t>
            </a:r>
            <a:r>
              <a:rPr lang="en-US" altLang="en-US" sz="2000" i="1" dirty="0">
                <a:ea typeface="ヒラギノ角ゴ Pro W3" charset="-128"/>
              </a:rPr>
              <a:t>p</a:t>
            </a:r>
            <a:r>
              <a:rPr lang="en-US" altLang="en-US" sz="2000" baseline="-25000" dirty="0">
                <a:ea typeface="ヒラギノ角ゴ Pro W3" charset="-128"/>
              </a:rPr>
              <a:t>m</a:t>
            </a:r>
            <a:endParaRPr lang="en-US" altLang="en-US" sz="2000"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413832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8.2-8</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A nutritionist wants to determine whether males consume more calcium than females. Of the 180 males in her sample, 99 indicated they consumed the recommended daily intake of calcium, compared with 232 of the 320 females. </a:t>
            </a:r>
          </a:p>
          <a:p>
            <a:pPr marL="0" indent="0" eaLnBrk="1" hangingPunct="1">
              <a:buFont typeface="Wingdings" pitchFamily="2" charset="2"/>
              <a:buNone/>
            </a:pPr>
            <a:r>
              <a:rPr lang="en-US" altLang="en-US" dirty="0">
                <a:ea typeface="ヒラギノ角ゴ Pro W3" charset="-128"/>
              </a:rPr>
              <a:t>What is the absolute value of the test statistic?</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8.27</a:t>
            </a:r>
          </a:p>
          <a:p>
            <a:pPr marL="0" indent="0" eaLnBrk="1" hangingPunct="1">
              <a:buFont typeface="Wingdings" pitchFamily="2" charset="2"/>
              <a:buNone/>
            </a:pPr>
            <a:r>
              <a:rPr lang="en-US" altLang="en-US" dirty="0">
                <a:ea typeface="ヒラギノ角ゴ Pro W3" charset="-128"/>
              </a:rPr>
              <a:t>b. 8.14</a:t>
            </a:r>
          </a:p>
          <a:p>
            <a:pPr marL="0" indent="0" eaLnBrk="1" hangingPunct="1">
              <a:buFont typeface="Wingdings" pitchFamily="2" charset="2"/>
              <a:buNone/>
            </a:pPr>
            <a:r>
              <a:rPr lang="en-US" altLang="en-US" dirty="0">
                <a:ea typeface="ヒラギノ角ゴ Pro W3" charset="-128"/>
              </a:rPr>
              <a:t>c. 3.97</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8.2-8 answer</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A nutritionist wants to determine whether males consume more calcium than females. Of the 180 males in her sample, 99 indicated they consumed the recommended daily intake of calcium, compared with 232 of the 320 females. </a:t>
            </a:r>
          </a:p>
          <a:p>
            <a:pPr marL="0" indent="0" eaLnBrk="1" hangingPunct="1">
              <a:buFont typeface="Wingdings" pitchFamily="2" charset="2"/>
              <a:buNone/>
            </a:pPr>
            <a:r>
              <a:rPr lang="en-US" altLang="en-US" dirty="0">
                <a:ea typeface="ヒラギノ角ゴ Pro W3" charset="-128"/>
              </a:rPr>
              <a:t>What is the absolute value of the test statistic?</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8.27</a:t>
            </a:r>
          </a:p>
          <a:p>
            <a:pPr marL="0" indent="0" eaLnBrk="1" hangingPunct="1">
              <a:buFont typeface="Wingdings" pitchFamily="2" charset="2"/>
              <a:buNone/>
            </a:pPr>
            <a:r>
              <a:rPr lang="en-US" altLang="en-US" dirty="0">
                <a:ea typeface="ヒラギノ角ゴ Pro W3" charset="-128"/>
              </a:rPr>
              <a:t>b. 8.14</a:t>
            </a:r>
          </a:p>
          <a:p>
            <a:pPr marL="0" indent="0" eaLnBrk="1" hangingPunct="1">
              <a:buFont typeface="Wingdings" pitchFamily="2" charset="2"/>
              <a:buNone/>
            </a:pPr>
            <a:r>
              <a:rPr lang="en-US" altLang="en-US" b="1" dirty="0">
                <a:ea typeface="ヒラギノ角ゴ Pro W3" charset="-128"/>
              </a:rPr>
              <a:t>c. 3.97 (correct)</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4227617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8.2-9</a:t>
            </a:r>
          </a:p>
        </p:txBody>
      </p:sp>
      <p:sp>
        <p:nvSpPr>
          <p:cNvPr id="1301507" name="Rectangle 3" descr="Interest is in determining if a new treatment has a higher success probability than a standard treatment. &#10;&#10;150 people are given the new treatment and 100 are given the standard. What is the null and alternative hypotheses?&#10;&#10;option a. H0: pn = ps  versus Ha: pn less than ps&#10;&#10;option b. H0: pn = ps versus Ha: pn greater than ps&#10;&#10;option c.  H0: pn less than ps versus Ha: pn = ps&#10;"/>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We are interested in determining whether a new treatment has a higher success probability than a standard treatment. </a:t>
            </a:r>
          </a:p>
          <a:p>
            <a:pPr marL="0" indent="0" eaLnBrk="1" hangingPunct="1">
              <a:buFont typeface="Wingdings" pitchFamily="2" charset="2"/>
              <a:buNone/>
            </a:pPr>
            <a:r>
              <a:rPr lang="en-US" altLang="en-US" dirty="0">
                <a:ea typeface="ヒラギノ角ゴ Pro W3" charset="-128"/>
              </a:rPr>
              <a:t>150 people are given the new treatment, and 100 are given the standard. What are the null and alternative hypotheses?</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a:t>
            </a:r>
            <a:r>
              <a:rPr lang="en-US" altLang="en-US" i="1" dirty="0">
                <a:ea typeface="ヒラギノ角ゴ Pro W3" charset="-128"/>
              </a:rPr>
              <a:t>H</a:t>
            </a:r>
            <a:r>
              <a:rPr lang="en-US" altLang="en-US" baseline="-25000" dirty="0">
                <a:ea typeface="ヒラギノ角ゴ Pro W3" charset="-128"/>
              </a:rPr>
              <a:t>0</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 </a:t>
            </a:r>
            <a:r>
              <a:rPr lang="en-US" altLang="en-US" i="1" dirty="0" err="1">
                <a:ea typeface="ヒラギノ角ゴ Pro W3" charset="-128"/>
              </a:rPr>
              <a:t>p</a:t>
            </a:r>
            <a:r>
              <a:rPr lang="en-US" altLang="en-US" baseline="-25000" dirty="0" err="1">
                <a:ea typeface="ヒラギノ角ゴ Pro W3" charset="-128"/>
              </a:rPr>
              <a:t>s</a:t>
            </a:r>
            <a:r>
              <a:rPr lang="en-US" altLang="en-US" dirty="0">
                <a:ea typeface="ヒラギノ角ゴ Pro W3" charset="-128"/>
              </a:rPr>
              <a:t>  vs. </a:t>
            </a:r>
            <a:r>
              <a:rPr lang="en-US" altLang="en-US" i="1" dirty="0">
                <a:ea typeface="ヒラギノ角ゴ Pro W3" charset="-128"/>
              </a:rPr>
              <a:t>H</a:t>
            </a:r>
            <a:r>
              <a:rPr lang="en-US" altLang="en-US" baseline="-25000" dirty="0">
                <a:ea typeface="ヒラギノ角ゴ Pro W3" charset="-128"/>
              </a:rPr>
              <a:t>a</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&lt; </a:t>
            </a:r>
            <a:r>
              <a:rPr lang="en-US" altLang="en-US" i="1" dirty="0" err="1">
                <a:ea typeface="ヒラギノ角ゴ Pro W3" charset="-128"/>
              </a:rPr>
              <a:t>p</a:t>
            </a:r>
            <a:r>
              <a:rPr lang="en-US" altLang="en-US" baseline="-25000" dirty="0" err="1">
                <a:ea typeface="ヒラギノ角ゴ Pro W3" charset="-128"/>
              </a:rPr>
              <a:t>s</a:t>
            </a: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b. </a:t>
            </a:r>
            <a:r>
              <a:rPr lang="en-US" altLang="en-US" i="1" dirty="0">
                <a:ea typeface="ヒラギノ角ゴ Pro W3" charset="-128"/>
              </a:rPr>
              <a:t>H</a:t>
            </a:r>
            <a:r>
              <a:rPr lang="en-US" altLang="en-US" baseline="-25000" dirty="0">
                <a:ea typeface="ヒラギノ角ゴ Pro W3" charset="-128"/>
              </a:rPr>
              <a:t>0</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 </a:t>
            </a:r>
            <a:r>
              <a:rPr lang="en-US" altLang="en-US" i="1" dirty="0" err="1">
                <a:ea typeface="ヒラギノ角ゴ Pro W3" charset="-128"/>
              </a:rPr>
              <a:t>p</a:t>
            </a:r>
            <a:r>
              <a:rPr lang="en-US" altLang="en-US" baseline="-25000" dirty="0" err="1">
                <a:ea typeface="ヒラギノ角ゴ Pro W3" charset="-128"/>
              </a:rPr>
              <a:t>s</a:t>
            </a:r>
            <a:r>
              <a:rPr lang="en-US" altLang="en-US" dirty="0">
                <a:ea typeface="ヒラギノ角ゴ Pro W3" charset="-128"/>
              </a:rPr>
              <a:t> vs. </a:t>
            </a:r>
            <a:r>
              <a:rPr lang="en-US" altLang="en-US" i="1" dirty="0">
                <a:ea typeface="ヒラギノ角ゴ Pro W3" charset="-128"/>
              </a:rPr>
              <a:t>H</a:t>
            </a:r>
            <a:r>
              <a:rPr lang="en-US" altLang="en-US" baseline="-25000" dirty="0">
                <a:ea typeface="ヒラギノ角ゴ Pro W3" charset="-128"/>
              </a:rPr>
              <a:t>a</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&gt; </a:t>
            </a:r>
            <a:r>
              <a:rPr lang="en-US" altLang="en-US" i="1" dirty="0" err="1">
                <a:ea typeface="ヒラギノ角ゴ Pro W3" charset="-128"/>
              </a:rPr>
              <a:t>p</a:t>
            </a:r>
            <a:r>
              <a:rPr lang="en-US" altLang="en-US" baseline="-25000" dirty="0" err="1">
                <a:ea typeface="ヒラギノ角ゴ Pro W3" charset="-128"/>
              </a:rPr>
              <a:t>s</a:t>
            </a: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c.  </a:t>
            </a:r>
            <a:r>
              <a:rPr lang="en-US" altLang="en-US" i="1" dirty="0">
                <a:ea typeface="ヒラギノ角ゴ Pro W3" charset="-128"/>
              </a:rPr>
              <a:t>H</a:t>
            </a:r>
            <a:r>
              <a:rPr lang="en-US" altLang="en-US" baseline="-25000" dirty="0">
                <a:ea typeface="ヒラギノ角ゴ Pro W3" charset="-128"/>
              </a:rPr>
              <a:t>0</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&lt; </a:t>
            </a:r>
            <a:r>
              <a:rPr lang="en-US" altLang="en-US" i="1" dirty="0" err="1">
                <a:ea typeface="ヒラギノ角ゴ Pro W3" charset="-128"/>
              </a:rPr>
              <a:t>p</a:t>
            </a:r>
            <a:r>
              <a:rPr lang="en-US" altLang="en-US" baseline="-25000" dirty="0" err="1">
                <a:ea typeface="ヒラギノ角ゴ Pro W3" charset="-128"/>
              </a:rPr>
              <a:t>s</a:t>
            </a:r>
            <a:r>
              <a:rPr lang="en-US" altLang="en-US" dirty="0">
                <a:ea typeface="ヒラギノ角ゴ Pro W3" charset="-128"/>
              </a:rPr>
              <a:t> vs. </a:t>
            </a:r>
            <a:r>
              <a:rPr lang="en-US" altLang="en-US" i="1" dirty="0">
                <a:ea typeface="ヒラギノ角ゴ Pro W3" charset="-128"/>
              </a:rPr>
              <a:t>H</a:t>
            </a:r>
            <a:r>
              <a:rPr lang="en-US" altLang="en-US" baseline="-25000" dirty="0">
                <a:ea typeface="ヒラギノ角ゴ Pro W3" charset="-128"/>
              </a:rPr>
              <a:t>a</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 </a:t>
            </a:r>
            <a:r>
              <a:rPr lang="en-US" altLang="en-US" i="1" dirty="0" err="1">
                <a:ea typeface="ヒラギノ角ゴ Pro W3" charset="-128"/>
              </a:rPr>
              <a:t>p</a:t>
            </a:r>
            <a:r>
              <a:rPr lang="en-US" altLang="en-US" baseline="-25000" dirty="0" err="1">
                <a:ea typeface="ヒラギノ角ゴ Pro W3" charset="-128"/>
              </a:rPr>
              <a:t>s</a:t>
            </a: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8.2-9 answer</a:t>
            </a:r>
          </a:p>
        </p:txBody>
      </p:sp>
      <p:sp>
        <p:nvSpPr>
          <p:cNvPr id="1301507" name="Rectangle 3" descr="Interest is in determining if a new treatment has a higher success probability than a standard treatment. &#10;&#10;150 people are given the new treatment and 100 are given the standard. What is the null and alternative hypotheses?&#10;&#10;option a. H0: pn = ps  versus Ha: pn less than ps&#10;&#10;option b. H0: pn = ps versus Ha: pn greater than ps&#10;&#10;option c.  H0: pn less than ps versus Ha: pn = ps&#10;"/>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We are interested in determining whether a new treatment has a higher success probability than a standard treatment. </a:t>
            </a:r>
          </a:p>
          <a:p>
            <a:pPr marL="0" indent="0" eaLnBrk="1" hangingPunct="1">
              <a:buFont typeface="Wingdings" pitchFamily="2" charset="2"/>
              <a:buNone/>
            </a:pPr>
            <a:r>
              <a:rPr lang="en-US" altLang="en-US" dirty="0">
                <a:ea typeface="ヒラギノ角ゴ Pro W3" charset="-128"/>
              </a:rPr>
              <a:t>150 people are given the new treatment, and 100 are given the standard. What are the null and alternative hypotheses?</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a:t>
            </a:r>
            <a:r>
              <a:rPr lang="en-US" altLang="en-US" i="1" dirty="0">
                <a:ea typeface="ヒラギノ角ゴ Pro W3" charset="-128"/>
              </a:rPr>
              <a:t>H</a:t>
            </a:r>
            <a:r>
              <a:rPr lang="en-US" altLang="en-US" baseline="-25000" dirty="0">
                <a:ea typeface="ヒラギノ角ゴ Pro W3" charset="-128"/>
              </a:rPr>
              <a:t>0</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 </a:t>
            </a:r>
            <a:r>
              <a:rPr lang="en-US" altLang="en-US" i="1" dirty="0" err="1">
                <a:ea typeface="ヒラギノ角ゴ Pro W3" charset="-128"/>
              </a:rPr>
              <a:t>p</a:t>
            </a:r>
            <a:r>
              <a:rPr lang="en-US" altLang="en-US" baseline="-25000" dirty="0" err="1">
                <a:ea typeface="ヒラギノ角ゴ Pro W3" charset="-128"/>
              </a:rPr>
              <a:t>s</a:t>
            </a:r>
            <a:r>
              <a:rPr lang="en-US" altLang="en-US" dirty="0">
                <a:ea typeface="ヒラギノ角ゴ Pro W3" charset="-128"/>
              </a:rPr>
              <a:t>  vs. </a:t>
            </a:r>
            <a:r>
              <a:rPr lang="en-US" altLang="en-US" i="1" dirty="0">
                <a:ea typeface="ヒラギノ角ゴ Pro W3" charset="-128"/>
              </a:rPr>
              <a:t>H</a:t>
            </a:r>
            <a:r>
              <a:rPr lang="en-US" altLang="en-US" baseline="-25000" dirty="0">
                <a:ea typeface="ヒラギノ角ゴ Pro W3" charset="-128"/>
              </a:rPr>
              <a:t>a</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&lt; </a:t>
            </a:r>
            <a:r>
              <a:rPr lang="en-US" altLang="en-US" i="1" dirty="0" err="1">
                <a:ea typeface="ヒラギノ角ゴ Pro W3" charset="-128"/>
              </a:rPr>
              <a:t>p</a:t>
            </a:r>
            <a:r>
              <a:rPr lang="en-US" altLang="en-US" baseline="-25000" dirty="0" err="1">
                <a:ea typeface="ヒラギノ角ゴ Pro W3" charset="-128"/>
              </a:rPr>
              <a:t>s</a:t>
            </a:r>
            <a:endParaRPr lang="en-US" altLang="en-US" dirty="0">
              <a:ea typeface="ヒラギノ角ゴ Pro W3" charset="-128"/>
            </a:endParaRPr>
          </a:p>
          <a:p>
            <a:pPr marL="0" indent="0" eaLnBrk="1" hangingPunct="1">
              <a:buFont typeface="Wingdings" pitchFamily="2" charset="2"/>
              <a:buNone/>
            </a:pPr>
            <a:r>
              <a:rPr lang="en-US" altLang="en-US" b="1" dirty="0">
                <a:ea typeface="ヒラギノ角ゴ Pro W3" charset="-128"/>
              </a:rPr>
              <a:t>b. </a:t>
            </a:r>
            <a:r>
              <a:rPr lang="en-US" altLang="en-US" b="1" i="1" dirty="0">
                <a:ea typeface="ヒラギノ角ゴ Pro W3" charset="-128"/>
              </a:rPr>
              <a:t>H</a:t>
            </a:r>
            <a:r>
              <a:rPr lang="en-US" altLang="en-US" b="1" baseline="-25000" dirty="0">
                <a:ea typeface="ヒラギノ角ゴ Pro W3" charset="-128"/>
              </a:rPr>
              <a:t>0</a:t>
            </a:r>
            <a:r>
              <a:rPr lang="en-US" altLang="en-US" b="1" dirty="0">
                <a:ea typeface="ヒラギノ角ゴ Pro W3" charset="-128"/>
              </a:rPr>
              <a:t>: </a:t>
            </a:r>
            <a:r>
              <a:rPr lang="en-US" altLang="en-US" b="1" i="1" dirty="0" err="1">
                <a:ea typeface="ヒラギノ角ゴ Pro W3" charset="-128"/>
              </a:rPr>
              <a:t>p</a:t>
            </a:r>
            <a:r>
              <a:rPr lang="en-US" altLang="en-US" b="1" baseline="-25000" dirty="0" err="1">
                <a:ea typeface="ヒラギノ角ゴ Pro W3" charset="-128"/>
              </a:rPr>
              <a:t>n</a:t>
            </a:r>
            <a:r>
              <a:rPr lang="en-US" altLang="en-US" b="1" dirty="0">
                <a:ea typeface="ヒラギノ角ゴ Pro W3" charset="-128"/>
              </a:rPr>
              <a:t> = </a:t>
            </a:r>
            <a:r>
              <a:rPr lang="en-US" altLang="en-US" b="1" i="1" dirty="0" err="1">
                <a:ea typeface="ヒラギノ角ゴ Pro W3" charset="-128"/>
              </a:rPr>
              <a:t>p</a:t>
            </a:r>
            <a:r>
              <a:rPr lang="en-US" altLang="en-US" b="1" baseline="-25000" dirty="0" err="1">
                <a:ea typeface="ヒラギノ角ゴ Pro W3" charset="-128"/>
              </a:rPr>
              <a:t>s</a:t>
            </a:r>
            <a:r>
              <a:rPr lang="en-US" altLang="en-US" b="1" dirty="0">
                <a:ea typeface="ヒラギノ角ゴ Pro W3" charset="-128"/>
              </a:rPr>
              <a:t> vs. </a:t>
            </a:r>
            <a:r>
              <a:rPr lang="en-US" altLang="en-US" b="1" i="1" dirty="0">
                <a:ea typeface="ヒラギノ角ゴ Pro W3" charset="-128"/>
              </a:rPr>
              <a:t>H</a:t>
            </a:r>
            <a:r>
              <a:rPr lang="en-US" altLang="en-US" b="1" baseline="-25000" dirty="0">
                <a:ea typeface="ヒラギノ角ゴ Pro W3" charset="-128"/>
              </a:rPr>
              <a:t>a</a:t>
            </a:r>
            <a:r>
              <a:rPr lang="en-US" altLang="en-US" b="1" dirty="0">
                <a:ea typeface="ヒラギノ角ゴ Pro W3" charset="-128"/>
              </a:rPr>
              <a:t>: </a:t>
            </a:r>
            <a:r>
              <a:rPr lang="en-US" altLang="en-US" b="1" i="1" dirty="0" err="1">
                <a:ea typeface="ヒラギノ角ゴ Pro W3" charset="-128"/>
              </a:rPr>
              <a:t>p</a:t>
            </a:r>
            <a:r>
              <a:rPr lang="en-US" altLang="en-US" b="1" baseline="-25000" dirty="0" err="1">
                <a:ea typeface="ヒラギノ角ゴ Pro W3" charset="-128"/>
              </a:rPr>
              <a:t>n</a:t>
            </a:r>
            <a:r>
              <a:rPr lang="en-US" altLang="en-US" b="1" dirty="0">
                <a:ea typeface="ヒラギノ角ゴ Pro W3" charset="-128"/>
              </a:rPr>
              <a:t> &gt; </a:t>
            </a:r>
            <a:r>
              <a:rPr lang="en-US" altLang="en-US" b="1" i="1" dirty="0" err="1">
                <a:ea typeface="ヒラギノ角ゴ Pro W3" charset="-128"/>
              </a:rPr>
              <a:t>p</a:t>
            </a:r>
            <a:r>
              <a:rPr lang="en-US" altLang="en-US" b="1" baseline="-25000" dirty="0" err="1">
                <a:ea typeface="ヒラギノ角ゴ Pro W3" charset="-128"/>
              </a:rPr>
              <a:t>s</a:t>
            </a:r>
            <a:r>
              <a:rPr lang="en-US" altLang="en-US" b="1" i="1" baseline="-25000" dirty="0">
                <a:ea typeface="ヒラギノ角ゴ Pro W3" charset="-128"/>
              </a:rPr>
              <a:t>  </a:t>
            </a:r>
            <a:r>
              <a:rPr lang="en-US" altLang="en-US" sz="3600" b="1" baseline="-25000" dirty="0">
                <a:ea typeface="ヒラギノ角ゴ Pro W3" charset="-128"/>
              </a:rPr>
              <a:t>(correct)</a:t>
            </a:r>
            <a:endParaRPr lang="en-US" altLang="en-US" sz="3600" b="1" dirty="0">
              <a:ea typeface="ヒラギノ角ゴ Pro W3" charset="-128"/>
            </a:endParaRPr>
          </a:p>
          <a:p>
            <a:pPr marL="0" indent="0" eaLnBrk="1" hangingPunct="1">
              <a:buFont typeface="Wingdings" pitchFamily="2" charset="2"/>
              <a:buNone/>
            </a:pPr>
            <a:r>
              <a:rPr lang="en-US" altLang="en-US" dirty="0">
                <a:ea typeface="ヒラギノ角ゴ Pro W3" charset="-128"/>
              </a:rPr>
              <a:t>c.  </a:t>
            </a:r>
            <a:r>
              <a:rPr lang="en-US" altLang="en-US" i="1" dirty="0">
                <a:ea typeface="ヒラギノ角ゴ Pro W3" charset="-128"/>
              </a:rPr>
              <a:t>H</a:t>
            </a:r>
            <a:r>
              <a:rPr lang="en-US" altLang="en-US" baseline="-25000" dirty="0">
                <a:ea typeface="ヒラギノ角ゴ Pro W3" charset="-128"/>
              </a:rPr>
              <a:t>0</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&lt; </a:t>
            </a:r>
            <a:r>
              <a:rPr lang="en-US" altLang="en-US" i="1" dirty="0" err="1">
                <a:ea typeface="ヒラギノ角ゴ Pro W3" charset="-128"/>
              </a:rPr>
              <a:t>p</a:t>
            </a:r>
            <a:r>
              <a:rPr lang="en-US" altLang="en-US" baseline="-25000" dirty="0" err="1">
                <a:ea typeface="ヒラギノ角ゴ Pro W3" charset="-128"/>
              </a:rPr>
              <a:t>s</a:t>
            </a:r>
            <a:r>
              <a:rPr lang="en-US" altLang="en-US" dirty="0">
                <a:ea typeface="ヒラギノ角ゴ Pro W3" charset="-128"/>
              </a:rPr>
              <a:t> vs. </a:t>
            </a:r>
            <a:r>
              <a:rPr lang="en-US" altLang="en-US" i="1" dirty="0">
                <a:ea typeface="ヒラギノ角ゴ Pro W3" charset="-128"/>
              </a:rPr>
              <a:t>H</a:t>
            </a:r>
            <a:r>
              <a:rPr lang="en-US" altLang="en-US" baseline="-25000" dirty="0">
                <a:ea typeface="ヒラギノ角ゴ Pro W3" charset="-128"/>
              </a:rPr>
              <a:t>a</a:t>
            </a:r>
            <a:r>
              <a:rPr lang="en-US" altLang="en-US" dirty="0">
                <a:ea typeface="ヒラギノ角ゴ Pro W3" charset="-128"/>
              </a:rPr>
              <a:t>: </a:t>
            </a:r>
            <a:r>
              <a:rPr lang="en-US" altLang="en-US" i="1" dirty="0" err="1">
                <a:ea typeface="ヒラギノ角ゴ Pro W3" charset="-128"/>
              </a:rPr>
              <a:t>p</a:t>
            </a:r>
            <a:r>
              <a:rPr lang="en-US" altLang="en-US" baseline="-25000" dirty="0" err="1">
                <a:ea typeface="ヒラギノ角ゴ Pro W3" charset="-128"/>
              </a:rPr>
              <a:t>n</a:t>
            </a:r>
            <a:r>
              <a:rPr lang="en-US" altLang="en-US" dirty="0">
                <a:ea typeface="ヒラギノ角ゴ Pro W3" charset="-128"/>
              </a:rPr>
              <a:t> = </a:t>
            </a:r>
            <a:r>
              <a:rPr lang="en-US" altLang="en-US" i="1" dirty="0" err="1">
                <a:ea typeface="ヒラギノ角ゴ Pro W3" charset="-128"/>
              </a:rPr>
              <a:t>p</a:t>
            </a:r>
            <a:r>
              <a:rPr lang="en-US" altLang="en-US" baseline="-25000" dirty="0" err="1">
                <a:ea typeface="ヒラギノ角ゴ Pro W3" charset="-128"/>
              </a:rPr>
              <a:t>s</a:t>
            </a: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113506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8.1-2 answer</a:t>
            </a:r>
          </a:p>
        </p:txBody>
      </p:sp>
      <p:sp>
        <p:nvSpPr>
          <p:cNvPr id="1300483" name="Rectangle 3"/>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In a sample of 20 items, I found six to be defective. In constructing a confidence interval for the proportion of defectives, I should use</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b="1" dirty="0">
                <a:ea typeface="ヒラギノ角ゴ Pro W3" charset="-128"/>
              </a:rPr>
              <a:t>a. the plus four method. (correct)</a:t>
            </a:r>
          </a:p>
          <a:p>
            <a:pPr marL="0" indent="-381000" eaLnBrk="1" hangingPunct="1">
              <a:buFont typeface="Wingdings" pitchFamily="2" charset="2"/>
              <a:buNone/>
            </a:pPr>
            <a:r>
              <a:rPr lang="en-US" altLang="en-US" sz="2800" dirty="0">
                <a:ea typeface="ヒラギノ角ゴ Pro W3" charset="-128"/>
              </a:rPr>
              <a:t>b. the large-sample interval.</a:t>
            </a:r>
          </a:p>
          <a:p>
            <a:pPr marL="0" indent="-381000" eaLnBrk="1" hangingPunct="1">
              <a:buFont typeface="Wingdings" pitchFamily="2" charset="2"/>
              <a:buNone/>
            </a:pPr>
            <a:r>
              <a:rPr lang="en-US" altLang="en-US" sz="2800" dirty="0">
                <a:ea typeface="ヒラギノ角ゴ Pro W3" charset="-128"/>
              </a:rPr>
              <a:t>c. neither of these.</a:t>
            </a:r>
          </a:p>
        </p:txBody>
      </p:sp>
      <p:sp>
        <p:nvSpPr>
          <p:cNvPr id="43023" name="Text Box 15"/>
          <p:cNvSpPr txBox="1">
            <a:spLocks noChangeArrowheads="1"/>
          </p:cNvSpPr>
          <p:nvPr/>
        </p:nvSpPr>
        <p:spPr bwMode="auto">
          <a:xfrm>
            <a:off x="4724400" y="4932888"/>
            <a:ext cx="381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a:solidFill>
                  <a:schemeClr val="tx1"/>
                </a:solidFill>
                <a:latin typeface="Lucida Sans Unicode" pitchFamily="34" charset="0"/>
                <a:ea typeface="ＭＳ Ｐゴシック" pitchFamily="34" charset="-128"/>
              </a:defRPr>
            </a:lvl1pPr>
            <a:lvl2pPr marL="742950" indent="-285750">
              <a:defRPr sz="2300">
                <a:solidFill>
                  <a:schemeClr val="tx1"/>
                </a:solidFill>
                <a:latin typeface="Lucida Sans Unicode" pitchFamily="34" charset="0"/>
                <a:ea typeface="ＭＳ Ｐゴシック" pitchFamily="34" charset="-128"/>
              </a:defRPr>
            </a:lvl2pPr>
            <a:lvl3pPr marL="1143000">
              <a:defRPr sz="2100">
                <a:solidFill>
                  <a:schemeClr val="tx1"/>
                </a:solidFill>
                <a:latin typeface="Lucida Sans Unicode" pitchFamily="34" charset="0"/>
                <a:ea typeface="ＭＳ Ｐゴシック" pitchFamily="34" charset="-128"/>
              </a:defRPr>
            </a:lvl3pPr>
            <a:lvl4pPr marL="1600200">
              <a:defRPr sz="1900">
                <a:solidFill>
                  <a:schemeClr val="tx1"/>
                </a:solidFill>
                <a:latin typeface="Lucida Sans Unicode" pitchFamily="34" charset="0"/>
                <a:ea typeface="ＭＳ Ｐゴシック" pitchFamily="34" charset="-128"/>
              </a:defRPr>
            </a:lvl4pPr>
            <a:lvl5pPr marL="2057400">
              <a:defRPr>
                <a:solidFill>
                  <a:schemeClr val="tx1"/>
                </a:solidFill>
                <a:latin typeface="Lucida Sans Unicode" pitchFamily="34" charset="0"/>
                <a:ea typeface="ＭＳ Ｐゴシック" pitchFamily="34" charset="-128"/>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ＭＳ Ｐゴシック" pitchFamily="34" charset="-128"/>
              </a:defRPr>
            </a:lvl9pPr>
          </a:lstStyle>
          <a:p>
            <a:pPr eaLnBrk="1" hangingPunct="1">
              <a:spcBef>
                <a:spcPct val="50000"/>
              </a:spcBef>
            </a:pPr>
            <a:r>
              <a:rPr lang="en-US" altLang="en-US" sz="1800" i="1" dirty="0">
                <a:latin typeface="Arial" pitchFamily="34" charset="0"/>
              </a:rPr>
              <a:t>The sample size is larger than 10, but there are fewer than 10 defectives, so the plus four method will be best.</a:t>
            </a:r>
            <a:r>
              <a:rPr lang="en-US" altLang="en-US" sz="1800" dirty="0">
                <a:latin typeface="Arial" pitchFamily="34" charset="0"/>
              </a:rPr>
              <a:t> </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701081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8.2-10</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There is interest in determining whether a new treatment has a higher success probability than a standard treatment. </a:t>
            </a:r>
          </a:p>
          <a:p>
            <a:pPr marL="0" indent="0" eaLnBrk="1" hangingPunct="1">
              <a:buFont typeface="Wingdings 3" pitchFamily="18" charset="2"/>
              <a:buNone/>
            </a:pPr>
            <a:r>
              <a:rPr lang="en-US" altLang="en-US" dirty="0">
                <a:ea typeface="ヒラギノ角ゴ Pro W3" charset="-128"/>
              </a:rPr>
              <a:t>150 people are given the new treatment (115 successes), and 100 are given the standard treatment (65 successes). What is the value of the test statistic? </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1.41</a:t>
            </a:r>
          </a:p>
          <a:p>
            <a:pPr marL="0" indent="0" eaLnBrk="1" hangingPunct="1">
              <a:buFont typeface="Wingdings" pitchFamily="2" charset="2"/>
              <a:buNone/>
            </a:pPr>
            <a:r>
              <a:rPr lang="en-US" altLang="en-US" dirty="0">
                <a:ea typeface="ヒラギノ角ゴ Pro W3" charset="-128"/>
              </a:rPr>
              <a:t>b. 2.01</a:t>
            </a:r>
          </a:p>
          <a:p>
            <a:pPr marL="0" indent="0" eaLnBrk="1" hangingPunct="1">
              <a:buFont typeface="Wingdings" pitchFamily="2" charset="2"/>
              <a:buNone/>
            </a:pPr>
            <a:r>
              <a:rPr lang="en-US" altLang="en-US" dirty="0">
                <a:ea typeface="ヒラギノ角ゴ Pro W3" charset="-128"/>
              </a:rPr>
              <a:t>c. 1.96</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8.2-10 answer</a:t>
            </a:r>
          </a:p>
        </p:txBody>
      </p:sp>
      <p:sp>
        <p:nvSpPr>
          <p:cNvPr id="1301507" name="Rectangle 3"/>
          <p:cNvSpPr>
            <a:spLocks noGrp="1" noChangeArrowheads="1"/>
          </p:cNvSpPr>
          <p:nvPr>
            <p:ph idx="1"/>
          </p:nvPr>
        </p:nvSpPr>
        <p:spPr/>
        <p:txBody>
          <a:bodyPr/>
          <a:lstStyle/>
          <a:p>
            <a:pPr marL="0" indent="0" eaLnBrk="1" hangingPunct="1">
              <a:buFont typeface="Wingdings" pitchFamily="2" charset="2"/>
              <a:buNone/>
            </a:pPr>
            <a:r>
              <a:rPr lang="en-US" altLang="en-US" dirty="0">
                <a:ea typeface="ヒラギノ角ゴ Pro W3" charset="-128"/>
              </a:rPr>
              <a:t>There is interest in determining whether a new treatment has a higher success probability than a standard treatment. </a:t>
            </a:r>
          </a:p>
          <a:p>
            <a:pPr marL="0" indent="0" eaLnBrk="1" hangingPunct="1">
              <a:buFont typeface="Wingdings 3" pitchFamily="18" charset="2"/>
              <a:buNone/>
            </a:pPr>
            <a:r>
              <a:rPr lang="en-US" altLang="en-US" dirty="0">
                <a:ea typeface="ヒラギノ角ゴ Pro W3" charset="-128"/>
              </a:rPr>
              <a:t>150 people are given the new treatment (115 successes), and 100 are given the standard treatment (65 successes). What is the value of the test statistic? </a:t>
            </a:r>
          </a:p>
          <a:p>
            <a:pPr marL="0" indent="0" eaLnBrk="1" hangingPunct="1">
              <a:buFont typeface="Wingdings" pitchFamily="2" charset="2"/>
              <a:buNone/>
            </a:pPr>
            <a:endParaRPr lang="en-US" altLang="en-US" dirty="0">
              <a:ea typeface="ヒラギノ角ゴ Pro W3" charset="-128"/>
            </a:endParaRPr>
          </a:p>
          <a:p>
            <a:pPr marL="0" indent="0" eaLnBrk="1" hangingPunct="1">
              <a:buFont typeface="Wingdings" pitchFamily="2" charset="2"/>
              <a:buNone/>
            </a:pPr>
            <a:r>
              <a:rPr lang="en-US" altLang="en-US" dirty="0">
                <a:ea typeface="ヒラギノ角ゴ Pro W3" charset="-128"/>
              </a:rPr>
              <a:t>a. 1.41</a:t>
            </a:r>
          </a:p>
          <a:p>
            <a:pPr marL="0" indent="0" eaLnBrk="1" hangingPunct="1">
              <a:buFont typeface="Wingdings" pitchFamily="2" charset="2"/>
              <a:buNone/>
            </a:pPr>
            <a:r>
              <a:rPr lang="en-US" altLang="en-US" b="1" dirty="0">
                <a:ea typeface="ヒラギノ角ゴ Pro W3" charset="-128"/>
              </a:rPr>
              <a:t>b. 2.01 (correct)</a:t>
            </a:r>
          </a:p>
          <a:p>
            <a:pPr marL="0" indent="0" eaLnBrk="1" hangingPunct="1">
              <a:buFont typeface="Wingdings" pitchFamily="2" charset="2"/>
              <a:buNone/>
            </a:pPr>
            <a:r>
              <a:rPr lang="en-US" altLang="en-US" dirty="0">
                <a:ea typeface="ヒラギノ角ゴ Pro W3" charset="-128"/>
              </a:rPr>
              <a:t>c. 1.96</a:t>
            </a:r>
          </a:p>
        </p:txBody>
      </p:sp>
      <p:sp>
        <p:nvSpPr>
          <p:cNvPr id="3" name="Footer Placeholder 2"/>
          <p:cNvSpPr>
            <a:spLocks noGrp="1"/>
          </p:cNvSpPr>
          <p:nvPr>
            <p:ph type="ftr" sz="quarter" idx="11"/>
          </p:nvPr>
        </p:nvSpPr>
        <p:spPr/>
        <p:txBody>
          <a:bodyPr/>
          <a:lstStyle/>
          <a:p>
            <a:pPr>
              <a:defRPr/>
            </a:pPr>
            <a:r>
              <a:rPr lang="en-US">
                <a:solidFill>
                  <a:prstClr val="black"/>
                </a:solidFill>
              </a:rPr>
              <a:t>8.2 Comparing Two Proportions</a:t>
            </a:r>
            <a:endParaRPr lang="en-US" dirty="0">
              <a:solidFill>
                <a:prstClr val="black"/>
              </a:solidFill>
            </a:endParaRPr>
          </a:p>
        </p:txBody>
      </p:sp>
    </p:spTree>
    <p:extLst>
      <p:ext uri="{BB962C8B-B14F-4D97-AF65-F5344CB8AC3E}">
        <p14:creationId xmlns:p14="http://schemas.microsoft.com/office/powerpoint/2010/main" val="265524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8.1-3</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It was found that in a sample of 75 students, 55 of them had cell phones. The </a:t>
            </a:r>
            <a:r>
              <a:rPr lang="en-US" altLang="en-US" sz="2800" i="1" dirty="0">
                <a:ea typeface="ヒラギノ角ゴ Pro W3" charset="-128"/>
              </a:rPr>
              <a:t>margin of error</a:t>
            </a:r>
            <a:r>
              <a:rPr lang="en-US" altLang="en-US" sz="2800" dirty="0">
                <a:ea typeface="ヒラギノ角ゴ Pro W3" charset="-128"/>
              </a:rPr>
              <a:t> for a 95% confidence interval estimate for the proportion of all students with cell phones is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0.084.</a:t>
            </a:r>
          </a:p>
          <a:p>
            <a:pPr marL="0" indent="-381000" eaLnBrk="1" hangingPunct="1">
              <a:buFont typeface="Wingdings" pitchFamily="2" charset="2"/>
              <a:buNone/>
            </a:pPr>
            <a:r>
              <a:rPr lang="en-US" altLang="en-US" sz="2800" dirty="0">
                <a:ea typeface="ヒラギノ角ゴ Pro W3" charset="-128"/>
              </a:rPr>
              <a:t>b. (0.633, 0.833).</a:t>
            </a:r>
          </a:p>
          <a:p>
            <a:pPr marL="0" indent="-381000" eaLnBrk="1" hangingPunct="1">
              <a:buFont typeface="Wingdings" pitchFamily="2" charset="2"/>
              <a:buNone/>
            </a:pPr>
            <a:r>
              <a:rPr lang="en-US" altLang="en-US" sz="2800" dirty="0">
                <a:ea typeface="ヒラギノ角ゴ Pro W3" charset="-128"/>
              </a:rPr>
              <a:t>c. 0.100.</a:t>
            </a:r>
          </a:p>
          <a:p>
            <a:pPr marL="0" indent="-381000" eaLnBrk="1" hangingPunct="1">
              <a:buFont typeface="Wingdings" pitchFamily="2" charset="2"/>
              <a:buNone/>
            </a:pPr>
            <a:endParaRPr lang="en-US" altLang="en-US" sz="2800" dirty="0">
              <a:solidFill>
                <a:schemeClr val="bg1"/>
              </a:solidFill>
              <a:ea typeface="ヒラギノ角ゴ Pro W3" charset="-128"/>
            </a:endParaRPr>
          </a:p>
          <a:p>
            <a:pPr marL="0" indent="-381000" eaLnBrk="1" hangingPunct="1">
              <a:buFont typeface="Wingdings" pitchFamily="2" charset="2"/>
              <a:buNone/>
            </a:pPr>
            <a:endParaRPr lang="en-US" altLang="en-US" sz="2800" dirty="0">
              <a:solidFill>
                <a:schemeClr val="bg1"/>
              </a:solidFill>
              <a:ea typeface="ヒラギノ角ゴ Pro W3" charset="-128"/>
            </a:endParaRP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8.1-3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US" altLang="en-US" sz="2800" dirty="0">
                <a:ea typeface="ヒラギノ角ゴ Pro W3" charset="-128"/>
              </a:rPr>
              <a:t>It was found that in a sample of 75 students, 55 of them had cell phones. The </a:t>
            </a:r>
            <a:r>
              <a:rPr lang="en-US" altLang="en-US" sz="2800" i="1" dirty="0">
                <a:ea typeface="ヒラギノ角ゴ Pro W3" charset="-128"/>
              </a:rPr>
              <a:t>margin of error</a:t>
            </a:r>
            <a:r>
              <a:rPr lang="en-US" altLang="en-US" sz="2800" dirty="0">
                <a:ea typeface="ヒラギノ角ゴ Pro W3" charset="-128"/>
              </a:rPr>
              <a:t> for a 95% confidence interval estimate for the proportion of all students with cell phones is</a:t>
            </a:r>
          </a:p>
          <a:p>
            <a:pPr marL="0" indent="-381000" eaLnBrk="1" hangingPunct="1">
              <a:buFont typeface="Wingdings" pitchFamily="2" charset="2"/>
              <a:buNone/>
            </a:pPr>
            <a:endParaRPr lang="en-US" altLang="en-US" sz="2800" dirty="0">
              <a:ea typeface="ヒラギノ角ゴ Pro W3" charset="-128"/>
            </a:endParaRPr>
          </a:p>
          <a:p>
            <a:pPr marL="0" indent="-381000" eaLnBrk="1" hangingPunct="1">
              <a:buFont typeface="Wingdings" pitchFamily="2" charset="2"/>
              <a:buNone/>
            </a:pPr>
            <a:r>
              <a:rPr lang="en-US" altLang="en-US" sz="2800" dirty="0">
                <a:ea typeface="ヒラギノ角ゴ Pro W3" charset="-128"/>
              </a:rPr>
              <a:t>a. 0.084.</a:t>
            </a:r>
          </a:p>
          <a:p>
            <a:pPr marL="0" indent="-381000" eaLnBrk="1" hangingPunct="1">
              <a:buFont typeface="Wingdings" pitchFamily="2" charset="2"/>
              <a:buNone/>
            </a:pPr>
            <a:r>
              <a:rPr lang="en-US" altLang="en-US" sz="2800" dirty="0">
                <a:ea typeface="ヒラギノ角ゴ Pro W3" charset="-128"/>
              </a:rPr>
              <a:t>b. (0.633, 0.833).</a:t>
            </a:r>
          </a:p>
          <a:p>
            <a:pPr marL="0" indent="-381000" eaLnBrk="1" hangingPunct="1">
              <a:buFont typeface="Wingdings" pitchFamily="2" charset="2"/>
              <a:buNone/>
            </a:pPr>
            <a:r>
              <a:rPr lang="en-US" altLang="en-US" sz="2800" b="1" dirty="0">
                <a:ea typeface="ヒラギノ角ゴ Pro W3" charset="-128"/>
              </a:rPr>
              <a:t>c. 0.100. (correct)</a:t>
            </a:r>
          </a:p>
        </p:txBody>
      </p:sp>
      <p:graphicFrame>
        <p:nvGraphicFramePr>
          <p:cNvPr id="1035" name="Object 11" descr="The image shows a mathematical equation, which is given as: &quot;z&quot; multiply by whole square root of p hat multiply by q hat divide by n. This expression equals to 1.96 multiply by whole square root of an expression in which the numerator value is given as: 55 by 75, multiply by 20 by 75, which is divide by denominator value 75.&quot; The expression is further approximately equals to &quot;0.100.&quot;"/>
          <p:cNvGraphicFramePr>
            <a:graphicFrameLocks noChangeAspect="1"/>
          </p:cNvGraphicFramePr>
          <p:nvPr>
            <p:extLst>
              <p:ext uri="{D42A27DB-BD31-4B8C-83A1-F6EECF244321}">
                <p14:modId xmlns:p14="http://schemas.microsoft.com/office/powerpoint/2010/main" val="1126276186"/>
              </p:ext>
            </p:extLst>
          </p:nvPr>
        </p:nvGraphicFramePr>
        <p:xfrm>
          <a:off x="4191000" y="3695700"/>
          <a:ext cx="4394200" cy="1389063"/>
        </p:xfrm>
        <a:graphic>
          <a:graphicData uri="http://schemas.openxmlformats.org/presentationml/2006/ole">
            <mc:AlternateContent xmlns:mc="http://schemas.openxmlformats.org/markup-compatibility/2006">
              <mc:Choice xmlns:v="urn:schemas-microsoft-com:vml" Requires="v">
                <p:oleObj spid="_x0000_s38947" name="Equation" r:id="rId3" imgW="2247840" imgH="711000" progId="Equation.DSMT4">
                  <p:embed/>
                </p:oleObj>
              </mc:Choice>
              <mc:Fallback>
                <p:oleObj name="Equation" r:id="rId3" imgW="2247840" imgH="711000" progId="Equation.DSMT4">
                  <p:embed/>
                  <p:pic>
                    <p:nvPicPr>
                      <p:cNvPr id="0" name=""/>
                      <p:cNvPicPr>
                        <a:picLocks noChangeAspect="1" noChangeArrowheads="1"/>
                      </p:cNvPicPr>
                      <p:nvPr/>
                    </p:nvPicPr>
                    <p:blipFill>
                      <a:blip r:embed="rId4"/>
                      <a:srcRect/>
                      <a:stretch>
                        <a:fillRect/>
                      </a:stretch>
                    </p:blipFill>
                    <p:spPr bwMode="auto">
                      <a:xfrm>
                        <a:off x="4191000" y="3695700"/>
                        <a:ext cx="4394200" cy="1389063"/>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1390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8.1-4</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dirty="0">
                <a:ea typeface="ヒラギノ角ゴ Pro W3" charset="-128"/>
              </a:rPr>
              <a:t>Suppose a sample of 155 students at a university were asked their grade in statistics, and 21 said they made A’s. </a:t>
            </a:r>
            <a:r>
              <a:rPr lang="en-US" altLang="en-US" dirty="0">
                <a:ea typeface="ヒラギノ角ゴ Pro W3" charset="-128"/>
              </a:rPr>
              <a:t>Is the use of the Normal approximation justified in this case?</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Yes, because successes and failures are both more than 10.</a:t>
            </a:r>
          </a:p>
          <a:p>
            <a:pPr marL="0" indent="-381000" eaLnBrk="1" hangingPunct="1">
              <a:buFont typeface="Wingdings" pitchFamily="2" charset="2"/>
              <a:buNone/>
            </a:pPr>
            <a:r>
              <a:rPr lang="en-US" altLang="en-US" dirty="0">
                <a:ea typeface="ヒラギノ角ゴ Pro W3" charset="-128"/>
              </a:rPr>
              <a:t>b. Yes, because the total sample size is greater than 30.</a:t>
            </a:r>
          </a:p>
          <a:p>
            <a:pPr marL="0" indent="-381000" eaLnBrk="1" hangingPunct="1">
              <a:buFont typeface="Wingdings" pitchFamily="2" charset="2"/>
              <a:buNone/>
            </a:pPr>
            <a:r>
              <a:rPr lang="en-US" altLang="en-US" dirty="0">
                <a:ea typeface="ヒラギノ角ゴ Pro W3" charset="-128"/>
              </a:rPr>
              <a:t>c. No, because the number of successes is less than 30.</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dirty="0"/>
              <a:t>8.1-4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CA" altLang="en-US" dirty="0">
                <a:ea typeface="ヒラギノ角ゴ Pro W3" charset="-128"/>
              </a:rPr>
              <a:t>Suppose a sample of 155 students at a university were asked their grade in statistics, and 21 said they made A’s. </a:t>
            </a:r>
            <a:r>
              <a:rPr lang="en-US" altLang="en-US" dirty="0">
                <a:ea typeface="ヒラギノ角ゴ Pro W3" charset="-128"/>
              </a:rPr>
              <a:t>Is the use of the Normal approximation justified in this case?</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Yes, because successes and failures are both more than 10. (correct)</a:t>
            </a:r>
          </a:p>
          <a:p>
            <a:pPr marL="0" indent="-381000" eaLnBrk="1" hangingPunct="1">
              <a:buFont typeface="Wingdings" pitchFamily="2" charset="2"/>
              <a:buNone/>
            </a:pPr>
            <a:r>
              <a:rPr lang="en-US" altLang="en-US" dirty="0">
                <a:ea typeface="ヒラギノ角ゴ Pro W3" charset="-128"/>
              </a:rPr>
              <a:t>b. Yes, because the total sample size is greater than 30.</a:t>
            </a:r>
          </a:p>
          <a:p>
            <a:pPr marL="0" indent="-381000" eaLnBrk="1" hangingPunct="1">
              <a:buFont typeface="Wingdings" pitchFamily="2" charset="2"/>
              <a:buNone/>
            </a:pPr>
            <a:r>
              <a:rPr lang="en-US" altLang="en-US" dirty="0">
                <a:ea typeface="ヒラギノ角ゴ Pro W3" charset="-128"/>
              </a:rPr>
              <a:t>c. No, because the number of successes is less than 30.</a:t>
            </a:r>
          </a:p>
        </p:txBody>
      </p:sp>
      <p:sp>
        <p:nvSpPr>
          <p:cNvPr id="3" name="Footer Placeholder 2"/>
          <p:cNvSpPr>
            <a:spLocks noGrp="1"/>
          </p:cNvSpPr>
          <p:nvPr>
            <p:ph type="ftr" sz="quarter" idx="11"/>
          </p:nvPr>
        </p:nvSpPr>
        <p:spPr/>
        <p:txBody>
          <a:bodyPr/>
          <a:lstStyle/>
          <a:p>
            <a:pPr>
              <a:defRPr/>
            </a:pPr>
            <a:r>
              <a:rPr lang="en-US">
                <a:solidFill>
                  <a:prstClr val="black"/>
                </a:solidFill>
              </a:rPr>
              <a:t>8.1 Inference for a Single Proportion</a:t>
            </a:r>
            <a:endParaRPr lang="en-US" dirty="0">
              <a:solidFill>
                <a:prstClr val="black"/>
              </a:solidFill>
            </a:endParaRPr>
          </a:p>
        </p:txBody>
      </p:sp>
    </p:spTree>
    <p:extLst>
      <p:ext uri="{BB962C8B-B14F-4D97-AF65-F5344CB8AC3E}">
        <p14:creationId xmlns:p14="http://schemas.microsoft.com/office/powerpoint/2010/main" val="1561228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10.xml><?xml version="1.0" encoding="utf-8"?>
<p:tagLst xmlns:a="http://schemas.openxmlformats.org/drawingml/2006/main" xmlns:r="http://schemas.openxmlformats.org/officeDocument/2006/relationships" xmlns:p="http://schemas.openxmlformats.org/presentationml/2006/main">
  <p:tag name="TIMING" val="|1.1"/>
</p:tagLst>
</file>

<file path=ppt/tags/tag11.xml><?xml version="1.0" encoding="utf-8"?>
<p:tagLst xmlns:a="http://schemas.openxmlformats.org/drawingml/2006/main" xmlns:r="http://schemas.openxmlformats.org/officeDocument/2006/relationships" xmlns:p="http://schemas.openxmlformats.org/presentationml/2006/main">
  <p:tag name="TIMING" val="|1.1"/>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13.xml><?xml version="1.0" encoding="utf-8"?>
<p:tagLst xmlns:a="http://schemas.openxmlformats.org/drawingml/2006/main" xmlns:r="http://schemas.openxmlformats.org/officeDocument/2006/relationships" xmlns:p="http://schemas.openxmlformats.org/presentationml/2006/main">
  <p:tag name="TIMING" val="|1.1"/>
</p:tagLst>
</file>

<file path=ppt/tags/tag14.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1.1"/>
</p:tagLst>
</file>

<file path=ppt/tags/tag4.xml><?xml version="1.0" encoding="utf-8"?>
<p:tagLst xmlns:a="http://schemas.openxmlformats.org/drawingml/2006/main" xmlns:r="http://schemas.openxmlformats.org/officeDocument/2006/relationships" xmlns:p="http://schemas.openxmlformats.org/presentationml/2006/main">
  <p:tag name="TIMING" val="|1.1"/>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1.1"/>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2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12355</TotalTime>
  <Words>4175</Words>
  <Application>Microsoft Office PowerPoint</Application>
  <PresentationFormat>On-screen Show (4:3)</PresentationFormat>
  <Paragraphs>400</Paragraphs>
  <Slides>51</Slides>
  <Notes>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51</vt:i4>
      </vt:variant>
    </vt:vector>
  </HeadingPairs>
  <TitlesOfParts>
    <vt:vector size="66" baseType="lpstr">
      <vt:lpstr>ＭＳ Ｐゴシック</vt:lpstr>
      <vt:lpstr>Arial</vt:lpstr>
      <vt:lpstr>Cambria Math</vt:lpstr>
      <vt:lpstr>Garamond</vt:lpstr>
      <vt:lpstr>Lucida Sans Unicode</vt:lpstr>
      <vt:lpstr>Times New Roman</vt:lpstr>
      <vt:lpstr>Verdana</vt:lpstr>
      <vt:lpstr>Wingdings</vt:lpstr>
      <vt:lpstr>Wingdings 2</vt:lpstr>
      <vt:lpstr>Wingdings 3</vt:lpstr>
      <vt:lpstr>ヒラギノ角ゴ Pro W3</vt:lpstr>
      <vt:lpstr>1_Concourse</vt:lpstr>
      <vt:lpstr>2_Concourse</vt:lpstr>
      <vt:lpstr>Equation</vt:lpstr>
      <vt:lpstr>MathType 6.0 Equation</vt:lpstr>
      <vt:lpstr>Chapter 8 Inference for Proportions  Clicker Questions</vt:lpstr>
      <vt:lpstr>8.1-1</vt:lpstr>
      <vt:lpstr>8.1-1 answer</vt:lpstr>
      <vt:lpstr>8.1-2</vt:lpstr>
      <vt:lpstr>8.1-2 answer</vt:lpstr>
      <vt:lpstr>8.1-3</vt:lpstr>
      <vt:lpstr>8.1-3 answer</vt:lpstr>
      <vt:lpstr>8.1-4</vt:lpstr>
      <vt:lpstr>8.1-4 answer</vt:lpstr>
      <vt:lpstr>8.1-5</vt:lpstr>
      <vt:lpstr>8.1-5 answer</vt:lpstr>
      <vt:lpstr>8.1-6</vt:lpstr>
      <vt:lpstr>8.1-6 answer</vt:lpstr>
      <vt:lpstr>8.1-7</vt:lpstr>
      <vt:lpstr>8.1-7 answer</vt:lpstr>
      <vt:lpstr>8.1-8</vt:lpstr>
      <vt:lpstr>8.1-8 answer</vt:lpstr>
      <vt:lpstr>8.1-9 </vt:lpstr>
      <vt:lpstr>8.1-9 answer</vt:lpstr>
      <vt:lpstr>8.1-10</vt:lpstr>
      <vt:lpstr>8.1-10 answer</vt:lpstr>
      <vt:lpstr>8.1-11</vt:lpstr>
      <vt:lpstr>8.1-11 answer</vt:lpstr>
      <vt:lpstr>8.1-12</vt:lpstr>
      <vt:lpstr>8.1-12 answer</vt:lpstr>
      <vt:lpstr>8.1-13</vt:lpstr>
      <vt:lpstr>8.1-13 answer</vt:lpstr>
      <vt:lpstr>8.1-14</vt:lpstr>
      <vt:lpstr>8.1-14 answer</vt:lpstr>
      <vt:lpstr>8.1-15</vt:lpstr>
      <vt:lpstr>8.1-15 answer</vt:lpstr>
      <vt:lpstr>8.2-1</vt:lpstr>
      <vt:lpstr>8.2-1 answer</vt:lpstr>
      <vt:lpstr>8.2-2</vt:lpstr>
      <vt:lpstr>8.2-2 answer</vt:lpstr>
      <vt:lpstr>8.2-3</vt:lpstr>
      <vt:lpstr>8.2-3 answer</vt:lpstr>
      <vt:lpstr>8.2-4</vt:lpstr>
      <vt:lpstr>8.2-4 answer</vt:lpstr>
      <vt:lpstr>8.2-5</vt:lpstr>
      <vt:lpstr>8.2-5 answer</vt:lpstr>
      <vt:lpstr>8.2-6</vt:lpstr>
      <vt:lpstr>8.2-6 answer</vt:lpstr>
      <vt:lpstr>8.2-7</vt:lpstr>
      <vt:lpstr>8.2-7 answer</vt:lpstr>
      <vt:lpstr>8.2-8</vt:lpstr>
      <vt:lpstr>8.2-8 answer</vt:lpstr>
      <vt:lpstr>8.2-9</vt:lpstr>
      <vt:lpstr>8.2-9 answer</vt:lpstr>
      <vt:lpstr>8.2-10</vt:lpstr>
      <vt:lpstr>8.2-10 answer</vt:lpstr>
    </vt:vector>
  </TitlesOfParts>
  <Company>UCI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Inference for Proportions</dc:title>
  <dc:creator>Brigitte Baldi</dc:creator>
  <cp:lastModifiedBy>Newton, Andy</cp:lastModifiedBy>
  <cp:revision>932</cp:revision>
  <cp:lastPrinted>2003-07-12T15:26:38Z</cp:lastPrinted>
  <dcterms:created xsi:type="dcterms:W3CDTF">2013-09-03T00:18:59Z</dcterms:created>
  <dcterms:modified xsi:type="dcterms:W3CDTF">2020-11-19T15:27:10Z</dcterms:modified>
</cp:coreProperties>
</file>