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1" r:id="rId1"/>
    <p:sldMasterId id="2147484203" r:id="rId2"/>
  </p:sldMasterIdLst>
  <p:notesMasterIdLst>
    <p:notesMasterId r:id="rId45"/>
  </p:notesMasterIdLst>
  <p:sldIdLst>
    <p:sldId id="1330" r:id="rId3"/>
    <p:sldId id="1331" r:id="rId4"/>
    <p:sldId id="1178" r:id="rId5"/>
    <p:sldId id="1179" r:id="rId6"/>
    <p:sldId id="1237" r:id="rId7"/>
    <p:sldId id="1177" r:id="rId8"/>
    <p:sldId id="1180" r:id="rId9"/>
    <p:sldId id="1257" r:id="rId10"/>
    <p:sldId id="1222" r:id="rId11"/>
    <p:sldId id="1238" r:id="rId12"/>
    <p:sldId id="1181" r:id="rId13"/>
    <p:sldId id="1232" r:id="rId14"/>
    <p:sldId id="1246" r:id="rId15"/>
    <p:sldId id="1307" r:id="rId16"/>
    <p:sldId id="1186" r:id="rId17"/>
    <p:sldId id="1247" r:id="rId18"/>
    <p:sldId id="1252" r:id="rId19"/>
    <p:sldId id="1259" r:id="rId20"/>
    <p:sldId id="1277" r:id="rId21"/>
    <p:sldId id="1212" r:id="rId22"/>
    <p:sldId id="1189" r:id="rId23"/>
    <p:sldId id="1313" r:id="rId24"/>
    <p:sldId id="1253" r:id="rId25"/>
    <p:sldId id="1258" r:id="rId26"/>
    <p:sldId id="1218" r:id="rId27"/>
    <p:sldId id="1191" r:id="rId28"/>
    <p:sldId id="1192" r:id="rId29"/>
    <p:sldId id="1291" r:id="rId30"/>
    <p:sldId id="1229" r:id="rId31"/>
    <p:sldId id="1230" r:id="rId32"/>
    <p:sldId id="1231" r:id="rId33"/>
    <p:sldId id="1248" r:id="rId34"/>
    <p:sldId id="1249" r:id="rId35"/>
    <p:sldId id="1250" r:id="rId36"/>
    <p:sldId id="1260" r:id="rId37"/>
    <p:sldId id="1194" r:id="rId38"/>
    <p:sldId id="1195" r:id="rId39"/>
    <p:sldId id="1251" r:id="rId40"/>
    <p:sldId id="1183" r:id="rId41"/>
    <p:sldId id="1323" r:id="rId42"/>
    <p:sldId id="1325" r:id="rId43"/>
    <p:sldId id="1261"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ie" initials="C" lastIdx="9" clrIdx="0">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0033CC"/>
    <a:srgbClr val="FFFF00"/>
    <a:srgbClr val="9ADED3"/>
    <a:srgbClr val="6CDDDA"/>
    <a:srgbClr val="A7FFA7"/>
    <a:srgbClr val="FF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07" autoAdjust="0"/>
    <p:restoredTop sz="94400" autoAdjust="0"/>
  </p:normalViewPr>
  <p:slideViewPr>
    <p:cSldViewPr>
      <p:cViewPr varScale="1">
        <p:scale>
          <a:sx n="131" d="100"/>
          <a:sy n="131" d="100"/>
        </p:scale>
        <p:origin x="300" y="132"/>
      </p:cViewPr>
      <p:guideLst>
        <p:guide orient="horz" pos="2160"/>
        <p:guide pos="2880"/>
      </p:guideLst>
    </p:cSldViewPr>
  </p:slideViewPr>
  <p:outlineViewPr>
    <p:cViewPr>
      <p:scale>
        <a:sx n="33" d="100"/>
        <a:sy n="33" d="100"/>
      </p:scale>
      <p:origin x="258"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4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shi Mamiya, Dr" userId="0b5fd2e1-6516-43c1-a11b-c70ac9ba9473" providerId="ADAL" clId="{9CD35249-0E00-461F-B1EE-CC5AD11A713E}"/>
    <pc:docChg chg="custSel addSld delSld modSld">
      <pc:chgData name="Hiroshi Mamiya, Dr" userId="0b5fd2e1-6516-43c1-a11b-c70ac9ba9473" providerId="ADAL" clId="{9CD35249-0E00-461F-B1EE-CC5AD11A713E}" dt="2024-09-12T20:28:04.687" v="673" actId="20577"/>
      <pc:docMkLst>
        <pc:docMk/>
      </pc:docMkLst>
      <pc:sldChg chg="modSp mod">
        <pc:chgData name="Hiroshi Mamiya, Dr" userId="0b5fd2e1-6516-43c1-a11b-c70ac9ba9473" providerId="ADAL" clId="{9CD35249-0E00-461F-B1EE-CC5AD11A713E}" dt="2024-09-12T20:20:24.445" v="542" actId="13926"/>
        <pc:sldMkLst>
          <pc:docMk/>
          <pc:sldMk cId="1441651318" sldId="1277"/>
        </pc:sldMkLst>
        <pc:spChg chg="mod">
          <ac:chgData name="Hiroshi Mamiya, Dr" userId="0b5fd2e1-6516-43c1-a11b-c70ac9ba9473" providerId="ADAL" clId="{9CD35249-0E00-461F-B1EE-CC5AD11A713E}" dt="2024-09-12T20:20:24.445" v="542" actId="13926"/>
          <ac:spMkLst>
            <pc:docMk/>
            <pc:sldMk cId="1441651318" sldId="1277"/>
            <ac:spMk id="1352707" creationId="{00000000-0000-0000-0000-000000000000}"/>
          </ac:spMkLst>
        </pc:spChg>
      </pc:sldChg>
      <pc:sldChg chg="del">
        <pc:chgData name="Hiroshi Mamiya, Dr" userId="0b5fd2e1-6516-43c1-a11b-c70ac9ba9473" providerId="ADAL" clId="{9CD35249-0E00-461F-B1EE-CC5AD11A713E}" dt="2024-09-12T20:20:35.727" v="543" actId="47"/>
        <pc:sldMkLst>
          <pc:docMk/>
          <pc:sldMk cId="2306567905" sldId="1279"/>
        </pc:sldMkLst>
      </pc:sldChg>
      <pc:sldChg chg="del">
        <pc:chgData name="Hiroshi Mamiya, Dr" userId="0b5fd2e1-6516-43c1-a11b-c70ac9ba9473" providerId="ADAL" clId="{9CD35249-0E00-461F-B1EE-CC5AD11A713E}" dt="2024-09-12T20:20:56.107" v="544" actId="47"/>
        <pc:sldMkLst>
          <pc:docMk/>
          <pc:sldMk cId="1359326922" sldId="1312"/>
        </pc:sldMkLst>
      </pc:sldChg>
      <pc:sldChg chg="modSp mod">
        <pc:chgData name="Hiroshi Mamiya, Dr" userId="0b5fd2e1-6516-43c1-a11b-c70ac9ba9473" providerId="ADAL" clId="{9CD35249-0E00-461F-B1EE-CC5AD11A713E}" dt="2024-09-12T20:22:03.834" v="629" actId="20577"/>
        <pc:sldMkLst>
          <pc:docMk/>
          <pc:sldMk cId="0" sldId="1330"/>
        </pc:sldMkLst>
        <pc:spChg chg="mod">
          <ac:chgData name="Hiroshi Mamiya, Dr" userId="0b5fd2e1-6516-43c1-a11b-c70ac9ba9473" providerId="ADAL" clId="{9CD35249-0E00-461F-B1EE-CC5AD11A713E}" dt="2024-09-12T20:22:03.834" v="629" actId="20577"/>
          <ac:spMkLst>
            <pc:docMk/>
            <pc:sldMk cId="0" sldId="1330"/>
            <ac:spMk id="3074" creationId="{00000000-0000-0000-0000-000000000000}"/>
          </ac:spMkLst>
        </pc:spChg>
      </pc:sldChg>
      <pc:sldChg chg="modSp new mod">
        <pc:chgData name="Hiroshi Mamiya, Dr" userId="0b5fd2e1-6516-43c1-a11b-c70ac9ba9473" providerId="ADAL" clId="{9CD35249-0E00-461F-B1EE-CC5AD11A713E}" dt="2024-09-12T20:28:04.687" v="673" actId="20577"/>
        <pc:sldMkLst>
          <pc:docMk/>
          <pc:sldMk cId="1783500626" sldId="1331"/>
        </pc:sldMkLst>
        <pc:spChg chg="mod">
          <ac:chgData name="Hiroshi Mamiya, Dr" userId="0b5fd2e1-6516-43c1-a11b-c70ac9ba9473" providerId="ADAL" clId="{9CD35249-0E00-461F-B1EE-CC5AD11A713E}" dt="2024-09-12T20:28:04.687" v="673" actId="20577"/>
          <ac:spMkLst>
            <pc:docMk/>
            <pc:sldMk cId="1783500626" sldId="1331"/>
            <ac:spMk id="2" creationId="{A2F3B0C3-4D59-590C-6EE7-A17F193E865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2T20:12:16.5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smtClean="0"/>
            </a:lvl1pPr>
          </a:lstStyle>
          <a:p>
            <a:pPr>
              <a:defRPr/>
            </a:pPr>
            <a:endParaRPr lang="en-US" alt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smtClean="0"/>
            </a:lvl1pPr>
          </a:lstStyle>
          <a:p>
            <a:pPr>
              <a:defRPr/>
            </a:pPr>
            <a:endParaRPr lang="en-US" alt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smtClean="0"/>
            </a:lvl1pPr>
          </a:lstStyle>
          <a:p>
            <a:pPr>
              <a:defRPr/>
            </a:pPr>
            <a:endParaRPr lang="en-US" alt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E150192-92BA-4176-998D-8B76E767CCF2}" type="slidenum">
              <a:rPr lang="en-US" altLang="en-US"/>
              <a:pPr>
                <a:defRPr/>
              </a:pPr>
              <a:t>‹#›</a:t>
            </a:fld>
            <a:endParaRPr lang="en-US" altLang="en-US" dirty="0"/>
          </a:p>
        </p:txBody>
      </p:sp>
    </p:spTree>
    <p:extLst>
      <p:ext uri="{BB962C8B-B14F-4D97-AF65-F5344CB8AC3E}">
        <p14:creationId xmlns:p14="http://schemas.microsoft.com/office/powerpoint/2010/main" val="1289138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ヒラギノ角ゴ Pro W3" pitchFamily="-105" charset="-128"/>
            </a:endParaRPr>
          </a:p>
        </p:txBody>
      </p:sp>
    </p:spTree>
    <p:extLst>
      <p:ext uri="{BB962C8B-B14F-4D97-AF65-F5344CB8AC3E}">
        <p14:creationId xmlns:p14="http://schemas.microsoft.com/office/powerpoint/2010/main" val="2509470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02532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122254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82745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91233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562734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72068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52553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960582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960582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04699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722399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6254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800400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30472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836772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000216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922189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35627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38697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612108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94910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476220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53468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072246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111634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562357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49692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629548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04453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8525384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653182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52341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793297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413129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923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38464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24226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81921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54840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57215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9581"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Tree>
    <p:extLst>
      <p:ext uri="{BB962C8B-B14F-4D97-AF65-F5344CB8AC3E}">
        <p14:creationId xmlns:p14="http://schemas.microsoft.com/office/powerpoint/2010/main" val="105840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47758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419368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4138"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
        <p:nvSpPr>
          <p:cNvPr id="4" name="Rectangle 3">
            <a:extLst>
              <a:ext uri="{FF2B5EF4-FFF2-40B4-BE49-F238E27FC236}">
                <a16:creationId xmlns:a16="http://schemas.microsoft.com/office/drawing/2014/main"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3355029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lvl1pPr marL="109537" indent="0">
              <a:spcAft>
                <a:spcPts val="1200"/>
              </a:spcAft>
              <a:buClr>
                <a:schemeClr val="tx1"/>
              </a:buClr>
              <a:buSzPct val="100000"/>
              <a:buNone/>
              <a:defRPr sz="2800"/>
            </a:lvl1pPr>
            <a:lvl2pPr marL="392113" indent="0">
              <a:spcAft>
                <a:spcPts val="1200"/>
              </a:spcAft>
              <a:buClr>
                <a:schemeClr val="tx1"/>
              </a:buClr>
              <a:buNone/>
              <a:defRPr sz="24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0"/>
            <a:ext cx="8229600" cy="762000"/>
          </a:xfrm>
        </p:spPr>
        <p:txBody>
          <a:bodyPr rtlCol="0">
            <a:normAutofit/>
          </a:bodyPr>
          <a:lstStyle>
            <a:lvl1pPr>
              <a:defRPr sz="4000"/>
            </a:lvl1pPr>
            <a:extLst/>
          </a:lstStyle>
          <a:p>
            <a:r>
              <a:rPr lang="en-US" dirty="0"/>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
        <p:nvSpPr>
          <p:cNvPr id="6" name="Rectangle 5">
            <a:extLst>
              <a:ext uri="{FF2B5EF4-FFF2-40B4-BE49-F238E27FC236}">
                <a16:creationId xmlns:a16="http://schemas.microsoft.com/office/drawing/2014/main"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generated with very high confidence">
            <a:extLst>
              <a:ext uri="{FF2B5EF4-FFF2-40B4-BE49-F238E27FC236}">
                <a16:creationId xmlns:a16="http://schemas.microsoft.com/office/drawing/2014/main"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230541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5159539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98058144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92954677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798918665"/>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37875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98102888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lvl1pPr marL="109537" indent="0">
              <a:spcAft>
                <a:spcPts val="1200"/>
              </a:spcAft>
              <a:buClr>
                <a:schemeClr val="tx1"/>
              </a:buClr>
              <a:buSzPct val="100000"/>
              <a:buNone/>
              <a:defRPr sz="2400"/>
            </a:lvl1pPr>
            <a:lvl2pPr marL="392113" indent="0">
              <a:spcAft>
                <a:spcPts val="1200"/>
              </a:spcAft>
              <a:buClr>
                <a:schemeClr val="tx1"/>
              </a:buClr>
              <a:buNone/>
              <a:defRPr sz="20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0"/>
            <a:ext cx="8229600" cy="762000"/>
          </a:xfrm>
        </p:spPr>
        <p:txBody>
          <a:bodyPr rtlCol="0"/>
          <a:lstStyle/>
          <a:p>
            <a:r>
              <a:rPr lang="en-US" dirty="0"/>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
        <p:nvSpPr>
          <p:cNvPr id="6" name="Rectangle 5">
            <a:extLst>
              <a:ext uri="{FF2B5EF4-FFF2-40B4-BE49-F238E27FC236}">
                <a16:creationId xmlns:a16="http://schemas.microsoft.com/office/drawing/2014/main"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generated with very high confidence">
            <a:extLst>
              <a:ext uri="{FF2B5EF4-FFF2-40B4-BE49-F238E27FC236}">
                <a16:creationId xmlns:a16="http://schemas.microsoft.com/office/drawing/2014/main"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1785743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latin typeface="Arial" pitchFamily="34" charset="0"/>
              <a:ea typeface="ＭＳ Ｐゴシック" pitchFamily="34" charset="-128"/>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12203253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241845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47397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88975" y="3124200"/>
            <a:ext cx="7772400" cy="1829761"/>
          </a:xfrm>
          <a:noFill/>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dirty="0"/>
              <a:t>Click to edit Master title style</a:t>
            </a:r>
          </a:p>
        </p:txBody>
      </p:sp>
      <p:sp>
        <p:nvSpPr>
          <p:cNvPr id="17" name="Subtitle 16"/>
          <p:cNvSpPr>
            <a:spLocks noGrp="1"/>
          </p:cNvSpPr>
          <p:nvPr>
            <p:ph type="subTitle" idx="1"/>
          </p:nvPr>
        </p:nvSpPr>
        <p:spPr>
          <a:xfrm>
            <a:off x="688975" y="4953000"/>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a:solidFill>
                  <a:srgbClr val="E7EBF5"/>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5A842267-BC6C-42F9-B1DD-AAB09B306B3F}" type="slidenum">
              <a:rPr lang="en-US" altLang="en-US"/>
              <a:pPr>
                <a:defRPr/>
              </a:pPr>
              <a:t>‹#›</a:t>
            </a:fld>
            <a:endParaRPr lang="en-US" altLang="en-US"/>
          </a:p>
        </p:txBody>
      </p:sp>
    </p:spTree>
    <p:extLst>
      <p:ext uri="{BB962C8B-B14F-4D97-AF65-F5344CB8AC3E}">
        <p14:creationId xmlns:p14="http://schemas.microsoft.com/office/powerpoint/2010/main" val="170420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169490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81924388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37496221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28422341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08499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8960648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latin typeface="Arial" charset="0"/>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77237562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vl1pPr>
          </a:lstStyle>
          <a:p>
            <a:pPr>
              <a:defRPr/>
            </a:pPr>
            <a:endParaRPr lang="en-US" dirty="0">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ＭＳ Ｐゴシック" charset="-128"/>
                <a:cs typeface="+mn-cs"/>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5670A545-DED5-4BC0-8509-15340772C77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454880533"/>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vl1pPr>
          </a:lstStyle>
          <a:p>
            <a:pPr>
              <a:defRPr/>
            </a:pPr>
            <a:endParaRPr lang="en-US" dirty="0">
              <a:solidFill>
                <a:prstClr val="black"/>
              </a:solidFill>
              <a:latin typeface="Arial" pitchFamily="34" charset="0"/>
              <a:ea typeface="ＭＳ Ｐゴシック" pitchFamily="34" charset="-128"/>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ＭＳ Ｐゴシック" charset="-128"/>
                <a:cs typeface="+mn-cs"/>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5670A545-DED5-4BC0-8509-15340772C77C}" type="slidenum">
              <a:rPr lang="en-US" altLang="en-US">
                <a:solidFill>
                  <a:prstClr val="black"/>
                </a:solidFill>
                <a:latin typeface="Arial" pitchFamily="34" charset="0"/>
                <a:ea typeface="ＭＳ Ｐゴシック" pitchFamily="34" charset="-128"/>
              </a:rPr>
              <a:pPr>
                <a:defRPr/>
              </a:pPr>
              <a:t>‹#›</a:t>
            </a:fld>
            <a:endParaRPr lang="en-US" altLang="en-US" dirty="0">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726552114"/>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27208" y="4647239"/>
            <a:ext cx="7772400" cy="1829761"/>
          </a:xfrm>
        </p:spPr>
        <p:txBody>
          <a:bodyPr>
            <a:normAutofit fontScale="90000"/>
          </a:bodyPr>
          <a:lstStyle/>
          <a:p>
            <a:pPr algn="ctr" eaLnBrk="1" fontAlgn="auto" hangingPunct="1">
              <a:spcAft>
                <a:spcPts val="0"/>
              </a:spcAft>
              <a:defRPr/>
            </a:pPr>
            <a:r>
              <a:rPr lang="en-US" sz="3000" b="0" dirty="0">
                <a:solidFill>
                  <a:schemeClr val="tx1"/>
                </a:solidFill>
                <a:effectLst/>
                <a:latin typeface="Arial" pitchFamily="34" charset="0"/>
                <a:ea typeface="ヒラギノ角ゴ Pro W3" pitchFamily="-84" charset="-128"/>
                <a:cs typeface="Arial" pitchFamily="34" charset="0"/>
              </a:rPr>
              <a:t>Chapter 4</a:t>
            </a:r>
            <a:br>
              <a:rPr lang="en-US" sz="3000" b="0" dirty="0">
                <a:solidFill>
                  <a:schemeClr val="tx1"/>
                </a:solidFill>
                <a:effectLst/>
                <a:latin typeface="Arial" pitchFamily="34" charset="0"/>
                <a:ea typeface="ヒラギノ角ゴ Pro W3" pitchFamily="-84" charset="-128"/>
                <a:cs typeface="Arial" pitchFamily="34" charset="0"/>
              </a:rPr>
            </a:br>
            <a:r>
              <a:rPr lang="en-US" sz="3000" b="0" dirty="0">
                <a:effectLst/>
                <a:ea typeface="ヒラギノ角ゴ Pro W3" pitchFamily="-84" charset="-128"/>
              </a:rPr>
              <a:t>Probability:  The Study of Randomness </a:t>
            </a:r>
            <a:r>
              <a:rPr lang="en-US" sz="3000" b="0">
                <a:effectLst/>
                <a:ea typeface="ヒラギノ角ゴ Pro W3" pitchFamily="-84" charset="-128"/>
              </a:rPr>
              <a:t>and density curve</a:t>
            </a:r>
            <a:br>
              <a:rPr lang="en-US" sz="3000" b="0" dirty="0">
                <a:solidFill>
                  <a:schemeClr val="tx1"/>
                </a:solidFill>
                <a:effectLst/>
                <a:latin typeface="Arial" pitchFamily="34" charset="0"/>
                <a:ea typeface="ヒラギノ角ゴ Pro W3" pitchFamily="-84" charset="-128"/>
                <a:cs typeface="Arial" pitchFamily="34" charset="0"/>
              </a:rPr>
            </a:br>
            <a:br>
              <a:rPr lang="en-US" sz="3000" b="0" dirty="0">
                <a:effectLst/>
                <a:ea typeface="ヒラギノ角ゴ Pro W3" pitchFamily="-84" charset="-128"/>
              </a:rPr>
            </a:br>
            <a:r>
              <a:rPr lang="en-US" sz="3000" b="0" dirty="0">
                <a:effectLst/>
                <a:ea typeface="ヒラギノ角ゴ Pro W3" pitchFamily="-84" charset="-128"/>
              </a:rPr>
              <a:t>Clicker Questions</a:t>
            </a:r>
            <a:endParaRPr lang="en-US" sz="3000" b="0" dirty="0">
              <a:solidFill>
                <a:schemeClr val="tx1"/>
              </a:solidFill>
              <a:effectLst/>
              <a:latin typeface="Arial" pitchFamily="34" charset="0"/>
              <a:ea typeface="ヒラギノ角ゴ Pro W3" pitchFamily="-84" charset="-128"/>
              <a:cs typeface="Arial" pitchFamily="34" charset="0"/>
            </a:endParaRPr>
          </a:p>
        </p:txBody>
      </p:sp>
      <p:sp>
        <p:nvSpPr>
          <p:cNvPr id="2" name="Footer Placeholder 1"/>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charset="0"/>
                <a:ea typeface="ＭＳ Ｐゴシック" charset="-128"/>
                <a:cs typeface="+mn-cs"/>
              </a:rPr>
              <a:t>© 2021 W.H. Freeman and Company</a:t>
            </a:r>
          </a:p>
        </p:txBody>
      </p:sp>
      <p:sp>
        <p:nvSpPr>
          <p:cNvPr id="6" name="Google Shape;56;p1"/>
          <p:cNvSpPr txBox="1">
            <a:spLocks/>
          </p:cNvSpPr>
          <p:nvPr/>
        </p:nvSpPr>
        <p:spPr>
          <a:xfrm>
            <a:off x="304800" y="805970"/>
            <a:ext cx="8617217" cy="3644900"/>
          </a:xfrm>
          <a:prstGeom prst="rect">
            <a:avLst/>
          </a:prstGeom>
          <a:noFill/>
          <a:ln>
            <a:noFill/>
          </a:ln>
        </p:spPr>
        <p:txBody>
          <a:bodyPr spcFirstLastPara="1" vert="horz" wrap="square" lIns="91425" tIns="45700" rIns="91425" bIns="45700"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ts val="0"/>
              </a:spcBef>
              <a:spcAft>
                <a:spcPct val="0"/>
              </a:spcAft>
              <a:buClrTx/>
              <a:buSzTx/>
              <a:buFontTx/>
              <a:buNone/>
              <a:tabLst/>
              <a:defRPr/>
            </a:pP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Introduction to the Practice of Statistics</a:t>
            </a:r>
            <a:b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Tenth Edition</a:t>
            </a: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David S. Moore			George P. McCabe</a:t>
            </a:r>
            <a:b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Bruce Craig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4.2-2</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disjoint, then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or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dirty="0">
                <a:ea typeface="ヒラギノ角ゴ Pro W3" charset="-128"/>
              </a:rPr>
              <a:t>c.  0.65.</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4.2-3</a:t>
            </a:r>
          </a:p>
        </p:txBody>
      </p:sp>
      <p:sp>
        <p:nvSpPr>
          <p:cNvPr id="1302531" name="Rectangle 3"/>
          <p:cNvSpPr>
            <a:spLocks noGrp="1" noChangeArrowheads="1"/>
          </p:cNvSpPr>
          <p:nvPr>
            <p:ph idx="1"/>
          </p:nvPr>
        </p:nvSpPr>
        <p:spPr/>
        <p:txBody>
          <a:bodyPr/>
          <a:lstStyle/>
          <a:p>
            <a:pPr marL="0" indent="-381000" eaLnBrk="1" hangingPunct="1">
              <a:lnSpc>
                <a:spcPct val="120000"/>
              </a:lnSpc>
              <a:buFont typeface="Wingdings" pitchFamily="2" charset="2"/>
              <a:buNone/>
            </a:pPr>
            <a:r>
              <a:rPr lang="en-US" altLang="en-US" dirty="0">
                <a:ea typeface="ヒラギノ角ゴ Pro W3" charset="-128"/>
              </a:rPr>
              <a:t>Suppose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 0.2,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B</a:t>
            </a:r>
            <a:r>
              <a:rPr lang="en-US" altLang="en-US" dirty="0">
                <a:ea typeface="ヒラギノ角ゴ Pro W3" charset="-128"/>
              </a:rPr>
              <a:t>) = 0.4, and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 0.05. Are these events independent?</a:t>
            </a:r>
          </a:p>
          <a:p>
            <a:pPr marL="0" indent="-381000" eaLnBrk="1" hangingPunct="1">
              <a:lnSpc>
                <a:spcPct val="120000"/>
              </a:lnSpc>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no</a:t>
            </a:r>
          </a:p>
          <a:p>
            <a:pPr marL="0" indent="-381000" eaLnBrk="1" hangingPunct="1">
              <a:buFont typeface="Wingdings" pitchFamily="2" charset="2"/>
              <a:buNone/>
            </a:pPr>
            <a:r>
              <a:rPr lang="en-US" altLang="en-US" dirty="0">
                <a:ea typeface="ヒラギノ角ゴ Pro W3" charset="-128"/>
              </a:rPr>
              <a:t>b. yes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4.2-4</a:t>
            </a:r>
          </a:p>
        </p:txBody>
      </p:sp>
      <p:sp>
        <p:nvSpPr>
          <p:cNvPr id="1300483"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Suppose we toss a penny and a nickel. Let </a:t>
            </a:r>
            <a:r>
              <a:rPr lang="en-US" altLang="en-US" i="1" dirty="0">
                <a:ea typeface="ヒラギノ角ゴ Pro W3" charset="-128"/>
              </a:rPr>
              <a:t>A</a:t>
            </a:r>
            <a:r>
              <a:rPr lang="en-US" altLang="en-US" dirty="0">
                <a:ea typeface="ヒラギノ角ゴ Pro W3" charset="-128"/>
              </a:rPr>
              <a:t> be the event that the penny is a head and </a:t>
            </a:r>
            <a:r>
              <a:rPr lang="en-US" altLang="en-US" i="1" dirty="0">
                <a:ea typeface="ヒラギノ角ゴ Pro W3" charset="-128"/>
              </a:rPr>
              <a:t>B</a:t>
            </a:r>
            <a:r>
              <a:rPr lang="en-US" altLang="en-US" dirty="0">
                <a:ea typeface="ヒラギノ角ゴ Pro W3" charset="-128"/>
              </a:rPr>
              <a:t> be the event that the nickel is a tail. The events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disjoint.</a:t>
            </a:r>
          </a:p>
          <a:p>
            <a:pPr marL="0" eaLnBrk="1" hangingPunct="1">
              <a:buFont typeface="Wingdings" pitchFamily="2" charset="2"/>
              <a:buNone/>
            </a:pPr>
            <a:r>
              <a:rPr lang="en-US" altLang="en-US" dirty="0">
                <a:ea typeface="ヒラギノ角ゴ Pro W3" charset="-128"/>
              </a:rPr>
              <a:t>b.  complements.</a:t>
            </a:r>
          </a:p>
          <a:p>
            <a:pPr marL="0" eaLnBrk="1" hangingPunct="1">
              <a:buFont typeface="Wingdings" pitchFamily="2" charset="2"/>
              <a:buNone/>
            </a:pPr>
            <a:r>
              <a:rPr lang="en-US" altLang="en-US" dirty="0">
                <a:ea typeface="ヒラギノ角ゴ Pro W3" charset="-128"/>
              </a:rPr>
              <a:t>c.  independent.</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4.2-5</a:t>
            </a:r>
          </a:p>
        </p:txBody>
      </p:sp>
      <p:sp>
        <p:nvSpPr>
          <p:cNvPr id="1302531" name="Rectangle 3"/>
          <p:cNvSpPr>
            <a:spLocks noGrp="1" noChangeArrowheads="1"/>
          </p:cNvSpPr>
          <p:nvPr>
            <p:ph idx="1"/>
          </p:nvPr>
        </p:nvSpPr>
        <p:spPr/>
        <p:txBody>
          <a:bodyPr/>
          <a:lstStyle/>
          <a:p>
            <a:pPr marL="0" eaLnBrk="1" hangingPunct="1">
              <a:buFont typeface="Wingdings 3" pitchFamily="18" charset="2"/>
              <a:buNone/>
            </a:pPr>
            <a:r>
              <a:rPr lang="en-US" altLang="en-US" sz="2000" dirty="0">
                <a:ea typeface="ヒラギノ角ゴ Pro W3" charset="-128"/>
              </a:rPr>
              <a:t>A gas station recently sent out </a:t>
            </a:r>
            <a:r>
              <a:rPr lang="ja-JP" altLang="en-US" sz="2000" dirty="0">
                <a:ea typeface="ヒラギノ角ゴ Pro W3" charset="-128"/>
              </a:rPr>
              <a:t>“</a:t>
            </a:r>
            <a:r>
              <a:rPr lang="en-US" altLang="ja-JP" sz="2000" dirty="0">
                <a:ea typeface="ヒラギノ角ゴ Pro W3" charset="-128"/>
                <a:cs typeface="Times New Roman" pitchFamily="18" charset="0"/>
              </a:rPr>
              <a:t>scratch and save</a:t>
            </a:r>
            <a:r>
              <a:rPr lang="ja-JP" altLang="en-US" sz="2000" dirty="0">
                <a:ea typeface="ヒラギノ角ゴ Pro W3" charset="-128"/>
              </a:rPr>
              <a:t>”</a:t>
            </a:r>
            <a:r>
              <a:rPr lang="en-US" altLang="ja-JP" sz="2000" dirty="0">
                <a:ea typeface="ヒラギノ角ゴ Pro W3" charset="-128"/>
              </a:rPr>
              <a:t> coupons through the mail. The coupons offer customers varying discounts off a 30-liter fuel purchase. The discounts, and the probabilities of receiving them, are shown below.</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	Discount          $1         $2         $3         $4         $5</a:t>
            </a:r>
          </a:p>
          <a:p>
            <a:pPr marL="0" eaLnBrk="1" hangingPunct="1">
              <a:buFont typeface="Wingdings 3" pitchFamily="18" charset="2"/>
              <a:buNone/>
            </a:pPr>
            <a:r>
              <a:rPr lang="en-US" altLang="en-US" sz="2000" dirty="0">
                <a:ea typeface="ヒラギノ角ゴ Pro W3" charset="-128"/>
              </a:rPr>
              <a:t>	Probability      0.41      0.26        3</a:t>
            </a:r>
            <a:r>
              <a:rPr lang="en-US" altLang="en-US" sz="2000" i="1" dirty="0">
                <a:ea typeface="ヒラギノ角ゴ Pro W3" charset="-128"/>
              </a:rPr>
              <a:t>k</a:t>
            </a:r>
            <a:r>
              <a:rPr lang="en-US" altLang="en-US" sz="2000" dirty="0">
                <a:ea typeface="ヒラギノ角ゴ Pro W3" charset="-128"/>
              </a:rPr>
              <a:t>       0.13         </a:t>
            </a:r>
            <a:r>
              <a:rPr lang="en-US" altLang="en-US" sz="2000" i="1" dirty="0">
                <a:ea typeface="ヒラギノ角ゴ Pro W3" charset="-128"/>
              </a:rPr>
              <a:t>k</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What is the probability of receiving a discount of at least $4?</a:t>
            </a:r>
          </a:p>
          <a:p>
            <a:pPr marL="0" eaLnBrk="1" hangingPunct="1">
              <a:buFont typeface="Wingdings 3" pitchFamily="18" charset="2"/>
              <a:buNone/>
            </a:pPr>
            <a:endParaRPr lang="en-US" altLang="en-US" sz="2000" dirty="0">
              <a:ea typeface="ヒラギノ角ゴ Pro W3" charset="-128"/>
            </a:endParaRPr>
          </a:p>
          <a:p>
            <a:pPr marL="0" eaLnBrk="1" hangingPunct="1">
              <a:buFont typeface="Wingdings" pitchFamily="2" charset="2"/>
              <a:buNone/>
            </a:pPr>
            <a:r>
              <a:rPr lang="en-US" altLang="en-US" sz="2000" dirty="0">
                <a:ea typeface="ヒラギノ角ゴ Pro W3" charset="-128"/>
              </a:rPr>
              <a:t>a. 0.15</a:t>
            </a:r>
          </a:p>
          <a:p>
            <a:pPr marL="0" eaLnBrk="1" hangingPunct="1">
              <a:buFont typeface="Wingdings" pitchFamily="2" charset="2"/>
              <a:buNone/>
            </a:pPr>
            <a:r>
              <a:rPr lang="en-US" altLang="en-US" sz="2000" dirty="0">
                <a:ea typeface="ヒラギノ角ゴ Pro W3" charset="-128"/>
              </a:rPr>
              <a:t>b. 0.05</a:t>
            </a:r>
          </a:p>
          <a:p>
            <a:pPr marL="0" eaLnBrk="1" hangingPunct="1">
              <a:buFont typeface="Wingdings" pitchFamily="2" charset="2"/>
              <a:buNone/>
            </a:pPr>
            <a:r>
              <a:rPr lang="en-US" altLang="en-US" sz="2000" dirty="0">
                <a:ea typeface="ヒラギノ角ゴ Pro W3" charset="-128"/>
              </a:rPr>
              <a:t>c. 0.20</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4.2-5 answer</a:t>
            </a:r>
          </a:p>
        </p:txBody>
      </p:sp>
      <p:sp>
        <p:nvSpPr>
          <p:cNvPr id="1302531" name="Rectangle 3"/>
          <p:cNvSpPr>
            <a:spLocks noGrp="1" noChangeArrowheads="1"/>
          </p:cNvSpPr>
          <p:nvPr>
            <p:ph idx="1"/>
          </p:nvPr>
        </p:nvSpPr>
        <p:spPr/>
        <p:txBody>
          <a:bodyPr/>
          <a:lstStyle/>
          <a:p>
            <a:pPr marL="0" eaLnBrk="1" hangingPunct="1">
              <a:buFont typeface="Wingdings 3" pitchFamily="18" charset="2"/>
              <a:buNone/>
            </a:pPr>
            <a:r>
              <a:rPr lang="en-US" altLang="en-US" sz="2000" dirty="0">
                <a:ea typeface="ヒラギノ角ゴ Pro W3" charset="-128"/>
              </a:rPr>
              <a:t>A gas station recently sent out </a:t>
            </a:r>
            <a:r>
              <a:rPr lang="ja-JP" altLang="en-US" sz="2000" dirty="0">
                <a:ea typeface="ヒラギノ角ゴ Pro W3" charset="-128"/>
              </a:rPr>
              <a:t>“</a:t>
            </a:r>
            <a:r>
              <a:rPr lang="en-US" altLang="ja-JP" sz="2000" dirty="0">
                <a:ea typeface="ヒラギノ角ゴ Pro W3" charset="-128"/>
                <a:cs typeface="Times New Roman" pitchFamily="18" charset="0"/>
              </a:rPr>
              <a:t>scratch and save</a:t>
            </a:r>
            <a:r>
              <a:rPr lang="ja-JP" altLang="en-US" sz="2000" dirty="0">
                <a:ea typeface="ヒラギノ角ゴ Pro W3" charset="-128"/>
              </a:rPr>
              <a:t>”</a:t>
            </a:r>
            <a:r>
              <a:rPr lang="en-US" altLang="ja-JP" sz="2000" dirty="0">
                <a:ea typeface="ヒラギノ角ゴ Pro W3" charset="-128"/>
              </a:rPr>
              <a:t> coupons through the mail. The coupons offer customers varying discounts off a 30-liter fuel purchase. The discounts, and the probabilities of receiving them, are shown below.</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	Discount          $1         $2         $3         $4         $5</a:t>
            </a:r>
          </a:p>
          <a:p>
            <a:pPr marL="0" eaLnBrk="1" hangingPunct="1">
              <a:buFont typeface="Wingdings 3" pitchFamily="18" charset="2"/>
              <a:buNone/>
            </a:pPr>
            <a:r>
              <a:rPr lang="en-US" altLang="en-US" sz="2000" dirty="0">
                <a:ea typeface="ヒラギノ角ゴ Pro W3" charset="-128"/>
              </a:rPr>
              <a:t>	Probability      0.41      0.26        3</a:t>
            </a:r>
            <a:r>
              <a:rPr lang="en-US" altLang="en-US" sz="2000" i="1" dirty="0">
                <a:ea typeface="ヒラギノ角ゴ Pro W3" charset="-128"/>
              </a:rPr>
              <a:t>k</a:t>
            </a:r>
            <a:r>
              <a:rPr lang="en-US" altLang="en-US" sz="2000" dirty="0">
                <a:ea typeface="ヒラギノ角ゴ Pro W3" charset="-128"/>
              </a:rPr>
              <a:t>       0.13         </a:t>
            </a:r>
            <a:r>
              <a:rPr lang="en-US" altLang="en-US" sz="2000" i="1" dirty="0">
                <a:ea typeface="ヒラギノ角ゴ Pro W3" charset="-128"/>
              </a:rPr>
              <a:t>k</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What is the probability of receiving a discount of at least $4?</a:t>
            </a:r>
          </a:p>
          <a:p>
            <a:pPr marL="0" eaLnBrk="1" hangingPunct="1">
              <a:buFont typeface="Wingdings 3" pitchFamily="18" charset="2"/>
              <a:buNone/>
            </a:pPr>
            <a:endParaRPr lang="en-US" altLang="en-US" sz="2000" dirty="0">
              <a:ea typeface="ヒラギノ角ゴ Pro W3" charset="-128"/>
            </a:endParaRPr>
          </a:p>
          <a:p>
            <a:pPr marL="457200" indent="-457200" eaLnBrk="1" hangingPunct="1">
              <a:buFont typeface="Wingdings" pitchFamily="2" charset="2"/>
              <a:buAutoNum type="alphaLcPeriod"/>
            </a:pPr>
            <a:r>
              <a:rPr lang="en-US" altLang="en-US" sz="2000" dirty="0">
                <a:ea typeface="ヒラギノ角ゴ Pro W3" charset="-128"/>
              </a:rPr>
              <a:t>0.15 </a:t>
            </a:r>
          </a:p>
          <a:p>
            <a:pPr marL="457200" indent="-457200" eaLnBrk="1" hangingPunct="1">
              <a:buFont typeface="Wingdings" pitchFamily="2" charset="2"/>
              <a:buAutoNum type="alphaLcPeriod"/>
            </a:pPr>
            <a:r>
              <a:rPr lang="en-US" altLang="en-US" sz="2000" b="1" dirty="0">
                <a:ea typeface="ヒラギノ角ゴ Pro W3" charset="-128"/>
              </a:rPr>
              <a:t>0.05 (correct)</a:t>
            </a:r>
          </a:p>
          <a:p>
            <a:pPr marL="0" eaLnBrk="1" hangingPunct="1">
              <a:buFont typeface="Wingdings" pitchFamily="2" charset="2"/>
              <a:buNone/>
            </a:pPr>
            <a:r>
              <a:rPr lang="en-US" altLang="en-US" sz="2000" dirty="0">
                <a:ea typeface="ヒラギノ角ゴ Pro W3" charset="-128"/>
              </a:rPr>
              <a:t>c.    0.20</a:t>
            </a:r>
          </a:p>
        </p:txBody>
      </p:sp>
      <p:graphicFrame>
        <p:nvGraphicFramePr>
          <p:cNvPr id="6" name="Object 2" descr="The image shows mathematical expression, which is given as: &#10;&#10;&quot;1&quot; equals to &quot;0.41&quot; plus &quot;0.26&quot; plus &quot;3k&quot; plus &quot;0.13&quot; plus &quot;k.&quot;&#10;&#10;&quot;k&quot; equals to &quot;0.07"/>
          <p:cNvGraphicFramePr>
            <a:graphicFrameLocks noChangeAspect="1"/>
          </p:cNvGraphicFramePr>
          <p:nvPr>
            <p:extLst>
              <p:ext uri="{D42A27DB-BD31-4B8C-83A1-F6EECF244321}">
                <p14:modId xmlns:p14="http://schemas.microsoft.com/office/powerpoint/2010/main" val="1186657218"/>
              </p:ext>
            </p:extLst>
          </p:nvPr>
        </p:nvGraphicFramePr>
        <p:xfrm>
          <a:off x="4040188" y="4799013"/>
          <a:ext cx="3260653" cy="763587"/>
        </p:xfrm>
        <a:graphic>
          <a:graphicData uri="http://schemas.openxmlformats.org/presentationml/2006/ole">
            <mc:AlternateContent xmlns:mc="http://schemas.openxmlformats.org/markup-compatibility/2006">
              <mc:Choice xmlns:v="urn:schemas-microsoft-com:vml" Requires="v">
                <p:oleObj name="Equation" r:id="rId3" imgW="1841400" imgH="406080" progId="Equation.DSMT4">
                  <p:embed/>
                </p:oleObj>
              </mc:Choice>
              <mc:Fallback>
                <p:oleObj name="Equation" r:id="rId3" imgW="1841400" imgH="406080" progId="Equation.DSMT4">
                  <p:embed/>
                  <p:pic>
                    <p:nvPicPr>
                      <p:cNvPr id="6" name="Object 2" descr="The image shows mathematical expression, which is given as: &#10;&#10;&quot;1&quot; equals to &quot;0.41&quot; plus &quot;0.26&quot; plus &quot;3k&quot; plus &quot;0.13&quot; plus &quot;k.&quot;&#10;&#10;&quot;k&quot; equals to &quot;0.07"/>
                      <p:cNvPicPr>
                        <a:picLocks noChangeAspect="1" noChangeArrowheads="1"/>
                      </p:cNvPicPr>
                      <p:nvPr/>
                    </p:nvPicPr>
                    <p:blipFill>
                      <a:blip r:embed="rId4"/>
                      <a:srcRect/>
                      <a:stretch>
                        <a:fillRect/>
                      </a:stretch>
                    </p:blipFill>
                    <p:spPr bwMode="auto">
                      <a:xfrm>
                        <a:off x="4040188" y="4799013"/>
                        <a:ext cx="3260653" cy="763587"/>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2321007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accel="50000" decel="5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4.2-6</a:t>
            </a:r>
          </a:p>
        </p:txBody>
      </p:sp>
      <p:sp>
        <p:nvSpPr>
          <p:cNvPr id="25602" name="Rectangle 3"/>
          <p:cNvSpPr>
            <a:spLocks noGrp="1" noChangeArrowheads="1"/>
          </p:cNvSpPr>
          <p:nvPr>
            <p:ph idx="1"/>
          </p:nvPr>
        </p:nvSpPr>
        <p:spPr/>
        <p:txBody>
          <a:bodyPr/>
          <a:lstStyle/>
          <a:p>
            <a:pPr marL="0" indent="-381000" eaLnBrk="1" hangingPunct="1">
              <a:lnSpc>
                <a:spcPct val="120000"/>
              </a:lnSpc>
              <a:buFont typeface="Wingdings" pitchFamily="2" charset="2"/>
              <a:buNone/>
            </a:pPr>
            <a:r>
              <a:rPr lang="en-US" altLang="en-US" sz="2000" dirty="0">
                <a:ea typeface="ヒラギノ角ゴ Pro W3" charset="-128"/>
              </a:rPr>
              <a:t>Two coins are tossed, and the total number of heads is counted. Which of the following would be a legitimate probability model for the </a:t>
            </a:r>
            <a:r>
              <a:rPr lang="en-US" altLang="en-US" sz="2000" i="1" dirty="0">
                <a:ea typeface="ヒラギノ角ゴ Pro W3" charset="-128"/>
              </a:rPr>
              <a:t>total number of heads</a:t>
            </a:r>
            <a:r>
              <a:rPr lang="en-US" altLang="en-US" sz="2000" dirty="0">
                <a:ea typeface="ヒラギノ角ゴ Pro W3" charset="-128"/>
              </a:rPr>
              <a:t>? That is, which of the following models satisfies the rules of probability?</a:t>
            </a:r>
          </a:p>
        </p:txBody>
      </p:sp>
      <p:sp>
        <p:nvSpPr>
          <p:cNvPr id="5" name="TextBox 4"/>
          <p:cNvSpPr txBox="1"/>
          <p:nvPr/>
        </p:nvSpPr>
        <p:spPr>
          <a:xfrm>
            <a:off x="685800" y="3332162"/>
            <a:ext cx="457200" cy="400110"/>
          </a:xfrm>
          <a:prstGeom prst="rect">
            <a:avLst/>
          </a:prstGeom>
          <a:noFill/>
        </p:spPr>
        <p:txBody>
          <a:bodyPr wrap="square" rtlCol="0">
            <a:spAutoFit/>
          </a:bodyPr>
          <a:lstStyle/>
          <a:p>
            <a:r>
              <a:rPr lang="en-US" sz="2000" dirty="0">
                <a:cs typeface="Arial" panose="020B0604020202020204" pitchFamily="34" charset="0"/>
              </a:rPr>
              <a:t>a.</a:t>
            </a:r>
          </a:p>
        </p:txBody>
      </p:sp>
      <mc:AlternateContent xmlns:mc="http://schemas.openxmlformats.org/markup-compatibility/2006" xmlns:a14="http://schemas.microsoft.com/office/drawing/2010/main">
        <mc:Choice Requires="a14">
          <p:graphicFrame>
            <p:nvGraphicFramePr>
              <p:cNvPr id="11" name="Table 10" descr="The answer option &quot;a&quot; shows a table with 4 columns and 2 rows. The column 1, row 1 is named as &quot;Number of heads,&quot; and column 1, row 2 is named as &quot;Probability.&quot; Probability value &quot;1 by 3,&quot; &quot;2 by 3&quot; and &quot;1 by 3&quot; correspond to 'Number of heads' &quot;0,&quot; &quot;1&quot; and &quot;2,&quot; respectively."/>
              <p:cNvGraphicFramePr>
                <a:graphicFrameLocks noGrp="1"/>
              </p:cNvGraphicFramePr>
              <p:nvPr>
                <p:extLst>
                  <p:ext uri="{D42A27DB-BD31-4B8C-83A1-F6EECF244321}">
                    <p14:modId xmlns:p14="http://schemas.microsoft.com/office/powerpoint/2010/main" val="1922093811"/>
                  </p:ext>
                </p:extLst>
              </p:nvPr>
            </p:nvGraphicFramePr>
            <p:xfrm>
              <a:off x="1447800" y="3103562"/>
              <a:ext cx="6781800" cy="1011238"/>
            </p:xfrm>
            <a:graphic>
              <a:graphicData uri="http://schemas.openxmlformats.org/drawingml/2006/table">
                <a:tbl>
                  <a:tblPr firstRow="1"/>
                  <a:tblGrid>
                    <a:gridCol w="2209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2</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val="10001"/>
                      </a:ext>
                    </a:extLst>
                  </a:tr>
                </a:tbl>
              </a:graphicData>
            </a:graphic>
          </p:graphicFrame>
        </mc:Choice>
        <mc:Fallback xmlns="">
          <p:graphicFrame>
            <p:nvGraphicFramePr>
              <p:cNvPr id="11" name="Table 10" descr="The answer option &quot;a&quot; shows a table with 4 columns and 2 rows. The column 1, row 1 is named as &quot;Number of heads,&quot; and column 1, row 2 is named as &quot;Probability.&quot; Probability value &quot;1 by 3,&quot; &quot;2 by 3&quot; and &quot;1 by 3&quot; correspond to 'Number of heads' &quot;0,&quot; &quot;1&quot; and &quot;2,&quot; respectively."/>
              <p:cNvGraphicFramePr>
                <a:graphicFrameLocks noGrp="1"/>
              </p:cNvGraphicFramePr>
              <p:nvPr>
                <p:extLst>
                  <p:ext uri="{D42A27DB-BD31-4B8C-83A1-F6EECF244321}">
                    <p14:modId xmlns:p14="http://schemas.microsoft.com/office/powerpoint/2010/main" val="1922093811"/>
                  </p:ext>
                </p:extLst>
              </p:nvPr>
            </p:nvGraphicFramePr>
            <p:xfrm>
              <a:off x="1447800" y="3103562"/>
              <a:ext cx="6781800" cy="1011238"/>
            </p:xfrm>
            <a:graphic>
              <a:graphicData uri="http://schemas.openxmlformats.org/drawingml/2006/table">
                <a:tbl>
                  <a:tblPr firstRow="1"/>
                  <a:tblGrid>
                    <a:gridCol w="2209800">
                      <a:extLst>
                        <a:ext uri="{9D8B030D-6E8A-4147-A177-3AD203B41FA5}">
                          <a16:colId xmlns:a16="http://schemas.microsoft.com/office/drawing/2014/main" xmlns:a14="http://schemas.microsoft.com/office/drawing/2010/main" xmlns="" val="20000"/>
                        </a:ext>
                      </a:extLst>
                    </a:gridCol>
                    <a:gridCol w="1524000">
                      <a:extLst>
                        <a:ext uri="{9D8B030D-6E8A-4147-A177-3AD203B41FA5}">
                          <a16:colId xmlns:a16="http://schemas.microsoft.com/office/drawing/2014/main" xmlns:a14="http://schemas.microsoft.com/office/drawing/2010/main" xmlns="" val="20001"/>
                        </a:ext>
                      </a:extLst>
                    </a:gridCol>
                    <a:gridCol w="1524000">
                      <a:extLst>
                        <a:ext uri="{9D8B030D-6E8A-4147-A177-3AD203B41FA5}">
                          <a16:colId xmlns:a16="http://schemas.microsoft.com/office/drawing/2014/main" xmlns:a14="http://schemas.microsoft.com/office/drawing/2010/main" xmlns="" val="20002"/>
                        </a:ext>
                      </a:extLst>
                    </a:gridCol>
                    <a:gridCol w="1524000">
                      <a:extLst>
                        <a:ext uri="{9D8B030D-6E8A-4147-A177-3AD203B41FA5}">
                          <a16:colId xmlns:a16="http://schemas.microsoft.com/office/drawing/2014/main" xmlns:a14="http://schemas.microsoft.com/office/drawing/2010/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a14="http://schemas.microsoft.com/office/drawing/2010/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148400" t="-62857" r="-2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248400" t="-62857" r="-1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348400" t="-62857" r="-2000" b="-2857"/>
                          </a:stretch>
                        </a:blipFill>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6" name="TextBox 5"/>
          <p:cNvSpPr txBox="1"/>
          <p:nvPr/>
        </p:nvSpPr>
        <p:spPr>
          <a:xfrm>
            <a:off x="685800" y="4551362"/>
            <a:ext cx="457200" cy="369332"/>
          </a:xfrm>
          <a:prstGeom prst="rect">
            <a:avLst/>
          </a:prstGeom>
          <a:noFill/>
        </p:spPr>
        <p:txBody>
          <a:bodyPr wrap="square" rtlCol="0">
            <a:spAutoFit/>
          </a:bodyPr>
          <a:lstStyle/>
          <a:p>
            <a:r>
              <a:rPr lang="en-US" dirty="0">
                <a:cs typeface="Arial" panose="020B0604020202020204" pitchFamily="34" charset="0"/>
              </a:rPr>
              <a:t>b.</a:t>
            </a:r>
          </a:p>
        </p:txBody>
      </p:sp>
      <mc:AlternateContent xmlns:mc="http://schemas.openxmlformats.org/markup-compatibility/2006" xmlns:a14="http://schemas.microsoft.com/office/drawing/2010/main">
        <mc:Choice Requires="a14">
          <p:graphicFrame>
            <p:nvGraphicFramePr>
              <p:cNvPr id="16" name="Table 15" descr="The answer option &quot;b&quot; shows a table with 4 columns and 2 rows. The column 1, row 1 is named as &quot;Number of heads,&quot; and column 1, row 2 is named as &quot;Probability.&quot; Probability value &quot;1 by 16,&quot; &quot;5 by 8&quot; and &quot;5 by 16&quot; correspond to 'Number of heads' &quot;0,&quot; &quot;1&quot; and &quot;2,&quot; respectively."/>
              <p:cNvGraphicFramePr>
                <a:graphicFrameLocks noGrp="1"/>
              </p:cNvGraphicFramePr>
              <p:nvPr>
                <p:extLst>
                  <p:ext uri="{D42A27DB-BD31-4B8C-83A1-F6EECF244321}">
                    <p14:modId xmlns:p14="http://schemas.microsoft.com/office/powerpoint/2010/main" val="3220724077"/>
                  </p:ext>
                </p:extLst>
              </p:nvPr>
            </p:nvGraphicFramePr>
            <p:xfrm>
              <a:off x="1447800" y="4322762"/>
              <a:ext cx="6781800" cy="1011238"/>
            </p:xfrm>
            <a:graphic>
              <a:graphicData uri="http://schemas.openxmlformats.org/drawingml/2006/table">
                <a:tbl>
                  <a:tblPr firstRow="1"/>
                  <a:tblGrid>
                    <a:gridCol w="2209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16</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5</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8</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5</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16</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val="10001"/>
                      </a:ext>
                    </a:extLst>
                  </a:tr>
                </a:tbl>
              </a:graphicData>
            </a:graphic>
          </p:graphicFrame>
        </mc:Choice>
        <mc:Fallback xmlns="">
          <p:graphicFrame>
            <p:nvGraphicFramePr>
              <p:cNvPr id="16" name="Table 15" descr="The answer option &quot;b&quot; shows a table with 4 columns and 2 rows. The column 1, row 1 is named as &quot;Number of heads,&quot; and column 1, row 2 is named as &quot;Probability.&quot; Probability value &quot;1 by 16,&quot; &quot;5 by 8&quot; and &quot;5 by 16&quot; correspond to 'Number of heads' &quot;0,&quot; &quot;1&quot; and &quot;2,&quot; respectively."/>
              <p:cNvGraphicFramePr>
                <a:graphicFrameLocks noGrp="1"/>
              </p:cNvGraphicFramePr>
              <p:nvPr>
                <p:extLst>
                  <p:ext uri="{D42A27DB-BD31-4B8C-83A1-F6EECF244321}">
                    <p14:modId xmlns:p14="http://schemas.microsoft.com/office/powerpoint/2010/main" val="3220724077"/>
                  </p:ext>
                </p:extLst>
              </p:nvPr>
            </p:nvGraphicFramePr>
            <p:xfrm>
              <a:off x="1447800" y="4322762"/>
              <a:ext cx="6781800" cy="1011238"/>
            </p:xfrm>
            <a:graphic>
              <a:graphicData uri="http://schemas.openxmlformats.org/drawingml/2006/table">
                <a:tbl>
                  <a:tblPr firstRow="1"/>
                  <a:tblGrid>
                    <a:gridCol w="2209800">
                      <a:extLst>
                        <a:ext uri="{9D8B030D-6E8A-4147-A177-3AD203B41FA5}">
                          <a16:colId xmlns:a16="http://schemas.microsoft.com/office/drawing/2014/main" xmlns:a14="http://schemas.microsoft.com/office/drawing/2010/main" xmlns="" val="20000"/>
                        </a:ext>
                      </a:extLst>
                    </a:gridCol>
                    <a:gridCol w="1524000">
                      <a:extLst>
                        <a:ext uri="{9D8B030D-6E8A-4147-A177-3AD203B41FA5}">
                          <a16:colId xmlns:a16="http://schemas.microsoft.com/office/drawing/2014/main" xmlns:a14="http://schemas.microsoft.com/office/drawing/2010/main" xmlns="" val="20001"/>
                        </a:ext>
                      </a:extLst>
                    </a:gridCol>
                    <a:gridCol w="1524000">
                      <a:extLst>
                        <a:ext uri="{9D8B030D-6E8A-4147-A177-3AD203B41FA5}">
                          <a16:colId xmlns:a16="http://schemas.microsoft.com/office/drawing/2014/main" xmlns:a14="http://schemas.microsoft.com/office/drawing/2010/main" xmlns="" val="20002"/>
                        </a:ext>
                      </a:extLst>
                    </a:gridCol>
                    <a:gridCol w="1524000">
                      <a:extLst>
                        <a:ext uri="{9D8B030D-6E8A-4147-A177-3AD203B41FA5}">
                          <a16:colId xmlns:a16="http://schemas.microsoft.com/office/drawing/2014/main" xmlns:a14="http://schemas.microsoft.com/office/drawing/2010/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a14="http://schemas.microsoft.com/office/drawing/2010/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148400" t="-62857" r="-2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248400" t="-62857" r="-1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348400" t="-62857" r="-2000" b="-2857"/>
                          </a:stretch>
                        </a:blipFill>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7" name="TextBox 6"/>
          <p:cNvSpPr txBox="1"/>
          <p:nvPr/>
        </p:nvSpPr>
        <p:spPr>
          <a:xfrm>
            <a:off x="685800" y="5684222"/>
            <a:ext cx="457200" cy="400110"/>
          </a:xfrm>
          <a:prstGeom prst="rect">
            <a:avLst/>
          </a:prstGeom>
          <a:noFill/>
        </p:spPr>
        <p:txBody>
          <a:bodyPr wrap="square" rtlCol="0">
            <a:spAutoFit/>
          </a:bodyPr>
          <a:lstStyle/>
          <a:p>
            <a:r>
              <a:rPr lang="en-US" sz="2000" dirty="0">
                <a:cs typeface="Arial" panose="020B0604020202020204" pitchFamily="34" charset="0"/>
              </a:rPr>
              <a:t>c.</a:t>
            </a:r>
          </a:p>
        </p:txBody>
      </p:sp>
      <mc:AlternateContent xmlns:mc="http://schemas.openxmlformats.org/markup-compatibility/2006" xmlns:a14="http://schemas.microsoft.com/office/drawing/2010/main">
        <mc:Choice Requires="a14">
          <p:graphicFrame>
            <p:nvGraphicFramePr>
              <p:cNvPr id="20" name="Table 19" descr="The answer option &quot;c&quot; shows a table with 4 columns and 2 rows. The column 1, row 1 is named as &quot;Number of heads,&quot; and column 1, row 2 is named as &quot;Probability.&quot; Probability value &quot;1 by 2,&quot; &quot;3 by 4&quot; and &quot;-1 by 4&quot; correspond to 'Number of heads' &quot;0,&quot; &quot;1&quot; and &quot;2,&quot; respectively."/>
              <p:cNvGraphicFramePr>
                <a:graphicFrameLocks noGrp="1"/>
              </p:cNvGraphicFramePr>
              <p:nvPr>
                <p:extLst>
                  <p:ext uri="{D42A27DB-BD31-4B8C-83A1-F6EECF244321}">
                    <p14:modId xmlns:p14="http://schemas.microsoft.com/office/powerpoint/2010/main" val="3572754367"/>
                  </p:ext>
                </p:extLst>
              </p:nvPr>
            </p:nvGraphicFramePr>
            <p:xfrm>
              <a:off x="1447800" y="5512021"/>
              <a:ext cx="6781800" cy="1011238"/>
            </p:xfrm>
            <a:graphic>
              <a:graphicData uri="http://schemas.openxmlformats.org/drawingml/2006/table">
                <a:tbl>
                  <a:tblPr firstRow="1"/>
                  <a:tblGrid>
                    <a:gridCol w="2209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2</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4</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m:t>
                                </m:r>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4</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val="10001"/>
                      </a:ext>
                    </a:extLst>
                  </a:tr>
                </a:tbl>
              </a:graphicData>
            </a:graphic>
          </p:graphicFrame>
        </mc:Choice>
        <mc:Fallback xmlns="">
          <p:graphicFrame>
            <p:nvGraphicFramePr>
              <p:cNvPr id="20" name="Table 19" descr="The answer option &quot;c&quot; shows a table with 4 columns and 2 rows. The column 1, row 1 is named as &quot;Number of heads,&quot; and column 1, row 2 is named as &quot;Probability.&quot; Probability value &quot;1 by 2,&quot; &quot;3 by 4&quot; and &quot;-1 by 4&quot; correspond to 'Number of heads' &quot;0,&quot; &quot;1&quot; and &quot;2,&quot; respectively."/>
              <p:cNvGraphicFramePr>
                <a:graphicFrameLocks noGrp="1"/>
              </p:cNvGraphicFramePr>
              <p:nvPr>
                <p:extLst>
                  <p:ext uri="{D42A27DB-BD31-4B8C-83A1-F6EECF244321}">
                    <p14:modId xmlns:p14="http://schemas.microsoft.com/office/powerpoint/2010/main" val="3572754367"/>
                  </p:ext>
                </p:extLst>
              </p:nvPr>
            </p:nvGraphicFramePr>
            <p:xfrm>
              <a:off x="1447800" y="5512021"/>
              <a:ext cx="6781800" cy="1011238"/>
            </p:xfrm>
            <a:graphic>
              <a:graphicData uri="http://schemas.openxmlformats.org/drawingml/2006/table">
                <a:tbl>
                  <a:tblPr firstRow="1"/>
                  <a:tblGrid>
                    <a:gridCol w="2209800"/>
                    <a:gridCol w="1524000"/>
                    <a:gridCol w="1524000"/>
                    <a:gridCol w="1524000"/>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148400" t="-62264" r="-202000" b="-188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248400" t="-62264" r="-102000" b="-188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348400" t="-62264" r="-2000" b="-1887"/>
                          </a:stretch>
                        </a:blipFill>
                      </a:tcPr>
                    </a:tc>
                  </a:tr>
                </a:tbl>
              </a:graphicData>
            </a:graphic>
          </p:graphicFrame>
        </mc:Fallback>
      </mc:AlternateContent>
      <p:sp>
        <p:nvSpPr>
          <p:cNvPr id="8" name="Footer Placeholder 7"/>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4.2  Probability Models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4.2-7</a:t>
            </a:r>
          </a:p>
        </p:txBody>
      </p:sp>
      <p:sp>
        <p:nvSpPr>
          <p:cNvPr id="1302531" name="Rectangle 3"/>
          <p:cNvSpPr>
            <a:spLocks noGrp="1" noChangeArrowheads="1"/>
          </p:cNvSpPr>
          <p:nvPr>
            <p:ph idx="1"/>
          </p:nvPr>
        </p:nvSpPr>
        <p:spPr/>
        <p:txBody>
          <a:bodyPr/>
          <a:lstStyle/>
          <a:p>
            <a:pPr marL="0" eaLnBrk="1" hangingPunct="1">
              <a:lnSpc>
                <a:spcPct val="90000"/>
              </a:lnSpc>
              <a:buFont typeface="Wingdings" pitchFamily="2" charset="2"/>
              <a:buNone/>
            </a:pPr>
            <a:r>
              <a:rPr lang="en-CA" altLang="en-US" dirty="0">
                <a:ea typeface="ヒラギノ角ゴ Pro W3" charset="-128"/>
              </a:rPr>
              <a:t>The following table shows the distribution of blood types in the general population.</a:t>
            </a:r>
          </a:p>
          <a:p>
            <a:pPr marL="0" eaLnBrk="1" hangingPunct="1">
              <a:lnSpc>
                <a:spcPct val="90000"/>
              </a:lnSpc>
              <a:buFont typeface="Wingdings" pitchFamily="2" charset="2"/>
              <a:buNone/>
            </a:pPr>
            <a:r>
              <a:rPr lang="en-CA" altLang="en-US" dirty="0">
                <a:ea typeface="ヒラギノ角ゴ Pro W3" charset="-128"/>
              </a:rPr>
              <a:t>	         	   A          B          AB          O</a:t>
            </a:r>
          </a:p>
          <a:p>
            <a:pPr marL="0" eaLnBrk="1" hangingPunct="1">
              <a:lnSpc>
                <a:spcPct val="90000"/>
              </a:lnSpc>
              <a:buFont typeface="Wingdings" pitchFamily="2" charset="2"/>
              <a:buNone/>
            </a:pPr>
            <a:r>
              <a:rPr lang="en-CA" altLang="en-US" dirty="0">
                <a:ea typeface="ヒラギノ角ゴ Pro W3" charset="-128"/>
              </a:rPr>
              <a:t>	Rh+     34%      9%        4%         38%</a:t>
            </a:r>
          </a:p>
          <a:p>
            <a:pPr marL="0" eaLnBrk="1" hangingPunct="1">
              <a:lnSpc>
                <a:spcPct val="90000"/>
              </a:lnSpc>
              <a:buFont typeface="Wingdings" pitchFamily="2" charset="2"/>
              <a:buNone/>
            </a:pPr>
            <a:r>
              <a:rPr lang="en-CA" altLang="en-US" dirty="0">
                <a:ea typeface="ヒラギノ角ゴ Pro W3" charset="-128"/>
              </a:rPr>
              <a:t>	Rh–       6%      2%        1%          6%</a:t>
            </a:r>
          </a:p>
          <a:p>
            <a:pPr marL="0" eaLnBrk="1" hangingPunct="1">
              <a:lnSpc>
                <a:spcPct val="90000"/>
              </a:lnSpc>
              <a:buFont typeface="Wingdings" pitchFamily="2" charset="2"/>
              <a:buNone/>
            </a:pPr>
            <a:r>
              <a:rPr lang="en-CA" altLang="en-US" dirty="0">
                <a:ea typeface="ヒラギノ角ゴ Pro W3" charset="-128"/>
              </a:rPr>
              <a:t>What is the probability that a randomly selected person will have type-O blood?</a:t>
            </a:r>
          </a:p>
          <a:p>
            <a:pPr marL="0" eaLnBrk="1" hangingPunct="1">
              <a:lnSpc>
                <a:spcPct val="80000"/>
              </a:lnSpc>
              <a:buFont typeface="Wingdings" pitchFamily="2" charset="2"/>
              <a:buNone/>
            </a:pPr>
            <a:endParaRPr lang="en-US" altLang="en-US" dirty="0">
              <a:ea typeface="ヒラギノ角ゴ Pro W3" charset="-128"/>
            </a:endParaRPr>
          </a:p>
          <a:p>
            <a:pPr marL="0" eaLnBrk="1" hangingPunct="1">
              <a:lnSpc>
                <a:spcPct val="80000"/>
              </a:lnSpc>
              <a:buFont typeface="Wingdings" pitchFamily="2" charset="2"/>
              <a:buNone/>
            </a:pPr>
            <a:r>
              <a:rPr lang="en-US" altLang="en-US" dirty="0">
                <a:ea typeface="ヒラギノ角ゴ Pro W3" charset="-128"/>
              </a:rPr>
              <a:t>	a. 0.24</a:t>
            </a:r>
          </a:p>
          <a:p>
            <a:pPr marL="0" eaLnBrk="1" hangingPunct="1">
              <a:lnSpc>
                <a:spcPct val="80000"/>
              </a:lnSpc>
              <a:buFont typeface="Wingdings" pitchFamily="2" charset="2"/>
              <a:buNone/>
            </a:pPr>
            <a:r>
              <a:rPr lang="en-US" altLang="en-US" dirty="0">
                <a:ea typeface="ヒラギノ角ゴ Pro W3" charset="-128"/>
              </a:rPr>
              <a:t>	b. 0.34</a:t>
            </a:r>
          </a:p>
          <a:p>
            <a:pPr marL="0" eaLnBrk="1" hangingPunct="1">
              <a:lnSpc>
                <a:spcPct val="80000"/>
              </a:lnSpc>
              <a:buFont typeface="Wingdings" pitchFamily="2" charset="2"/>
              <a:buNone/>
            </a:pPr>
            <a:r>
              <a:rPr lang="en-US" altLang="en-US" dirty="0">
                <a:ea typeface="ヒラギノ角ゴ Pro W3" charset="-128"/>
              </a:rPr>
              <a:t>	c. 0.44</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4.2-8</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disjoint (mutually exclusive), then </a:t>
            </a:r>
            <a:r>
              <a:rPr lang="en-US" altLang="en-US" i="1" dirty="0">
                <a:ea typeface="ヒラギノ角ゴ Pro W3" charset="-128"/>
              </a:rPr>
              <a:t>P </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dirty="0">
                <a:ea typeface="ヒラギノ角ゴ Pro W3" charset="-128"/>
              </a:rPr>
              <a:t>c.  0.00.</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4.2-9</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independent,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or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dirty="0">
                <a:ea typeface="ヒラギノ角ゴ Pro W3" charset="-128"/>
              </a:rPr>
              <a:t>c.  0.65.</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4.2-9 answer</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solidFill>
                  <a:srgbClr val="FF0000"/>
                </a:solidFill>
                <a:ea typeface="ヒラギノ角ゴ Pro W3" charset="-128"/>
              </a:rPr>
              <a:t>An event </a:t>
            </a:r>
            <a:r>
              <a:rPr lang="en-US" altLang="en-US" i="1" dirty="0">
                <a:solidFill>
                  <a:srgbClr val="FF0000"/>
                </a:solidFill>
                <a:ea typeface="ヒラギノ角ゴ Pro W3" charset="-128"/>
              </a:rPr>
              <a:t>A</a:t>
            </a:r>
            <a:r>
              <a:rPr lang="en-US" altLang="en-US" dirty="0">
                <a:solidFill>
                  <a:srgbClr val="FF0000"/>
                </a:solidFill>
                <a:ea typeface="ヒラギノ角ゴ Pro W3" charset="-128"/>
              </a:rPr>
              <a:t> occurs with probability 0.3. Event </a:t>
            </a:r>
            <a:r>
              <a:rPr lang="en-US" altLang="en-US" i="1" dirty="0">
                <a:solidFill>
                  <a:srgbClr val="FF0000"/>
                </a:solidFill>
                <a:ea typeface="ヒラギノ角ゴ Pro W3" charset="-128"/>
              </a:rPr>
              <a:t>B</a:t>
            </a:r>
            <a:r>
              <a:rPr lang="en-US" altLang="en-US" dirty="0">
                <a:solidFill>
                  <a:srgbClr val="FF0000"/>
                </a:solidFill>
                <a:ea typeface="ヒラギノ角ゴ Pro W3" charset="-128"/>
              </a:rPr>
              <a:t> occurs with probability 0.5. If </a:t>
            </a:r>
            <a:r>
              <a:rPr lang="en-US" altLang="en-US" i="1" dirty="0">
                <a:solidFill>
                  <a:srgbClr val="FF0000"/>
                </a:solidFill>
                <a:ea typeface="ヒラギノ角ゴ Pro W3" charset="-128"/>
              </a:rPr>
              <a:t>A</a:t>
            </a:r>
            <a:r>
              <a:rPr lang="en-US" altLang="en-US" dirty="0">
                <a:solidFill>
                  <a:srgbClr val="FF0000"/>
                </a:solidFill>
                <a:ea typeface="ヒラギノ角ゴ Pro W3" charset="-128"/>
              </a:rPr>
              <a:t> and </a:t>
            </a:r>
            <a:r>
              <a:rPr lang="en-US" altLang="en-US" i="1" dirty="0">
                <a:solidFill>
                  <a:srgbClr val="FF0000"/>
                </a:solidFill>
                <a:ea typeface="ヒラギノ角ゴ Pro W3" charset="-128"/>
              </a:rPr>
              <a:t>B</a:t>
            </a:r>
            <a:r>
              <a:rPr lang="en-US" altLang="en-US" dirty="0">
                <a:solidFill>
                  <a:srgbClr val="FF0000"/>
                </a:solidFill>
                <a:ea typeface="ヒラギノ角ゴ Pro W3" charset="-128"/>
              </a:rPr>
              <a:t> are independent, </a:t>
            </a:r>
            <a:r>
              <a:rPr lang="en-US" altLang="en-US" i="1" dirty="0">
                <a:solidFill>
                  <a:srgbClr val="FF0000"/>
                </a:solidFill>
                <a:ea typeface="ヒラギノ角ゴ Pro W3" charset="-128"/>
              </a:rPr>
              <a:t>P</a:t>
            </a:r>
            <a:r>
              <a:rPr lang="en-US" altLang="en-US" dirty="0">
                <a:solidFill>
                  <a:srgbClr val="FF0000"/>
                </a:solidFill>
                <a:ea typeface="ヒラギノ角ゴ Pro W3" charset="-128"/>
              </a:rPr>
              <a:t>(</a:t>
            </a:r>
            <a:r>
              <a:rPr lang="en-US" altLang="en-US" i="1" dirty="0">
                <a:solidFill>
                  <a:srgbClr val="FF0000"/>
                </a:solidFill>
                <a:ea typeface="ヒラギノ角ゴ Pro W3" charset="-128"/>
              </a:rPr>
              <a:t>A</a:t>
            </a:r>
            <a:r>
              <a:rPr lang="en-US" altLang="en-US" dirty="0">
                <a:solidFill>
                  <a:srgbClr val="FF0000"/>
                </a:solidFill>
                <a:ea typeface="ヒラギノ角ゴ Pro W3" charset="-128"/>
              </a:rPr>
              <a:t> or </a:t>
            </a:r>
            <a:r>
              <a:rPr lang="en-US" altLang="en-US" i="1" dirty="0">
                <a:solidFill>
                  <a:srgbClr val="FF0000"/>
                </a:solidFill>
                <a:ea typeface="ヒラギノ角ゴ Pro W3" charset="-128"/>
              </a:rPr>
              <a:t>B</a:t>
            </a:r>
            <a:r>
              <a:rPr lang="en-US" altLang="en-US" dirty="0">
                <a:solidFill>
                  <a:srgbClr val="FF0000"/>
                </a:solidFill>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b="1" dirty="0">
                <a:ea typeface="ヒラギノ角ゴ Pro W3" charset="-128"/>
              </a:rPr>
              <a:t>c.  0.65. (correct)</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144165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F3B0C3-4D59-590C-6EE7-A17F193E865A}"/>
              </a:ext>
            </a:extLst>
          </p:cNvPr>
          <p:cNvSpPr>
            <a:spLocks noGrp="1"/>
          </p:cNvSpPr>
          <p:nvPr>
            <p:ph idx="1"/>
          </p:nvPr>
        </p:nvSpPr>
        <p:spPr/>
        <p:txBody>
          <a:bodyPr/>
          <a:lstStyle/>
          <a:p>
            <a:r>
              <a:rPr lang="en-CA" sz="2400" dirty="0">
                <a:highlight>
                  <a:srgbClr val="EEEEEE"/>
                </a:highlight>
              </a:rPr>
              <a:t>Checkup up to binomial distribution and probability </a:t>
            </a:r>
          </a:p>
          <a:p>
            <a:r>
              <a:rPr lang="en-CA" sz="2400" dirty="0">
                <a:highlight>
                  <a:srgbClr val="FFFF00"/>
                </a:highlight>
              </a:rPr>
              <a:t>Yellow  highlighted</a:t>
            </a:r>
            <a:r>
              <a:rPr lang="en-CA" sz="2400" dirty="0"/>
              <a:t> – materials not covered yet (mostly normal distribution)</a:t>
            </a:r>
          </a:p>
          <a:p>
            <a:r>
              <a:rPr lang="en-CA" sz="2400" dirty="0">
                <a:solidFill>
                  <a:srgbClr val="FF0000"/>
                </a:solidFill>
              </a:rPr>
              <a:t>Red- something you should prioritise </a:t>
            </a:r>
          </a:p>
          <a:p>
            <a:r>
              <a:rPr lang="en-CA" sz="2400" dirty="0">
                <a:highlight>
                  <a:srgbClr val="00FFFF"/>
                </a:highlight>
              </a:rPr>
              <a:t>Blue – not super critical, but those who like to prepare for other stats courses or have taken a stats course already should try, though not relevant to future assignments i.e., not priority though I showed the answers in the class already  </a:t>
            </a:r>
          </a:p>
          <a:p>
            <a:r>
              <a:rPr lang="en-CA" sz="2400" dirty="0"/>
              <a:t>Answers will be posted in a separate file </a:t>
            </a:r>
          </a:p>
          <a:p>
            <a:r>
              <a:rPr lang="en-CA" sz="2400"/>
              <a:t>Some slides are removed. </a:t>
            </a:r>
            <a:endParaRPr lang="en-CA" sz="2400" dirty="0"/>
          </a:p>
        </p:txBody>
      </p:sp>
      <p:sp>
        <p:nvSpPr>
          <p:cNvPr id="3" name="Title 2">
            <a:extLst>
              <a:ext uri="{FF2B5EF4-FFF2-40B4-BE49-F238E27FC236}">
                <a16:creationId xmlns:a16="http://schemas.microsoft.com/office/drawing/2014/main" id="{AC90C4B8-E39F-8C88-37C0-41F40F7ABD53}"/>
              </a:ext>
            </a:extLst>
          </p:cNvPr>
          <p:cNvSpPr>
            <a:spLocks noGrp="1"/>
          </p:cNvSpPr>
          <p:nvPr>
            <p:ph type="title"/>
          </p:nvPr>
        </p:nvSpPr>
        <p:spPr/>
        <p:txBody>
          <a:bodyPr/>
          <a:lstStyle/>
          <a:p>
            <a:endParaRPr lang="en-CA"/>
          </a:p>
        </p:txBody>
      </p:sp>
      <p:sp>
        <p:nvSpPr>
          <p:cNvPr id="4" name="Footer Placeholder 3">
            <a:extLst>
              <a:ext uri="{FF2B5EF4-FFF2-40B4-BE49-F238E27FC236}">
                <a16:creationId xmlns:a16="http://schemas.microsoft.com/office/drawing/2014/main" id="{990AD8C0-13F2-A7B3-2494-F014F2139FB3}"/>
              </a:ext>
            </a:extLst>
          </p:cNvPr>
          <p:cNvSpPr>
            <a:spLocks noGrp="1"/>
          </p:cNvSpPr>
          <p:nvPr>
            <p:ph type="ftr" sz="quarter" idx="11"/>
          </p:nvPr>
        </p:nvSpPr>
        <p:spPr/>
        <p:txBody>
          <a:bodyPr/>
          <a:lstStyle/>
          <a:p>
            <a:pPr>
              <a:defRPr/>
            </a:pPr>
            <a:endParaRPr lang="en-US" dirty="0">
              <a:solidFill>
                <a:prstClr val="black"/>
              </a:solidFill>
            </a:endParaRPr>
          </a:p>
        </p:txBody>
      </p:sp>
    </p:spTree>
    <p:extLst>
      <p:ext uri="{BB962C8B-B14F-4D97-AF65-F5344CB8AC3E}">
        <p14:creationId xmlns:p14="http://schemas.microsoft.com/office/powerpoint/2010/main" val="1783500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4.3-2</a:t>
            </a:r>
          </a:p>
        </p:txBody>
      </p:sp>
      <p:sp>
        <p:nvSpPr>
          <p:cNvPr id="1338371" name="Rectangle 3"/>
          <p:cNvSpPr>
            <a:spLocks noGrp="1" noChangeArrowheads="1"/>
          </p:cNvSpPr>
          <p:nvPr>
            <p:ph idx="1"/>
          </p:nvPr>
        </p:nvSpPr>
        <p:spPr/>
        <p:txBody>
          <a:bodyPr/>
          <a:lstStyle/>
          <a:p>
            <a:pPr marL="0" eaLnBrk="1" hangingPunct="1">
              <a:lnSpc>
                <a:spcPct val="90000"/>
              </a:lnSpc>
              <a:buFont typeface="Wingdings" pitchFamily="2" charset="2"/>
              <a:buNone/>
            </a:pPr>
            <a:r>
              <a:rPr lang="en-US" altLang="en-US" dirty="0">
                <a:highlight>
                  <a:srgbClr val="FFFF00"/>
                </a:highlight>
                <a:ea typeface="ヒラギノ角ゴ Pro W3" charset="-128"/>
              </a:rPr>
              <a:t>Let the random variable </a:t>
            </a:r>
            <a:r>
              <a:rPr lang="en-US" altLang="en-US" i="1" dirty="0">
                <a:highlight>
                  <a:srgbClr val="FFFF00"/>
                </a:highlight>
                <a:ea typeface="ヒラギノ角ゴ Pro W3" charset="-128"/>
              </a:rPr>
              <a:t>X</a:t>
            </a:r>
            <a:r>
              <a:rPr lang="en-US" altLang="en-US" dirty="0">
                <a:highlight>
                  <a:srgbClr val="FFFF00"/>
                </a:highlight>
                <a:ea typeface="ヒラギノ角ゴ Pro W3" charset="-128"/>
              </a:rPr>
              <a:t> represent the profit made on a randomly selected day by a small clothing store on Main Street. Assume </a:t>
            </a:r>
            <a:r>
              <a:rPr lang="en-US" altLang="en-US" i="1" dirty="0">
                <a:highlight>
                  <a:srgbClr val="FFFF00"/>
                </a:highlight>
                <a:ea typeface="ヒラギノ角ゴ Pro W3" charset="-128"/>
              </a:rPr>
              <a:t>X</a:t>
            </a:r>
            <a:r>
              <a:rPr lang="en-US" altLang="en-US" dirty="0">
                <a:highlight>
                  <a:srgbClr val="FFFF00"/>
                </a:highlight>
                <a:ea typeface="ヒラギノ角ゴ Pro W3" charset="-128"/>
              </a:rPr>
              <a:t> is Normal with a mean of $360 and a standard deviation of $50.</a:t>
            </a:r>
          </a:p>
          <a:p>
            <a:pPr marL="0" eaLnBrk="1" hangingPunct="1">
              <a:lnSpc>
                <a:spcPct val="90000"/>
              </a:lnSpc>
              <a:buFont typeface="Wingdings" pitchFamily="2" charset="2"/>
              <a:buNone/>
            </a:pPr>
            <a:r>
              <a:rPr lang="en-US" altLang="en-US" dirty="0">
                <a:ea typeface="ヒラギノ角ゴ Pro W3" charset="-128"/>
              </a:rPr>
              <a:t>What is </a:t>
            </a:r>
            <a:r>
              <a:rPr lang="en-US" altLang="en-US" i="1" dirty="0">
                <a:ea typeface="ヒラギノ角ゴ Pro W3" charset="-128"/>
              </a:rPr>
              <a:t>P </a:t>
            </a:r>
            <a:r>
              <a:rPr lang="en-US" altLang="en-US" dirty="0">
                <a:ea typeface="ヒラギノ角ゴ Pro W3" charset="-128"/>
              </a:rPr>
              <a:t>(</a:t>
            </a:r>
            <a:r>
              <a:rPr lang="en-US" altLang="en-US" i="1" dirty="0">
                <a:ea typeface="ヒラギノ角ゴ Pro W3" charset="-128"/>
              </a:rPr>
              <a:t>X </a:t>
            </a:r>
            <a:r>
              <a:rPr lang="en-US" altLang="en-US" dirty="0">
                <a:ea typeface="ヒラギノ角ゴ Pro W3" charset="-128"/>
              </a:rPr>
              <a:t>&gt; $400)?</a:t>
            </a:r>
          </a:p>
          <a:p>
            <a:pPr marL="0" eaLnBrk="1" hangingPunct="1">
              <a:lnSpc>
                <a:spcPct val="90000"/>
              </a:lnSpc>
              <a:buFont typeface="Wingdings" pitchFamily="2" charset="2"/>
              <a:buNone/>
            </a:pPr>
            <a:endParaRPr lang="en-US" altLang="en-US" dirty="0">
              <a:ea typeface="ヒラギノ角ゴ Pro W3" charset="-128"/>
            </a:endParaRPr>
          </a:p>
          <a:p>
            <a:pPr marL="0" eaLnBrk="1" hangingPunct="1">
              <a:lnSpc>
                <a:spcPct val="90000"/>
              </a:lnSpc>
              <a:buFont typeface="Wingdings" pitchFamily="2" charset="2"/>
              <a:buNone/>
            </a:pPr>
            <a:r>
              <a:rPr lang="en-US" altLang="en-US" dirty="0">
                <a:ea typeface="ヒラギノ角ゴ Pro W3" charset="-128"/>
              </a:rPr>
              <a:t>a.   0.2119</a:t>
            </a:r>
          </a:p>
          <a:p>
            <a:pPr marL="0" eaLnBrk="1" hangingPunct="1">
              <a:lnSpc>
                <a:spcPct val="90000"/>
              </a:lnSpc>
              <a:buFont typeface="Wingdings" pitchFamily="2" charset="2"/>
              <a:buNone/>
            </a:pPr>
            <a:r>
              <a:rPr lang="en-US" altLang="en-US" dirty="0">
                <a:ea typeface="ヒラギノ角ゴ Pro W3" charset="-128"/>
              </a:rPr>
              <a:t>b.   0.2881 </a:t>
            </a:r>
          </a:p>
          <a:p>
            <a:pPr marL="0" eaLnBrk="1" hangingPunct="1">
              <a:lnSpc>
                <a:spcPct val="90000"/>
              </a:lnSpc>
              <a:buFont typeface="Wingdings" pitchFamily="2" charset="2"/>
              <a:buNone/>
            </a:pPr>
            <a:r>
              <a:rPr lang="en-US" altLang="en-US" dirty="0">
                <a:ea typeface="ヒラギノ角ゴ Pro W3" charset="-128"/>
              </a:rPr>
              <a:t>c.   0.7881   </a:t>
            </a:r>
          </a:p>
          <a:p>
            <a:pPr marL="0" eaLnBrk="1" hangingPunct="1">
              <a:lnSpc>
                <a:spcPct val="90000"/>
              </a:lnSpc>
              <a:buFont typeface="Wingdings" pitchFamily="2" charset="2"/>
              <a:buNone/>
            </a:pPr>
            <a:r>
              <a:rPr lang="en-US" altLang="en-US" dirty="0">
                <a:ea typeface="ヒラギノ角ゴ Pro W3" charset="-128"/>
              </a:rPr>
              <a:t>d.   0.8450 </a:t>
            </a:r>
          </a:p>
          <a:p>
            <a:pPr marL="0" eaLnBrk="1" hangingPunct="1">
              <a:lnSpc>
                <a:spcPct val="90000"/>
              </a:lnSpc>
              <a:buFont typeface="Wingdings" pitchFamily="2" charset="2"/>
              <a:buNone/>
            </a:pPr>
            <a:endParaRPr lang="en-US" altLang="en-US" sz="2000" dirty="0">
              <a:ea typeface="ヒラギノ角ゴ Pro W3" charset="-128"/>
            </a:endParaRPr>
          </a:p>
          <a:p>
            <a:pPr marL="0" eaLnBrk="1" hangingPunct="1">
              <a:lnSpc>
                <a:spcPct val="90000"/>
              </a:lnSpc>
              <a:buFont typeface="Wingdings" pitchFamily="2" charset="2"/>
              <a:buNone/>
            </a:pPr>
            <a:r>
              <a:rPr lang="en-US" altLang="en-US" sz="2000" dirty="0">
                <a:ea typeface="ヒラギノ角ゴ Pro W3" charset="-128"/>
              </a:rPr>
              <a:t>	</a:t>
            </a:r>
            <a:endParaRPr lang="en-US" altLang="en-US" sz="2000" i="1"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4.3 Random Variables</a:t>
            </a:r>
            <a:endParaRPr lang="en-US" alt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4.3-3</a:t>
            </a:r>
          </a:p>
        </p:txBody>
      </p:sp>
      <p:sp>
        <p:nvSpPr>
          <p:cNvPr id="1310723" name="Rectangle 3"/>
          <p:cNvSpPr>
            <a:spLocks noGrp="1" noChangeArrowheads="1"/>
          </p:cNvSpPr>
          <p:nvPr>
            <p:ph idx="1"/>
          </p:nvPr>
        </p:nvSpPr>
        <p:spPr>
          <a:xfrm>
            <a:off x="457200" y="1547494"/>
            <a:ext cx="8229600" cy="871946"/>
          </a:xfrm>
        </p:spPr>
        <p:txBody>
          <a:bodyPr/>
          <a:lstStyle/>
          <a:p>
            <a:pPr marL="0" indent="-381000" eaLnBrk="1" hangingPunct="1">
              <a:spcBef>
                <a:spcPct val="0"/>
              </a:spcBef>
              <a:buFont typeface="Wingdings" pitchFamily="2" charset="2"/>
              <a:buNone/>
            </a:pPr>
            <a:r>
              <a:rPr lang="en-US" altLang="en-US" sz="2400" dirty="0">
                <a:ea typeface="ヒラギノ角ゴ Pro W3" charset="-128"/>
              </a:rPr>
              <a:t>Consider the following probability histogram for a discrete random variable </a:t>
            </a:r>
            <a:r>
              <a:rPr lang="en-US" altLang="en-US" sz="2400" i="1" dirty="0">
                <a:ea typeface="ヒラギノ角ゴ Pro W3" charset="-128"/>
              </a:rPr>
              <a:t>X</a:t>
            </a:r>
            <a:r>
              <a:rPr lang="en-US" altLang="en-US" sz="2400" dirty="0">
                <a:ea typeface="ヒラギノ角ゴ Pro W3" charset="-128"/>
              </a:rPr>
              <a:t>.</a:t>
            </a:r>
          </a:p>
        </p:txBody>
      </p:sp>
      <p:sp>
        <p:nvSpPr>
          <p:cNvPr id="36871" name="Rectangle 13"/>
          <p:cNvSpPr>
            <a:spLocks noChangeArrowheads="1"/>
          </p:cNvSpPr>
          <p:nvPr/>
        </p:nvSpPr>
        <p:spPr bwMode="auto">
          <a:xfrm>
            <a:off x="457200" y="2669675"/>
            <a:ext cx="2691763" cy="349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sz="2400" dirty="0">
                <a:cs typeface="Arial" panose="020B0604020202020204" pitchFamily="34" charset="0"/>
              </a:rPr>
              <a:t>What is </a:t>
            </a:r>
            <a:r>
              <a:rPr lang="en-US" altLang="en-US" sz="2400" i="1" dirty="0">
                <a:cs typeface="Arial" panose="020B0604020202020204" pitchFamily="34" charset="0"/>
              </a:rPr>
              <a:t>P</a:t>
            </a:r>
            <a:r>
              <a:rPr lang="en-US" altLang="en-US" sz="2400" dirty="0">
                <a:cs typeface="Arial" panose="020B0604020202020204" pitchFamily="34" charset="0"/>
              </a:rPr>
              <a:t>(</a:t>
            </a:r>
            <a:r>
              <a:rPr lang="en-US" altLang="en-US" sz="2400" i="1" dirty="0">
                <a:cs typeface="Arial" panose="020B0604020202020204" pitchFamily="34" charset="0"/>
              </a:rPr>
              <a:t>X </a:t>
            </a:r>
            <a:r>
              <a:rPr lang="en-US" altLang="en-US" sz="2400" dirty="0">
                <a:cs typeface="Arial" panose="020B0604020202020204" pitchFamily="34" charset="0"/>
              </a:rPr>
              <a:t>&lt; 3)?</a:t>
            </a:r>
          </a:p>
          <a:p>
            <a:pPr eaLnBrk="1" hangingPunct="1"/>
            <a:endParaRPr lang="en-US" altLang="en-US" sz="2400" dirty="0">
              <a:cs typeface="Arial" panose="020B0604020202020204" pitchFamily="34" charset="0"/>
            </a:endParaRP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0.10</a:t>
            </a: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0.25</a:t>
            </a: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0.35</a:t>
            </a: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d.  0.65</a:t>
            </a:r>
            <a:endParaRPr lang="en-US" altLang="en-US" sz="2400" dirty="0">
              <a:cs typeface="Arial" panose="020B0604020202020204" pitchFamily="34" charset="0"/>
            </a:endParaRPr>
          </a:p>
          <a:p>
            <a:pPr eaLnBrk="1" hangingPunct="1"/>
            <a:endParaRPr lang="en-US" altLang="en-US" sz="2400" dirty="0">
              <a:cs typeface="Arial" panose="020B0604020202020204" pitchFamily="34" charset="0"/>
            </a:endParaRPr>
          </a:p>
        </p:txBody>
      </p:sp>
      <p:pic>
        <p:nvPicPr>
          <p:cNvPr id="36870" name="Picture 10" descr="The image shows a probability histogram for a discrete random variable &quot;X&quot; on the x-axis and &quot;percent&quot; on the y-axis. The x-axis depicts markings ranging from 0 to 5 in successive intervals of 1. The Y-axis depicts markings ranging from 0 to 30 in successive intervals of 5. There are five rectangular shapes or bars, which vary in their height. The bar appearing for &quot;x&quot; equals to &quot;1&quot; correspond to &quot;10 percent&quot; on the y-axis. Similarly, the bar appearing for &quot;x&quot; equals to &quot;2&quot; correspond to &quot;25 percent&quot; on the y-axis. The bar appearing for &quot;x&quot; equals to &quot;3&quot; correspond to &quot;30 percent&quot; on the y-axis. The bar appearing for &quot;x&quot; equals to &quot;4&quot; correspond to &quot;20 percent&quot; on the y-axis. The bar appearing for &quot;x&quot; equals to &quot;5&quot; correspond to &quot;15 percent&quot; on the y-axi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16187"/>
            <a:ext cx="45720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4.3-4</a:t>
            </a:r>
          </a:p>
        </p:txBody>
      </p:sp>
      <p:sp>
        <p:nvSpPr>
          <p:cNvPr id="1310723" name="Rectangle 3"/>
          <p:cNvSpPr>
            <a:spLocks noGrp="1" noChangeArrowheads="1"/>
          </p:cNvSpPr>
          <p:nvPr>
            <p:ph idx="1"/>
          </p:nvPr>
        </p:nvSpPr>
        <p:spPr>
          <a:xfrm>
            <a:off x="457200" y="1597760"/>
            <a:ext cx="8229600" cy="990600"/>
          </a:xfrm>
        </p:spPr>
        <p:txBody>
          <a:bodyPr/>
          <a:lstStyle/>
          <a:p>
            <a:pPr marL="0" indent="-381000" eaLnBrk="1" hangingPunct="1">
              <a:spcBef>
                <a:spcPct val="0"/>
              </a:spcBef>
              <a:buFont typeface="Wingdings" pitchFamily="2" charset="2"/>
              <a:buNone/>
            </a:pPr>
            <a:r>
              <a:rPr lang="en-US" altLang="en-US" sz="2000" dirty="0">
                <a:ea typeface="ヒラギノ角ゴ Pro W3" charset="-128"/>
              </a:rPr>
              <a:t>Consider the following probability histogram for a discrete random variable </a:t>
            </a:r>
            <a:r>
              <a:rPr lang="en-US" altLang="en-US" sz="2000" i="1" dirty="0">
                <a:ea typeface="ヒラギノ角ゴ Pro W3" charset="-128"/>
              </a:rPr>
              <a:t>X</a:t>
            </a:r>
            <a:r>
              <a:rPr lang="en-US" altLang="en-US" sz="2000" dirty="0">
                <a:ea typeface="ヒラギノ角ゴ Pro W3" charset="-128"/>
              </a:rPr>
              <a:t>. This probability histogram corresponds to which of the following distributions for </a:t>
            </a:r>
            <a:r>
              <a:rPr lang="en-US" altLang="en-US" sz="2000" i="1" dirty="0">
                <a:ea typeface="ヒラギノ角ゴ Pro W3" charset="-128"/>
              </a:rPr>
              <a:t>X</a:t>
            </a:r>
            <a:r>
              <a:rPr lang="en-US" altLang="en-US" sz="2000" dirty="0">
                <a:ea typeface="ヒラギノ角ゴ Pro W3" charset="-128"/>
              </a:rPr>
              <a:t>?</a:t>
            </a:r>
          </a:p>
        </p:txBody>
      </p:sp>
      <p:sp>
        <p:nvSpPr>
          <p:cNvPr id="3" name="TextBox 2"/>
          <p:cNvSpPr txBox="1"/>
          <p:nvPr/>
        </p:nvSpPr>
        <p:spPr>
          <a:xfrm>
            <a:off x="455023" y="3072668"/>
            <a:ext cx="457200" cy="400110"/>
          </a:xfrm>
          <a:prstGeom prst="rect">
            <a:avLst/>
          </a:prstGeom>
          <a:noFill/>
        </p:spPr>
        <p:txBody>
          <a:bodyPr wrap="square" rtlCol="0">
            <a:spAutoFit/>
          </a:bodyPr>
          <a:lstStyle/>
          <a:p>
            <a:r>
              <a:rPr lang="en-US" sz="2000" dirty="0">
                <a:solidFill>
                  <a:prstClr val="black"/>
                </a:solidFill>
                <a:cs typeface="Arial" panose="020B0604020202020204" pitchFamily="34" charset="0"/>
              </a:rPr>
              <a:t>a.</a:t>
            </a:r>
          </a:p>
        </p:txBody>
      </p:sp>
      <p:graphicFrame>
        <p:nvGraphicFramePr>
          <p:cNvPr id="37966" name="Group 78" descr="The table has 2 rows and 6 columns. The column 1, row 1 is named as &quot;variable X,&quot; and column 1, row 2 is named as &quot;probability of X, P(X).&quot; The probability &quot;0.06&quot; is mentioned for variable &quot;x&quot; equals to &quot;1.&quot; Similarly, the probability &quot;0.025&quot; is mentioned for variable &quot;x&quot; equals to &quot;2.&quot; The probability &quot;0.038&quot; is mentioned for variable &quot;x&quot; equals to &quot;3.&quot; The probability &quot;0.025&quot; is mentioned for variable &quot;x&quot; equals to &quot;4.&quot; The probability &quot;0.06&quot; is mentioned for variable &quot;x&quot; equals to &quot;5.&quot;"/>
          <p:cNvGraphicFramePr>
            <a:graphicFrameLocks noGrp="1"/>
          </p:cNvGraphicFramePr>
          <p:nvPr>
            <p:extLst>
              <p:ext uri="{D42A27DB-BD31-4B8C-83A1-F6EECF244321}">
                <p14:modId xmlns:p14="http://schemas.microsoft.com/office/powerpoint/2010/main" val="3234278208"/>
              </p:ext>
            </p:extLst>
          </p:nvPr>
        </p:nvGraphicFramePr>
        <p:xfrm>
          <a:off x="1064623" y="2901248"/>
          <a:ext cx="3657600" cy="742950"/>
        </p:xfrm>
        <a:graphic>
          <a:graphicData uri="http://schemas.openxmlformats.org/drawingml/2006/table">
            <a:tbl>
              <a:tblPr firstRow="1"/>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0" name="TextBox 9"/>
          <p:cNvSpPr txBox="1"/>
          <p:nvPr/>
        </p:nvSpPr>
        <p:spPr>
          <a:xfrm>
            <a:off x="455023" y="4129030"/>
            <a:ext cx="455023" cy="400110"/>
          </a:xfrm>
          <a:prstGeom prst="rect">
            <a:avLst/>
          </a:prstGeom>
          <a:noFill/>
        </p:spPr>
        <p:txBody>
          <a:bodyPr wrap="square" rtlCol="0">
            <a:spAutoFit/>
          </a:bodyPr>
          <a:lstStyle/>
          <a:p>
            <a:r>
              <a:rPr lang="en-US" sz="2000" dirty="0">
                <a:solidFill>
                  <a:prstClr val="black"/>
                </a:solidFill>
                <a:cs typeface="Arial" panose="020B0604020202020204" pitchFamily="34" charset="0"/>
              </a:rPr>
              <a:t>b.</a:t>
            </a:r>
          </a:p>
        </p:txBody>
      </p:sp>
      <p:graphicFrame>
        <p:nvGraphicFramePr>
          <p:cNvPr id="37967" name="Group 79" descr="The table has 2 rows and 6 columns. The column 1, row 1 is named as &quot;variable X,&quot; and column 1, row 2 is named as &quot;probability of X, P(X).&quot; The probability &quot;0.10&quot; is mentioned for variable &quot;x&quot; equals to &quot;1.&quot; Similarly, the probability &quot;0.25&quot; is mentioned for variable &quot;x&quot; equals to &quot;2.&quot; The probability &quot;0.30&quot; is mentioned for variable &quot;x&quot; equals to &quot;3.&quot; The probability &quot;0.20&quot; is mentioned for variable &quot;x&quot; equals to &quot;4.&quot; The probability &quot;0.15&quot; is mentioned for variable &quot;x&quot; equals to &quot;5.&quot;"/>
          <p:cNvGraphicFramePr>
            <a:graphicFrameLocks noGrp="1"/>
          </p:cNvGraphicFramePr>
          <p:nvPr>
            <p:extLst>
              <p:ext uri="{D42A27DB-BD31-4B8C-83A1-F6EECF244321}">
                <p14:modId xmlns:p14="http://schemas.microsoft.com/office/powerpoint/2010/main" val="1124776436"/>
              </p:ext>
            </p:extLst>
          </p:nvPr>
        </p:nvGraphicFramePr>
        <p:xfrm>
          <a:off x="1068977" y="3954494"/>
          <a:ext cx="3657600" cy="742950"/>
        </p:xfrm>
        <a:graphic>
          <a:graphicData uri="http://schemas.openxmlformats.org/drawingml/2006/table">
            <a:tbl>
              <a:tblPr firstRow="1"/>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55023" y="5179160"/>
            <a:ext cx="457200" cy="400110"/>
          </a:xfrm>
          <a:prstGeom prst="rect">
            <a:avLst/>
          </a:prstGeom>
          <a:noFill/>
        </p:spPr>
        <p:txBody>
          <a:bodyPr wrap="square" rtlCol="0">
            <a:spAutoFit/>
          </a:bodyPr>
          <a:lstStyle/>
          <a:p>
            <a:r>
              <a:rPr lang="en-US" sz="2000" dirty="0">
                <a:solidFill>
                  <a:prstClr val="black"/>
                </a:solidFill>
                <a:cs typeface="Arial" panose="020B0604020202020204" pitchFamily="34" charset="0"/>
              </a:rPr>
              <a:t>c.</a:t>
            </a:r>
          </a:p>
        </p:txBody>
      </p:sp>
      <p:graphicFrame>
        <p:nvGraphicFramePr>
          <p:cNvPr id="37968" name="Group 80" descr="The table has 2 rows and 6 columns. The column 1, row 1 is named as &quot;variable X,&quot; and column 1, row 2 is named as &quot;probability of X, P(X).&quot; The probability &quot;0.10&quot; is mentioned for variable &quot;x&quot; equals to &quot;1.&quot; Similarly, the probability &quot;0.25&quot; is mentioned for variable &quot;x&quot; equals to &quot;2.&quot; The probability &quot;0.30&quot; is mentioned for variable &quot;x&quot; equals to &quot;3.&quot; The probability &quot;0.25&quot; is mentioned for variable &quot;x&quot; equals to &quot;4.&quot; The probability &quot;0.10&quot; is mentioned for variable &quot;x&quot; equals to &quot;5.&quot;"/>
          <p:cNvGraphicFramePr>
            <a:graphicFrameLocks noGrp="1"/>
          </p:cNvGraphicFramePr>
          <p:nvPr>
            <p:extLst>
              <p:ext uri="{D42A27DB-BD31-4B8C-83A1-F6EECF244321}">
                <p14:modId xmlns:p14="http://schemas.microsoft.com/office/powerpoint/2010/main" val="2864369120"/>
              </p:ext>
            </p:extLst>
          </p:nvPr>
        </p:nvGraphicFramePr>
        <p:xfrm>
          <a:off x="1064623" y="5007740"/>
          <a:ext cx="3657600" cy="742950"/>
        </p:xfrm>
        <a:graphic>
          <a:graphicData uri="http://schemas.openxmlformats.org/drawingml/2006/table">
            <a:tbl>
              <a:tblPr firstRow="1"/>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455023" y="6229290"/>
            <a:ext cx="2745377" cy="400110"/>
          </a:xfrm>
          <a:prstGeom prst="rect">
            <a:avLst/>
          </a:prstGeom>
          <a:noFill/>
        </p:spPr>
        <p:txBody>
          <a:bodyPr wrap="square" rtlCol="0">
            <a:spAutoFit/>
          </a:bodyPr>
          <a:lstStyle/>
          <a:p>
            <a:r>
              <a:rPr lang="en-US" sz="2000" dirty="0">
                <a:solidFill>
                  <a:prstClr val="black"/>
                </a:solidFill>
                <a:cs typeface="Arial" panose="020B0604020202020204" pitchFamily="34" charset="0"/>
              </a:rPr>
              <a:t>d. none of the above</a:t>
            </a:r>
          </a:p>
        </p:txBody>
      </p:sp>
      <p:pic>
        <p:nvPicPr>
          <p:cNvPr id="37894" name="Picture 10" descr="The image shows a probability histogram for a discrete random variable &quot;X&quot; on the x-axis and &quot;percent&quot; on the y-axis. The x-axis depicts markings ranging from 0 to 5 in successive intervals of 1. The Y-axis depicts markings ranging from 0 to 30 in successive intervals of 5. There are five rectangular shapes or bars, which vary in their height. The bar appearing for &quot;x&quot; equals to &quot;1&quot; correspond to &quot;10 percent&quot; on the y-axis. Similarly, the bar appearing for &quot;x&quot; equals to &quot;2&quot; correspond to &quot;25 percent&quot; on the y-axis. The bar appearing for &quot;x&quot; equals to &quot;3&quot; correspond to &quot;30 percent&quot; on the y-axis. The bar appearing for &quot;x&quot; equals to &quot;4&quot; correspond to &quot;20 percent&quot; on the y-axis. The bar appearing for &quot;x&quot; equals to &quot;5&quot; correspond to &quot;15 percent&quot; on the y-axi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0425" y="2740760"/>
            <a:ext cx="3806375" cy="317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09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4.3-5</a:t>
            </a:r>
          </a:p>
        </p:txBody>
      </p:sp>
      <p:sp>
        <p:nvSpPr>
          <p:cNvPr id="1338371" name="Rectangle 3"/>
          <p:cNvSpPr>
            <a:spLocks noGrp="1" noChangeArrowheads="1"/>
          </p:cNvSpPr>
          <p:nvPr>
            <p:ph idx="1"/>
          </p:nvPr>
        </p:nvSpPr>
        <p:spPr/>
        <p:txBody>
          <a:bodyPr/>
          <a:lstStyle/>
          <a:p>
            <a:pPr marL="0" indent="0" eaLnBrk="1" hangingPunct="1">
              <a:buFont typeface="Wingdings" pitchFamily="2" charset="2"/>
              <a:buNone/>
            </a:pPr>
            <a:r>
              <a:rPr lang="en-US" altLang="en-US" sz="2400" dirty="0">
                <a:highlight>
                  <a:srgbClr val="FFFF00"/>
                </a:highlight>
                <a:ea typeface="ヒラギノ角ゴ Pro W3" charset="-128"/>
              </a:rPr>
              <a:t>The time it takes for downhill skiers to finish a race follows a Normal distribution with a mean of 59 seconds and a standard deviation of 1.45 seconds. What proportion of skiers will finish the race in exactly 1 minute</a:t>
            </a:r>
            <a:r>
              <a:rPr lang="en-US" altLang="en-US" sz="2400" dirty="0">
                <a:ea typeface="ヒラギノ角ゴ Pro W3" charset="-128"/>
              </a:rPr>
              <a:t>?</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400" dirty="0">
                <a:ea typeface="ヒラギノ角ゴ Pro W3" charset="-128"/>
              </a:rPr>
              <a:t>a. 0.6897</a:t>
            </a:r>
          </a:p>
          <a:p>
            <a:pPr marL="0" indent="0" eaLnBrk="1" hangingPunct="1">
              <a:buFont typeface="Wingdings 3" pitchFamily="18" charset="2"/>
              <a:buNone/>
            </a:pPr>
            <a:r>
              <a:rPr lang="en-US" altLang="en-US" sz="2400" dirty="0">
                <a:ea typeface="ヒラギノ角ゴ Pro W3" charset="-128"/>
              </a:rPr>
              <a:t>b. 0.2451</a:t>
            </a:r>
          </a:p>
          <a:p>
            <a:pPr marL="0" indent="0" eaLnBrk="1" hangingPunct="1">
              <a:buFont typeface="Wingdings" pitchFamily="2" charset="2"/>
              <a:buNone/>
            </a:pPr>
            <a:r>
              <a:rPr lang="en-US" altLang="en-US" sz="2400" dirty="0">
                <a:ea typeface="ヒラギノ角ゴ Pro W3" charset="-128"/>
              </a:rPr>
              <a:t>c. 0.7549  </a:t>
            </a:r>
          </a:p>
          <a:p>
            <a:pPr marL="0" indent="0" eaLnBrk="1" hangingPunct="1">
              <a:buFont typeface="Wingdings" pitchFamily="2" charset="2"/>
              <a:buNone/>
            </a:pPr>
            <a:r>
              <a:rPr lang="en-US" altLang="en-US" sz="2400" dirty="0">
                <a:ea typeface="ヒラギノ角ゴ Pro W3" charset="-128"/>
              </a:rPr>
              <a:t>d. 0.0000 </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	</a:t>
            </a:r>
            <a:endParaRPr lang="en-US" altLang="en-US" sz="2000" i="1"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4.3 Random Variables</a:t>
            </a:r>
            <a:endParaRPr lang="en-US" altLang="en-US"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4.3-6</a:t>
            </a:r>
          </a:p>
        </p:txBody>
      </p:sp>
      <p:sp>
        <p:nvSpPr>
          <p:cNvPr id="1302531" name="Rectangle 3"/>
          <p:cNvSpPr>
            <a:spLocks noGrp="1" noChangeArrowheads="1"/>
          </p:cNvSpPr>
          <p:nvPr>
            <p:ph idx="1"/>
          </p:nvPr>
        </p:nvSpPr>
        <p:spPr>
          <a:xfrm>
            <a:off x="457200" y="1506502"/>
            <a:ext cx="8229600" cy="1905000"/>
          </a:xfrm>
        </p:spPr>
        <p:txBody>
          <a:bodyPr/>
          <a:lstStyle/>
          <a:p>
            <a:pPr marL="0" indent="-381000" eaLnBrk="1" hangingPunct="1">
              <a:buFont typeface="Wingdings" pitchFamily="2" charset="2"/>
              <a:buNone/>
            </a:pPr>
            <a:r>
              <a:rPr lang="en-US" altLang="en-US" dirty="0">
                <a:highlight>
                  <a:srgbClr val="FFFF00"/>
                </a:highlight>
                <a:ea typeface="ヒラギノ角ゴ Pro W3" charset="-128"/>
              </a:rPr>
              <a:t>Suppose</a:t>
            </a:r>
            <a:r>
              <a:rPr lang="en-US" altLang="en-US" i="1" dirty="0">
                <a:highlight>
                  <a:srgbClr val="FFFF00"/>
                </a:highlight>
                <a:ea typeface="ヒラギノ角ゴ Pro W3" charset="-128"/>
              </a:rPr>
              <a:t> X</a:t>
            </a:r>
            <a:r>
              <a:rPr lang="en-US" altLang="en-US" dirty="0">
                <a:highlight>
                  <a:srgbClr val="FFFF00"/>
                </a:highlight>
                <a:ea typeface="ヒラギノ角ゴ Pro W3" charset="-128"/>
              </a:rPr>
              <a:t> is a continuous random variable taking values between 0 and 1 and having a probability distribution described by the following density curve. The probability that </a:t>
            </a:r>
            <a:r>
              <a:rPr lang="en-US" altLang="en-US" i="1" dirty="0">
                <a:highlight>
                  <a:srgbClr val="FFFF00"/>
                </a:highlight>
                <a:ea typeface="ヒラギノ角ゴ Pro W3" charset="-128"/>
              </a:rPr>
              <a:t>X</a:t>
            </a:r>
            <a:r>
              <a:rPr lang="en-US" altLang="en-US" dirty="0">
                <a:highlight>
                  <a:srgbClr val="FFFF00"/>
                </a:highlight>
                <a:ea typeface="ヒラギノ角ゴ Pro W3" charset="-128"/>
              </a:rPr>
              <a:t> takes a value between 0 and 3/4 is</a:t>
            </a:r>
          </a:p>
        </p:txBody>
      </p:sp>
      <p:sp>
        <p:nvSpPr>
          <p:cNvPr id="3" name="TextBox 2"/>
          <p:cNvSpPr txBox="1"/>
          <p:nvPr/>
        </p:nvSpPr>
        <p:spPr>
          <a:xfrm>
            <a:off x="457200" y="3716302"/>
            <a:ext cx="3352800" cy="1389098"/>
          </a:xfrm>
          <a:prstGeom prst="rect">
            <a:avLst/>
          </a:prstGeom>
          <a:noFill/>
        </p:spPr>
        <p:txBody>
          <a:bodyPr wrap="square" rtlCol="0">
            <a:spAutoFit/>
          </a:bodyPr>
          <a:lstStyle/>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0.875.</a:t>
            </a:r>
          </a:p>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0.75.</a:t>
            </a:r>
          </a:p>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3/8.</a:t>
            </a:r>
          </a:p>
        </p:txBody>
      </p:sp>
      <p:pic>
        <p:nvPicPr>
          <p:cNvPr id="43011" name="Picture 6" descr="The image shows a density curve graph  with horizontal axis depicting 0.0, 0.5 and 1.0 interval markings, and vertical axis depicting 0.0, 0.5, 1.0, 1.5 and 2.0 interval markings. There is a line parallel to the horizontal axis with coordinates (horizontal &quot;0.0,&quot; vertical &quot;1.5&quot;) and (horizontal &quot;0.5,&quot; vertical &quot;1.5&quot;). Then there is a line parallel to the vertical axis with coordinates (horizontal &quot;0.5,&quot; vertical &quot;0.5&quot;) and (horizontal &quot;0.5,&quot; vertical &quot;1.5&quot;). Again there is a line parallel to the horizontal axis with coordinates (horizontal &quot;0.5,&quot; vertical &quot;0.5&quot;) and (horizontal &quot;1.0,&quot; vertical &quot;0.5&quot;). Again there is a line parallel to the vertical axis with coordinates (horizontal &quot;1.0,&quot; vertical &quot;0.5&quot;) and (horizontal &quot;0.0,&quot; vertical &quot;0.5&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3352800"/>
            <a:ext cx="34385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4.4-1</a:t>
            </a:r>
          </a:p>
        </p:txBody>
      </p:sp>
      <p:sp>
        <p:nvSpPr>
          <p:cNvPr id="4" name="Content Placeholder 3"/>
          <p:cNvSpPr>
            <a:spLocks noGrp="1"/>
          </p:cNvSpPr>
          <p:nvPr>
            <p:ph idx="1"/>
          </p:nvPr>
        </p:nvSpPr>
        <p:spPr/>
        <p:txBody>
          <a:bodyPr/>
          <a:lstStyle/>
          <a:p>
            <a:pPr marL="0" eaLnBrk="1" hangingPunct="1">
              <a:buClr>
                <a:srgbClr val="00CC99"/>
              </a:buClr>
              <a:buSzPct val="65000"/>
            </a:pPr>
            <a:r>
              <a:rPr lang="en-US" altLang="en-US" dirty="0">
                <a:solidFill>
                  <a:srgbClr val="FF0000"/>
                </a:solidFill>
                <a:cs typeface="Arial" pitchFamily="34" charset="0"/>
              </a:rPr>
              <a:t>A college basketball player makes 80% of his free throws. At the beginning of a game, he misses his first two free throws. We may correctly conclude that</a:t>
            </a:r>
          </a:p>
          <a:p>
            <a:pPr marL="0" eaLnBrk="1" hangingPunct="1">
              <a:spcBef>
                <a:spcPct val="20000"/>
              </a:spcBef>
              <a:buClr>
                <a:srgbClr val="00CC99"/>
              </a:buClr>
              <a:buSzPct val="65000"/>
            </a:pPr>
            <a:endParaRPr lang="en-US" altLang="en-US" dirty="0">
              <a:solidFill>
                <a:srgbClr val="FF0000"/>
              </a:solidFill>
              <a:cs typeface="Arial" pitchFamily="34" charset="0"/>
            </a:endParaRPr>
          </a:p>
          <a:p>
            <a:pPr marL="0" eaLnBrk="1" hangingPunct="1">
              <a:spcBef>
                <a:spcPct val="20000"/>
              </a:spcBef>
              <a:buClr>
                <a:srgbClr val="00CC99"/>
              </a:buClr>
              <a:buSzPct val="65000"/>
            </a:pPr>
            <a:r>
              <a:rPr lang="en-US" altLang="en-US" dirty="0">
                <a:solidFill>
                  <a:srgbClr val="FF0000"/>
                </a:solidFill>
                <a:cs typeface="Arial" pitchFamily="34" charset="0"/>
              </a:rPr>
              <a:t>a. he will make his next eight shots.</a:t>
            </a:r>
          </a:p>
          <a:p>
            <a:pPr marL="0" eaLnBrk="1" hangingPunct="1">
              <a:spcBef>
                <a:spcPct val="20000"/>
              </a:spcBef>
              <a:buClr>
                <a:srgbClr val="00CC99"/>
              </a:buClr>
              <a:buSzPct val="65000"/>
            </a:pPr>
            <a:r>
              <a:rPr lang="en-US" altLang="en-US" dirty="0">
                <a:solidFill>
                  <a:srgbClr val="FF0000"/>
                </a:solidFill>
                <a:cs typeface="Arial" pitchFamily="34" charset="0"/>
              </a:rPr>
              <a:t>b. he will make eight shots in a row sometime during the season, but not necessarily in this game.</a:t>
            </a:r>
          </a:p>
          <a:p>
            <a:pPr marL="0" eaLnBrk="1" hangingPunct="1">
              <a:spcBef>
                <a:spcPct val="20000"/>
              </a:spcBef>
              <a:buClr>
                <a:srgbClr val="00CC99"/>
              </a:buClr>
              <a:buSzPct val="65000"/>
            </a:pPr>
            <a:r>
              <a:rPr lang="en-US" altLang="en-US" dirty="0">
                <a:solidFill>
                  <a:srgbClr val="FF0000"/>
                </a:solidFill>
                <a:cs typeface="Arial" pitchFamily="34" charset="0"/>
              </a:rPr>
              <a:t>c. none of the above</a:t>
            </a:r>
          </a:p>
        </p:txBody>
      </p:sp>
      <p:sp>
        <p:nvSpPr>
          <p:cNvPr id="5" name="Footer Placeholder 4"/>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4.4-2</a:t>
            </a:r>
          </a:p>
        </p:txBody>
      </p:sp>
      <mc:AlternateContent xmlns:mc="http://schemas.openxmlformats.org/markup-compatibility/2006" xmlns:a14="http://schemas.microsoft.com/office/drawing/2010/main">
        <mc:Choice Requires="a14">
          <p:sp>
            <p:nvSpPr>
              <p:cNvPr id="1312771" name="Rectangle 3"/>
              <p:cNvSpPr>
                <a:spLocks noGrp="1" noChangeArrowheads="1"/>
              </p:cNvSpPr>
              <p:nvPr>
                <p:ph idx="1"/>
              </p:nvPr>
            </p:nvSpPr>
            <p:spPr/>
            <p:txBody>
              <a:bodyPr/>
              <a:lstStyle/>
              <a:p>
                <a:pPr marL="0" indent="-381000" eaLnBrk="1" hangingPunct="1">
                  <a:lnSpc>
                    <a:spcPct val="120000"/>
                  </a:lnSpc>
                  <a:spcBef>
                    <a:spcPct val="0"/>
                  </a:spcBef>
                  <a:buFont typeface="Wingdings" pitchFamily="2" charset="2"/>
                  <a:buNone/>
                </a:pPr>
                <a:r>
                  <a:rPr lang="en-US" altLang="en-US" sz="2200" dirty="0">
                    <a:highlight>
                      <a:srgbClr val="FFFF00"/>
                    </a:highlight>
                    <a:ea typeface="ヒラギノ角ゴ Pro W3" charset="-128"/>
                  </a:rPr>
                  <a:t>The weight of a medium-sized orange selected at random from a large bin of oranges at the local supermarket is a random variable with mean </a:t>
                </a:r>
                <a14:m>
                  <m:oMath xmlns:m="http://schemas.openxmlformats.org/officeDocument/2006/math">
                    <m:r>
                      <a:rPr lang="en-US" altLang="en-US" sz="2200" i="1" dirty="0" smtClean="0">
                        <a:highlight>
                          <a:srgbClr val="FFFF00"/>
                        </a:highlight>
                        <a:latin typeface="Cambria Math" panose="02040503050406030204" pitchFamily="18" charset="0"/>
                        <a:ea typeface="Cambria Math" panose="02040503050406030204" pitchFamily="18" charset="0"/>
                      </a:rPr>
                      <m:t>𝜇</m:t>
                    </m:r>
                  </m:oMath>
                </a14:m>
                <a:r>
                  <a:rPr lang="en-US" altLang="en-US" sz="2200" dirty="0">
                    <a:highlight>
                      <a:srgbClr val="FFFF00"/>
                    </a:highlight>
                    <a:ea typeface="ヒラギノ角ゴ Pro W3" charset="-128"/>
                  </a:rPr>
                  <a:t> = 12 </a:t>
                </a:r>
                <a:r>
                  <a:rPr lang="en-US" altLang="en-US" sz="2200" dirty="0" err="1">
                    <a:highlight>
                      <a:srgbClr val="FFFF00"/>
                    </a:highlight>
                    <a:ea typeface="ヒラギノ角ゴ Pro W3" charset="-128"/>
                  </a:rPr>
                  <a:t>oz</a:t>
                </a:r>
                <a:r>
                  <a:rPr lang="en-US" altLang="en-US" sz="2200" dirty="0">
                    <a:highlight>
                      <a:srgbClr val="FFFF00"/>
                    </a:highlight>
                    <a:ea typeface="ヒラギノ角ゴ Pro W3" charset="-128"/>
                  </a:rPr>
                  <a:t> and standard deviation </a:t>
                </a:r>
                <a14:m>
                  <m:oMath xmlns:m="http://schemas.openxmlformats.org/officeDocument/2006/math">
                    <m:r>
                      <a:rPr lang="en-US" altLang="en-US" sz="2200" i="1" dirty="0" smtClean="0">
                        <a:highlight>
                          <a:srgbClr val="FFFF00"/>
                        </a:highlight>
                        <a:latin typeface="Cambria Math" panose="02040503050406030204" pitchFamily="18" charset="0"/>
                        <a:ea typeface="Cambria Math" panose="02040503050406030204" pitchFamily="18" charset="0"/>
                      </a:rPr>
                      <m:t>𝜎</m:t>
                    </m:r>
                  </m:oMath>
                </a14:m>
                <a:r>
                  <a:rPr lang="en-US" altLang="en-US" sz="2200" dirty="0">
                    <a:highlight>
                      <a:srgbClr val="FFFF00"/>
                    </a:highlight>
                    <a:ea typeface="ヒラギノ角ゴ Pro W3" charset="-128"/>
                  </a:rPr>
                  <a:t> = 1.2 oz. Suppose we independently pick two oranges at random from the bin. The expected value of the sum of the weights of the two oranges, in pounds (1 </a:t>
                </a:r>
                <a:r>
                  <a:rPr lang="en-US" altLang="en-US" sz="2200" dirty="0" err="1">
                    <a:highlight>
                      <a:srgbClr val="FFFF00"/>
                    </a:highlight>
                    <a:ea typeface="ヒラギノ角ゴ Pro W3" charset="-128"/>
                  </a:rPr>
                  <a:t>lb</a:t>
                </a:r>
                <a:r>
                  <a:rPr lang="en-US" altLang="en-US" sz="2200" dirty="0">
                    <a:highlight>
                      <a:srgbClr val="FFFF00"/>
                    </a:highlight>
                    <a:ea typeface="ヒラギノ角ゴ Pro W3" charset="-128"/>
                  </a:rPr>
                  <a:t> = 16 oz), is</a:t>
                </a:r>
              </a:p>
              <a:p>
                <a:pPr marL="0" indent="-381000" eaLnBrk="1" hangingPunct="1">
                  <a:lnSpc>
                    <a:spcPct val="120000"/>
                  </a:lnSpc>
                  <a:spcBef>
                    <a:spcPct val="0"/>
                  </a:spcBef>
                  <a:buFont typeface="Wingdings" pitchFamily="2" charset="2"/>
                  <a:buNone/>
                </a:pPr>
                <a:endParaRPr lang="en-US" altLang="en-US" sz="2200" b="1" dirty="0">
                  <a:highlight>
                    <a:srgbClr val="FFFF00"/>
                  </a:highlight>
                  <a:ea typeface="ヒラギノ角ゴ Pro W3" charset="-128"/>
                </a:endParaRPr>
              </a:p>
              <a:p>
                <a:pPr marL="0" indent="-381000" eaLnBrk="1" hangingPunct="1">
                  <a:lnSpc>
                    <a:spcPct val="120000"/>
                  </a:lnSpc>
                  <a:spcBef>
                    <a:spcPct val="0"/>
                  </a:spcBef>
                  <a:buFont typeface="Wingdings" pitchFamily="2" charset="2"/>
                  <a:buNone/>
                </a:pPr>
                <a:r>
                  <a:rPr lang="en-US" altLang="en-US" sz="2200" dirty="0">
                    <a:highlight>
                      <a:srgbClr val="FFFF00"/>
                    </a:highlight>
                    <a:ea typeface="ヒラギノ角ゴ Pro W3" charset="-128"/>
                  </a:rPr>
                  <a:t>a.  24.</a:t>
                </a:r>
              </a:p>
              <a:p>
                <a:pPr marL="0" indent="-381000" eaLnBrk="1" hangingPunct="1">
                  <a:lnSpc>
                    <a:spcPct val="120000"/>
                  </a:lnSpc>
                  <a:spcBef>
                    <a:spcPct val="0"/>
                  </a:spcBef>
                  <a:buFont typeface="Wingdings" pitchFamily="2" charset="2"/>
                  <a:buNone/>
                </a:pPr>
                <a:r>
                  <a:rPr lang="en-US" altLang="en-US" sz="2200" dirty="0">
                    <a:highlight>
                      <a:srgbClr val="FFFF00"/>
                    </a:highlight>
                    <a:ea typeface="ヒラギノ角ゴ Pro W3" charset="-128"/>
                  </a:rPr>
                  <a:t>b.  1.5.</a:t>
                </a:r>
              </a:p>
              <a:p>
                <a:pPr marL="0" indent="-381000" eaLnBrk="1" hangingPunct="1">
                  <a:lnSpc>
                    <a:spcPct val="120000"/>
                  </a:lnSpc>
                  <a:spcBef>
                    <a:spcPct val="0"/>
                  </a:spcBef>
                  <a:buFont typeface="Wingdings" pitchFamily="2" charset="2"/>
                  <a:buNone/>
                </a:pPr>
                <a:r>
                  <a:rPr lang="en-US" altLang="en-US" sz="2200" dirty="0">
                    <a:highlight>
                      <a:srgbClr val="FFFF00"/>
                    </a:highlight>
                    <a:ea typeface="ヒラギノ角ゴ Pro W3" charset="-128"/>
                  </a:rPr>
                  <a:t>c.  0.75.</a:t>
                </a:r>
              </a:p>
            </p:txBody>
          </p:sp>
        </mc:Choice>
        <mc:Fallback xmlns="">
          <p:sp>
            <p:nvSpPr>
              <p:cNvPr id="1312771" name="Rectangle 3"/>
              <p:cNvSpPr>
                <a:spLocks noGrp="1" noRot="1" noChangeAspect="1" noMove="1" noResize="1" noEditPoints="1" noAdjustHandles="1" noChangeArrowheads="1" noChangeShapeType="1" noTextEdit="1"/>
              </p:cNvSpPr>
              <p:nvPr>
                <p:ph idx="1"/>
              </p:nvPr>
            </p:nvSpPr>
            <p:spPr>
              <a:blipFill>
                <a:blip r:embed="rId3"/>
                <a:stretch>
                  <a:fillRect l="-963" t="-119" r="-1481"/>
                </a:stretch>
              </a:blipFill>
            </p:spPr>
            <p:txBody>
              <a:bodyPr/>
              <a:lstStyle/>
              <a:p>
                <a:r>
                  <a:rPr lang="en-CA">
                    <a:noFill/>
                  </a:rPr>
                  <a:t> </a:t>
                </a:r>
              </a:p>
            </p:txBody>
          </p:sp>
        </mc:Fallback>
      </mc:AlternateContent>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4.4-3</a:t>
            </a:r>
          </a:p>
        </p:txBody>
      </p:sp>
      <p:sp>
        <p:nvSpPr>
          <p:cNvPr id="1313795"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highlight>
                  <a:srgbClr val="FFFF00"/>
                </a:highlight>
                <a:ea typeface="ヒラギノ角ゴ Pro W3" charset="-128"/>
              </a:rPr>
              <a:t>A fourth-grade teacher gives homework every night in mathematics and language arts. The time to complete the mathematics homework has a mean of </a:t>
            </a:r>
            <a:r>
              <a:rPr lang="en-US" altLang="en-US" sz="2000" u="sng" dirty="0">
                <a:highlight>
                  <a:srgbClr val="FFFF00"/>
                </a:highlight>
                <a:ea typeface="ヒラギノ角ゴ Pro W3" charset="-128"/>
              </a:rPr>
              <a:t>10 minutes</a:t>
            </a:r>
            <a:r>
              <a:rPr lang="en-US" altLang="en-US" sz="2000" dirty="0">
                <a:highlight>
                  <a:srgbClr val="FFFF00"/>
                </a:highlight>
                <a:ea typeface="ヒラギノ角ゴ Pro W3" charset="-128"/>
              </a:rPr>
              <a:t> and a standard deviation of </a:t>
            </a:r>
            <a:r>
              <a:rPr lang="en-US" altLang="en-US" sz="2000" u="sng" dirty="0">
                <a:highlight>
                  <a:srgbClr val="FFFF00"/>
                </a:highlight>
                <a:ea typeface="ヒラギノ角ゴ Pro W3" charset="-128"/>
              </a:rPr>
              <a:t>3 minutes</a:t>
            </a:r>
            <a:r>
              <a:rPr lang="en-US" altLang="en-US" sz="2000" dirty="0">
                <a:highlight>
                  <a:srgbClr val="FFFF00"/>
                </a:highlight>
                <a:ea typeface="ヒラギノ角ゴ Pro W3" charset="-128"/>
              </a:rPr>
              <a:t>. The time to complete the language arts assignment has a mean of </a:t>
            </a:r>
            <a:r>
              <a:rPr lang="en-US" altLang="en-US" sz="2000" u="sng" dirty="0">
                <a:highlight>
                  <a:srgbClr val="FFFF00"/>
                </a:highlight>
                <a:ea typeface="ヒラギノ角ゴ Pro W3" charset="-128"/>
              </a:rPr>
              <a:t>12 minutes</a:t>
            </a:r>
            <a:r>
              <a:rPr lang="en-US" altLang="en-US" sz="2000" dirty="0">
                <a:highlight>
                  <a:srgbClr val="FFFF00"/>
                </a:highlight>
                <a:ea typeface="ヒラギノ角ゴ Pro W3" charset="-128"/>
              </a:rPr>
              <a:t> and a standard deviation of </a:t>
            </a:r>
            <a:r>
              <a:rPr lang="en-US" altLang="en-US" sz="2000" u="sng" dirty="0">
                <a:highlight>
                  <a:srgbClr val="FFFF00"/>
                </a:highlight>
                <a:ea typeface="ヒラギノ角ゴ Pro W3" charset="-128"/>
              </a:rPr>
              <a:t>4 minutes</a:t>
            </a:r>
            <a:r>
              <a:rPr lang="en-US" altLang="en-US" sz="2000" dirty="0">
                <a:highlight>
                  <a:srgbClr val="FFFF00"/>
                </a:highlight>
                <a:ea typeface="ヒラギノ角ゴ Pro W3" charset="-128"/>
              </a:rPr>
              <a:t>. The time to complete the math homework and the time to complete the language arts homework have a correlation </a:t>
            </a:r>
            <a:r>
              <a:rPr lang="el-GR" altLang="en-US" sz="2000" i="1" u="sng" dirty="0">
                <a:highlight>
                  <a:srgbClr val="FFFF00"/>
                </a:highlight>
                <a:ea typeface="ヒラギノ角ゴ Pro W3" charset="-128"/>
              </a:rPr>
              <a:t>ρ</a:t>
            </a:r>
            <a:r>
              <a:rPr lang="en-US" altLang="en-US" sz="2000" i="1" u="sng" dirty="0">
                <a:highlight>
                  <a:srgbClr val="FFFF00"/>
                </a:highlight>
                <a:ea typeface="ヒラギノ角ゴ Pro W3" charset="-128"/>
              </a:rPr>
              <a:t> </a:t>
            </a:r>
            <a:r>
              <a:rPr lang="en-US" altLang="en-US" sz="2000" u="sng" dirty="0">
                <a:highlight>
                  <a:srgbClr val="FFFF00"/>
                </a:highlight>
                <a:ea typeface="ヒラギノ角ゴ Pro W3" charset="-128"/>
              </a:rPr>
              <a:t>= –0.375. </a:t>
            </a:r>
            <a:r>
              <a:rPr lang="en-US" altLang="en-US" sz="2000" dirty="0">
                <a:highlight>
                  <a:srgbClr val="FFFF00"/>
                </a:highlight>
                <a:ea typeface="ヒラギノ角ゴ Pro W3" charset="-128"/>
              </a:rPr>
              <a:t>The standard deviation of the time to complete the entire homework assignment is</a:t>
            </a:r>
          </a:p>
          <a:p>
            <a:pPr marL="0" indent="0" eaLnBrk="1" hangingPunct="1">
              <a:buFont typeface="Wingdings" pitchFamily="2" charset="2"/>
              <a:buNone/>
            </a:pPr>
            <a:endParaRPr lang="en-US" altLang="en-US" sz="2000" dirty="0">
              <a:highlight>
                <a:srgbClr val="FFFF00"/>
              </a:highlight>
              <a:ea typeface="ヒラギノ角ゴ Pro W3" charset="-128"/>
            </a:endParaRPr>
          </a:p>
          <a:p>
            <a:pPr marL="0" indent="0" eaLnBrk="1" hangingPunct="1">
              <a:spcBef>
                <a:spcPct val="0"/>
              </a:spcBef>
              <a:buFont typeface="Wingdings" pitchFamily="2" charset="2"/>
              <a:buNone/>
            </a:pPr>
            <a:r>
              <a:rPr lang="en-US" altLang="en-US" sz="2000" dirty="0">
                <a:highlight>
                  <a:srgbClr val="FFFF00"/>
                </a:highlight>
                <a:ea typeface="ヒラギノ角ゴ Pro W3" charset="-128"/>
              </a:rPr>
              <a:t>a. 25 minutes.</a:t>
            </a:r>
          </a:p>
          <a:p>
            <a:pPr marL="0" indent="0" eaLnBrk="1" hangingPunct="1">
              <a:spcBef>
                <a:spcPct val="0"/>
              </a:spcBef>
              <a:buFont typeface="Wingdings" pitchFamily="2" charset="2"/>
              <a:buNone/>
            </a:pPr>
            <a:r>
              <a:rPr lang="en-US" altLang="en-US" sz="2000" dirty="0">
                <a:highlight>
                  <a:srgbClr val="FFFF00"/>
                </a:highlight>
                <a:ea typeface="ヒラギノ角ゴ Pro W3" charset="-128"/>
              </a:rPr>
              <a:t>b. 7 minutes.</a:t>
            </a:r>
          </a:p>
          <a:p>
            <a:pPr marL="0" indent="0" eaLnBrk="1" hangingPunct="1">
              <a:spcBef>
                <a:spcPct val="0"/>
              </a:spcBef>
              <a:buFont typeface="Wingdings" pitchFamily="2" charset="2"/>
              <a:buNone/>
            </a:pPr>
            <a:r>
              <a:rPr lang="en-US" altLang="en-US" sz="2000" dirty="0">
                <a:highlight>
                  <a:srgbClr val="FFFF00"/>
                </a:highlight>
                <a:ea typeface="ヒラギノ角ゴ Pro W3" charset="-128"/>
              </a:rPr>
              <a:t>c. 4 minutes.</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4.4-4</a:t>
            </a:r>
          </a:p>
        </p:txBody>
      </p:sp>
      <mc:AlternateContent xmlns:mc="http://schemas.openxmlformats.org/markup-compatibility/2006" xmlns:a14="http://schemas.microsoft.com/office/drawing/2010/main">
        <mc:Choice Requires="a14">
          <p:sp>
            <p:nvSpPr>
              <p:cNvPr id="1314819" name="Rectangle 3"/>
              <p:cNvSpPr>
                <a:spLocks noGrp="1" noChangeArrowheads="1"/>
              </p:cNvSpPr>
              <p:nvPr>
                <p:ph idx="1"/>
              </p:nvPr>
            </p:nvSpPr>
            <p:spPr/>
            <p:txBody>
              <a:bodyPr/>
              <a:lstStyle/>
              <a:p>
                <a:pPr marL="0" indent="-381000" eaLnBrk="1" hangingPunct="1">
                  <a:spcBef>
                    <a:spcPct val="0"/>
                  </a:spcBef>
                  <a:buFont typeface="Wingdings" pitchFamily="2" charset="2"/>
                  <a:buNone/>
                </a:pPr>
                <a:r>
                  <a:rPr lang="en-US" altLang="en-US" sz="2000" dirty="0">
                    <a:highlight>
                      <a:srgbClr val="FFFF00"/>
                    </a:highlight>
                    <a:ea typeface="ヒラギノ角ゴ Pro W3" charset="-128"/>
                  </a:rPr>
                  <a:t>The weight of a medium-sized orange selected at random from a large bin of oranges at the local supermarket is a random variable with mean </a:t>
                </a:r>
                <a:r>
                  <a:rPr lang="en-US" altLang="en-US" sz="2000" i="1" dirty="0">
                    <a:highlight>
                      <a:srgbClr val="FFFF00"/>
                    </a:highlight>
                    <a:ea typeface="ヒラギノ角ゴ Pro W3" charset="-128"/>
                  </a:rPr>
                  <a:t>µ</a:t>
                </a:r>
                <a:r>
                  <a:rPr lang="en-US" altLang="en-US" sz="2000" dirty="0">
                    <a:highlight>
                      <a:srgbClr val="FFFF00"/>
                    </a:highlight>
                    <a:ea typeface="ヒラギノ角ゴ Pro W3" charset="-128"/>
                  </a:rPr>
                  <a:t> = 12 </a:t>
                </a:r>
                <a:r>
                  <a:rPr lang="en-US" altLang="en-US" sz="2000" dirty="0" err="1">
                    <a:highlight>
                      <a:srgbClr val="FFFF00"/>
                    </a:highlight>
                    <a:ea typeface="ヒラギノ角ゴ Pro W3" charset="-128"/>
                  </a:rPr>
                  <a:t>oz</a:t>
                </a:r>
                <a:r>
                  <a:rPr lang="en-US" altLang="en-US" sz="2000" dirty="0">
                    <a:highlight>
                      <a:srgbClr val="FFFF00"/>
                    </a:highlight>
                    <a:ea typeface="ヒラギノ角ゴ Pro W3" charset="-128"/>
                  </a:rPr>
                  <a:t> and standard deviation </a:t>
                </a:r>
                <a14:m>
                  <m:oMath xmlns:m="http://schemas.openxmlformats.org/officeDocument/2006/math">
                    <m:r>
                      <a:rPr lang="en-US" altLang="en-US" sz="2000" i="1" dirty="0" smtClean="0">
                        <a:highlight>
                          <a:srgbClr val="FFFF00"/>
                        </a:highlight>
                        <a:latin typeface="Cambria Math" panose="02040503050406030204" pitchFamily="18" charset="0"/>
                        <a:ea typeface="Cambria Math" panose="02040503050406030204" pitchFamily="18" charset="0"/>
                      </a:rPr>
                      <m:t>𝜎</m:t>
                    </m:r>
                  </m:oMath>
                </a14:m>
                <a:r>
                  <a:rPr lang="en-US" altLang="en-US" sz="2000" dirty="0">
                    <a:highlight>
                      <a:srgbClr val="FFFF00"/>
                    </a:highlight>
                    <a:ea typeface="ヒラギノ角ゴ Pro W3" charset="-128"/>
                  </a:rPr>
                  <a:t> = 1.2 oz. Suppose we independently pick two oranges at random from the bin. The difference in the weights of the two oranges selected (the weight of first orange minus the weight of the second orange)</a:t>
                </a:r>
                <a:r>
                  <a:rPr lang="en-US" altLang="en-US" sz="2000" i="1" dirty="0">
                    <a:highlight>
                      <a:srgbClr val="FFFF00"/>
                    </a:highlight>
                    <a:ea typeface="ヒラギノ角ゴ Pro W3" charset="-128"/>
                  </a:rPr>
                  <a:t> </a:t>
                </a:r>
                <a:r>
                  <a:rPr lang="en-US" altLang="en-US" sz="2000" dirty="0">
                    <a:highlight>
                      <a:srgbClr val="FFFF00"/>
                    </a:highlight>
                    <a:ea typeface="ヒラギノ角ゴ Pro W3" charset="-128"/>
                  </a:rPr>
                  <a:t>is a random variable with standard deviation approximately</a:t>
                </a:r>
                <a:r>
                  <a:rPr lang="en-US" altLang="en-US" sz="2000" b="1" dirty="0">
                    <a:highlight>
                      <a:srgbClr val="FFFF00"/>
                    </a:highlight>
                    <a:ea typeface="ヒラギノ角ゴ Pro W3" charset="-128"/>
                  </a:rPr>
                  <a:t> </a:t>
                </a:r>
                <a:r>
                  <a:rPr lang="en-US" altLang="en-US" sz="2000" dirty="0">
                    <a:ea typeface="ヒラギノ角ゴ Pro W3" charset="-128"/>
                  </a:rPr>
                  <a:t>(to two decimal places)</a:t>
                </a:r>
                <a:endParaRPr lang="en-US" altLang="en-US" sz="2000" i="1" dirty="0">
                  <a:ea typeface="ヒラギノ角ゴ Pro W3" charset="-128"/>
                </a:endParaRPr>
              </a:p>
              <a:p>
                <a:pPr marL="0" indent="-381000" eaLnBrk="1" hangingPunct="1">
                  <a:spcBef>
                    <a:spcPct val="0"/>
                  </a:spcBef>
                  <a:buFont typeface="Wingdings" pitchFamily="2" charset="2"/>
                  <a:buNone/>
                </a:pPr>
                <a:endParaRPr lang="en-US" altLang="en-US" sz="2000" dirty="0">
                  <a:ea typeface="ヒラギノ角ゴ Pro W3" charset="-128"/>
                </a:endParaRPr>
              </a:p>
              <a:p>
                <a:pPr marL="0" indent="-381000" eaLnBrk="1" hangingPunct="1">
                  <a:spcBef>
                    <a:spcPct val="0"/>
                  </a:spcBef>
                  <a:buFont typeface="Wingdings" pitchFamily="2" charset="2"/>
                  <a:buNone/>
                </a:pPr>
                <a:r>
                  <a:rPr lang="en-US" altLang="en-US" sz="2000" dirty="0">
                    <a:ea typeface="ヒラギノ角ゴ Pro W3" charset="-128"/>
                  </a:rPr>
                  <a:t>a. 0.00 oz.</a:t>
                </a:r>
              </a:p>
              <a:p>
                <a:pPr marL="0" indent="-381000" eaLnBrk="1" hangingPunct="1">
                  <a:spcBef>
                    <a:spcPct val="0"/>
                  </a:spcBef>
                  <a:buFont typeface="Wingdings" pitchFamily="2" charset="2"/>
                  <a:buNone/>
                </a:pPr>
                <a:r>
                  <a:rPr lang="en-US" altLang="en-US" sz="2000" dirty="0">
                    <a:ea typeface="ヒラギノ角ゴ Pro W3" charset="-128"/>
                  </a:rPr>
                  <a:t>b. 1.70 oz.</a:t>
                </a:r>
              </a:p>
              <a:p>
                <a:pPr marL="0" indent="-381000" eaLnBrk="1" hangingPunct="1">
                  <a:spcBef>
                    <a:spcPct val="0"/>
                  </a:spcBef>
                  <a:buFont typeface="Wingdings" pitchFamily="2" charset="2"/>
                  <a:buNone/>
                </a:pPr>
                <a:r>
                  <a:rPr lang="en-US" altLang="en-US" sz="2000" dirty="0">
                    <a:ea typeface="ヒラギノ角ゴ Pro W3" charset="-128"/>
                  </a:rPr>
                  <a:t>c. 2.88 oz.</a:t>
                </a:r>
              </a:p>
              <a:p>
                <a:pPr marL="0" indent="-381000" eaLnBrk="1" hangingPunct="1">
                  <a:buFont typeface="Wingdings" pitchFamily="2" charset="2"/>
                  <a:buNone/>
                </a:pPr>
                <a:endParaRPr lang="en-US" altLang="en-US" sz="1800" dirty="0">
                  <a:solidFill>
                    <a:schemeClr val="bg1"/>
                  </a:solidFill>
                  <a:ea typeface="ヒラギノ角ゴ Pro W3" charset="-128"/>
                </a:endParaRPr>
              </a:p>
              <a:p>
                <a:pPr marL="0" indent="-381000" eaLnBrk="1" hangingPunct="1">
                  <a:buFont typeface="Wingdings" pitchFamily="2" charset="2"/>
                  <a:buNone/>
                </a:pPr>
                <a:endParaRPr lang="en-US" altLang="en-US" sz="1800" dirty="0">
                  <a:solidFill>
                    <a:schemeClr val="bg1"/>
                  </a:solidFill>
                  <a:ea typeface="ヒラギノ角ゴ Pro W3" charset="-128"/>
                </a:endParaRPr>
              </a:p>
            </p:txBody>
          </p:sp>
        </mc:Choice>
        <mc:Fallback xmlns="">
          <p:sp>
            <p:nvSpPr>
              <p:cNvPr id="1314819" name="Rectangle 3"/>
              <p:cNvSpPr>
                <a:spLocks noGrp="1" noRot="1" noChangeAspect="1" noMove="1" noResize="1" noEditPoints="1" noAdjustHandles="1" noChangeArrowheads="1" noChangeShapeType="1" noTextEdit="1"/>
              </p:cNvSpPr>
              <p:nvPr>
                <p:ph idx="1"/>
              </p:nvPr>
            </p:nvSpPr>
            <p:spPr>
              <a:blipFill>
                <a:blip r:embed="rId3"/>
                <a:stretch>
                  <a:fillRect l="-741" t="-597" r="-593"/>
                </a:stretch>
              </a:blipFill>
            </p:spPr>
            <p:txBody>
              <a:bodyPr/>
              <a:lstStyle/>
              <a:p>
                <a:r>
                  <a:rPr lang="en-CA">
                    <a:noFill/>
                  </a:rPr>
                  <a:t> </a:t>
                </a:r>
              </a:p>
            </p:txBody>
          </p:sp>
        </mc:Fallback>
      </mc:AlternateContent>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744400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4.4-5</a:t>
            </a:r>
          </a:p>
        </p:txBody>
      </p:sp>
      <mc:AlternateContent xmlns:mc="http://schemas.openxmlformats.org/markup-compatibility/2006" xmlns:a14="http://schemas.microsoft.com/office/drawing/2010/main">
        <mc:Choice Requires="a14">
          <p:sp>
            <p:nvSpPr>
              <p:cNvPr id="1388547" name="Rectangle 3"/>
              <p:cNvSpPr>
                <a:spLocks noGrp="1" noChangeArrowheads="1"/>
              </p:cNvSpPr>
              <p:nvPr>
                <p:ph idx="1"/>
              </p:nvPr>
            </p:nvSpPr>
            <p:spPr/>
            <p:txBody>
              <a:bodyPr/>
              <a:lstStyle/>
              <a:p>
                <a:pPr marL="0" indent="-381000" eaLnBrk="1" hangingPunct="1">
                  <a:lnSpc>
                    <a:spcPct val="120000"/>
                  </a:lnSpc>
                  <a:spcBef>
                    <a:spcPct val="0"/>
                  </a:spcBef>
                  <a:buFont typeface="Wingdings" pitchFamily="2" charset="2"/>
                  <a:buNone/>
                </a:pPr>
                <a:r>
                  <a:rPr lang="en-US" altLang="en-US" sz="2000" dirty="0">
                    <a:highlight>
                      <a:srgbClr val="FFFF00"/>
                    </a:highlight>
                    <a:ea typeface="ヒラギノ角ゴ Pro W3" charset="-128"/>
                  </a:rPr>
                  <a:t>The weight of medium-sized oranges selected at random from a large bin of oranges at the local supermarket is a random variable with mean </a:t>
                </a:r>
                <a:r>
                  <a:rPr lang="en-US" altLang="en-US" sz="2000" i="1" dirty="0">
                    <a:highlight>
                      <a:srgbClr val="FFFF00"/>
                    </a:highlight>
                    <a:ea typeface="ヒラギノ角ゴ Pro W3" charset="-128"/>
                  </a:rPr>
                  <a:t>µ</a:t>
                </a:r>
                <a:r>
                  <a:rPr lang="en-US" altLang="en-US" sz="2000" dirty="0">
                    <a:highlight>
                      <a:srgbClr val="FFFF00"/>
                    </a:highlight>
                    <a:ea typeface="ヒラギノ角ゴ Pro W3" charset="-128"/>
                  </a:rPr>
                  <a:t> = 12 </a:t>
                </a:r>
                <a:r>
                  <a:rPr lang="en-US" altLang="en-US" sz="2000" dirty="0" err="1">
                    <a:highlight>
                      <a:srgbClr val="FFFF00"/>
                    </a:highlight>
                    <a:ea typeface="ヒラギノ角ゴ Pro W3" charset="-128"/>
                  </a:rPr>
                  <a:t>oz</a:t>
                </a:r>
                <a:r>
                  <a:rPr lang="en-US" altLang="en-US" sz="2000" dirty="0">
                    <a:highlight>
                      <a:srgbClr val="FFFF00"/>
                    </a:highlight>
                    <a:ea typeface="ヒラギノ角ゴ Pro W3" charset="-128"/>
                  </a:rPr>
                  <a:t> and standard deviation </a:t>
                </a:r>
                <a14:m>
                  <m:oMath xmlns:m="http://schemas.openxmlformats.org/officeDocument/2006/math">
                    <m:r>
                      <a:rPr lang="en-US" altLang="en-US" sz="2000" i="1" dirty="0" smtClean="0">
                        <a:highlight>
                          <a:srgbClr val="FFFF00"/>
                        </a:highlight>
                        <a:latin typeface="Cambria Math" panose="02040503050406030204" pitchFamily="18" charset="0"/>
                        <a:ea typeface="Cambria Math" panose="02040503050406030204" pitchFamily="18" charset="0"/>
                      </a:rPr>
                      <m:t>𝜎</m:t>
                    </m:r>
                  </m:oMath>
                </a14:m>
                <a:r>
                  <a:rPr lang="en-US" altLang="en-US" sz="2000" dirty="0">
                    <a:highlight>
                      <a:srgbClr val="FFFF00"/>
                    </a:highlight>
                    <a:ea typeface="ヒラギノ角ゴ Pro W3" charset="-128"/>
                  </a:rPr>
                  <a:t> = 1.2 oz. The weight of the oranges, in pounds (1 </a:t>
                </a:r>
                <a:r>
                  <a:rPr lang="en-US" altLang="en-US" sz="2000" dirty="0" err="1">
                    <a:highlight>
                      <a:srgbClr val="FFFF00"/>
                    </a:highlight>
                    <a:ea typeface="ヒラギノ角ゴ Pro W3" charset="-128"/>
                  </a:rPr>
                  <a:t>lb</a:t>
                </a:r>
                <a:r>
                  <a:rPr lang="en-US" altLang="en-US" sz="2000" dirty="0">
                    <a:highlight>
                      <a:srgbClr val="FFFF00"/>
                    </a:highlight>
                    <a:ea typeface="ヒラギノ角ゴ Pro W3" charset="-128"/>
                  </a:rPr>
                  <a:t> = 16 </a:t>
                </a:r>
                <a:r>
                  <a:rPr lang="en-US" altLang="en-US" sz="2000" dirty="0">
                    <a:ea typeface="ヒラギノ角ゴ Pro W3" charset="-128"/>
                  </a:rPr>
                  <a:t>oz) is a random variable with standard deviation</a:t>
                </a:r>
              </a:p>
              <a:p>
                <a:pPr marL="0" indent="-381000" eaLnBrk="1" hangingPunct="1">
                  <a:lnSpc>
                    <a:spcPct val="120000"/>
                  </a:lnSpc>
                  <a:spcBef>
                    <a:spcPct val="0"/>
                  </a:spcBef>
                  <a:buFont typeface="Wingdings" pitchFamily="2" charset="2"/>
                  <a:buNone/>
                </a:pPr>
                <a:endParaRPr lang="en-US" altLang="en-US" sz="2000" dirty="0">
                  <a:ea typeface="ヒラギノ角ゴ Pro W3" charset="-128"/>
                </a:endParaRPr>
              </a:p>
              <a:p>
                <a:pPr marL="0" indent="-381000" eaLnBrk="1" hangingPunct="1">
                  <a:lnSpc>
                    <a:spcPct val="120000"/>
                  </a:lnSpc>
                  <a:spcBef>
                    <a:spcPct val="0"/>
                  </a:spcBef>
                  <a:buFont typeface="Wingdings" pitchFamily="2" charset="2"/>
                  <a:buNone/>
                </a:pPr>
                <a:r>
                  <a:rPr lang="en-US" altLang="en-US" sz="2000" dirty="0">
                    <a:ea typeface="ヒラギノ角ゴ Pro W3" charset="-128"/>
                  </a:rPr>
                  <a:t>a. 0.075 lb.</a:t>
                </a:r>
              </a:p>
              <a:p>
                <a:pPr marL="0" indent="-381000" eaLnBrk="1" hangingPunct="1">
                  <a:lnSpc>
                    <a:spcPct val="120000"/>
                  </a:lnSpc>
                  <a:spcBef>
                    <a:spcPct val="0"/>
                  </a:spcBef>
                  <a:buFont typeface="Wingdings" pitchFamily="2" charset="2"/>
                  <a:buNone/>
                </a:pPr>
                <a:r>
                  <a:rPr lang="en-US" altLang="en-US" sz="2000" dirty="0">
                    <a:ea typeface="ヒラギノ角ゴ Pro W3" charset="-128"/>
                  </a:rPr>
                  <a:t>b. 0.005625 lb.</a:t>
                </a:r>
              </a:p>
              <a:p>
                <a:pPr marL="0" indent="-381000" eaLnBrk="1" hangingPunct="1">
                  <a:lnSpc>
                    <a:spcPct val="120000"/>
                  </a:lnSpc>
                  <a:spcBef>
                    <a:spcPct val="0"/>
                  </a:spcBef>
                  <a:buFont typeface="Wingdings" pitchFamily="2" charset="2"/>
                  <a:buNone/>
                </a:pPr>
                <a:r>
                  <a:rPr lang="en-US" altLang="en-US" sz="2000" dirty="0">
                    <a:ea typeface="ヒラギノ角ゴ Pro W3" charset="-128"/>
                  </a:rPr>
                  <a:t>c. 19.2 lb.</a:t>
                </a:r>
                <a:endParaRPr lang="en-US" altLang="en-US" dirty="0">
                  <a:solidFill>
                    <a:schemeClr val="bg1"/>
                  </a:solidFill>
                  <a:ea typeface="ヒラギノ角ゴ Pro W3" charset="-128"/>
                </a:endParaRPr>
              </a:p>
            </p:txBody>
          </p:sp>
        </mc:Choice>
        <mc:Fallback xmlns="">
          <p:sp>
            <p:nvSpPr>
              <p:cNvPr id="1388547" name="Rectangle 3"/>
              <p:cNvSpPr>
                <a:spLocks noGrp="1" noRot="1" noChangeAspect="1" noMove="1" noResize="1" noEditPoints="1" noAdjustHandles="1" noChangeArrowheads="1" noChangeShapeType="1" noTextEdit="1"/>
              </p:cNvSpPr>
              <p:nvPr>
                <p:ph idx="1"/>
              </p:nvPr>
            </p:nvSpPr>
            <p:spPr>
              <a:blipFill>
                <a:blip r:embed="rId3"/>
                <a:stretch>
                  <a:fillRect l="-741" t="-119" r="-1481"/>
                </a:stretch>
              </a:blipFill>
            </p:spPr>
            <p:txBody>
              <a:bodyPr/>
              <a:lstStyle/>
              <a:p>
                <a:r>
                  <a:rPr lang="en-CA">
                    <a:noFill/>
                  </a:rPr>
                  <a:t> </a:t>
                </a:r>
              </a:p>
            </p:txBody>
          </p:sp>
        </mc:Fallback>
      </mc:AlternateContent>
      <p:sp>
        <p:nvSpPr>
          <p:cNvPr id="2" name="Footer Placeholder 1"/>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4.1-1</a:t>
            </a:r>
          </a:p>
        </p:txBody>
      </p:sp>
      <p:sp>
        <p:nvSpPr>
          <p:cNvPr id="1299459" name="Rectangle 3"/>
          <p:cNvSpPr>
            <a:spLocks noGrp="1" noChangeArrowheads="1"/>
          </p:cNvSpPr>
          <p:nvPr>
            <p:ph idx="1"/>
          </p:nvPr>
        </p:nvSpPr>
        <p:spPr/>
        <p:txBody>
          <a:bodyPr/>
          <a:lstStyle/>
          <a:p>
            <a:pPr marL="0"/>
            <a:r>
              <a:rPr lang="en-US" altLang="en-US" dirty="0"/>
              <a:t>Suppose you toss a thumbtack 60 times, and it lands point up on 35 of the tosses. The approximate probability of landing point up is</a:t>
            </a:r>
          </a:p>
          <a:p>
            <a:pPr marL="0"/>
            <a:endParaRPr lang="en-US" altLang="en-US" dirty="0"/>
          </a:p>
          <a:p>
            <a:pPr marL="0"/>
            <a:r>
              <a:rPr lang="en-US" altLang="en-US" dirty="0"/>
              <a:t>a. 35.</a:t>
            </a:r>
          </a:p>
          <a:p>
            <a:pPr marL="0"/>
            <a:r>
              <a:rPr lang="en-US" altLang="en-US" dirty="0"/>
              <a:t>b. 0.35.</a:t>
            </a:r>
          </a:p>
          <a:p>
            <a:pPr marL="0"/>
            <a:r>
              <a:rPr lang="en-US" altLang="en-US" dirty="0"/>
              <a:t>c. 0.58.</a:t>
            </a:r>
          </a:p>
        </p:txBody>
      </p:sp>
      <p:sp>
        <p:nvSpPr>
          <p:cNvPr id="5" name="Footer Placeholder 4"/>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4.4-6</a:t>
            </a:r>
          </a:p>
        </p:txBody>
      </p:sp>
      <p:sp>
        <p:nvSpPr>
          <p:cNvPr id="1389571" name="Rectangle 3"/>
          <p:cNvSpPr>
            <a:spLocks noGrp="1" noChangeArrowheads="1"/>
          </p:cNvSpPr>
          <p:nvPr>
            <p:ph idx="1"/>
          </p:nvPr>
        </p:nvSpPr>
        <p:spPr>
          <a:xfrm>
            <a:off x="457200" y="1604726"/>
            <a:ext cx="8229600" cy="1752600"/>
          </a:xfrm>
        </p:spPr>
        <p:txBody>
          <a:bodyPr/>
          <a:lstStyle/>
          <a:p>
            <a:pPr marL="0" indent="-381000" eaLnBrk="1" hangingPunct="1">
              <a:lnSpc>
                <a:spcPct val="120000"/>
              </a:lnSpc>
              <a:spcBef>
                <a:spcPct val="0"/>
              </a:spcBef>
              <a:buFont typeface="Wingdings" pitchFamily="2" charset="2"/>
              <a:buNone/>
            </a:pPr>
            <a:r>
              <a:rPr lang="en-US" altLang="en-US" sz="2400" dirty="0">
                <a:highlight>
                  <a:srgbClr val="00FFFF"/>
                </a:highlight>
                <a:ea typeface="ヒラギノ角ゴ Pro W3" charset="-128"/>
              </a:rPr>
              <a:t>A psychology instructor asked the 100 students in her class to rate their intelligence on a scale of 1 to 10. The ratings are summarized in the table below. What was the mean rating for the students in this class?</a:t>
            </a:r>
          </a:p>
        </p:txBody>
      </p:sp>
      <p:pic>
        <p:nvPicPr>
          <p:cNvPr id="49158" name="Picture 8" descr="The table has 7 columns and 2 rows. The column 1, row 1 is named as &quot;Rating,&quot; and column 1, row 2 is named as &quot;Number.&quot; The rating value 5, 6, 7, 8, 9 and 10 is provided in the column 2, 3, 4, 5, 6 and 7, respectively, in the first row. The number value 24, 18, 38, 12, 4 and 4 is provided in the column 2, 3, 4, 5, 6 and 7, respectively, in the second 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95439"/>
            <a:ext cx="8382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33251" y="4290096"/>
            <a:ext cx="8229600" cy="1729704"/>
          </a:xfrm>
          <a:prstGeom prst="rect">
            <a:avLst/>
          </a:prstGeom>
          <a:noFill/>
        </p:spPr>
        <p:txBody>
          <a:bodyPr wrap="square" rtlCol="0">
            <a:spAutoFit/>
          </a:bodyPr>
          <a:lstStyle/>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7.5</a:t>
            </a:r>
          </a:p>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6.66</a:t>
            </a:r>
          </a:p>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612</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4.4-7</a:t>
            </a:r>
          </a:p>
        </p:txBody>
      </p:sp>
      <p:sp>
        <p:nvSpPr>
          <p:cNvPr id="1390595" name="Rectangle 3"/>
          <p:cNvSpPr>
            <a:spLocks noGrp="1" noChangeArrowheads="1"/>
          </p:cNvSpPr>
          <p:nvPr>
            <p:ph idx="1"/>
          </p:nvPr>
        </p:nvSpPr>
        <p:spPr>
          <a:xfrm>
            <a:off x="457200" y="1554742"/>
            <a:ext cx="8229600" cy="1295400"/>
          </a:xfrm>
        </p:spPr>
        <p:txBody>
          <a:bodyPr/>
          <a:lstStyle/>
          <a:p>
            <a:pPr marL="0" indent="-381000" eaLnBrk="1" hangingPunct="1">
              <a:lnSpc>
                <a:spcPct val="110000"/>
              </a:lnSpc>
              <a:spcBef>
                <a:spcPct val="0"/>
              </a:spcBef>
              <a:buFont typeface="Wingdings" pitchFamily="2" charset="2"/>
              <a:buNone/>
            </a:pPr>
            <a:r>
              <a:rPr lang="en-US" altLang="en-US" sz="2400" dirty="0">
                <a:highlight>
                  <a:srgbClr val="00FFFF"/>
                </a:highlight>
                <a:ea typeface="ヒラギノ角ゴ Pro W3" charset="-128"/>
              </a:rPr>
              <a:t>A psychology instructor asked the 100 students in her class to rate their intelligence on a scale of 1 to 10. The ratings </a:t>
            </a:r>
            <a:r>
              <a:rPr lang="en-US" altLang="en-US" dirty="0">
                <a:highlight>
                  <a:srgbClr val="00FFFF"/>
                </a:highlight>
                <a:ea typeface="ヒラギノ角ゴ Pro W3" charset="-128"/>
              </a:rPr>
              <a:t>age given in the table below.</a:t>
            </a:r>
            <a:endParaRPr lang="en-US" altLang="en-US" sz="2400" dirty="0">
              <a:highlight>
                <a:srgbClr val="00FFFF"/>
              </a:highlight>
              <a:ea typeface="ヒラギノ角ゴ Pro W3" charset="-128"/>
            </a:endParaRPr>
          </a:p>
        </p:txBody>
      </p:sp>
      <p:pic>
        <p:nvPicPr>
          <p:cNvPr id="50182" name="Picture 8" descr="The table has 7 columns and 2 rows. The column 1, row 1 is named as &quot;Rating,&quot; and column 1, row 2 is named as &quot;Number.&quot; The rating value 5, 6, 7, 8, 9 and 10 is provided in the column 2, 3, 4, 5, 6 and 7, respectively, in the first row. The number value 24, 18, 38, 12, 4 and 4 is provided in the column 2, 3, 4, 5, 6 and 7, respectively, in the second 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38248"/>
            <a:ext cx="8382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3688342"/>
            <a:ext cx="8229600" cy="2179058"/>
          </a:xfrm>
          <a:prstGeom prst="rect">
            <a:avLst/>
          </a:prstGeom>
          <a:noFill/>
        </p:spPr>
        <p:txBody>
          <a:bodyPr wrap="square" rtlCol="0">
            <a:spAutoFit/>
          </a:bodyPr>
          <a:lstStyle/>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The variance of the intelligence scores is</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1.29.</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1.66. </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1.71.</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4.4-8</a:t>
            </a:r>
          </a:p>
        </p:txBody>
      </p:sp>
      <p:sp>
        <p:nvSpPr>
          <p:cNvPr id="1389571" name="Rectangle 3"/>
          <p:cNvSpPr>
            <a:spLocks noGrp="1" noChangeArrowheads="1"/>
          </p:cNvSpPr>
          <p:nvPr>
            <p:ph idx="1"/>
          </p:nvPr>
        </p:nvSpPr>
        <p:spPr>
          <a:xfrm>
            <a:off x="457199" y="1575405"/>
            <a:ext cx="8229600" cy="1066800"/>
          </a:xfrm>
        </p:spPr>
        <p:txBody>
          <a:bodyPr/>
          <a:lstStyle/>
          <a:p>
            <a:pPr marL="0" indent="0" eaLnBrk="1" hangingPunct="1">
              <a:lnSpc>
                <a:spcPct val="90000"/>
              </a:lnSpc>
              <a:spcBef>
                <a:spcPct val="50000"/>
              </a:spcBef>
              <a:buFont typeface="Wingdings" pitchFamily="2" charset="2"/>
              <a:buNone/>
            </a:pPr>
            <a:r>
              <a:rPr lang="en-CA" altLang="en-US" sz="2400" dirty="0">
                <a:highlight>
                  <a:srgbClr val="00FFFF"/>
                </a:highlight>
                <a:ea typeface="ヒラギノ角ゴ Pro W3" charset="-128"/>
              </a:rPr>
              <a:t>Let </a:t>
            </a:r>
            <a:r>
              <a:rPr lang="en-CA" altLang="en-US" sz="2400" i="1" dirty="0">
                <a:highlight>
                  <a:srgbClr val="00FFFF"/>
                </a:highlight>
                <a:ea typeface="ヒラギノ角ゴ Pro W3" charset="-128"/>
              </a:rPr>
              <a:t>X</a:t>
            </a:r>
            <a:r>
              <a:rPr lang="en-CA" altLang="en-US" sz="2400" dirty="0">
                <a:highlight>
                  <a:srgbClr val="00FFFF"/>
                </a:highlight>
                <a:ea typeface="ヒラギノ角ゴ Pro W3" charset="-128"/>
              </a:rPr>
              <a:t> be the number of demerits a person has on his or her driver’s license. Suppose the probability distribution of </a:t>
            </a:r>
            <a:r>
              <a:rPr lang="en-CA" altLang="en-US" sz="2400" i="1" dirty="0">
                <a:highlight>
                  <a:srgbClr val="00FFFF"/>
                </a:highlight>
                <a:ea typeface="ヒラギノ角ゴ Pro W3" charset="-128"/>
              </a:rPr>
              <a:t>X</a:t>
            </a:r>
            <a:r>
              <a:rPr lang="en-CA" altLang="en-US" sz="2400" dirty="0">
                <a:highlight>
                  <a:srgbClr val="00FFFF"/>
                </a:highlight>
                <a:ea typeface="ヒラギノ角ゴ Pro W3" charset="-128"/>
              </a:rPr>
              <a:t> is the following:</a:t>
            </a:r>
            <a:endParaRPr lang="en-US" altLang="en-US" sz="2400" dirty="0">
              <a:highlight>
                <a:srgbClr val="00FFFF"/>
              </a:highlight>
              <a:ea typeface="ヒラギノ角ゴ Pro W3"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54565495"/>
              </p:ext>
            </p:extLst>
          </p:nvPr>
        </p:nvGraphicFramePr>
        <p:xfrm>
          <a:off x="1524000" y="287907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US" i="1" dirty="0">
                          <a:latin typeface="Arial" panose="020B0604020202020204" pitchFamily="34" charset="0"/>
                          <a:cs typeface="Arial" panose="020B0604020202020204" pitchFamily="34" charset="0"/>
                        </a:rPr>
                        <a:t>x</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2</a:t>
                      </a:r>
                    </a:p>
                  </a:txBody>
                  <a:tcPr/>
                </a:tc>
                <a:tc>
                  <a:txBody>
                    <a:bodyPr/>
                    <a:lstStyle/>
                    <a:p>
                      <a:pPr algn="ctr"/>
                      <a:r>
                        <a:rPr lang="en-US" dirty="0">
                          <a:latin typeface="Arial" panose="020B0604020202020204" pitchFamily="34" charset="0"/>
                          <a:cs typeface="Arial" panose="020B0604020202020204" pitchFamily="34" charset="0"/>
                        </a:rPr>
                        <a:t>3</a:t>
                      </a:r>
                    </a:p>
                  </a:txBody>
                  <a:tcPr/>
                </a:tc>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a:r>
                        <a:rPr lang="en-US"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10000"/>
                  </a:ext>
                </a:extLst>
              </a:tr>
              <a:tr h="370840">
                <a:tc>
                  <a:txBody>
                    <a:bodyPr/>
                    <a:lstStyle/>
                    <a:p>
                      <a:r>
                        <a:rPr lang="en-US" i="1" dirty="0">
                          <a:latin typeface="Arial" panose="020B0604020202020204" pitchFamily="34" charset="0"/>
                          <a:cs typeface="Arial" panose="020B0604020202020204" pitchFamily="34" charset="0"/>
                        </a:rPr>
                        <a:t>p(x)</a:t>
                      </a:r>
                    </a:p>
                  </a:txBody>
                  <a:tcPr/>
                </a:tc>
                <a:tc>
                  <a:txBody>
                    <a:bodyPr/>
                    <a:lstStyle/>
                    <a:p>
                      <a:pPr algn="ctr"/>
                      <a:r>
                        <a:rPr lang="en-US" dirty="0">
                          <a:latin typeface="Arial" panose="020B0604020202020204" pitchFamily="34" charset="0"/>
                          <a:cs typeface="Arial" panose="020B0604020202020204" pitchFamily="34" charset="0"/>
                        </a:rPr>
                        <a:t>0.15</a:t>
                      </a:r>
                    </a:p>
                  </a:txBody>
                  <a:tcPr/>
                </a:tc>
                <a:tc>
                  <a:txBody>
                    <a:bodyPr/>
                    <a:lstStyle/>
                    <a:p>
                      <a:pPr algn="ctr"/>
                      <a:r>
                        <a:rPr lang="en-US" dirty="0">
                          <a:latin typeface="Arial" panose="020B0604020202020204" pitchFamily="34" charset="0"/>
                          <a:cs typeface="Arial" panose="020B0604020202020204" pitchFamily="34" charset="0"/>
                        </a:rPr>
                        <a:t>0.05</a:t>
                      </a:r>
                    </a:p>
                  </a:txBody>
                  <a:tcPr/>
                </a:tc>
                <a:tc>
                  <a:txBody>
                    <a:bodyPr/>
                    <a:lstStyle/>
                    <a:p>
                      <a:pPr algn="ctr"/>
                      <a:r>
                        <a:rPr lang="en-US" dirty="0">
                          <a:latin typeface="Arial" panose="020B0604020202020204" pitchFamily="34" charset="0"/>
                          <a:cs typeface="Arial" panose="020B0604020202020204" pitchFamily="34" charset="0"/>
                        </a:rPr>
                        <a:t>0.05</a:t>
                      </a:r>
                    </a:p>
                  </a:txBody>
                  <a:tcPr/>
                </a:tc>
                <a:tc>
                  <a:txBody>
                    <a:bodyPr/>
                    <a:lstStyle/>
                    <a:p>
                      <a:pPr algn="ctr"/>
                      <a:r>
                        <a:rPr lang="en-US" dirty="0">
                          <a:latin typeface="Arial" panose="020B0604020202020204" pitchFamily="34" charset="0"/>
                          <a:cs typeface="Arial" panose="020B0604020202020204" pitchFamily="34" charset="0"/>
                        </a:rPr>
                        <a:t>0.15</a:t>
                      </a:r>
                    </a:p>
                  </a:txBody>
                  <a:tcPr/>
                </a:tc>
                <a:tc>
                  <a:txBody>
                    <a:bodyPr/>
                    <a:lstStyle/>
                    <a:p>
                      <a:pPr algn="ctr"/>
                      <a:r>
                        <a:rPr lang="en-US" dirty="0">
                          <a:latin typeface="Arial" panose="020B0604020202020204" pitchFamily="34" charset="0"/>
                          <a:cs typeface="Arial" panose="020B0604020202020204" pitchFamily="34" charset="0"/>
                        </a:rPr>
                        <a:t>0.25</a:t>
                      </a:r>
                    </a:p>
                  </a:txBody>
                  <a:tcPr/>
                </a:tc>
                <a:tc>
                  <a:txBody>
                    <a:bodyPr/>
                    <a:lstStyle/>
                    <a:p>
                      <a:pPr algn="ctr"/>
                      <a:r>
                        <a:rPr lang="en-US" dirty="0">
                          <a:latin typeface="Arial" panose="020B0604020202020204" pitchFamily="34" charset="0"/>
                          <a:cs typeface="Arial" panose="020B0604020202020204" pitchFamily="34" charset="0"/>
                        </a:rPr>
                        <a:t>0.35</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457200" y="3945870"/>
            <a:ext cx="8229600" cy="2759730"/>
          </a:xfrm>
          <a:prstGeom prst="rect">
            <a:avLst/>
          </a:prstGeom>
          <a:noFill/>
        </p:spPr>
        <p:txBody>
          <a:bodyPr wrap="square" rtlCol="0">
            <a:spAutoFit/>
          </a:bodyPr>
          <a:lstStyle/>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What is the mean of </a:t>
            </a:r>
            <a:r>
              <a:rPr lang="en-US" altLang="en-US" sz="2400" i="1" dirty="0">
                <a:solidFill>
                  <a:prstClr val="black"/>
                </a:solidFill>
                <a:ea typeface="ヒラギノ角ゴ Pro W3" charset="-128"/>
                <a:cs typeface="Arial" panose="020B0604020202020204" pitchFamily="34" charset="0"/>
              </a:rPr>
              <a:t>X</a:t>
            </a:r>
            <a:r>
              <a:rPr lang="en-US" altLang="en-US" sz="2400" dirty="0">
                <a:solidFill>
                  <a:prstClr val="black"/>
                </a:solidFill>
                <a:ea typeface="ヒラギノ角ゴ Pro W3" charset="-128"/>
                <a:cs typeface="Arial" panose="020B0604020202020204" pitchFamily="34" charset="0"/>
              </a:rPr>
              <a:t>?</a:t>
            </a:r>
          </a:p>
          <a:p>
            <a:pPr lvl="0" eaLnBrk="1" hangingPunct="1">
              <a:spcBef>
                <a:spcPts val="400"/>
              </a:spcBef>
              <a:spcAft>
                <a:spcPts val="1200"/>
              </a:spcAft>
              <a:buClr>
                <a:prstClr val="black"/>
              </a:buClr>
              <a:buSzPct val="100000"/>
            </a:pPr>
            <a:endParaRPr lang="en-US" altLang="en-US" sz="2400" dirty="0">
              <a:solidFill>
                <a:prstClr val="black"/>
              </a:solidFill>
              <a:ea typeface="ヒラギノ角ゴ Pro W3" charset="-128"/>
              <a:cs typeface="Arial" panose="020B0604020202020204" pitchFamily="34" charset="0"/>
            </a:endParaRP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3.01</a:t>
            </a: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3.35</a:t>
            </a: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3.55</a:t>
            </a:r>
          </a:p>
        </p:txBody>
      </p:sp>
      <p:sp>
        <p:nvSpPr>
          <p:cNvPr id="6" name="Footer Placeholder 5"/>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4.4-9</a:t>
            </a:r>
          </a:p>
        </p:txBody>
      </p:sp>
      <p:sp>
        <p:nvSpPr>
          <p:cNvPr id="1389571" name="Rectangle 3"/>
          <p:cNvSpPr>
            <a:spLocks noGrp="1" noChangeArrowheads="1"/>
          </p:cNvSpPr>
          <p:nvPr>
            <p:ph idx="1"/>
          </p:nvPr>
        </p:nvSpPr>
        <p:spPr/>
        <p:txBody>
          <a:bodyPr/>
          <a:lstStyle/>
          <a:p>
            <a:pPr eaLnBrk="1" hangingPunct="1">
              <a:buFont typeface="Wingdings" pitchFamily="2" charset="2"/>
              <a:buNone/>
            </a:pPr>
            <a:r>
              <a:rPr lang="en-US" altLang="en-US" dirty="0">
                <a:highlight>
                  <a:srgbClr val="00FFFF"/>
                </a:highlight>
                <a:ea typeface="ヒラギノ角ゴ Pro W3" charset="-128"/>
              </a:rPr>
              <a:t>The weighted average of the possible values that a discrete random variable </a:t>
            </a:r>
            <a:r>
              <a:rPr lang="en-US" altLang="en-US" i="1" dirty="0">
                <a:highlight>
                  <a:srgbClr val="00FFFF"/>
                </a:highlight>
                <a:ea typeface="ヒラギノ角ゴ Pro W3" charset="-128"/>
              </a:rPr>
              <a:t>X</a:t>
            </a:r>
            <a:r>
              <a:rPr lang="en-US" altLang="en-US" dirty="0">
                <a:highlight>
                  <a:srgbClr val="00FFFF"/>
                </a:highlight>
                <a:ea typeface="ヒラギノ角ゴ Pro W3" charset="-128"/>
              </a:rPr>
              <a:t> can take, where the weights are the probabilities of occurrence, is referred </a:t>
            </a:r>
            <a:r>
              <a:rPr lang="en-US" altLang="en-US" dirty="0">
                <a:ea typeface="ヒラギノ角ゴ Pro W3" charset="-128"/>
              </a:rPr>
              <a:t>to as the</a:t>
            </a:r>
          </a:p>
          <a:p>
            <a:pPr eaLnBrk="1" hangingPunct="1">
              <a:buFont typeface="Wingdings" pitchFamily="2" charset="2"/>
              <a:buNone/>
            </a:pPr>
            <a:endParaRPr lang="en-US" altLang="en-US" dirty="0">
              <a:ea typeface="ヒラギノ角ゴ Pro W3" charset="-128"/>
            </a:endParaRPr>
          </a:p>
          <a:p>
            <a:pPr eaLnBrk="1" hangingPunct="1">
              <a:buFont typeface="Wingdings" pitchFamily="2" charset="2"/>
              <a:buNone/>
            </a:pPr>
            <a:r>
              <a:rPr lang="en-US" altLang="en-US" dirty="0">
                <a:ea typeface="ヒラギノ角ゴ Pro W3" charset="-128"/>
              </a:rPr>
              <a:t>a. variance.</a:t>
            </a:r>
          </a:p>
          <a:p>
            <a:pPr eaLnBrk="1" hangingPunct="1">
              <a:buFont typeface="Wingdings" pitchFamily="2" charset="2"/>
              <a:buNone/>
            </a:pPr>
            <a:r>
              <a:rPr lang="en-US" altLang="en-US" dirty="0">
                <a:ea typeface="ヒラギノ角ゴ Pro W3" charset="-128"/>
              </a:rPr>
              <a:t>b. standard deviation.</a:t>
            </a:r>
          </a:p>
          <a:p>
            <a:pPr eaLnBrk="1" hangingPunct="1">
              <a:buFont typeface="Wingdings" pitchFamily="2" charset="2"/>
              <a:buNone/>
            </a:pPr>
            <a:r>
              <a:rPr lang="en-US" altLang="en-US" dirty="0">
                <a:ea typeface="ヒラギノ角ゴ Pro W3" charset="-128"/>
              </a:rPr>
              <a:t>c. expected value.</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4.4-10</a:t>
            </a:r>
          </a:p>
        </p:txBody>
      </p:sp>
      <p:sp>
        <p:nvSpPr>
          <p:cNvPr id="1389571"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highlight>
                  <a:srgbClr val="FFFF00"/>
                </a:highlight>
                <a:ea typeface="ヒラギノ角ゴ Pro W3" charset="-128"/>
              </a:rPr>
              <a:t>Suppose we have two independent random variables </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and </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 Which of the following statements about </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and </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 are TRUE?</a:t>
            </a:r>
          </a:p>
          <a:p>
            <a:pPr marL="0" indent="0" eaLnBrk="1" hangingPunct="1">
              <a:buFont typeface="Wingdings" pitchFamily="2" charset="2"/>
              <a:buNone/>
            </a:pPr>
            <a:r>
              <a:rPr lang="en-US" altLang="en-US" sz="2000" dirty="0">
                <a:highlight>
                  <a:srgbClr val="FFFF00"/>
                </a:highlight>
                <a:ea typeface="ヒラギノ角ゴ Pro W3" charset="-128"/>
              </a:rPr>
              <a:t>	I. E(</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 = E(</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E(</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a:t>
            </a:r>
          </a:p>
          <a:p>
            <a:pPr marL="0" indent="0" eaLnBrk="1" hangingPunct="1">
              <a:buFont typeface="Wingdings" pitchFamily="2" charset="2"/>
              <a:buNone/>
            </a:pPr>
            <a:r>
              <a:rPr lang="en-US" altLang="en-US" sz="2000" dirty="0">
                <a:highlight>
                  <a:srgbClr val="FFFF00"/>
                </a:highlight>
                <a:ea typeface="ヒラギノ角ゴ Pro W3" charset="-128"/>
              </a:rPr>
              <a:t>	II. VAR(</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 = VAR(</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VAR(</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a:t>
            </a:r>
          </a:p>
          <a:p>
            <a:pPr marL="0" indent="0" eaLnBrk="1" hangingPunct="1">
              <a:buFont typeface="Wingdings" pitchFamily="2" charset="2"/>
              <a:buNone/>
            </a:pPr>
            <a:r>
              <a:rPr lang="en-US" altLang="en-US" sz="2000" dirty="0">
                <a:highlight>
                  <a:srgbClr val="FFFF00"/>
                </a:highlight>
                <a:ea typeface="ヒラギノ角ゴ Pro W3" charset="-128"/>
              </a:rPr>
              <a:t>	III. E(</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 = E(</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E(</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a:t>
            </a:r>
          </a:p>
          <a:p>
            <a:pPr marL="0" indent="0" eaLnBrk="1" hangingPunct="1">
              <a:buFont typeface="Wingdings" pitchFamily="2" charset="2"/>
              <a:buNone/>
            </a:pPr>
            <a:r>
              <a:rPr lang="en-US" altLang="en-US" sz="2000" dirty="0">
                <a:highlight>
                  <a:srgbClr val="FFFF00"/>
                </a:highlight>
                <a:ea typeface="ヒラギノ角ゴ Pro W3" charset="-128"/>
              </a:rPr>
              <a:t>	IV. VAR(</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 = VAR(</a:t>
            </a:r>
            <a:r>
              <a:rPr lang="en-US" altLang="en-US" sz="2000" i="1" dirty="0">
                <a:highlight>
                  <a:srgbClr val="FFFF00"/>
                </a:highlight>
                <a:ea typeface="ヒラギノ角ゴ Pro W3" charset="-128"/>
              </a:rPr>
              <a:t>X</a:t>
            </a:r>
            <a:r>
              <a:rPr lang="en-US" altLang="en-US" sz="2000" dirty="0">
                <a:highlight>
                  <a:srgbClr val="FFFF00"/>
                </a:highlight>
                <a:ea typeface="ヒラギノ角ゴ Pro W3" charset="-128"/>
              </a:rPr>
              <a:t>) – VAR(</a:t>
            </a:r>
            <a:r>
              <a:rPr lang="en-US" altLang="en-US" sz="2000" i="1" dirty="0">
                <a:highlight>
                  <a:srgbClr val="FFFF00"/>
                </a:highlight>
                <a:ea typeface="ヒラギノ角ゴ Pro W3" charset="-128"/>
              </a:rPr>
              <a:t>Y</a:t>
            </a:r>
            <a:r>
              <a:rPr lang="en-US" altLang="en-US" sz="2000" dirty="0">
                <a:highlight>
                  <a:srgbClr val="FFFF00"/>
                </a:highlight>
                <a:ea typeface="ヒラギノ角ゴ Pro W3" charset="-128"/>
              </a:rPr>
              <a:t>)</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a. I, II, and III only</a:t>
            </a:r>
          </a:p>
          <a:p>
            <a:pPr marL="0" indent="0" eaLnBrk="1" hangingPunct="1">
              <a:buFont typeface="Wingdings" pitchFamily="2" charset="2"/>
              <a:buNone/>
            </a:pPr>
            <a:r>
              <a:rPr lang="en-US" altLang="en-US" sz="2000" dirty="0">
                <a:ea typeface="ヒラギノ角ゴ Pro W3" charset="-128"/>
              </a:rPr>
              <a:t>b. II and IV only</a:t>
            </a:r>
          </a:p>
          <a:p>
            <a:pPr marL="0" indent="0" eaLnBrk="1" hangingPunct="1">
              <a:buFont typeface="Wingdings" pitchFamily="2" charset="2"/>
              <a:buNone/>
            </a:pPr>
            <a:r>
              <a:rPr lang="en-US" altLang="en-US" sz="2000" dirty="0">
                <a:ea typeface="ヒラギノ角ゴ Pro W3" charset="-128"/>
              </a:rPr>
              <a:t>c. I, II, III, and IV</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C496D24-B27C-427F-5E32-64BF1A4FB974}"/>
                  </a:ext>
                </a:extLst>
              </p14:cNvPr>
              <p14:cNvContentPartPr/>
              <p14:nvPr/>
            </p14:nvContentPartPr>
            <p14:xfrm>
              <a:off x="1632359" y="1654655"/>
              <a:ext cx="360" cy="360"/>
            </p14:xfrm>
          </p:contentPart>
        </mc:Choice>
        <mc:Fallback xmlns="">
          <p:pic>
            <p:nvPicPr>
              <p:cNvPr id="5" name="Ink 4">
                <a:extLst>
                  <a:ext uri="{FF2B5EF4-FFF2-40B4-BE49-F238E27FC236}">
                    <a16:creationId xmlns:a16="http://schemas.microsoft.com/office/drawing/2014/main" id="{3C496D24-B27C-427F-5E32-64BF1A4FB974}"/>
                  </a:ext>
                </a:extLst>
              </p:cNvPr>
              <p:cNvPicPr/>
              <p:nvPr/>
            </p:nvPicPr>
            <p:blipFill>
              <a:blip r:embed="rId4"/>
              <a:stretch>
                <a:fillRect/>
              </a:stretch>
            </p:blipFill>
            <p:spPr>
              <a:xfrm>
                <a:off x="1578359" y="1547015"/>
                <a:ext cx="108000" cy="2160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4.4-11</a:t>
            </a:r>
          </a:p>
        </p:txBody>
      </p:sp>
      <p:sp>
        <p:nvSpPr>
          <p:cNvPr id="1389571" name="Rectangle 3"/>
          <p:cNvSpPr>
            <a:spLocks noGrp="1" noChangeArrowheads="1"/>
          </p:cNvSpPr>
          <p:nvPr>
            <p:ph idx="1"/>
          </p:nvPr>
        </p:nvSpPr>
        <p:spPr/>
        <p:txBody>
          <a:bodyPr/>
          <a:lstStyle/>
          <a:p>
            <a:pPr eaLnBrk="1" hangingPunct="1">
              <a:buFont typeface="Wingdings" pitchFamily="2" charset="2"/>
              <a:buNone/>
            </a:pPr>
            <a:r>
              <a:rPr lang="en-US" altLang="en-US" dirty="0">
                <a:highlight>
                  <a:srgbClr val="FFFF00"/>
                </a:highlight>
                <a:ea typeface="ヒラギノ角ゴ Pro W3" charset="-128"/>
              </a:rPr>
              <a:t>The variance of the sum of two correlated random variables is always greater than the variance for the sum of two independent random variables.</a:t>
            </a:r>
          </a:p>
          <a:p>
            <a:pPr eaLnBrk="1" hangingPunct="1">
              <a:buFont typeface="Wingdings" pitchFamily="2" charset="2"/>
              <a:buNone/>
            </a:pPr>
            <a:endParaRPr lang="en-US" altLang="en-US" dirty="0">
              <a:highlight>
                <a:srgbClr val="FFFF00"/>
              </a:highlight>
              <a:ea typeface="ヒラギノ角ゴ Pro W3" charset="-128"/>
            </a:endParaRPr>
          </a:p>
          <a:p>
            <a:pPr eaLnBrk="1" hangingPunct="1">
              <a:buFont typeface="Wingdings" pitchFamily="2" charset="2"/>
              <a:buNone/>
            </a:pPr>
            <a:r>
              <a:rPr lang="en-US" altLang="en-US" dirty="0">
                <a:highlight>
                  <a:srgbClr val="FFFF00"/>
                </a:highlight>
                <a:ea typeface="ヒラギノ角ゴ Pro W3" charset="-128"/>
              </a:rPr>
              <a:t>a. true</a:t>
            </a:r>
          </a:p>
          <a:p>
            <a:pPr eaLnBrk="1" hangingPunct="1">
              <a:buFont typeface="Wingdings" pitchFamily="2" charset="2"/>
              <a:buNone/>
            </a:pPr>
            <a:r>
              <a:rPr lang="en-US" altLang="en-US" dirty="0">
                <a:highlight>
                  <a:srgbClr val="FFFF00"/>
                </a:highlight>
                <a:ea typeface="ヒラギノ角ゴ Pro W3" charset="-128"/>
              </a:rPr>
              <a:t>b. false</a:t>
            </a:r>
          </a:p>
          <a:p>
            <a:pPr eaLnBrk="1" hangingPunct="1">
              <a:buFont typeface="Wingdings" pitchFamily="2" charset="2"/>
              <a:buNone/>
            </a:pPr>
            <a:r>
              <a:rPr lang="en-US" altLang="en-US" dirty="0">
                <a:highlight>
                  <a:srgbClr val="FFFF00"/>
                </a:highlight>
                <a:ea typeface="ヒラギノ角ゴ Pro W3" charset="-128"/>
              </a:rPr>
              <a:t>c. It depends on the sig</a:t>
            </a:r>
            <a:r>
              <a:rPr lang="en-US" altLang="en-US" dirty="0">
                <a:ea typeface="ヒラギノ角ゴ Pro W3" charset="-128"/>
              </a:rPr>
              <a:t>n of the correlation.</a:t>
            </a:r>
          </a:p>
          <a:p>
            <a:pPr eaLnBrk="1" hangingPunct="1">
              <a:buFont typeface="Wingdings" pitchFamily="2" charset="2"/>
              <a:buNone/>
            </a:pPr>
            <a:endParaRPr lang="en-US" altLang="en-US" dirty="0">
              <a:ea typeface="ヒラギノ角ゴ Pro W3" charset="-128"/>
            </a:endParaRPr>
          </a:p>
        </p:txBody>
      </p:sp>
      <p:sp>
        <p:nvSpPr>
          <p:cNvPr id="2" name="Footer Placeholder 1"/>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4.5-1</a:t>
            </a:r>
          </a:p>
        </p:txBody>
      </p:sp>
      <p:sp>
        <p:nvSpPr>
          <p:cNvPr id="55298" name="Rectangle 3"/>
          <p:cNvSpPr>
            <a:spLocks noGrp="1" noChangeArrowheads="1"/>
          </p:cNvSpPr>
          <p:nvPr>
            <p:ph idx="1"/>
          </p:nvPr>
        </p:nvSpPr>
        <p:spPr>
          <a:xfrm>
            <a:off x="457200" y="1600200"/>
            <a:ext cx="8229600" cy="1676400"/>
          </a:xfrm>
        </p:spPr>
        <p:txBody>
          <a:bodyPr/>
          <a:lstStyle/>
          <a:p>
            <a:pPr marL="0" indent="-381000" eaLnBrk="1" hangingPunct="1">
              <a:spcBef>
                <a:spcPct val="0"/>
              </a:spcBef>
              <a:buFont typeface="Wingdings" pitchFamily="2" charset="2"/>
              <a:buNone/>
            </a:pPr>
            <a:r>
              <a:rPr lang="en-US" altLang="en-US" sz="2000" dirty="0">
                <a:solidFill>
                  <a:srgbClr val="FF0000"/>
                </a:solidFill>
                <a:ea typeface="ヒラギノ角ゴ Pro W3" charset="-128"/>
              </a:rPr>
              <a:t>A plumbing contractor puts in bids on two large jobs. Let the event that the contractor wins the first contract be </a:t>
            </a:r>
            <a:r>
              <a:rPr lang="en-US" altLang="en-US" sz="2000" i="1" dirty="0">
                <a:solidFill>
                  <a:srgbClr val="FF0000"/>
                </a:solidFill>
                <a:ea typeface="ヒラギノ角ゴ Pro W3" charset="-128"/>
              </a:rPr>
              <a:t>A</a:t>
            </a:r>
            <a:r>
              <a:rPr lang="en-US" altLang="en-US" sz="2000" dirty="0">
                <a:solidFill>
                  <a:srgbClr val="FF0000"/>
                </a:solidFill>
                <a:ea typeface="ヒラギノ角ゴ Pro W3" charset="-128"/>
              </a:rPr>
              <a:t> and the event that the contractor wins the second contract be </a:t>
            </a:r>
            <a:r>
              <a:rPr lang="en-US" altLang="en-US" sz="2000" i="1" dirty="0">
                <a:solidFill>
                  <a:srgbClr val="FF0000"/>
                </a:solidFill>
                <a:ea typeface="ヒラギノ角ゴ Pro W3" charset="-128"/>
              </a:rPr>
              <a:t>B</a:t>
            </a:r>
            <a:r>
              <a:rPr lang="en-US" altLang="en-US" sz="2000" dirty="0">
                <a:solidFill>
                  <a:srgbClr val="FF0000"/>
                </a:solidFill>
                <a:ea typeface="ヒラギノ角ゴ Pro W3" charset="-128"/>
              </a:rPr>
              <a:t>. Which of the following Venn diagrams has shaded the event in which the contractor wins exactly one of the contracts?</a:t>
            </a:r>
            <a:endParaRPr lang="en-US" altLang="en-US" dirty="0">
              <a:solidFill>
                <a:srgbClr val="FF0000"/>
              </a:solidFill>
              <a:ea typeface="ヒラギノ角ゴ Pro W3" charset="-128"/>
            </a:endParaRPr>
          </a:p>
        </p:txBody>
      </p:sp>
      <p:sp>
        <p:nvSpPr>
          <p:cNvPr id="3" name="TextBox 2"/>
          <p:cNvSpPr txBox="1"/>
          <p:nvPr/>
        </p:nvSpPr>
        <p:spPr>
          <a:xfrm>
            <a:off x="485502" y="3331997"/>
            <a:ext cx="444137" cy="400110"/>
          </a:xfrm>
          <a:prstGeom prst="rect">
            <a:avLst/>
          </a:prstGeom>
          <a:noFill/>
        </p:spPr>
        <p:txBody>
          <a:bodyPr wrap="square" rtlCol="0">
            <a:spAutoFit/>
          </a:bodyPr>
          <a:lstStyle/>
          <a:p>
            <a:r>
              <a:rPr lang="en-US" sz="2000" dirty="0">
                <a:cs typeface="Arial" panose="020B0604020202020204" pitchFamily="34" charset="0"/>
              </a:rPr>
              <a:t>a.</a:t>
            </a:r>
          </a:p>
        </p:txBody>
      </p:sp>
      <p:pic>
        <p:nvPicPr>
          <p:cNvPr id="1315849" name="Picture 9" descr="This is a venn diagramm given as option &quot;a.&quot; It shows 2 square shapes in which contract &quot;A&quot; depicts a square shape that is small in size, compared to the large size square shape of contract &quot;B.&quot; The area of the square A and B, and its overlapping region is not shaded. However, all the region outside these squares is shaded in grey col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19994" y="3333690"/>
            <a:ext cx="444137" cy="400110"/>
          </a:xfrm>
          <a:prstGeom prst="rect">
            <a:avLst/>
          </a:prstGeom>
          <a:noFill/>
        </p:spPr>
        <p:txBody>
          <a:bodyPr wrap="square" rtlCol="0">
            <a:spAutoFit/>
          </a:bodyPr>
          <a:lstStyle/>
          <a:p>
            <a:r>
              <a:rPr lang="en-US" sz="2000" dirty="0">
                <a:cs typeface="Arial" panose="020B0604020202020204" pitchFamily="34" charset="0"/>
              </a:rPr>
              <a:t>b.</a:t>
            </a:r>
          </a:p>
        </p:txBody>
      </p:sp>
      <p:pic>
        <p:nvPicPr>
          <p:cNvPr id="1315850" name="Picture 10" descr="This is a venn diagramm given as option &quot;b.&quot; It shows 2 square shapes in which contract &quot;A&quot; depicts a square shape that is small in size, compared to the large size square shape of contract &quot;B.&quot; The intersecting or overlapping area of the square A and B is shaded in grey color. However, the region except the overlapping region of these squares is not sha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8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109063" y="3331997"/>
            <a:ext cx="444137" cy="400110"/>
          </a:xfrm>
          <a:prstGeom prst="rect">
            <a:avLst/>
          </a:prstGeom>
          <a:noFill/>
        </p:spPr>
        <p:txBody>
          <a:bodyPr wrap="square" rtlCol="0">
            <a:spAutoFit/>
          </a:bodyPr>
          <a:lstStyle/>
          <a:p>
            <a:r>
              <a:rPr lang="en-US" sz="2000" dirty="0">
                <a:cs typeface="Arial" panose="020B0604020202020204" pitchFamily="34" charset="0"/>
              </a:rPr>
              <a:t>c.</a:t>
            </a:r>
          </a:p>
        </p:txBody>
      </p:sp>
      <p:pic>
        <p:nvPicPr>
          <p:cNvPr id="1315851" name="Picture 11" descr="This is a venn diagramm given as option &quot;c.&quot; It shows 2 square shapes in which contract &quot;A&quot; depicts a square shape that is small in size, compared to the large size square shape of contract &quot;B.&quot; The area of the square A and B, except its intersecting or overlapping region, is shaded in grey color. However, all the region outside these squares is also not sha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52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4.5-2</a:t>
            </a:r>
          </a:p>
        </p:txBody>
      </p:sp>
      <p:sp>
        <p:nvSpPr>
          <p:cNvPr id="1316867" name="Rectangle 3"/>
          <p:cNvSpPr>
            <a:spLocks noGrp="1" noChangeArrowheads="1"/>
          </p:cNvSpPr>
          <p:nvPr>
            <p:ph idx="1"/>
          </p:nvPr>
        </p:nvSpPr>
        <p:spPr/>
        <p:txBody>
          <a:bodyPr/>
          <a:lstStyle/>
          <a:p>
            <a:pPr marL="0" eaLnBrk="1" hangingPunct="1">
              <a:lnSpc>
                <a:spcPct val="120000"/>
              </a:lnSpc>
              <a:spcBef>
                <a:spcPct val="0"/>
              </a:spcBef>
              <a:buFont typeface="Wingdings" pitchFamily="2" charset="2"/>
              <a:buNone/>
            </a:pPr>
            <a:r>
              <a:rPr lang="en-US" altLang="en-US" sz="2200" dirty="0">
                <a:ea typeface="ヒラギノ角ゴ Pro W3" charset="-128"/>
              </a:rPr>
              <a:t>Students at University X must be in one of the following class ranks: freshman, sophomore, junior, or senior. </a:t>
            </a:r>
          </a:p>
          <a:p>
            <a:pPr marL="0" eaLnBrk="1" hangingPunct="1">
              <a:lnSpc>
                <a:spcPct val="120000"/>
              </a:lnSpc>
              <a:spcBef>
                <a:spcPct val="0"/>
              </a:spcBef>
              <a:buFont typeface="Wingdings" pitchFamily="2" charset="2"/>
              <a:buNone/>
            </a:pPr>
            <a:r>
              <a:rPr lang="en-US" altLang="en-US" sz="2200" dirty="0">
                <a:ea typeface="ヒラギノ角ゴ Pro W3" charset="-128"/>
              </a:rPr>
              <a:t>At this university, 35% of the students are freshmen and 30% are sophomores. If a student is selected at random, the probability that she or he is either a junior or a senior is</a:t>
            </a:r>
          </a:p>
          <a:p>
            <a:pPr marL="0" eaLnBrk="1" hangingPunct="1">
              <a:lnSpc>
                <a:spcPct val="120000"/>
              </a:lnSpc>
              <a:spcBef>
                <a:spcPct val="0"/>
              </a:spcBef>
            </a:pPr>
            <a:endParaRPr lang="en-US" altLang="en-US" sz="2200" dirty="0">
              <a:ea typeface="ヒラギノ角ゴ Pro W3" charset="-128"/>
            </a:endParaRPr>
          </a:p>
          <a:p>
            <a:pPr marL="0" eaLnBrk="1" hangingPunct="1">
              <a:lnSpc>
                <a:spcPct val="120000"/>
              </a:lnSpc>
              <a:spcBef>
                <a:spcPct val="0"/>
              </a:spcBef>
              <a:buFont typeface="Wingdings" pitchFamily="2" charset="2"/>
              <a:buNone/>
            </a:pPr>
            <a:r>
              <a:rPr lang="en-US" altLang="en-US" sz="2200" dirty="0">
                <a:ea typeface="ヒラギノ角ゴ Pro W3" charset="-128"/>
              </a:rPr>
              <a:t>a. 35%.</a:t>
            </a:r>
          </a:p>
          <a:p>
            <a:pPr marL="0" eaLnBrk="1" hangingPunct="1">
              <a:lnSpc>
                <a:spcPct val="120000"/>
              </a:lnSpc>
              <a:spcBef>
                <a:spcPct val="0"/>
              </a:spcBef>
              <a:buFont typeface="Wingdings" pitchFamily="2" charset="2"/>
              <a:buNone/>
            </a:pPr>
            <a:r>
              <a:rPr lang="en-US" altLang="en-US" sz="2200" dirty="0">
                <a:ea typeface="ヒラギノ角ゴ Pro W3" charset="-128"/>
              </a:rPr>
              <a:t>b. 65%.</a:t>
            </a:r>
          </a:p>
          <a:p>
            <a:pPr marL="0" eaLnBrk="1" hangingPunct="1">
              <a:lnSpc>
                <a:spcPct val="120000"/>
              </a:lnSpc>
              <a:spcBef>
                <a:spcPct val="0"/>
              </a:spcBef>
              <a:buFont typeface="Wingdings" pitchFamily="2" charset="2"/>
              <a:buNone/>
            </a:pPr>
            <a:r>
              <a:rPr lang="en-US" altLang="en-US" sz="2200" dirty="0">
                <a:ea typeface="ヒラギノ角ゴ Pro W3" charset="-128"/>
              </a:rPr>
              <a:t>c. 70%.</a:t>
            </a:r>
          </a:p>
        </p:txBody>
      </p:sp>
      <p:sp>
        <p:nvSpPr>
          <p:cNvPr id="3" name="Footer Placeholder 2"/>
          <p:cNvSpPr>
            <a:spLocks noGrp="1"/>
          </p:cNvSpPr>
          <p:nvPr>
            <p:ph type="ftr" sz="quarter" idx="11"/>
          </p:nvPr>
        </p:nvSpPr>
        <p:spPr/>
        <p:txBody>
          <a:bodyPr/>
          <a:lstStyle/>
          <a:p>
            <a:pPr>
              <a:defRPr/>
            </a:pPr>
            <a:r>
              <a:rPr lang="en-US" altLang="en-US" dirty="0"/>
              <a:t>4.5  General Probability Rules</a:t>
            </a:r>
            <a:endParaRPr lang="en-US" altLang="en-US"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4.5-3</a:t>
            </a:r>
          </a:p>
        </p:txBody>
      </p:sp>
      <p:sp>
        <p:nvSpPr>
          <p:cNvPr id="1316867" name="Rectangle 3"/>
          <p:cNvSpPr>
            <a:spLocks noGrp="1" noChangeArrowheads="1"/>
          </p:cNvSpPr>
          <p:nvPr>
            <p:ph idx="1"/>
          </p:nvPr>
        </p:nvSpPr>
        <p:spPr/>
        <p:txBody>
          <a:bodyPr/>
          <a:lstStyle/>
          <a:p>
            <a:pPr marL="0" eaLnBrk="1" hangingPunct="1">
              <a:spcBef>
                <a:spcPct val="0"/>
              </a:spcBef>
              <a:buFont typeface="Wingdings" pitchFamily="2" charset="2"/>
              <a:buNone/>
            </a:pPr>
            <a:r>
              <a:rPr lang="en-CA" altLang="en-US" dirty="0">
                <a:ea typeface="ヒラギノ角ゴ Pro W3" charset="-128"/>
              </a:rPr>
              <a:t>When rolling a fair die twice, consider these two events:</a:t>
            </a:r>
          </a:p>
          <a:p>
            <a:pPr marL="0" eaLnBrk="1" hangingPunct="1">
              <a:spcBef>
                <a:spcPct val="0"/>
              </a:spcBef>
              <a:buFont typeface="Wingdings" pitchFamily="2" charset="2"/>
              <a:buNone/>
            </a:pPr>
            <a:r>
              <a:rPr lang="en-CA" altLang="en-US" i="1" dirty="0">
                <a:ea typeface="ヒラギノ角ゴ Pro W3" charset="-128"/>
              </a:rPr>
              <a:t>A</a:t>
            </a:r>
            <a:r>
              <a:rPr lang="en-CA" altLang="en-US" dirty="0">
                <a:ea typeface="ヒラギノ角ゴ Pro W3" charset="-128"/>
              </a:rPr>
              <a:t> = sum is greater than 8</a:t>
            </a:r>
          </a:p>
          <a:p>
            <a:pPr marL="0" eaLnBrk="1" hangingPunct="1">
              <a:spcBef>
                <a:spcPct val="0"/>
              </a:spcBef>
              <a:buFont typeface="Wingdings" pitchFamily="2" charset="2"/>
              <a:buNone/>
            </a:pPr>
            <a:r>
              <a:rPr lang="en-CA" altLang="en-US" i="1" dirty="0">
                <a:ea typeface="ヒラギノ角ゴ Pro W3" charset="-128"/>
              </a:rPr>
              <a:t>B</a:t>
            </a:r>
            <a:r>
              <a:rPr lang="en-CA" altLang="en-US" dirty="0">
                <a:ea typeface="ヒラギノ角ゴ Pro W3" charset="-128"/>
              </a:rPr>
              <a:t> = first number is 4</a:t>
            </a:r>
          </a:p>
          <a:p>
            <a:pPr marL="0" eaLnBrk="1" hangingPunct="1">
              <a:spcBef>
                <a:spcPct val="0"/>
              </a:spcBef>
              <a:buFont typeface="Wingdings" pitchFamily="2" charset="2"/>
              <a:buNone/>
            </a:pPr>
            <a:r>
              <a:rPr lang="en-CA" altLang="en-US" dirty="0">
                <a:ea typeface="ヒラギノ角ゴ Pro W3" charset="-128"/>
              </a:rPr>
              <a:t>What is the probability of the sum being greater than 8 given that the first roll is a 4? (In other words, find the conditional probability.)</a:t>
            </a:r>
          </a:p>
          <a:p>
            <a:pPr marL="0" eaLnBrk="1" hangingPunct="1">
              <a:spcBef>
                <a:spcPct val="0"/>
              </a:spcBef>
              <a:buFont typeface="Wingdings" pitchFamily="2" charset="2"/>
              <a:buNone/>
            </a:pPr>
            <a:endParaRPr lang="en-US" altLang="en-US" dirty="0">
              <a:ea typeface="ヒラギノ角ゴ Pro W3" charset="-128"/>
            </a:endParaRPr>
          </a:p>
          <a:p>
            <a:pPr marL="0" eaLnBrk="1" hangingPunct="1">
              <a:spcBef>
                <a:spcPct val="0"/>
              </a:spcBef>
              <a:buFont typeface="Wingdings" pitchFamily="2" charset="2"/>
              <a:buNone/>
            </a:pPr>
            <a:r>
              <a:rPr lang="en-US" altLang="en-US" dirty="0">
                <a:ea typeface="ヒラギノ角ゴ Pro W3" charset="-128"/>
              </a:rPr>
              <a:t>a. 1/3</a:t>
            </a:r>
          </a:p>
          <a:p>
            <a:pPr marL="0" eaLnBrk="1" hangingPunct="1">
              <a:spcBef>
                <a:spcPct val="0"/>
              </a:spcBef>
              <a:buFont typeface="Wingdings" pitchFamily="2" charset="2"/>
              <a:buNone/>
            </a:pPr>
            <a:r>
              <a:rPr lang="en-US" altLang="en-US" dirty="0">
                <a:ea typeface="ヒラギノ角ゴ Pro W3" charset="-128"/>
              </a:rPr>
              <a:t>b. 3/36</a:t>
            </a:r>
          </a:p>
          <a:p>
            <a:pPr marL="0" eaLnBrk="1" hangingPunct="1">
              <a:spcBef>
                <a:spcPct val="0"/>
              </a:spcBef>
              <a:buFont typeface="Wingdings" pitchFamily="2" charset="2"/>
              <a:buNone/>
            </a:pPr>
            <a:r>
              <a:rPr lang="en-US" altLang="en-US" dirty="0">
                <a:ea typeface="ヒラギノ角ゴ Pro W3" charset="-128"/>
              </a:rPr>
              <a:t>c. 10/36</a:t>
            </a:r>
          </a:p>
        </p:txBody>
      </p:sp>
      <p:sp>
        <p:nvSpPr>
          <p:cNvPr id="3" name="Footer Placeholder 2"/>
          <p:cNvSpPr>
            <a:spLocks noGrp="1"/>
          </p:cNvSpPr>
          <p:nvPr>
            <p:ph type="ftr" sz="quarter" idx="11"/>
          </p:nvPr>
        </p:nvSpPr>
        <p:spPr/>
        <p:txBody>
          <a:bodyPr/>
          <a:lstStyle/>
          <a:p>
            <a:pPr>
              <a:defRPr/>
            </a:pPr>
            <a:r>
              <a:rPr lang="en-US" altLang="en-US" dirty="0"/>
              <a:t>4.5  General Probability Rules</a:t>
            </a:r>
            <a:endParaRPr lang="en-US" altLang="en-US"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4.5-4</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solidFill>
                  <a:srgbClr val="FF0000"/>
                </a:solidFill>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334542705"/>
              </p:ext>
            </p:extLst>
          </p:nvPr>
        </p:nvGraphicFramePr>
        <p:xfrm>
          <a:off x="1600200" y="2157948"/>
          <a:ext cx="5932488" cy="833756"/>
        </p:xfrm>
        <a:graphic>
          <a:graphicData uri="http://schemas.openxmlformats.org/drawingml/2006/table">
            <a:tbl>
              <a:tblPr firstRow="1"/>
              <a:tblGrid>
                <a:gridCol w="13239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7113">
                  <a:extLst>
                    <a:ext uri="{9D8B030D-6E8A-4147-A177-3AD203B41FA5}">
                      <a16:colId xmlns:a16="http://schemas.microsoft.com/office/drawing/2014/main" val="20004"/>
                    </a:ext>
                  </a:extLst>
                </a:gridCol>
              </a:tblGrid>
              <a:tr h="112663">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1165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165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21218">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 name="TextBox 2"/>
          <p:cNvSpPr txBox="1"/>
          <p:nvPr/>
        </p:nvSpPr>
        <p:spPr>
          <a:xfrm>
            <a:off x="533400" y="3072348"/>
            <a:ext cx="8077200" cy="3785652"/>
          </a:xfrm>
          <a:prstGeom prst="rect">
            <a:avLst/>
          </a:prstGeom>
          <a:noFill/>
        </p:spPr>
        <p:txBody>
          <a:bodyPr wrap="square" rtlCol="0">
            <a:spAutoFit/>
          </a:bodyPr>
          <a:lstStyle/>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voter who </a:t>
            </a:r>
            <a:r>
              <a:rPr lang="en-US" altLang="en-US" sz="1600" i="1" dirty="0">
                <a:solidFill>
                  <a:prstClr val="black"/>
                </a:solidFill>
                <a:ea typeface="ヒラギノ角ゴ Pro W3" charset="-128"/>
                <a:cs typeface="Arial" panose="020B0604020202020204" pitchFamily="34" charset="0"/>
              </a:rPr>
              <a:t>favors</a:t>
            </a:r>
            <a:r>
              <a:rPr lang="en-US" altLang="en-US" sz="1600" dirty="0">
                <a:solidFill>
                  <a:prstClr val="black"/>
                </a:solidFill>
                <a:ea typeface="ヒラギノ角ゴ Pro W3" charset="-128"/>
                <a:cs typeface="Arial" panose="020B0604020202020204" pitchFamily="34" charset="0"/>
              </a:rPr>
              <a:t> the school-of-choice program is a </a:t>
            </a:r>
            <a:r>
              <a:rPr lang="en-US" altLang="en-US" sz="1600" i="1" dirty="0">
                <a:solidFill>
                  <a:prstClr val="black"/>
                </a:solidFill>
                <a:ea typeface="ヒラギノ角ゴ Pro W3" charset="-128"/>
                <a:cs typeface="Arial" panose="020B0604020202020204" pitchFamily="34" charset="0"/>
              </a:rPr>
              <a:t>Democrat</a:t>
            </a:r>
            <a:r>
              <a:rPr lang="en-US" altLang="en-US" sz="1600" dirty="0">
                <a:solidFill>
                  <a:prstClr val="black"/>
                </a:solidFill>
                <a:ea typeface="ヒラギノ角ゴ Pro W3" charset="-128"/>
                <a:cs typeface="Arial" panose="020B0604020202020204" pitchFamily="34" charset="0"/>
              </a:rPr>
              <a:t>?</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a:t>
            </a:r>
            <a:r>
              <a:rPr lang="en-US" altLang="en-US" sz="1600" i="1" dirty="0">
                <a:solidFill>
                  <a:prstClr val="black"/>
                </a:solidFill>
                <a:ea typeface="ヒラギノ角ゴ Pro W3" charset="-128"/>
                <a:cs typeface="Arial" panose="020B0604020202020204" pitchFamily="34" charset="0"/>
              </a:rPr>
              <a:t>  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0.26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0.42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0.48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0.87 </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4.1-2</a:t>
            </a:r>
          </a:p>
        </p:txBody>
      </p:sp>
      <p:sp>
        <p:nvSpPr>
          <p:cNvPr id="1300483" name="Rectangle 3"/>
          <p:cNvSpPr>
            <a:spLocks noGrp="1" noChangeArrowheads="1"/>
          </p:cNvSpPr>
          <p:nvPr>
            <p:ph idx="1"/>
          </p:nvPr>
        </p:nvSpPr>
        <p:spPr/>
        <p:txBody>
          <a:bodyPr/>
          <a:lstStyle/>
          <a:p>
            <a:pPr marL="381000" indent="-381000" eaLnBrk="1" hangingPunct="1">
              <a:buFont typeface="Wingdings" pitchFamily="2" charset="2"/>
              <a:buNone/>
            </a:pPr>
            <a:r>
              <a:rPr lang="en-US" altLang="en-US" dirty="0">
                <a:ea typeface="ヒラギノ角ゴ Pro W3" charset="-128"/>
              </a:rPr>
              <a:t>Two trials in an experiment are </a:t>
            </a:r>
            <a:r>
              <a:rPr lang="en-US" altLang="en-US" i="1" dirty="0">
                <a:ea typeface="ヒラギノ角ゴ Pro W3" charset="-128"/>
              </a:rPr>
              <a:t>independent </a:t>
            </a:r>
            <a:r>
              <a:rPr lang="en-US" altLang="en-US" dirty="0">
                <a:ea typeface="ヒラギノ角ゴ Pro W3" charset="-128"/>
              </a:rPr>
              <a:t>if</a:t>
            </a:r>
          </a:p>
          <a:p>
            <a:pPr marL="381000" indent="-381000" eaLnBrk="1" hangingPunct="1">
              <a:buFont typeface="Wingdings" pitchFamily="2" charset="2"/>
              <a:buNone/>
            </a:pPr>
            <a:endParaRPr lang="en-US" altLang="en-US" i="1" dirty="0">
              <a:ea typeface="ヒラギノ角ゴ Pro W3" charset="-128"/>
            </a:endParaRPr>
          </a:p>
          <a:p>
            <a:pPr marL="381000" indent="-381000" eaLnBrk="1" hangingPunct="1">
              <a:buFont typeface="Wingdings" pitchFamily="2" charset="2"/>
              <a:buNone/>
            </a:pPr>
            <a:r>
              <a:rPr lang="en-US" altLang="en-US" dirty="0">
                <a:ea typeface="ヒラギノ角ゴ Pro W3" charset="-128"/>
              </a:rPr>
              <a:t>a. an outcome occurs on the first trial; then that particular outcome cannot occur on the second trial.</a:t>
            </a:r>
          </a:p>
          <a:p>
            <a:pPr marL="381000" indent="-381000" eaLnBrk="1" hangingPunct="1">
              <a:buFont typeface="Wingdings" pitchFamily="2" charset="2"/>
              <a:buNone/>
            </a:pPr>
            <a:r>
              <a:rPr lang="en-US" altLang="en-US" dirty="0">
                <a:ea typeface="ヒラギノ角ゴ Pro W3" charset="-128"/>
              </a:rPr>
              <a:t>b. an outcome occurs on the first trial; then that particular outcome has no effect on what outcome occurs on the second trial.</a:t>
            </a:r>
          </a:p>
          <a:p>
            <a:pPr marL="381000" indent="-381000" eaLnBrk="1" hangingPunct="1">
              <a:buFont typeface="Wingdings" pitchFamily="2" charset="2"/>
              <a:buNone/>
            </a:pPr>
            <a:r>
              <a:rPr lang="en-US" altLang="en-US" dirty="0">
                <a:ea typeface="ヒラギノ角ゴ Pro W3" charset="-128"/>
              </a:rPr>
              <a:t>c. outcomes in the first trial are mutually exclusive of the outcomes in the second trial.</a:t>
            </a:r>
            <a:endParaRPr lang="en-US" altLang="en-US" dirty="0">
              <a:solidFill>
                <a:schemeClr val="bg1"/>
              </a:solidFill>
              <a:ea typeface="ヒラギノ角ゴ Pro W3" charset="-128"/>
            </a:endParaRPr>
          </a:p>
        </p:txBody>
      </p:sp>
      <p:sp>
        <p:nvSpPr>
          <p:cNvPr id="2" name="Footer Placeholder 1"/>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4.5-5</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532060662"/>
              </p:ext>
            </p:extLst>
          </p:nvPr>
        </p:nvGraphicFramePr>
        <p:xfrm>
          <a:off x="1600200" y="2157948"/>
          <a:ext cx="5932488" cy="833756"/>
        </p:xfrm>
        <a:graphic>
          <a:graphicData uri="http://schemas.openxmlformats.org/drawingml/2006/table">
            <a:tbl>
              <a:tblPr firstRow="1"/>
              <a:tblGrid>
                <a:gridCol w="13239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7113">
                  <a:extLst>
                    <a:ext uri="{9D8B030D-6E8A-4147-A177-3AD203B41FA5}">
                      <a16:colId xmlns:a16="http://schemas.microsoft.com/office/drawing/2014/main" val="20004"/>
                    </a:ext>
                  </a:extLst>
                </a:gridCol>
              </a:tblGrid>
              <a:tr h="168994">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182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 name="TextBox 2"/>
          <p:cNvSpPr txBox="1"/>
          <p:nvPr/>
        </p:nvSpPr>
        <p:spPr>
          <a:xfrm>
            <a:off x="533400" y="3072348"/>
            <a:ext cx="8077200" cy="3785652"/>
          </a:xfrm>
          <a:prstGeom prst="rect">
            <a:avLst/>
          </a:prstGeom>
          <a:noFill/>
        </p:spPr>
        <p:txBody>
          <a:bodyPr wrap="square" rtlCol="0">
            <a:spAutoFit/>
          </a:bodyPr>
          <a:lstStyle/>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a:t>
            </a:r>
            <a:r>
              <a:rPr lang="en-US" altLang="en-US" sz="1600" i="1" dirty="0">
                <a:solidFill>
                  <a:prstClr val="black"/>
                </a:solidFill>
                <a:ea typeface="ヒラギノ角ゴ Pro W3" charset="-128"/>
                <a:cs typeface="Arial" panose="020B0604020202020204" pitchFamily="34" charset="0"/>
              </a:rPr>
              <a:t>Republican favors </a:t>
            </a:r>
            <a:r>
              <a:rPr lang="en-US" altLang="en-US" sz="1600" dirty="0">
                <a:solidFill>
                  <a:prstClr val="black"/>
                </a:solidFill>
                <a:ea typeface="ヒラギノ角ゴ Pro W3" charset="-128"/>
                <a:cs typeface="Arial" panose="020B0604020202020204" pitchFamily="34" charset="0"/>
              </a:rPr>
              <a:t>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   0.12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0.19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0.33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0.36 </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95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4.5-6</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solidFill>
                  <a:srgbClr val="FF0000"/>
                </a:solidFill>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979017672"/>
              </p:ext>
            </p:extLst>
          </p:nvPr>
        </p:nvGraphicFramePr>
        <p:xfrm>
          <a:off x="1600200" y="2157948"/>
          <a:ext cx="5932488" cy="833756"/>
        </p:xfrm>
        <a:graphic>
          <a:graphicData uri="http://schemas.openxmlformats.org/drawingml/2006/table">
            <a:tbl>
              <a:tblPr firstRow="1"/>
              <a:tblGrid>
                <a:gridCol w="13239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7113">
                  <a:extLst>
                    <a:ext uri="{9D8B030D-6E8A-4147-A177-3AD203B41FA5}">
                      <a16:colId xmlns:a16="http://schemas.microsoft.com/office/drawing/2014/main" val="20004"/>
                    </a:ext>
                  </a:extLst>
                </a:gridCol>
              </a:tblGrid>
              <a:tr h="168994">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182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 name="TextBox 2"/>
          <p:cNvSpPr txBox="1"/>
          <p:nvPr/>
        </p:nvSpPr>
        <p:spPr>
          <a:xfrm>
            <a:off x="533400" y="3072348"/>
            <a:ext cx="8077200" cy="3785652"/>
          </a:xfrm>
          <a:prstGeom prst="rect">
            <a:avLst/>
          </a:prstGeom>
          <a:noFill/>
        </p:spPr>
        <p:txBody>
          <a:bodyPr wrap="square" rtlCol="0">
            <a:spAutoFit/>
          </a:bodyPr>
          <a:lstStyle/>
          <a:p>
            <a:pPr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American voter is a</a:t>
            </a:r>
            <a:r>
              <a:rPr lang="en-US" altLang="en-US" sz="1600" i="1" dirty="0">
                <a:solidFill>
                  <a:prstClr val="black"/>
                </a:solidFill>
                <a:ea typeface="ヒラギノ角ゴ Pro W3" charset="-128"/>
                <a:cs typeface="Arial" panose="020B0604020202020204" pitchFamily="34" charset="0"/>
              </a:rPr>
              <a:t> Republican </a:t>
            </a:r>
            <a:r>
              <a:rPr lang="en-US" altLang="en-US" sz="1600" dirty="0">
                <a:solidFill>
                  <a:prstClr val="black"/>
                </a:solidFill>
                <a:ea typeface="ヒラギノ角ゴ Pro W3" charset="-128"/>
                <a:cs typeface="Arial" panose="020B0604020202020204" pitchFamily="34" charset="0"/>
              </a:rPr>
              <a:t>and </a:t>
            </a:r>
            <a:r>
              <a:rPr lang="en-US" altLang="en-US" sz="1600" i="1" dirty="0">
                <a:solidFill>
                  <a:prstClr val="black"/>
                </a:solidFill>
                <a:ea typeface="ヒラギノ角ゴ Pro W3" charset="-128"/>
                <a:cs typeface="Arial" panose="020B0604020202020204" pitchFamily="34" charset="0"/>
              </a:rPr>
              <a:t>favors </a:t>
            </a:r>
            <a:r>
              <a:rPr lang="en-US" altLang="en-US" sz="1600" dirty="0">
                <a:solidFill>
                  <a:prstClr val="black"/>
                </a:solidFill>
                <a:ea typeface="ヒラギノ角ゴ Pro W3" charset="-128"/>
                <a:cs typeface="Arial" panose="020B0604020202020204" pitchFamily="34" charset="0"/>
              </a:rPr>
              <a:t>the school-of-choice program?</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0.12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0.19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   0.33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0.62</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207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4.5-7</a:t>
            </a:r>
          </a:p>
        </p:txBody>
      </p:sp>
      <p:sp>
        <p:nvSpPr>
          <p:cNvPr id="1304579" name="Rectangle 3"/>
          <p:cNvSpPr>
            <a:spLocks noGrp="1" noChangeArrowheads="1"/>
          </p:cNvSpPr>
          <p:nvPr>
            <p:ph idx="1"/>
          </p:nvPr>
        </p:nvSpPr>
        <p:spPr>
          <a:xfrm>
            <a:off x="457200" y="1546860"/>
            <a:ext cx="8229600" cy="381000"/>
          </a:xfrm>
        </p:spPr>
        <p:txBody>
          <a:bodyPr/>
          <a:lstStyle/>
          <a:p>
            <a:pPr marL="0" eaLnBrk="1" hangingPunct="1">
              <a:spcBef>
                <a:spcPct val="0"/>
              </a:spcBef>
              <a:buFont typeface="Wingdings" pitchFamily="2" charset="2"/>
              <a:buNone/>
            </a:pPr>
            <a:r>
              <a:rPr lang="en-US" altLang="en-US" sz="2000" dirty="0">
                <a:solidFill>
                  <a:srgbClr val="FF0000"/>
                </a:solidFill>
                <a:ea typeface="ヒラギノ角ゴ Pro W3" charset="-128"/>
              </a:rPr>
              <a:t>Consider the following survey given to students about majors.</a:t>
            </a:r>
          </a:p>
          <a:p>
            <a:pPr marL="0" eaLnBrk="1" hangingPunct="1">
              <a:spcBef>
                <a:spcPct val="0"/>
              </a:spcBef>
              <a:buFont typeface="Wingdings" pitchFamily="2" charset="2"/>
              <a:buNone/>
            </a:pPr>
            <a:endParaRPr lang="en-US" altLang="en-US" sz="2000" dirty="0">
              <a:ea typeface="ヒラギノ角ゴ Pro W3" charset="-128"/>
            </a:endParaRPr>
          </a:p>
        </p:txBody>
      </p:sp>
      <p:pic>
        <p:nvPicPr>
          <p:cNvPr id="61446" name="Picture 1" descr="The table has 5 columns and 4 rows. The column 1, 2, 3, 4 and 5 are labeled &quot;Gender/Major,&quot; &quot;Science,&quot; &quot;Business,&quot; &quot;Fine Arts&quot; and &quot;Totals.&quot; It mentions that 80 male and 40 female students have majors in &quot;Science.&quot; Similarly, 40 male and 50 female students have &quot;Business&quot; as majors. 20 male and 70 female students have &quot;Fine Arts&quot; as majors. There are 140 male and 160 female students in total.  "/>
          <p:cNvPicPr>
            <a:picLocks noChangeAspect="1"/>
          </p:cNvPicPr>
          <p:nvPr/>
        </p:nvPicPr>
        <p:blipFill rotWithShape="1">
          <a:blip r:embed="rId3" cstate="print">
            <a:extLst>
              <a:ext uri="{28A0092B-C50C-407E-A947-70E740481C1C}">
                <a14:useLocalDpi xmlns:a14="http://schemas.microsoft.com/office/drawing/2010/main" val="0"/>
              </a:ext>
            </a:extLst>
          </a:blip>
          <a:srcRect r="13914" b="19459"/>
          <a:stretch/>
        </p:blipFill>
        <p:spPr bwMode="auto">
          <a:xfrm>
            <a:off x="2209800" y="2020489"/>
            <a:ext cx="4724400" cy="75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2918460"/>
            <a:ext cx="8229600" cy="3939540"/>
          </a:xfrm>
          <a:prstGeom prst="rect">
            <a:avLst/>
          </a:prstGeom>
          <a:noFill/>
        </p:spPr>
        <p:txBody>
          <a:bodyPr wrap="square" rtlCol="0">
            <a:spAutoFit/>
          </a:bodyPr>
          <a:lstStyle/>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2000" i="1" dirty="0">
                <a:solidFill>
                  <a:prstClr val="black"/>
                </a:solidFill>
                <a:ea typeface="ヒラギノ角ゴ Pro W3" charset="-128"/>
                <a:cs typeface="Arial" panose="020B0604020202020204" pitchFamily="34" charset="0"/>
              </a:rPr>
              <a:t>F</a:t>
            </a:r>
            <a:r>
              <a:rPr lang="en-US" altLang="en-US" sz="2000" dirty="0">
                <a:solidFill>
                  <a:prstClr val="black"/>
                </a:solidFill>
                <a:ea typeface="ヒラギノ角ゴ Pro W3" charset="-128"/>
                <a:cs typeface="Arial" panose="020B0604020202020204" pitchFamily="34" charset="0"/>
              </a:rPr>
              <a:t> = {student is female} </a:t>
            </a:r>
          </a:p>
          <a:p>
            <a:pPr lvl="0" eaLnBrk="1" hangingPunct="1">
              <a:spcAft>
                <a:spcPts val="1200"/>
              </a:spcAft>
              <a:buClr>
                <a:prstClr val="black"/>
              </a:buClr>
              <a:buSzPct val="100000"/>
            </a:pPr>
            <a:r>
              <a:rPr lang="en-US" altLang="en-US" sz="2000" i="1" dirty="0">
                <a:solidFill>
                  <a:prstClr val="black"/>
                </a:solidFill>
                <a:ea typeface="ヒラギノ角ゴ Pro W3" charset="-128"/>
                <a:cs typeface="Arial" panose="020B0604020202020204" pitchFamily="34" charset="0"/>
              </a:rPr>
              <a:t>B</a:t>
            </a:r>
            <a:r>
              <a:rPr lang="en-US" altLang="en-US" sz="2000" dirty="0">
                <a:solidFill>
                  <a:prstClr val="black"/>
                </a:solidFill>
                <a:ea typeface="ヒラギノ角ゴ Pro W3" charset="-128"/>
                <a:cs typeface="Arial" panose="020B0604020202020204" pitchFamily="34" charset="0"/>
              </a:rPr>
              <a:t> = {student majors in business}</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What is the probability that a randomly selected student is a female and majors in business?</a:t>
            </a:r>
          </a:p>
          <a:p>
            <a:pPr lvl="0" eaLnBrk="1" hangingPunct="1">
              <a:spcAft>
                <a:spcPts val="1200"/>
              </a:spcAft>
              <a:buClr>
                <a:prstClr val="black"/>
              </a:buClr>
              <a:buSzPct val="100000"/>
            </a:pPr>
            <a:endParaRPr lang="en-US" altLang="en-US" sz="2000" dirty="0">
              <a:solidFill>
                <a:prstClr val="black"/>
              </a:solidFill>
              <a:ea typeface="ヒラギノ角ゴ Pro W3" charset="-128"/>
              <a:cs typeface="Arial" panose="020B0604020202020204" pitchFamily="34" charset="0"/>
            </a:endParaRP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a.</a:t>
            </a:r>
            <a:r>
              <a:rPr lang="en-US" altLang="en-US" sz="2000" i="1" dirty="0">
                <a:solidFill>
                  <a:prstClr val="black"/>
                </a:solidFill>
                <a:ea typeface="ヒラギノ角ゴ Pro W3" charset="-128"/>
                <a:cs typeface="Arial" panose="020B0604020202020204" pitchFamily="34" charset="0"/>
              </a:rPr>
              <a:t> 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0.31</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b. </a:t>
            </a:r>
            <a:r>
              <a:rPr lang="en-US" altLang="en-US" sz="2000" i="1" dirty="0">
                <a:solidFill>
                  <a:prstClr val="black"/>
                </a:solidFill>
                <a:ea typeface="ヒラギノ角ゴ Pro W3" charset="-128"/>
                <a:cs typeface="Arial" panose="020B0604020202020204" pitchFamily="34" charset="0"/>
              </a:rPr>
              <a:t>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0.17</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c. </a:t>
            </a:r>
            <a:r>
              <a:rPr lang="en-US" altLang="en-US" sz="2000" i="1" dirty="0">
                <a:solidFill>
                  <a:prstClr val="black"/>
                </a:solidFill>
                <a:ea typeface="ヒラギノ角ゴ Pro W3" charset="-128"/>
                <a:cs typeface="Arial" panose="020B0604020202020204" pitchFamily="34" charset="0"/>
              </a:rPr>
              <a:t>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0.56</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4.1-3</a:t>
            </a:r>
          </a:p>
        </p:txBody>
      </p:sp>
      <p:sp>
        <p:nvSpPr>
          <p:cNvPr id="1300483"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Would the SAT scores of a student who takes the test in January and again in June be independent?</a:t>
            </a:r>
            <a:endParaRPr lang="en-US" altLang="ja-JP" i="1" dirty="0">
              <a:ea typeface="ヒラギノ角ゴ Pro W3" charset="-128"/>
            </a:endParaRPr>
          </a:p>
          <a:p>
            <a:pPr marL="0" indent="-381000" eaLnBrk="1" hangingPunct="1">
              <a:buFont typeface="Wingdings" pitchFamily="2" charset="2"/>
              <a:buNone/>
            </a:pPr>
            <a:endParaRPr lang="en-US" altLang="en-US" i="1" dirty="0">
              <a:ea typeface="ヒラギノ角ゴ Pro W3" charset="-128"/>
            </a:endParaRPr>
          </a:p>
          <a:p>
            <a:pPr marL="0" indent="-381000" eaLnBrk="1" hangingPunct="1">
              <a:buFont typeface="Wingdings" pitchFamily="2" charset="2"/>
              <a:buNone/>
            </a:pPr>
            <a:r>
              <a:rPr lang="en-US" altLang="en-US" dirty="0">
                <a:ea typeface="ヒラギノ角ゴ Pro W3" charset="-128"/>
              </a:rPr>
              <a:t>a.  no</a:t>
            </a:r>
          </a:p>
          <a:p>
            <a:pPr marL="0" indent="-381000" eaLnBrk="1" hangingPunct="1">
              <a:buFont typeface="Wingdings" pitchFamily="2" charset="2"/>
              <a:buNone/>
            </a:pPr>
            <a:r>
              <a:rPr lang="en-US" altLang="en-US" dirty="0">
                <a:ea typeface="ヒラギノ角ゴ Pro W3" charset="-128"/>
              </a:rPr>
              <a:t>b.  yes</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4.1-4</a:t>
            </a:r>
          </a:p>
        </p:txBody>
      </p:sp>
      <p:sp>
        <p:nvSpPr>
          <p:cNvPr id="1298436" name="Rectangle 4"/>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A phenomenon is observed many, many times under identical conditions. The proportion of times a particular event </a:t>
            </a:r>
            <a:r>
              <a:rPr lang="en-US" altLang="en-US" i="1" dirty="0">
                <a:ea typeface="ヒラギノ角ゴ Pro W3" charset="-128"/>
              </a:rPr>
              <a:t>A</a:t>
            </a:r>
            <a:r>
              <a:rPr lang="en-US" altLang="en-US" dirty="0">
                <a:ea typeface="ヒラギノ角ゴ Pro W3" charset="-128"/>
              </a:rPr>
              <a:t> occurs is recorded. What does this proportion represent?</a:t>
            </a:r>
          </a:p>
          <a:p>
            <a:pPr marL="0" eaLnBrk="1" hangingPunct="1">
              <a:buFont typeface="Wingdings 3" pitchFamily="18"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the </a:t>
            </a:r>
            <a:r>
              <a:rPr lang="en-US" altLang="en-US" i="1" dirty="0">
                <a:ea typeface="ヒラギノ角ゴ Pro W3" charset="-128"/>
              </a:rPr>
              <a:t>probability</a:t>
            </a:r>
            <a:r>
              <a:rPr lang="en-US" altLang="en-US" dirty="0">
                <a:ea typeface="ヒラギノ角ゴ Pro W3" charset="-128"/>
              </a:rPr>
              <a:t> of event </a:t>
            </a:r>
            <a:r>
              <a:rPr lang="en-US" altLang="en-US" i="1" dirty="0">
                <a:ea typeface="ヒラギノ角ゴ Pro W3" charset="-128"/>
              </a:rPr>
              <a:t>A</a:t>
            </a:r>
            <a:r>
              <a:rPr lang="en-US" altLang="en-US" dirty="0">
                <a:ea typeface="ヒラギノ角ゴ Pro W3" charset="-128"/>
              </a:rPr>
              <a:t>   </a:t>
            </a:r>
          </a:p>
          <a:p>
            <a:pPr marL="0" eaLnBrk="1" hangingPunct="1">
              <a:buFont typeface="Wingdings" pitchFamily="2" charset="2"/>
              <a:buNone/>
            </a:pPr>
            <a:r>
              <a:rPr lang="en-US" altLang="en-US" dirty="0">
                <a:ea typeface="ヒラギノ角ゴ Pro W3" charset="-128"/>
              </a:rPr>
              <a:t>b.  the </a:t>
            </a:r>
            <a:r>
              <a:rPr lang="en-US" altLang="en-US" i="1" dirty="0">
                <a:ea typeface="ヒラギノ角ゴ Pro W3" charset="-128"/>
              </a:rPr>
              <a:t>distribution</a:t>
            </a:r>
            <a:r>
              <a:rPr lang="en-US" altLang="en-US" dirty="0">
                <a:ea typeface="ヒラギノ角ゴ Pro W3" charset="-128"/>
              </a:rPr>
              <a:t> of event </a:t>
            </a:r>
            <a:r>
              <a:rPr lang="en-US" altLang="en-US" i="1" dirty="0">
                <a:ea typeface="ヒラギノ角ゴ Pro W3" charset="-128"/>
              </a:rPr>
              <a:t>A</a:t>
            </a:r>
          </a:p>
          <a:p>
            <a:pPr marL="0" eaLnBrk="1" hangingPunct="1">
              <a:buFont typeface="Wingdings" pitchFamily="2" charset="2"/>
              <a:buNone/>
            </a:pPr>
            <a:r>
              <a:rPr lang="en-US" altLang="en-US" dirty="0">
                <a:ea typeface="ヒラギノ角ゴ Pro W3" charset="-128"/>
              </a:rPr>
              <a:t>c.  the </a:t>
            </a:r>
            <a:r>
              <a:rPr lang="en-US" altLang="en-US" i="1" dirty="0">
                <a:ea typeface="ヒラギノ角ゴ Pro W3" charset="-128"/>
              </a:rPr>
              <a:t>correlation </a:t>
            </a:r>
            <a:r>
              <a:rPr lang="en-US" altLang="en-US" dirty="0">
                <a:ea typeface="ヒラギノ角ゴ Pro W3" charset="-128"/>
              </a:rPr>
              <a:t>of event </a:t>
            </a:r>
            <a:r>
              <a:rPr lang="en-US" altLang="en-US" i="1" dirty="0">
                <a:ea typeface="ヒラギノ角ゴ Pro W3" charset="-128"/>
              </a:rPr>
              <a:t>A</a:t>
            </a:r>
          </a:p>
          <a:p>
            <a:pPr marL="0" eaLnBrk="1" hangingPunct="1">
              <a:buFont typeface="Wingdings" pitchFamily="2" charset="2"/>
              <a:buNone/>
            </a:pPr>
            <a:r>
              <a:rPr lang="en-US" altLang="en-US" dirty="0">
                <a:ea typeface="ヒラギノ角ゴ Pro W3" charset="-128"/>
              </a:rPr>
              <a:t>d.  the </a:t>
            </a:r>
            <a:r>
              <a:rPr lang="en-US" altLang="en-US" i="1" dirty="0">
                <a:ea typeface="ヒラギノ角ゴ Pro W3" charset="-128"/>
              </a:rPr>
              <a:t>variance</a:t>
            </a:r>
            <a:r>
              <a:rPr lang="en-US" altLang="en-US" dirty="0">
                <a:ea typeface="ヒラギノ角ゴ Pro W3" charset="-128"/>
              </a:rPr>
              <a:t> of event </a:t>
            </a:r>
            <a:r>
              <a:rPr lang="en-US" altLang="en-US" i="1" dirty="0">
                <a:ea typeface="ヒラギノ角ゴ Pro W3" charset="-128"/>
              </a:rPr>
              <a:t>A</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4.1-5</a:t>
            </a:r>
          </a:p>
        </p:txBody>
      </p:sp>
      <p:sp>
        <p:nvSpPr>
          <p:cNvPr id="1301507"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The statistics of a particular basketball player state that he makes four out of five free-throw attempts.</a:t>
            </a:r>
          </a:p>
          <a:p>
            <a:pPr marL="0" eaLnBrk="1" hangingPunct="1">
              <a:buFont typeface="Wingdings" pitchFamily="2" charset="2"/>
              <a:buNone/>
            </a:pPr>
            <a:r>
              <a:rPr lang="en-US" altLang="en-US" dirty="0">
                <a:ea typeface="ヒラギノ角ゴ Pro W3" charset="-128"/>
              </a:rPr>
              <a:t>The basketball player is just about to attempt a free throw. Is this a random phenomenon?</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no </a:t>
            </a:r>
          </a:p>
          <a:p>
            <a:pPr marL="0" eaLnBrk="1" hangingPunct="1">
              <a:buFont typeface="Wingdings" pitchFamily="2" charset="2"/>
              <a:buNone/>
            </a:pPr>
            <a:r>
              <a:rPr lang="en-US" altLang="en-US" dirty="0">
                <a:ea typeface="ヒラギノ角ゴ Pro W3" charset="-128"/>
              </a:rPr>
              <a:t>b. yes </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 </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4.1-6</a:t>
            </a:r>
          </a:p>
        </p:txBody>
      </p:sp>
      <p:sp>
        <p:nvSpPr>
          <p:cNvPr id="1301507"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The statistics of a particular basketball player state that he makes four out of five free-throw attempts.</a:t>
            </a:r>
          </a:p>
          <a:p>
            <a:pPr marL="0" eaLnBrk="1" hangingPunct="1">
              <a:buFont typeface="Wingdings" pitchFamily="2" charset="2"/>
              <a:buNone/>
            </a:pPr>
            <a:r>
              <a:rPr lang="en-US" altLang="en-US" dirty="0">
                <a:ea typeface="ヒラギノ角ゴ Pro W3" charset="-128"/>
              </a:rPr>
              <a:t>The basketball player is just about to attempt a free throw. What do you estimate the probability that the player makes this next free throw to be?</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0.16 </a:t>
            </a:r>
          </a:p>
          <a:p>
            <a:pPr marL="0" eaLnBrk="1" hangingPunct="1">
              <a:buFont typeface="Wingdings" pitchFamily="2" charset="2"/>
              <a:buNone/>
            </a:pPr>
            <a:r>
              <a:rPr lang="en-US" altLang="en-US" dirty="0">
                <a:ea typeface="ヒラギノ角ゴ Pro W3" charset="-128"/>
              </a:rPr>
              <a:t>b.  50-50 (either he makes it or he does not) </a:t>
            </a:r>
          </a:p>
          <a:p>
            <a:pPr marL="0" eaLnBrk="1" hangingPunct="1">
              <a:buFont typeface="Wingdings" pitchFamily="2" charset="2"/>
              <a:buNone/>
            </a:pPr>
            <a:r>
              <a:rPr lang="en-US" altLang="en-US" dirty="0">
                <a:ea typeface="ヒラギノ角ゴ Pro W3" charset="-128"/>
              </a:rPr>
              <a:t>c.  0.80 </a:t>
            </a:r>
          </a:p>
          <a:p>
            <a:pPr marL="0" eaLnBrk="1" hangingPunct="1">
              <a:buFont typeface="Wingdings" pitchFamily="2" charset="2"/>
              <a:buNone/>
            </a:pPr>
            <a:r>
              <a:rPr lang="en-US" altLang="en-US" dirty="0">
                <a:ea typeface="ヒラギノ角ゴ Pro W3" charset="-128"/>
              </a:rPr>
              <a:t>d. 1.2 </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4.2-1</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fair coin is tossed, and a fair six-sided die is rolled. Suppose the outcomes for the coin and die are independent. The probability of getting a head and rolling a six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1/12.</a:t>
            </a:r>
          </a:p>
          <a:p>
            <a:pPr marL="0" indent="-381000" eaLnBrk="1" hangingPunct="1">
              <a:buFont typeface="Wingdings" pitchFamily="2" charset="2"/>
              <a:buNone/>
            </a:pPr>
            <a:r>
              <a:rPr lang="en-US" altLang="en-US" dirty="0">
                <a:ea typeface="ヒラギノ角ゴ Pro W3" charset="-128"/>
              </a:rPr>
              <a:t>b.  2/3.</a:t>
            </a:r>
          </a:p>
          <a:p>
            <a:pPr marL="0" indent="-381000" eaLnBrk="1" hangingPunct="1">
              <a:buFont typeface="Wingdings" pitchFamily="2" charset="2"/>
              <a:buNone/>
            </a:pPr>
            <a:r>
              <a:rPr lang="en-US" altLang="en-US" dirty="0">
                <a:ea typeface="ヒラギノ角ゴ Pro W3" charset="-128"/>
              </a:rPr>
              <a:t>c.  1/3.</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2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Concourse</Template>
  <TotalTime>14567</TotalTime>
  <Words>2963</Words>
  <Application>Microsoft Office PowerPoint</Application>
  <PresentationFormat>On-screen Show (4:3)</PresentationFormat>
  <Paragraphs>463</Paragraphs>
  <Slides>42</Slides>
  <Notes>41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5" baseType="lpstr">
      <vt:lpstr>ＭＳ Ｐゴシック</vt:lpstr>
      <vt:lpstr>ヒラギノ角ゴ Pro W3</vt:lpstr>
      <vt:lpstr>Arial</vt:lpstr>
      <vt:lpstr>Cambria Math</vt:lpstr>
      <vt:lpstr>Garamond</vt:lpstr>
      <vt:lpstr>Lucida Sans Unicode</vt:lpstr>
      <vt:lpstr>Verdana</vt:lpstr>
      <vt:lpstr>Wingdings</vt:lpstr>
      <vt:lpstr>Wingdings 2</vt:lpstr>
      <vt:lpstr>Wingdings 3</vt:lpstr>
      <vt:lpstr>1_Concourse</vt:lpstr>
      <vt:lpstr>2_Concourse</vt:lpstr>
      <vt:lpstr>Equation</vt:lpstr>
      <vt:lpstr>Chapter 4 Probability:  The Study of Randomness and density curve  Clicker Questions</vt:lpstr>
      <vt:lpstr>PowerPoint Presentation</vt:lpstr>
      <vt:lpstr>4.1-1</vt:lpstr>
      <vt:lpstr>4.1-2</vt:lpstr>
      <vt:lpstr>4.1-3</vt:lpstr>
      <vt:lpstr>4.1-4</vt:lpstr>
      <vt:lpstr>4.1-5</vt:lpstr>
      <vt:lpstr>4.1-6</vt:lpstr>
      <vt:lpstr>4.2-1</vt:lpstr>
      <vt:lpstr>4.2-2</vt:lpstr>
      <vt:lpstr>4.2-3</vt:lpstr>
      <vt:lpstr>4.2-4</vt:lpstr>
      <vt:lpstr>4.2-5</vt:lpstr>
      <vt:lpstr>4.2-5 answer</vt:lpstr>
      <vt:lpstr>4.2-6</vt:lpstr>
      <vt:lpstr>4.2-7</vt:lpstr>
      <vt:lpstr>4.2-8</vt:lpstr>
      <vt:lpstr>4.2-9</vt:lpstr>
      <vt:lpstr>4.2-9 answer</vt:lpstr>
      <vt:lpstr>4.3-2</vt:lpstr>
      <vt:lpstr>4.3-3</vt:lpstr>
      <vt:lpstr>4.3-4</vt:lpstr>
      <vt:lpstr>4.3-5</vt:lpstr>
      <vt:lpstr>4.3-6</vt:lpstr>
      <vt:lpstr>4.4-1</vt:lpstr>
      <vt:lpstr>4.4-2</vt:lpstr>
      <vt:lpstr>4.4-3</vt:lpstr>
      <vt:lpstr>4.4-4</vt:lpstr>
      <vt:lpstr>4.4-5</vt:lpstr>
      <vt:lpstr>4.4-6</vt:lpstr>
      <vt:lpstr>4.4-7</vt:lpstr>
      <vt:lpstr>4.4-8</vt:lpstr>
      <vt:lpstr>4.4-9</vt:lpstr>
      <vt:lpstr>4.4-10</vt:lpstr>
      <vt:lpstr>4.4-11</vt:lpstr>
      <vt:lpstr>4.5-1</vt:lpstr>
      <vt:lpstr>4.5-2</vt:lpstr>
      <vt:lpstr>4.5-3</vt:lpstr>
      <vt:lpstr>4.5-4</vt:lpstr>
      <vt:lpstr>4.5-5</vt:lpstr>
      <vt:lpstr>4.5-6</vt:lpstr>
      <vt:lpstr>4.5-7</vt:lpstr>
    </vt:vector>
  </TitlesOfParts>
  <Company>UCI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Probability: The Study of Randomness</dc:title>
  <dc:creator>Brigitte Baldi</dc:creator>
  <cp:lastModifiedBy>Hiroshi Mamiya, Dr</cp:lastModifiedBy>
  <cp:revision>1014</cp:revision>
  <cp:lastPrinted>2003-07-12T15:26:38Z</cp:lastPrinted>
  <dcterms:created xsi:type="dcterms:W3CDTF">2013-08-09T20:10:08Z</dcterms:created>
  <dcterms:modified xsi:type="dcterms:W3CDTF">2024-09-12T20:28:05Z</dcterms:modified>
</cp:coreProperties>
</file>