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1" r:id="rId1"/>
    <p:sldMasterId id="2147484203" r:id="rId2"/>
  </p:sldMasterIdLst>
  <p:notesMasterIdLst>
    <p:notesMasterId r:id="rId82"/>
  </p:notesMasterIdLst>
  <p:sldIdLst>
    <p:sldId id="1330" r:id="rId3"/>
    <p:sldId id="1178" r:id="rId4"/>
    <p:sldId id="1263" r:id="rId5"/>
    <p:sldId id="1179" r:id="rId6"/>
    <p:sldId id="1264" r:id="rId7"/>
    <p:sldId id="1237" r:id="rId8"/>
    <p:sldId id="1265" r:id="rId9"/>
    <p:sldId id="1177" r:id="rId10"/>
    <p:sldId id="1267" r:id="rId11"/>
    <p:sldId id="1180" r:id="rId12"/>
    <p:sldId id="1268" r:id="rId13"/>
    <p:sldId id="1257" r:id="rId14"/>
    <p:sldId id="1269" r:id="rId15"/>
    <p:sldId id="1222" r:id="rId16"/>
    <p:sldId id="1270" r:id="rId17"/>
    <p:sldId id="1238" r:id="rId18"/>
    <p:sldId id="1271" r:id="rId19"/>
    <p:sldId id="1181" r:id="rId20"/>
    <p:sldId id="1272" r:id="rId21"/>
    <p:sldId id="1232" r:id="rId22"/>
    <p:sldId id="1266" r:id="rId23"/>
    <p:sldId id="1246" r:id="rId24"/>
    <p:sldId id="1307" r:id="rId25"/>
    <p:sldId id="1186" r:id="rId26"/>
    <p:sldId id="1308" r:id="rId27"/>
    <p:sldId id="1247" r:id="rId28"/>
    <p:sldId id="1274" r:id="rId29"/>
    <p:sldId id="1252" r:id="rId30"/>
    <p:sldId id="1276" r:id="rId31"/>
    <p:sldId id="1259" r:id="rId32"/>
    <p:sldId id="1277" r:id="rId33"/>
    <p:sldId id="1188" r:id="rId34"/>
    <p:sldId id="1310" r:id="rId35"/>
    <p:sldId id="1212" r:id="rId36"/>
    <p:sldId id="1279" r:id="rId37"/>
    <p:sldId id="1189" r:id="rId38"/>
    <p:sldId id="1311" r:id="rId39"/>
    <p:sldId id="1313" r:id="rId40"/>
    <p:sldId id="1312" r:id="rId41"/>
    <p:sldId id="1253" r:id="rId42"/>
    <p:sldId id="1283" r:id="rId43"/>
    <p:sldId id="1258" r:id="rId44"/>
    <p:sldId id="1316" r:id="rId45"/>
    <p:sldId id="1218" r:id="rId46"/>
    <p:sldId id="1317" r:id="rId47"/>
    <p:sldId id="1191" r:id="rId48"/>
    <p:sldId id="1289" r:id="rId49"/>
    <p:sldId id="1192" r:id="rId50"/>
    <p:sldId id="1290" r:id="rId51"/>
    <p:sldId id="1291" r:id="rId52"/>
    <p:sldId id="1193" r:id="rId53"/>
    <p:sldId id="1229" r:id="rId54"/>
    <p:sldId id="1292" r:id="rId55"/>
    <p:sldId id="1230" r:id="rId56"/>
    <p:sldId id="1318" r:id="rId57"/>
    <p:sldId id="1231" r:id="rId58"/>
    <p:sldId id="1319" r:id="rId59"/>
    <p:sldId id="1248" r:id="rId60"/>
    <p:sldId id="1320" r:id="rId61"/>
    <p:sldId id="1249" r:id="rId62"/>
    <p:sldId id="1296" r:id="rId63"/>
    <p:sldId id="1250" r:id="rId64"/>
    <p:sldId id="1297" r:id="rId65"/>
    <p:sldId id="1260" r:id="rId66"/>
    <p:sldId id="1298" r:id="rId67"/>
    <p:sldId id="1194" r:id="rId68"/>
    <p:sldId id="1321" r:id="rId69"/>
    <p:sldId id="1195" r:id="rId70"/>
    <p:sldId id="1300" r:id="rId71"/>
    <p:sldId id="1251" r:id="rId72"/>
    <p:sldId id="1301" r:id="rId73"/>
    <p:sldId id="1183" r:id="rId74"/>
    <p:sldId id="1322" r:id="rId75"/>
    <p:sldId id="1323" r:id="rId76"/>
    <p:sldId id="1324" r:id="rId77"/>
    <p:sldId id="1325" r:id="rId78"/>
    <p:sldId id="1326" r:id="rId79"/>
    <p:sldId id="1261" r:id="rId80"/>
    <p:sldId id="1327" r:id="rId8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nnie" initials="C" lastIdx="9" clrIdx="0">
    <p:extLst>
      <p:ext uri="{19B8F6BF-5375-455C-9EA6-DF929625EA0E}">
        <p15:presenceInfo xmlns:p15="http://schemas.microsoft.com/office/powerpoint/2012/main" userId="9ff5298ed15b64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FF00"/>
    <a:srgbClr val="9ADED3"/>
    <a:srgbClr val="6CDDDA"/>
    <a:srgbClr val="A7FFA7"/>
    <a:srgbClr val="EEEEEE"/>
    <a:srgbClr val="FF33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07" autoAdjust="0"/>
    <p:restoredTop sz="94400" autoAdjust="0"/>
  </p:normalViewPr>
  <p:slideViewPr>
    <p:cSldViewPr>
      <p:cViewPr varScale="1">
        <p:scale>
          <a:sx n="66" d="100"/>
          <a:sy n="66" d="100"/>
        </p:scale>
        <p:origin x="1484" y="48"/>
      </p:cViewPr>
      <p:guideLst>
        <p:guide orient="horz" pos="2160"/>
        <p:guide pos="2880"/>
      </p:guideLst>
    </p:cSldViewPr>
  </p:slideViewPr>
  <p:outlineViewPr>
    <p:cViewPr>
      <p:scale>
        <a:sx n="33" d="100"/>
        <a:sy n="33" d="100"/>
      </p:scale>
      <p:origin x="258"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1" d="100"/>
          <a:sy n="41" d="100"/>
        </p:scale>
        <p:origin x="-147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notesMaster" Target="notesMasters/notesMaster1.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dirty="0" smtClean="0"/>
            </a:lvl1pPr>
          </a:lstStyle>
          <a:p>
            <a:pPr>
              <a:defRPr/>
            </a:pPr>
            <a:endParaRPr lang="en-US" altLang="en-US"/>
          </a:p>
        </p:txBody>
      </p:sp>
      <p:sp>
        <p:nvSpPr>
          <p:cNvPr id="256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dirty="0" smtClean="0"/>
            </a:lvl1pPr>
          </a:lstStyle>
          <a:p>
            <a:pPr>
              <a:defRPr/>
            </a:pPr>
            <a:endParaRPr lang="en-US" altLang="en-US"/>
          </a:p>
        </p:txBody>
      </p:sp>
      <p:sp>
        <p:nvSpPr>
          <p:cNvPr id="634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6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dirty="0" smtClean="0"/>
            </a:lvl1pPr>
          </a:lstStyle>
          <a:p>
            <a:pPr>
              <a:defRPr/>
            </a:pPr>
            <a:endParaRPr lang="en-US" altLang="en-US"/>
          </a:p>
        </p:txBody>
      </p:sp>
      <p:sp>
        <p:nvSpPr>
          <p:cNvPr id="256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5E150192-92BA-4176-998D-8B76E767CCF2}" type="slidenum">
              <a:rPr lang="en-US" altLang="en-US"/>
              <a:pPr>
                <a:defRPr/>
              </a:pPr>
              <a:t>‹#›</a:t>
            </a:fld>
            <a:endParaRPr lang="en-US" altLang="en-US" dirty="0"/>
          </a:p>
        </p:txBody>
      </p:sp>
    </p:spTree>
    <p:extLst>
      <p:ext uri="{BB962C8B-B14F-4D97-AF65-F5344CB8AC3E}">
        <p14:creationId xmlns:p14="http://schemas.microsoft.com/office/powerpoint/2010/main" val="12891386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ヒラギノ角ゴ Pro W3" charset="-128"/>
        <a:cs typeface="ヒラギノ角ゴ Pro W3" charset="-128"/>
      </a:defRPr>
    </a:lvl1pPr>
    <a:lvl2pPr marL="457200" algn="l" rtl="0" eaLnBrk="0" fontAlgn="base" hangingPunct="0">
      <a:spcBef>
        <a:spcPct val="30000"/>
      </a:spcBef>
      <a:spcAft>
        <a:spcPct val="0"/>
      </a:spcAft>
      <a:defRPr sz="1200" kern="1200">
        <a:solidFill>
          <a:schemeClr val="tx1"/>
        </a:solidFill>
        <a:latin typeface="Arial" charset="0"/>
        <a:ea typeface="ヒラギノ角ゴ Pro W3" charset="-128"/>
        <a:cs typeface="ヒラギノ角ゴ Pro W3" charset="0"/>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ヒラギノ角ゴ Pro W3" pitchFamily="-105" charset="-128"/>
            </a:endParaRPr>
          </a:p>
        </p:txBody>
      </p:sp>
    </p:spTree>
    <p:extLst>
      <p:ext uri="{BB962C8B-B14F-4D97-AF65-F5344CB8AC3E}">
        <p14:creationId xmlns:p14="http://schemas.microsoft.com/office/powerpoint/2010/main" val="2509470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42422677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4242267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819217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819217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2548408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2548408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5721547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572154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4025324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4025324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7223999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31222545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31222545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18274560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14912331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25627347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20383192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17206842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17206842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5255363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525536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7223999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29605826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29605826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9977065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11884246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10469990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10469990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36254742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28667107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8004007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2590661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34762207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14304727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14304727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8367726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7279611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40002164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22964911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9221895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9221895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33562793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3356279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34762207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3386978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33869783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16121088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161210881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19491021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40251615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5346894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319385502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307224632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3250111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279329772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111163473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111163473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35623573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356235739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144969254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144969254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362954889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76383013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20445326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204453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279329772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185253843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185253843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165318236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5833314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352341163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17564602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241312980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Tree>
    <p:extLst>
      <p:ext uri="{BB962C8B-B14F-4D97-AF65-F5344CB8AC3E}">
        <p14:creationId xmlns:p14="http://schemas.microsoft.com/office/powerpoint/2010/main" val="426701234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4923143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2988204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2384649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Tree>
    <p:extLst>
      <p:ext uri="{BB962C8B-B14F-4D97-AF65-F5344CB8AC3E}">
        <p14:creationId xmlns:p14="http://schemas.microsoft.com/office/powerpoint/2010/main" val="2384649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2.xml"/><Relationship Id="rId1" Type="http://schemas.openxmlformats.org/officeDocument/2006/relationships/themeOverride" Target="../theme/themeOverride5.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2.xml"/><Relationship Id="rId1" Type="http://schemas.openxmlformats.org/officeDocument/2006/relationships/themeOverride" Target="../theme/themeOverride6.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2.xml"/><Relationship Id="rId1" Type="http://schemas.openxmlformats.org/officeDocument/2006/relationships/themeOverride" Target="../theme/themeOverride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2.xml"/><Relationship Id="rId1" Type="http://schemas.openxmlformats.org/officeDocument/2006/relationships/themeOverride" Target="../theme/themeOverride8.xml"/><Relationship Id="rId4" Type="http://schemas.openxmlformats.org/officeDocument/2006/relationships/image" Target="../media/image1.jpe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679581" y="4038600"/>
            <a:ext cx="7772400" cy="1829761"/>
          </a:xfrm>
          <a:noFill/>
        </p:spPr>
        <p:txBody>
          <a:bodyPr anchor="b">
            <a:normAutofit/>
          </a:bodyPr>
          <a:lstStyle>
            <a:lvl1pPr algn="r">
              <a:defRPr sz="4000" b="1">
                <a:solidFill>
                  <a:schemeClr val="tx1"/>
                </a:solidFill>
                <a:effectLst>
                  <a:outerShdw blurRad="31750" dist="25400" dir="5400000" algn="tl" rotWithShape="0">
                    <a:srgbClr val="000000">
                      <a:alpha val="25000"/>
                    </a:srgbClr>
                  </a:outerShdw>
                </a:effectLst>
              </a:defRPr>
            </a:lvl1pPr>
            <a:extLst/>
          </a:lstStyle>
          <a:p>
            <a:r>
              <a:rPr lang="en-US" dirty="0"/>
              <a:t>Click to edit Master title style</a:t>
            </a:r>
          </a:p>
        </p:txBody>
      </p:sp>
      <p:sp>
        <p:nvSpPr>
          <p:cNvPr id="12" name="Footer Placeholder 18"/>
          <p:cNvSpPr>
            <a:spLocks noGrp="1"/>
          </p:cNvSpPr>
          <p:nvPr>
            <p:ph type="ftr" sz="quarter" idx="11"/>
          </p:nvPr>
        </p:nvSpPr>
        <p:spPr>
          <a:xfrm>
            <a:off x="6095451" y="6324600"/>
            <a:ext cx="2351087" cy="365125"/>
          </a:xfrm>
        </p:spPr>
        <p:txBody>
          <a:bodyPr/>
          <a:lstStyle>
            <a:lvl1pPr>
              <a:defRPr>
                <a:solidFill>
                  <a:schemeClr val="tx1"/>
                </a:solidFill>
              </a:defRPr>
            </a:lvl1pPr>
            <a:extLst/>
          </a:lstStyle>
          <a:p>
            <a:pPr>
              <a:defRPr/>
            </a:pPr>
            <a:endParaRPr lang="en-US" dirty="0">
              <a:solidFill>
                <a:prstClr val="black"/>
              </a:solidFill>
            </a:endParaRPr>
          </a:p>
        </p:txBody>
      </p:sp>
    </p:spTree>
    <p:extLst>
      <p:ext uri="{BB962C8B-B14F-4D97-AF65-F5344CB8AC3E}">
        <p14:creationId xmlns:p14="http://schemas.microsoft.com/office/powerpoint/2010/main" val="1058403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endParaRPr lang="en-US" dirty="0">
              <a:solidFill>
                <a:prstClr val="black"/>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dirty="0">
              <a:solidFill>
                <a:prstClr val="black"/>
              </a:solidFill>
            </a:endParaRPr>
          </a:p>
        </p:txBody>
      </p:sp>
      <p:sp>
        <p:nvSpPr>
          <p:cNvPr id="6" name="Slide Number Placeholder 17"/>
          <p:cNvSpPr>
            <a:spLocks noGrp="1"/>
          </p:cNvSpPr>
          <p:nvPr>
            <p:ph type="sldNum" sz="quarter" idx="12"/>
          </p:nvPr>
        </p:nvSpPr>
        <p:spPr/>
        <p:txBody>
          <a:bodyPr/>
          <a:lstStyle>
            <a:lvl1pPr>
              <a:defRPr/>
            </a:lvl1pPr>
          </a:lstStyle>
          <a:p>
            <a:pPr>
              <a:defRPr/>
            </a:pPr>
            <a:fld id="{12597BDE-F597-4B2D-B087-20633B7817CB}" type="slidenum">
              <a:rPr lang="en-US" altLang="en-US">
                <a:solidFill>
                  <a:prstClr val="black"/>
                </a:solidFill>
              </a:rPr>
              <a:pPr>
                <a:defRPr/>
              </a:pPr>
              <a:t>‹#›</a:t>
            </a:fld>
            <a:endParaRPr lang="en-US" altLang="en-US" dirty="0">
              <a:solidFill>
                <a:prstClr val="black"/>
              </a:solidFill>
            </a:endParaRPr>
          </a:p>
        </p:txBody>
      </p:sp>
    </p:spTree>
    <p:extLst>
      <p:ext uri="{BB962C8B-B14F-4D97-AF65-F5344CB8AC3E}">
        <p14:creationId xmlns:p14="http://schemas.microsoft.com/office/powerpoint/2010/main" val="2477589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endParaRPr lang="en-US" dirty="0">
              <a:solidFill>
                <a:prstClr val="black"/>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dirty="0">
              <a:solidFill>
                <a:prstClr val="black"/>
              </a:solidFill>
            </a:endParaRPr>
          </a:p>
        </p:txBody>
      </p:sp>
      <p:sp>
        <p:nvSpPr>
          <p:cNvPr id="6" name="Slide Number Placeholder 17"/>
          <p:cNvSpPr>
            <a:spLocks noGrp="1"/>
          </p:cNvSpPr>
          <p:nvPr>
            <p:ph type="sldNum" sz="quarter" idx="12"/>
          </p:nvPr>
        </p:nvSpPr>
        <p:spPr/>
        <p:txBody>
          <a:bodyPr/>
          <a:lstStyle>
            <a:lvl1pPr>
              <a:defRPr/>
            </a:lvl1pPr>
          </a:lstStyle>
          <a:p>
            <a:pPr>
              <a:defRPr/>
            </a:pPr>
            <a:fld id="{741F3047-2511-4302-A6A4-A36D1F86930B}" type="slidenum">
              <a:rPr lang="en-US" altLang="en-US">
                <a:solidFill>
                  <a:prstClr val="black"/>
                </a:solidFill>
              </a:rPr>
              <a:pPr>
                <a:defRPr/>
              </a:pPr>
              <a:t>‹#›</a:t>
            </a:fld>
            <a:endParaRPr lang="en-US" altLang="en-US" dirty="0">
              <a:solidFill>
                <a:prstClr val="black"/>
              </a:solidFill>
            </a:endParaRPr>
          </a:p>
        </p:txBody>
      </p:sp>
    </p:spTree>
    <p:extLst>
      <p:ext uri="{BB962C8B-B14F-4D97-AF65-F5344CB8AC3E}">
        <p14:creationId xmlns:p14="http://schemas.microsoft.com/office/powerpoint/2010/main" val="4193685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674138" y="4038600"/>
            <a:ext cx="7772400" cy="1829761"/>
          </a:xfrm>
          <a:noFill/>
        </p:spPr>
        <p:txBody>
          <a:bodyPr anchor="b">
            <a:normAutofit/>
          </a:bodyPr>
          <a:lstStyle>
            <a:lvl1pPr algn="r">
              <a:defRPr sz="4000" b="1">
                <a:solidFill>
                  <a:schemeClr val="tx1"/>
                </a:solidFill>
                <a:effectLst>
                  <a:outerShdw blurRad="31750" dist="25400" dir="5400000" algn="tl" rotWithShape="0">
                    <a:srgbClr val="000000">
                      <a:alpha val="25000"/>
                    </a:srgbClr>
                  </a:outerShdw>
                </a:effectLst>
              </a:defRPr>
            </a:lvl1pPr>
            <a:extLst/>
          </a:lstStyle>
          <a:p>
            <a:r>
              <a:rPr lang="en-US" dirty="0"/>
              <a:t>Click to edit Master title style</a:t>
            </a:r>
          </a:p>
        </p:txBody>
      </p:sp>
      <p:sp>
        <p:nvSpPr>
          <p:cNvPr id="12" name="Footer Placeholder 18"/>
          <p:cNvSpPr>
            <a:spLocks noGrp="1"/>
          </p:cNvSpPr>
          <p:nvPr>
            <p:ph type="ftr" sz="quarter" idx="11"/>
          </p:nvPr>
        </p:nvSpPr>
        <p:spPr>
          <a:xfrm>
            <a:off x="6095451" y="6324600"/>
            <a:ext cx="2351087" cy="365125"/>
          </a:xfrm>
        </p:spPr>
        <p:txBody>
          <a:bodyPr/>
          <a:lstStyle>
            <a:lvl1pPr>
              <a:defRPr>
                <a:solidFill>
                  <a:schemeClr val="tx1"/>
                </a:solidFill>
              </a:defRPr>
            </a:lvl1pPr>
            <a:extLst/>
          </a:lstStyle>
          <a:p>
            <a:pPr>
              <a:defRPr/>
            </a:pPr>
            <a:endParaRPr lang="en-US" dirty="0">
              <a:solidFill>
                <a:prstClr val="black"/>
              </a:solidFill>
            </a:endParaRPr>
          </a:p>
        </p:txBody>
      </p:sp>
      <p:sp>
        <p:nvSpPr>
          <p:cNvPr id="4" name="Rectangle 3">
            <a:extLst>
              <a:ext uri="{FF2B5EF4-FFF2-40B4-BE49-F238E27FC236}">
                <a16:creationId xmlns:a16="http://schemas.microsoft.com/office/drawing/2014/main" xmlns="" id="{547E535C-387E-4F2D-B4F5-4647BD6B74EB}"/>
              </a:ext>
            </a:extLst>
          </p:cNvPr>
          <p:cNvSpPr/>
          <p:nvPr userDrawn="1"/>
        </p:nvSpPr>
        <p:spPr>
          <a:xfrm>
            <a:off x="0" y="-5080"/>
            <a:ext cx="9144000" cy="741680"/>
          </a:xfrm>
          <a:prstGeom prst="rect">
            <a:avLst/>
          </a:prstGeom>
          <a:solidFill>
            <a:srgbClr val="DA1B2C"/>
          </a:solidFill>
          <a:ln>
            <a:solidFill>
              <a:srgbClr val="DA1B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generated with very high confidence">
            <a:extLst>
              <a:ext uri="{FF2B5EF4-FFF2-40B4-BE49-F238E27FC236}">
                <a16:creationId xmlns:a16="http://schemas.microsoft.com/office/drawing/2014/main" xmlns="" id="{265C0D3F-C980-4191-8ABE-E8CB07853233}"/>
              </a:ext>
            </a:extLst>
          </p:cNvPr>
          <p:cNvPicPr>
            <a:picLocks noChangeAspect="1"/>
          </p:cNvPicPr>
          <p:nvPr userDrawn="1"/>
        </p:nvPicPr>
        <p:blipFill>
          <a:blip r:embed="rId2"/>
          <a:stretch>
            <a:fillRect/>
          </a:stretch>
        </p:blipFill>
        <p:spPr>
          <a:xfrm>
            <a:off x="8556888" y="175251"/>
            <a:ext cx="413218" cy="371403"/>
          </a:xfrm>
          <a:prstGeom prst="rect">
            <a:avLst/>
          </a:prstGeom>
        </p:spPr>
      </p:pic>
    </p:spTree>
    <p:extLst>
      <p:ext uri="{BB962C8B-B14F-4D97-AF65-F5344CB8AC3E}">
        <p14:creationId xmlns:p14="http://schemas.microsoft.com/office/powerpoint/2010/main" val="3355029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105400"/>
          </a:xfrm>
        </p:spPr>
        <p:txBody>
          <a:bodyPr/>
          <a:lstStyle>
            <a:lvl1pPr marL="109537" indent="0">
              <a:spcAft>
                <a:spcPts val="1200"/>
              </a:spcAft>
              <a:buClr>
                <a:schemeClr val="tx1"/>
              </a:buClr>
              <a:buSzPct val="100000"/>
              <a:buNone/>
              <a:defRPr sz="2800"/>
            </a:lvl1pPr>
            <a:lvl2pPr marL="392113" indent="0">
              <a:spcAft>
                <a:spcPts val="1200"/>
              </a:spcAft>
              <a:buClr>
                <a:schemeClr val="tx1"/>
              </a:buClr>
              <a:buNone/>
              <a:defRPr sz="2400"/>
            </a:lvl2pPr>
            <a:lvl3pPr marL="630238" indent="0">
              <a:spcAft>
                <a:spcPts val="1200"/>
              </a:spcAft>
              <a:buClr>
                <a:schemeClr val="tx1"/>
              </a:buClr>
              <a:buNone/>
              <a:defRPr sz="2000"/>
            </a:lvl3pPr>
            <a:lvl4pPr marL="914400" indent="0">
              <a:spcAft>
                <a:spcPts val="1200"/>
              </a:spcAft>
              <a:buClr>
                <a:schemeClr val="tx1"/>
              </a:buClr>
              <a:buNone/>
              <a:defRPr sz="1800"/>
            </a:lvl4pPr>
            <a:lvl5pPr marL="1143000" indent="0">
              <a:spcAft>
                <a:spcPts val="1200"/>
              </a:spcAft>
              <a:buClr>
                <a:schemeClr val="tx1"/>
              </a:buClr>
              <a:buNone/>
              <a:defRPr sz="1600"/>
            </a:lvl5pPr>
            <a:extLs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457200" y="762000"/>
            <a:ext cx="8229600" cy="762000"/>
          </a:xfrm>
        </p:spPr>
        <p:txBody>
          <a:bodyPr rtlCol="0">
            <a:normAutofit/>
          </a:bodyPr>
          <a:lstStyle>
            <a:lvl1pPr>
              <a:defRPr sz="4000"/>
            </a:lvl1pPr>
            <a:extLst/>
          </a:lstStyle>
          <a:p>
            <a:r>
              <a:rPr lang="en-US" dirty="0"/>
              <a:t>Click to edit Master title style</a:t>
            </a:r>
          </a:p>
        </p:txBody>
      </p:sp>
      <p:sp>
        <p:nvSpPr>
          <p:cNvPr id="5" name="Footer Placeholder 21"/>
          <p:cNvSpPr>
            <a:spLocks noGrp="1"/>
          </p:cNvSpPr>
          <p:nvPr>
            <p:ph type="ftr" sz="quarter" idx="11"/>
          </p:nvPr>
        </p:nvSpPr>
        <p:spPr>
          <a:xfrm>
            <a:off x="6335713" y="6553200"/>
            <a:ext cx="2351087" cy="207963"/>
          </a:xfrm>
        </p:spPr>
        <p:txBody>
          <a:bodyPr/>
          <a:lstStyle>
            <a:lvl1pPr>
              <a:defRPr/>
            </a:lvl1pPr>
          </a:lstStyle>
          <a:p>
            <a:pPr>
              <a:defRPr/>
            </a:pPr>
            <a:endParaRPr lang="en-US" dirty="0">
              <a:solidFill>
                <a:prstClr val="black"/>
              </a:solidFill>
            </a:endParaRPr>
          </a:p>
        </p:txBody>
      </p:sp>
      <p:sp>
        <p:nvSpPr>
          <p:cNvPr id="6" name="Rectangle 5">
            <a:extLst>
              <a:ext uri="{FF2B5EF4-FFF2-40B4-BE49-F238E27FC236}">
                <a16:creationId xmlns:a16="http://schemas.microsoft.com/office/drawing/2014/main" xmlns="" id="{547E535C-387E-4F2D-B4F5-4647BD6B74EB}"/>
              </a:ext>
            </a:extLst>
          </p:cNvPr>
          <p:cNvSpPr/>
          <p:nvPr userDrawn="1"/>
        </p:nvSpPr>
        <p:spPr>
          <a:xfrm>
            <a:off x="0" y="-5080"/>
            <a:ext cx="9144000" cy="741680"/>
          </a:xfrm>
          <a:prstGeom prst="rect">
            <a:avLst/>
          </a:prstGeom>
          <a:solidFill>
            <a:srgbClr val="DA1B2C"/>
          </a:solidFill>
          <a:ln>
            <a:solidFill>
              <a:srgbClr val="DA1B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logo&#10;&#10;Description generated with very high confidence">
            <a:extLst>
              <a:ext uri="{FF2B5EF4-FFF2-40B4-BE49-F238E27FC236}">
                <a16:creationId xmlns:a16="http://schemas.microsoft.com/office/drawing/2014/main" xmlns="" id="{265C0D3F-C980-4191-8ABE-E8CB07853233}"/>
              </a:ext>
            </a:extLst>
          </p:cNvPr>
          <p:cNvPicPr>
            <a:picLocks noChangeAspect="1"/>
          </p:cNvPicPr>
          <p:nvPr userDrawn="1"/>
        </p:nvPicPr>
        <p:blipFill>
          <a:blip r:embed="rId2"/>
          <a:stretch>
            <a:fillRect/>
          </a:stretch>
        </p:blipFill>
        <p:spPr>
          <a:xfrm>
            <a:off x="8556888" y="175251"/>
            <a:ext cx="413218" cy="371403"/>
          </a:xfrm>
          <a:prstGeom prst="rect">
            <a:avLst/>
          </a:prstGeom>
        </p:spPr>
      </p:pic>
    </p:spTree>
    <p:extLst>
      <p:ext uri="{BB962C8B-B14F-4D97-AF65-F5344CB8AC3E}">
        <p14:creationId xmlns:p14="http://schemas.microsoft.com/office/powerpoint/2010/main" val="230541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a:spLocks noChangeArrowheads="1"/>
          </p:cNvSpPr>
          <p:nvPr/>
        </p:nvSpPr>
        <p:spPr bwMode="auto">
          <a:xfrm>
            <a:off x="3636963" y="3005138"/>
            <a:ext cx="182562" cy="228600"/>
          </a:xfrm>
          <a:prstGeom prst="chevron">
            <a:avLst>
              <a:gd name="adj" fmla="val 50000"/>
            </a:avLst>
          </a:prstGeom>
          <a:gradFill rotWithShape="1">
            <a:gsLst>
              <a:gs pos="0">
                <a:srgbClr val="799DE4"/>
              </a:gs>
              <a:gs pos="28000">
                <a:srgbClr val="4582E2"/>
              </a:gs>
              <a:gs pos="100000">
                <a:srgbClr val="0058B0"/>
              </a:gs>
            </a:gsLst>
            <a:lin ang="5400000"/>
          </a:gradFill>
          <a:ln w="3175" cap="rnd">
            <a:solidFill>
              <a:srgbClr val="085091"/>
            </a:solidFill>
            <a:miter lim="800000"/>
            <a:headEnd/>
            <a:tailEnd/>
          </a:ln>
          <a:effectLst>
            <a:outerShdw blurRad="50800" dist="25400" dir="5400000" rotWithShape="0">
              <a:srgbClr val="808080">
                <a:alpha val="45998"/>
              </a:srgbClr>
            </a:outerShdw>
          </a:effectLst>
        </p:spPr>
        <p:txBody>
          <a:bodyPr anchor="ctr"/>
          <a:lstStyle/>
          <a:p>
            <a:pPr eaLnBrk="1" hangingPunct="1">
              <a:defRPr/>
            </a:pPr>
            <a:endParaRPr lang="en-US" dirty="0">
              <a:solidFill>
                <a:prstClr val="white"/>
              </a:solidFill>
              <a:latin typeface="Lucida Sans Unicode"/>
              <a:ea typeface="ＭＳ Ｐゴシック" pitchFamily="34" charset="-128"/>
            </a:endParaRPr>
          </a:p>
        </p:txBody>
      </p:sp>
      <p:sp>
        <p:nvSpPr>
          <p:cNvPr id="5" name="Chevron 4"/>
          <p:cNvSpPr>
            <a:spLocks noChangeArrowheads="1"/>
          </p:cNvSpPr>
          <p:nvPr/>
        </p:nvSpPr>
        <p:spPr bwMode="auto">
          <a:xfrm>
            <a:off x="3449638" y="3005138"/>
            <a:ext cx="184150" cy="228600"/>
          </a:xfrm>
          <a:prstGeom prst="chevron">
            <a:avLst>
              <a:gd name="adj" fmla="val 50000"/>
            </a:avLst>
          </a:prstGeom>
          <a:gradFill rotWithShape="1">
            <a:gsLst>
              <a:gs pos="0">
                <a:srgbClr val="799DE4"/>
              </a:gs>
              <a:gs pos="28000">
                <a:srgbClr val="4582E2"/>
              </a:gs>
              <a:gs pos="100000">
                <a:srgbClr val="0058B0"/>
              </a:gs>
            </a:gsLst>
            <a:lin ang="5400000"/>
          </a:gradFill>
          <a:ln w="3175" cap="rnd">
            <a:solidFill>
              <a:srgbClr val="085091"/>
            </a:solidFill>
            <a:miter lim="800000"/>
            <a:headEnd/>
            <a:tailEnd/>
          </a:ln>
          <a:effectLst>
            <a:outerShdw blurRad="50800" dist="25400" dir="5400000" rotWithShape="0">
              <a:srgbClr val="808080">
                <a:alpha val="45998"/>
              </a:srgbClr>
            </a:outerShdw>
          </a:effectLst>
        </p:spPr>
        <p:txBody>
          <a:bodyPr anchor="ctr"/>
          <a:lstStyle/>
          <a:p>
            <a:pPr eaLnBrk="1" hangingPunct="1">
              <a:defRPr/>
            </a:pPr>
            <a:endParaRPr lang="en-US" dirty="0">
              <a:solidFill>
                <a:prstClr val="white"/>
              </a:solidFill>
              <a:latin typeface="Lucida Sans Unicode"/>
              <a:ea typeface="ＭＳ Ｐゴシック" pitchFamily="34" charset="-128"/>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lstStyle>
          <a:p>
            <a:pPr>
              <a:defRPr/>
            </a:pPr>
            <a:endParaRPr lang="en-US" dirty="0">
              <a:solidFill>
                <a:prstClr val="white"/>
              </a:solidFill>
            </a:endParaRPr>
          </a:p>
        </p:txBody>
      </p:sp>
      <p:sp>
        <p:nvSpPr>
          <p:cNvPr id="7" name="Footer Placeholder 4"/>
          <p:cNvSpPr>
            <a:spLocks noGrp="1"/>
          </p:cNvSpPr>
          <p:nvPr>
            <p:ph type="ftr" sz="quarter" idx="11"/>
          </p:nvPr>
        </p:nvSpPr>
        <p:spPr/>
        <p:txBody>
          <a:bodyPr/>
          <a:lstStyle>
            <a:lvl1pPr>
              <a:defRPr/>
            </a:lvl1pPr>
            <a:extLst/>
          </a:lstStyle>
          <a:p>
            <a:pPr>
              <a:defRPr/>
            </a:pPr>
            <a:endParaRPr lang="en-US" dirty="0">
              <a:solidFill>
                <a:prstClr val="white"/>
              </a:solidFill>
            </a:endParaRPr>
          </a:p>
        </p:txBody>
      </p:sp>
      <p:sp>
        <p:nvSpPr>
          <p:cNvPr id="8" name="Slide Number Placeholder 5"/>
          <p:cNvSpPr>
            <a:spLocks noGrp="1"/>
          </p:cNvSpPr>
          <p:nvPr>
            <p:ph type="sldNum" sz="quarter" idx="12"/>
          </p:nvPr>
        </p:nvSpPr>
        <p:spPr/>
        <p:txBody>
          <a:bodyPr/>
          <a:lstStyle>
            <a:lvl1pPr>
              <a:defRPr/>
            </a:lvl1pPr>
          </a:lstStyle>
          <a:p>
            <a:pPr>
              <a:defRPr/>
            </a:pPr>
            <a:fld id="{32D9D10D-0684-4686-B81C-3CECD93B833C}" type="slidenum">
              <a:rPr lang="en-US" altLang="en-US">
                <a:solidFill>
                  <a:prstClr val="white"/>
                </a:solidFill>
              </a:rPr>
              <a:pPr>
                <a:defRPr/>
              </a:pPr>
              <a:t>‹#›</a:t>
            </a:fld>
            <a:endParaRPr lang="en-US" altLang="en-US" dirty="0">
              <a:solidFill>
                <a:prstClr val="white"/>
              </a:solidFill>
            </a:endParaRPr>
          </a:p>
        </p:txBody>
      </p:sp>
    </p:spTree>
    <p:extLst>
      <p:ext uri="{BB962C8B-B14F-4D97-AF65-F5344CB8AC3E}">
        <p14:creationId xmlns:p14="http://schemas.microsoft.com/office/powerpoint/2010/main" val="515953912"/>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pPr>
              <a:defRPr/>
            </a:pPr>
            <a:endParaRPr lang="en-US" dirty="0">
              <a:solidFill>
                <a:prstClr val="white"/>
              </a:solidFill>
            </a:endParaRPr>
          </a:p>
        </p:txBody>
      </p:sp>
      <p:sp>
        <p:nvSpPr>
          <p:cNvPr id="6" name="Footer Placeholder 5"/>
          <p:cNvSpPr>
            <a:spLocks noGrp="1"/>
          </p:cNvSpPr>
          <p:nvPr>
            <p:ph type="ftr" sz="quarter" idx="11"/>
          </p:nvPr>
        </p:nvSpPr>
        <p:spPr/>
        <p:txBody>
          <a:bodyPr/>
          <a:lstStyle>
            <a:lvl1pPr>
              <a:defRPr/>
            </a:lvl1pPr>
            <a:extLst/>
          </a:lstStyle>
          <a:p>
            <a:pPr>
              <a:defRPr/>
            </a:pPr>
            <a:endParaRPr lang="en-US" dirty="0">
              <a:solidFill>
                <a:prstClr val="white"/>
              </a:solidFill>
            </a:endParaRPr>
          </a:p>
        </p:txBody>
      </p:sp>
      <p:sp>
        <p:nvSpPr>
          <p:cNvPr id="7" name="Slide Number Placeholder 6"/>
          <p:cNvSpPr>
            <a:spLocks noGrp="1"/>
          </p:cNvSpPr>
          <p:nvPr>
            <p:ph type="sldNum" sz="quarter" idx="12"/>
          </p:nvPr>
        </p:nvSpPr>
        <p:spPr/>
        <p:txBody>
          <a:bodyPr/>
          <a:lstStyle>
            <a:lvl1pPr>
              <a:defRPr/>
            </a:lvl1pPr>
          </a:lstStyle>
          <a:p>
            <a:pPr>
              <a:defRPr/>
            </a:pPr>
            <a:fld id="{E127B67D-7F50-4936-85F3-5227A6D17E35}" type="slidenum">
              <a:rPr lang="en-US" altLang="en-US">
                <a:solidFill>
                  <a:prstClr val="white"/>
                </a:solidFill>
              </a:rPr>
              <a:pPr>
                <a:defRPr/>
              </a:pPr>
              <a:t>‹#›</a:t>
            </a:fld>
            <a:endParaRPr lang="en-US" altLang="en-US" dirty="0">
              <a:solidFill>
                <a:prstClr val="white"/>
              </a:solidFill>
            </a:endParaRPr>
          </a:p>
        </p:txBody>
      </p:sp>
    </p:spTree>
    <p:extLst>
      <p:ext uri="{BB962C8B-B14F-4D97-AF65-F5344CB8AC3E}">
        <p14:creationId xmlns:p14="http://schemas.microsoft.com/office/powerpoint/2010/main" val="980581445"/>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en-US" dirty="0">
              <a:solidFill>
                <a:prstClr val="black"/>
              </a:solidFill>
            </a:endParaRPr>
          </a:p>
        </p:txBody>
      </p:sp>
      <p:sp>
        <p:nvSpPr>
          <p:cNvPr id="8" name="Footer Placeholder 7"/>
          <p:cNvSpPr>
            <a:spLocks noGrp="1"/>
          </p:cNvSpPr>
          <p:nvPr>
            <p:ph type="ftr" sz="quarter" idx="11"/>
          </p:nvPr>
        </p:nvSpPr>
        <p:spPr/>
        <p:txBody>
          <a:bodyPr/>
          <a:lstStyle>
            <a:lvl1pPr>
              <a:defRPr/>
            </a:lvl1pPr>
            <a:extLst/>
          </a:lstStyle>
          <a:p>
            <a:pPr>
              <a:defRPr/>
            </a:pPr>
            <a:endParaRPr lang="en-US" dirty="0">
              <a:solidFill>
                <a:prstClr val="black"/>
              </a:solidFill>
            </a:endParaRPr>
          </a:p>
        </p:txBody>
      </p:sp>
      <p:sp>
        <p:nvSpPr>
          <p:cNvPr id="9" name="Slide Number Placeholder 8"/>
          <p:cNvSpPr>
            <a:spLocks noGrp="1"/>
          </p:cNvSpPr>
          <p:nvPr>
            <p:ph type="sldNum" sz="quarter" idx="12"/>
          </p:nvPr>
        </p:nvSpPr>
        <p:spPr/>
        <p:txBody>
          <a:bodyPr/>
          <a:lstStyle>
            <a:lvl1pPr>
              <a:defRPr/>
            </a:lvl1pPr>
          </a:lstStyle>
          <a:p>
            <a:pPr>
              <a:defRPr/>
            </a:pPr>
            <a:fld id="{008F5C31-B1C1-4A3B-8E47-2283793B80FC}" type="slidenum">
              <a:rPr lang="en-US" altLang="en-US">
                <a:solidFill>
                  <a:prstClr val="black"/>
                </a:solidFill>
              </a:rPr>
              <a:pPr>
                <a:defRPr/>
              </a:pPr>
              <a:t>‹#›</a:t>
            </a:fld>
            <a:endParaRPr lang="en-US" altLang="en-US" dirty="0">
              <a:solidFill>
                <a:prstClr val="black"/>
              </a:solidFill>
            </a:endParaRPr>
          </a:p>
        </p:txBody>
      </p:sp>
    </p:spTree>
    <p:extLst>
      <p:ext uri="{BB962C8B-B14F-4D97-AF65-F5344CB8AC3E}">
        <p14:creationId xmlns:p14="http://schemas.microsoft.com/office/powerpoint/2010/main" val="1929546776"/>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dirty="0">
              <a:solidFill>
                <a:prstClr val="white"/>
              </a:solidFill>
            </a:endParaRPr>
          </a:p>
        </p:txBody>
      </p:sp>
      <p:sp>
        <p:nvSpPr>
          <p:cNvPr id="4" name="Footer Placeholder 3"/>
          <p:cNvSpPr>
            <a:spLocks noGrp="1"/>
          </p:cNvSpPr>
          <p:nvPr>
            <p:ph type="ftr" sz="quarter" idx="11"/>
          </p:nvPr>
        </p:nvSpPr>
        <p:spPr/>
        <p:txBody>
          <a:bodyPr/>
          <a:lstStyle>
            <a:lvl1pPr>
              <a:defRPr/>
            </a:lvl1pPr>
            <a:extLst/>
          </a:lstStyle>
          <a:p>
            <a:pPr>
              <a:defRPr/>
            </a:pPr>
            <a:endParaRPr lang="en-US" dirty="0">
              <a:solidFill>
                <a:prstClr val="white"/>
              </a:solidFill>
            </a:endParaRPr>
          </a:p>
        </p:txBody>
      </p:sp>
      <p:sp>
        <p:nvSpPr>
          <p:cNvPr id="5" name="Slide Number Placeholder 4"/>
          <p:cNvSpPr>
            <a:spLocks noGrp="1"/>
          </p:cNvSpPr>
          <p:nvPr>
            <p:ph type="sldNum" sz="quarter" idx="12"/>
          </p:nvPr>
        </p:nvSpPr>
        <p:spPr/>
        <p:txBody>
          <a:bodyPr/>
          <a:lstStyle>
            <a:lvl1pPr>
              <a:defRPr/>
            </a:lvl1pPr>
          </a:lstStyle>
          <a:p>
            <a:pPr>
              <a:defRPr/>
            </a:pPr>
            <a:fld id="{6EFD75BA-2087-4126-AF00-D3F4B9551560}" type="slidenum">
              <a:rPr lang="en-US" altLang="en-US">
                <a:solidFill>
                  <a:prstClr val="white"/>
                </a:solidFill>
              </a:rPr>
              <a:pPr>
                <a:defRPr/>
              </a:pPr>
              <a:t>‹#›</a:t>
            </a:fld>
            <a:endParaRPr lang="en-US" altLang="en-US" dirty="0">
              <a:solidFill>
                <a:prstClr val="white"/>
              </a:solidFill>
            </a:endParaRPr>
          </a:p>
        </p:txBody>
      </p:sp>
    </p:spTree>
    <p:extLst>
      <p:ext uri="{BB962C8B-B14F-4D97-AF65-F5344CB8AC3E}">
        <p14:creationId xmlns:p14="http://schemas.microsoft.com/office/powerpoint/2010/main" val="3798918665"/>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dirty="0">
              <a:solidFill>
                <a:prstClr val="black"/>
              </a:solidFill>
            </a:endParaRPr>
          </a:p>
        </p:txBody>
      </p:sp>
      <p:sp>
        <p:nvSpPr>
          <p:cNvPr id="3" name="Footer Placeholder 21"/>
          <p:cNvSpPr>
            <a:spLocks noGrp="1"/>
          </p:cNvSpPr>
          <p:nvPr>
            <p:ph type="ftr" sz="quarter" idx="11"/>
          </p:nvPr>
        </p:nvSpPr>
        <p:spPr/>
        <p:txBody>
          <a:bodyPr/>
          <a:lstStyle>
            <a:lvl1pPr>
              <a:defRPr/>
            </a:lvl1pPr>
          </a:lstStyle>
          <a:p>
            <a:pPr>
              <a:defRPr/>
            </a:pPr>
            <a:endParaRPr lang="en-US" dirty="0">
              <a:solidFill>
                <a:prstClr val="black"/>
              </a:solidFill>
            </a:endParaRPr>
          </a:p>
        </p:txBody>
      </p:sp>
      <p:sp>
        <p:nvSpPr>
          <p:cNvPr id="4" name="Slide Number Placeholder 17"/>
          <p:cNvSpPr>
            <a:spLocks noGrp="1"/>
          </p:cNvSpPr>
          <p:nvPr>
            <p:ph type="sldNum" sz="quarter" idx="12"/>
          </p:nvPr>
        </p:nvSpPr>
        <p:spPr/>
        <p:txBody>
          <a:bodyPr/>
          <a:lstStyle>
            <a:lvl1pPr>
              <a:defRPr/>
            </a:lvl1pPr>
          </a:lstStyle>
          <a:p>
            <a:pPr>
              <a:defRPr/>
            </a:pPr>
            <a:fld id="{5D5AD948-7C21-4BF9-B63C-30F7526A8AFE}" type="slidenum">
              <a:rPr lang="en-US" altLang="en-US">
                <a:solidFill>
                  <a:prstClr val="black"/>
                </a:solidFill>
              </a:rPr>
              <a:pPr>
                <a:defRPr/>
              </a:pPr>
              <a:t>‹#›</a:t>
            </a:fld>
            <a:endParaRPr lang="en-US" altLang="en-US" dirty="0">
              <a:solidFill>
                <a:prstClr val="black"/>
              </a:solidFill>
            </a:endParaRPr>
          </a:p>
        </p:txBody>
      </p:sp>
    </p:spTree>
    <p:extLst>
      <p:ext uri="{BB962C8B-B14F-4D97-AF65-F5344CB8AC3E}">
        <p14:creationId xmlns:p14="http://schemas.microsoft.com/office/powerpoint/2010/main" val="137875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endParaRPr lang="en-US" dirty="0">
              <a:solidFill>
                <a:prstClr val="black"/>
              </a:solidFill>
            </a:endParaRPr>
          </a:p>
        </p:txBody>
      </p:sp>
      <p:sp>
        <p:nvSpPr>
          <p:cNvPr id="6" name="Footer Placeholder 5"/>
          <p:cNvSpPr>
            <a:spLocks noGrp="1"/>
          </p:cNvSpPr>
          <p:nvPr>
            <p:ph type="ftr" sz="quarter" idx="11"/>
          </p:nvPr>
        </p:nvSpPr>
        <p:spPr/>
        <p:txBody>
          <a:bodyPr/>
          <a:lstStyle>
            <a:lvl1pPr>
              <a:defRPr/>
            </a:lvl1pPr>
            <a:extLst/>
          </a:lstStyle>
          <a:p>
            <a:pPr>
              <a:defRPr/>
            </a:pPr>
            <a:endParaRPr lang="en-US" dirty="0">
              <a:solidFill>
                <a:prstClr val="black"/>
              </a:solidFill>
            </a:endParaRPr>
          </a:p>
        </p:txBody>
      </p:sp>
      <p:sp>
        <p:nvSpPr>
          <p:cNvPr id="7" name="Slide Number Placeholder 6"/>
          <p:cNvSpPr>
            <a:spLocks noGrp="1"/>
          </p:cNvSpPr>
          <p:nvPr>
            <p:ph type="sldNum" sz="quarter" idx="12"/>
          </p:nvPr>
        </p:nvSpPr>
        <p:spPr/>
        <p:txBody>
          <a:bodyPr/>
          <a:lstStyle>
            <a:lvl1pPr>
              <a:defRPr/>
            </a:lvl1pPr>
          </a:lstStyle>
          <a:p>
            <a:pPr>
              <a:defRPr/>
            </a:pPr>
            <a:fld id="{5EA30BF7-6CEC-4BA4-9187-0E75BDB5C893}" type="slidenum">
              <a:rPr lang="en-US" altLang="en-US">
                <a:solidFill>
                  <a:prstClr val="black"/>
                </a:solidFill>
              </a:rPr>
              <a:pPr>
                <a:defRPr/>
              </a:pPr>
              <a:t>‹#›</a:t>
            </a:fld>
            <a:endParaRPr lang="en-US" altLang="en-US" dirty="0">
              <a:solidFill>
                <a:prstClr val="black"/>
              </a:solidFill>
            </a:endParaRPr>
          </a:p>
        </p:txBody>
      </p:sp>
    </p:spTree>
    <p:extLst>
      <p:ext uri="{BB962C8B-B14F-4D97-AF65-F5344CB8AC3E}">
        <p14:creationId xmlns:p14="http://schemas.microsoft.com/office/powerpoint/2010/main" val="198102888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105400"/>
          </a:xfrm>
        </p:spPr>
        <p:txBody>
          <a:bodyPr/>
          <a:lstStyle>
            <a:lvl1pPr marL="109537" indent="0">
              <a:spcAft>
                <a:spcPts val="1200"/>
              </a:spcAft>
              <a:buClr>
                <a:schemeClr val="tx1"/>
              </a:buClr>
              <a:buSzPct val="100000"/>
              <a:buNone/>
              <a:defRPr sz="2400"/>
            </a:lvl1pPr>
            <a:lvl2pPr marL="392113" indent="0">
              <a:spcAft>
                <a:spcPts val="1200"/>
              </a:spcAft>
              <a:buClr>
                <a:schemeClr val="tx1"/>
              </a:buClr>
              <a:buNone/>
              <a:defRPr sz="2000"/>
            </a:lvl2pPr>
            <a:lvl3pPr marL="630238" indent="0">
              <a:spcAft>
                <a:spcPts val="1200"/>
              </a:spcAft>
              <a:buClr>
                <a:schemeClr val="tx1"/>
              </a:buClr>
              <a:buNone/>
              <a:defRPr sz="2000"/>
            </a:lvl3pPr>
            <a:lvl4pPr marL="914400" indent="0">
              <a:spcAft>
                <a:spcPts val="1200"/>
              </a:spcAft>
              <a:buClr>
                <a:schemeClr val="tx1"/>
              </a:buClr>
              <a:buNone/>
              <a:defRPr sz="1800"/>
            </a:lvl4pPr>
            <a:lvl5pPr marL="1143000" indent="0">
              <a:spcAft>
                <a:spcPts val="1200"/>
              </a:spcAft>
              <a:buClr>
                <a:schemeClr val="tx1"/>
              </a:buClr>
              <a:buNone/>
              <a:defRPr sz="1600"/>
            </a:lvl5pPr>
            <a:extLs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457200" y="762000"/>
            <a:ext cx="8229600" cy="762000"/>
          </a:xfrm>
        </p:spPr>
        <p:txBody>
          <a:bodyPr rtlCol="0"/>
          <a:lstStyle/>
          <a:p>
            <a:r>
              <a:rPr lang="en-US" dirty="0"/>
              <a:t>Click to edit Master title style</a:t>
            </a:r>
          </a:p>
        </p:txBody>
      </p:sp>
      <p:sp>
        <p:nvSpPr>
          <p:cNvPr id="5" name="Footer Placeholder 21"/>
          <p:cNvSpPr>
            <a:spLocks noGrp="1"/>
          </p:cNvSpPr>
          <p:nvPr>
            <p:ph type="ftr" sz="quarter" idx="11"/>
          </p:nvPr>
        </p:nvSpPr>
        <p:spPr>
          <a:xfrm>
            <a:off x="6335713" y="6553200"/>
            <a:ext cx="2351087" cy="207963"/>
          </a:xfrm>
        </p:spPr>
        <p:txBody>
          <a:bodyPr/>
          <a:lstStyle>
            <a:lvl1pPr>
              <a:defRPr/>
            </a:lvl1pPr>
          </a:lstStyle>
          <a:p>
            <a:pPr>
              <a:defRPr/>
            </a:pPr>
            <a:endParaRPr lang="en-US" dirty="0">
              <a:solidFill>
                <a:prstClr val="black"/>
              </a:solidFill>
            </a:endParaRPr>
          </a:p>
        </p:txBody>
      </p:sp>
      <p:sp>
        <p:nvSpPr>
          <p:cNvPr id="6" name="Rectangle 5">
            <a:extLst>
              <a:ext uri="{FF2B5EF4-FFF2-40B4-BE49-F238E27FC236}">
                <a16:creationId xmlns:a16="http://schemas.microsoft.com/office/drawing/2014/main" xmlns="" id="{547E535C-387E-4F2D-B4F5-4647BD6B74EB}"/>
              </a:ext>
            </a:extLst>
          </p:cNvPr>
          <p:cNvSpPr/>
          <p:nvPr userDrawn="1"/>
        </p:nvSpPr>
        <p:spPr>
          <a:xfrm>
            <a:off x="0" y="-5080"/>
            <a:ext cx="9144000" cy="741680"/>
          </a:xfrm>
          <a:prstGeom prst="rect">
            <a:avLst/>
          </a:prstGeom>
          <a:solidFill>
            <a:srgbClr val="DA1B2C"/>
          </a:solidFill>
          <a:ln>
            <a:solidFill>
              <a:srgbClr val="DA1B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logo&#10;&#10;Description generated with very high confidence">
            <a:extLst>
              <a:ext uri="{FF2B5EF4-FFF2-40B4-BE49-F238E27FC236}">
                <a16:creationId xmlns:a16="http://schemas.microsoft.com/office/drawing/2014/main" xmlns="" id="{265C0D3F-C980-4191-8ABE-E8CB07853233}"/>
              </a:ext>
            </a:extLst>
          </p:cNvPr>
          <p:cNvPicPr>
            <a:picLocks noChangeAspect="1"/>
          </p:cNvPicPr>
          <p:nvPr userDrawn="1"/>
        </p:nvPicPr>
        <p:blipFill>
          <a:blip r:embed="rId2"/>
          <a:stretch>
            <a:fillRect/>
          </a:stretch>
        </p:blipFill>
        <p:spPr>
          <a:xfrm>
            <a:off x="8556888" y="175251"/>
            <a:ext cx="413218" cy="371403"/>
          </a:xfrm>
          <a:prstGeom prst="rect">
            <a:avLst/>
          </a:prstGeom>
        </p:spPr>
      </p:pic>
    </p:spTree>
    <p:extLst>
      <p:ext uri="{BB962C8B-B14F-4D97-AF65-F5344CB8AC3E}">
        <p14:creationId xmlns:p14="http://schemas.microsoft.com/office/powerpoint/2010/main" val="17857432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dirty="0">
              <a:solidFill>
                <a:prstClr val="white"/>
              </a:solidFill>
              <a:ea typeface="ＭＳ Ｐゴシック" charset="-128"/>
            </a:endParaRPr>
          </a:p>
        </p:txBody>
      </p:sp>
      <p:sp>
        <p:nvSpPr>
          <p:cNvPr id="6" name="Freeform 16"/>
          <p:cNvSpPr>
            <a:spLocks/>
          </p:cNvSpPr>
          <p:nvPr/>
        </p:nvSpPr>
        <p:spPr bwMode="auto">
          <a:xfrm>
            <a:off x="485775" y="5938838"/>
            <a:ext cx="3690938" cy="933450"/>
          </a:xfrm>
          <a:custGeom>
            <a:avLst/>
            <a:gdLst>
              <a:gd name="T0" fmla="*/ 0 w 5591"/>
              <a:gd name="T1" fmla="*/ 0 h 588"/>
              <a:gd name="T2" fmla="*/ 2147483647 w 5591"/>
              <a:gd name="T3" fmla="*/ 0 h 588"/>
              <a:gd name="T4" fmla="*/ 2147483647 w 5591"/>
              <a:gd name="T5" fmla="*/ 2147483647 h 588"/>
              <a:gd name="T6" fmla="*/ 2147483647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dirty="0">
              <a:solidFill>
                <a:prstClr val="white"/>
              </a:solidFill>
              <a:latin typeface="Arial" pitchFamily="34" charset="0"/>
              <a:ea typeface="ＭＳ Ｐゴシック" pitchFamily="34" charset="-128"/>
            </a:endParaRPr>
          </a:p>
        </p:txBody>
      </p:sp>
      <p:sp>
        <p:nvSpPr>
          <p:cNvPr id="7" name="Right Triangle 6"/>
          <p:cNvSpPr>
            <a:spLocks/>
          </p:cNvSpPr>
          <p:nvPr/>
        </p:nvSpPr>
        <p:spPr bwMode="auto">
          <a:xfrm>
            <a:off x="-6042" y="5791253"/>
            <a:ext cx="3402314"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solidFill>
                <a:prstClr val="white"/>
              </a:solidFill>
            </a:endParaRPr>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a:spLocks noChangeArrowheads="1"/>
          </p:cNvSpPr>
          <p:nvPr/>
        </p:nvSpPr>
        <p:spPr bwMode="auto">
          <a:xfrm>
            <a:off x="8664575" y="4987925"/>
            <a:ext cx="182563" cy="228600"/>
          </a:xfrm>
          <a:prstGeom prst="chevron">
            <a:avLst>
              <a:gd name="adj" fmla="val 50000"/>
            </a:avLst>
          </a:prstGeom>
          <a:gradFill rotWithShape="1">
            <a:gsLst>
              <a:gs pos="0">
                <a:srgbClr val="799DE4"/>
              </a:gs>
              <a:gs pos="28000">
                <a:srgbClr val="4582E2"/>
              </a:gs>
              <a:gs pos="100000">
                <a:srgbClr val="0058B0"/>
              </a:gs>
            </a:gsLst>
            <a:lin ang="5400000"/>
          </a:gradFill>
          <a:ln w="3175" cap="rnd">
            <a:solidFill>
              <a:srgbClr val="085091"/>
            </a:solidFill>
            <a:miter lim="800000"/>
            <a:headEnd/>
            <a:tailEnd/>
          </a:ln>
          <a:effectLst>
            <a:outerShdw blurRad="50800" dist="25400" dir="5400000" rotWithShape="0">
              <a:srgbClr val="808080">
                <a:alpha val="45998"/>
              </a:srgbClr>
            </a:outerShdw>
          </a:effectLst>
        </p:spPr>
        <p:txBody>
          <a:bodyPr anchor="ctr"/>
          <a:lstStyle/>
          <a:p>
            <a:pPr eaLnBrk="1" hangingPunct="1">
              <a:defRPr/>
            </a:pPr>
            <a:endParaRPr lang="en-US" dirty="0">
              <a:solidFill>
                <a:prstClr val="white"/>
              </a:solidFill>
              <a:latin typeface="Lucida Sans Unicode"/>
              <a:ea typeface="ＭＳ Ｐゴシック" pitchFamily="34" charset="-128"/>
            </a:endParaRPr>
          </a:p>
        </p:txBody>
      </p:sp>
      <p:sp>
        <p:nvSpPr>
          <p:cNvPr id="10" name="Chevron 9"/>
          <p:cNvSpPr>
            <a:spLocks noChangeArrowheads="1"/>
          </p:cNvSpPr>
          <p:nvPr/>
        </p:nvSpPr>
        <p:spPr bwMode="auto">
          <a:xfrm>
            <a:off x="8477250" y="4987925"/>
            <a:ext cx="182563" cy="228600"/>
          </a:xfrm>
          <a:prstGeom prst="chevron">
            <a:avLst>
              <a:gd name="adj" fmla="val 50000"/>
            </a:avLst>
          </a:prstGeom>
          <a:gradFill rotWithShape="1">
            <a:gsLst>
              <a:gs pos="0">
                <a:srgbClr val="799DE4"/>
              </a:gs>
              <a:gs pos="28000">
                <a:srgbClr val="4582E2"/>
              </a:gs>
              <a:gs pos="100000">
                <a:srgbClr val="0058B0"/>
              </a:gs>
            </a:gsLst>
            <a:lin ang="5400000"/>
          </a:gradFill>
          <a:ln w="3175" cap="rnd">
            <a:solidFill>
              <a:srgbClr val="085091"/>
            </a:solidFill>
            <a:miter lim="800000"/>
            <a:headEnd/>
            <a:tailEnd/>
          </a:ln>
          <a:effectLst>
            <a:outerShdw blurRad="50800" dist="25400" dir="5400000" rotWithShape="0">
              <a:srgbClr val="808080">
                <a:alpha val="45998"/>
              </a:srgbClr>
            </a:outerShdw>
          </a:effectLst>
        </p:spPr>
        <p:txBody>
          <a:bodyPr anchor="ctr"/>
          <a:lstStyle/>
          <a:p>
            <a:pPr eaLnBrk="1" hangingPunct="1">
              <a:defRPr/>
            </a:pPr>
            <a:endParaRPr lang="en-US" dirty="0">
              <a:solidFill>
                <a:prstClr val="white"/>
              </a:solidFill>
              <a:latin typeface="Lucida Sans Unicode"/>
              <a:ea typeface="ＭＳ Ｐゴシック" pitchFamily="34" charset="-128"/>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a:t>Click icon to add picture</a:t>
            </a: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a:lvl1pPr>
          </a:lstStyle>
          <a:p>
            <a:pPr>
              <a:defRPr/>
            </a:pPr>
            <a:endParaRPr lang="en-US" dirty="0">
              <a:solidFill>
                <a:prstClr val="white"/>
              </a:solidFill>
            </a:endParaRPr>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dirty="0">
              <a:solidFill>
                <a:prstClr val="white"/>
              </a:solidFill>
            </a:endParaRPr>
          </a:p>
        </p:txBody>
      </p:sp>
      <p:sp>
        <p:nvSpPr>
          <p:cNvPr id="13" name="Slide Number Placeholder 6"/>
          <p:cNvSpPr>
            <a:spLocks noGrp="1"/>
          </p:cNvSpPr>
          <p:nvPr>
            <p:ph type="sldNum" sz="quarter" idx="12"/>
          </p:nvPr>
        </p:nvSpPr>
        <p:spPr/>
        <p:txBody>
          <a:bodyPr/>
          <a:lstStyle>
            <a:lvl1pPr>
              <a:defRPr/>
            </a:lvl1pPr>
          </a:lstStyle>
          <a:p>
            <a:pPr>
              <a:defRPr/>
            </a:pPr>
            <a:fld id="{3821394D-B918-4CB5-85BC-4AB1C09DBFFD}" type="slidenum">
              <a:rPr lang="en-US" altLang="en-US">
                <a:solidFill>
                  <a:prstClr val="white"/>
                </a:solidFill>
              </a:rPr>
              <a:pPr>
                <a:defRPr/>
              </a:pPr>
              <a:t>‹#›</a:t>
            </a:fld>
            <a:endParaRPr lang="en-US" altLang="en-US" dirty="0">
              <a:solidFill>
                <a:prstClr val="white"/>
              </a:solidFill>
            </a:endParaRPr>
          </a:p>
        </p:txBody>
      </p:sp>
    </p:spTree>
    <p:extLst>
      <p:ext uri="{BB962C8B-B14F-4D97-AF65-F5344CB8AC3E}">
        <p14:creationId xmlns:p14="http://schemas.microsoft.com/office/powerpoint/2010/main" val="3122032531"/>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endParaRPr lang="en-US" dirty="0">
              <a:solidFill>
                <a:prstClr val="black"/>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dirty="0">
              <a:solidFill>
                <a:prstClr val="black"/>
              </a:solidFill>
            </a:endParaRPr>
          </a:p>
        </p:txBody>
      </p:sp>
      <p:sp>
        <p:nvSpPr>
          <p:cNvPr id="6" name="Slide Number Placeholder 17"/>
          <p:cNvSpPr>
            <a:spLocks noGrp="1"/>
          </p:cNvSpPr>
          <p:nvPr>
            <p:ph type="sldNum" sz="quarter" idx="12"/>
          </p:nvPr>
        </p:nvSpPr>
        <p:spPr/>
        <p:txBody>
          <a:bodyPr/>
          <a:lstStyle>
            <a:lvl1pPr>
              <a:defRPr/>
            </a:lvl1pPr>
          </a:lstStyle>
          <a:p>
            <a:pPr>
              <a:defRPr/>
            </a:pPr>
            <a:fld id="{12597BDE-F597-4B2D-B087-20633B7817CB}" type="slidenum">
              <a:rPr lang="en-US" altLang="en-US">
                <a:solidFill>
                  <a:prstClr val="black"/>
                </a:solidFill>
              </a:rPr>
              <a:pPr>
                <a:defRPr/>
              </a:pPr>
              <a:t>‹#›</a:t>
            </a:fld>
            <a:endParaRPr lang="en-US" altLang="en-US" dirty="0">
              <a:solidFill>
                <a:prstClr val="black"/>
              </a:solidFill>
            </a:endParaRPr>
          </a:p>
        </p:txBody>
      </p:sp>
    </p:spTree>
    <p:extLst>
      <p:ext uri="{BB962C8B-B14F-4D97-AF65-F5344CB8AC3E}">
        <p14:creationId xmlns:p14="http://schemas.microsoft.com/office/powerpoint/2010/main" val="22418453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endParaRPr lang="en-US" dirty="0">
              <a:solidFill>
                <a:prstClr val="black"/>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dirty="0">
              <a:solidFill>
                <a:prstClr val="black"/>
              </a:solidFill>
            </a:endParaRPr>
          </a:p>
        </p:txBody>
      </p:sp>
      <p:sp>
        <p:nvSpPr>
          <p:cNvPr id="6" name="Slide Number Placeholder 17"/>
          <p:cNvSpPr>
            <a:spLocks noGrp="1"/>
          </p:cNvSpPr>
          <p:nvPr>
            <p:ph type="sldNum" sz="quarter" idx="12"/>
          </p:nvPr>
        </p:nvSpPr>
        <p:spPr/>
        <p:txBody>
          <a:bodyPr/>
          <a:lstStyle>
            <a:lvl1pPr>
              <a:defRPr/>
            </a:lvl1pPr>
          </a:lstStyle>
          <a:p>
            <a:pPr>
              <a:defRPr/>
            </a:pPr>
            <a:fld id="{741F3047-2511-4302-A6A4-A36D1F86930B}" type="slidenum">
              <a:rPr lang="en-US" altLang="en-US">
                <a:solidFill>
                  <a:prstClr val="black"/>
                </a:solidFill>
              </a:rPr>
              <a:pPr>
                <a:defRPr/>
              </a:pPr>
              <a:t>‹#›</a:t>
            </a:fld>
            <a:endParaRPr lang="en-US" altLang="en-US" dirty="0">
              <a:solidFill>
                <a:prstClr val="black"/>
              </a:solidFill>
            </a:endParaRPr>
          </a:p>
        </p:txBody>
      </p:sp>
    </p:spTree>
    <p:extLst>
      <p:ext uri="{BB962C8B-B14F-4D97-AF65-F5344CB8AC3E}">
        <p14:creationId xmlns:p14="http://schemas.microsoft.com/office/powerpoint/2010/main" val="2473972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cSld name="1_Title Slide">
    <p:bg>
      <p:bgPr>
        <a:solidFill>
          <a:schemeClr val="bg2"/>
        </a:solid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688975" y="3124200"/>
            <a:ext cx="7772400" cy="1829761"/>
          </a:xfrm>
          <a:noFill/>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en-US" dirty="0"/>
              <a:t>Click to edit Master title style</a:t>
            </a:r>
          </a:p>
        </p:txBody>
      </p:sp>
      <p:sp>
        <p:nvSpPr>
          <p:cNvPr id="17" name="Subtitle 16"/>
          <p:cNvSpPr>
            <a:spLocks noGrp="1"/>
          </p:cNvSpPr>
          <p:nvPr>
            <p:ph type="subTitle" idx="1"/>
          </p:nvPr>
        </p:nvSpPr>
        <p:spPr>
          <a:xfrm>
            <a:off x="688975" y="4953000"/>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1" name="Date Placeholder 29"/>
          <p:cNvSpPr>
            <a:spLocks noGrp="1"/>
          </p:cNvSpPr>
          <p:nvPr>
            <p:ph type="dt" sz="half" idx="10"/>
          </p:nvPr>
        </p:nvSpPr>
        <p:spPr/>
        <p:txBody>
          <a:bodyPr/>
          <a:lstStyle>
            <a:lvl1pPr>
              <a:defRPr>
                <a:solidFill>
                  <a:srgbClr val="FFFFFF"/>
                </a:solidFill>
              </a:defRPr>
            </a:lvl1pPr>
          </a:lstStyle>
          <a:p>
            <a:pPr>
              <a:defRPr/>
            </a:pPr>
            <a:endParaRPr lang="en-US" altLang="en-US"/>
          </a:p>
        </p:txBody>
      </p:sp>
      <p:sp>
        <p:nvSpPr>
          <p:cNvPr id="12" name="Footer Placeholder 18"/>
          <p:cNvSpPr>
            <a:spLocks noGrp="1"/>
          </p:cNvSpPr>
          <p:nvPr>
            <p:ph type="ftr" sz="quarter" idx="11"/>
          </p:nvPr>
        </p:nvSpPr>
        <p:spPr/>
        <p:txBody>
          <a:bodyPr/>
          <a:lstStyle>
            <a:lvl1pPr>
              <a:defRPr>
                <a:solidFill>
                  <a:srgbClr val="E7EBF5"/>
                </a:solidFill>
              </a:defRPr>
            </a:lvl1pPr>
          </a:lstStyle>
          <a:p>
            <a:pPr>
              <a:defRPr/>
            </a:pPr>
            <a:endParaRPr lang="en-US" altLang="en-US"/>
          </a:p>
        </p:txBody>
      </p:sp>
      <p:sp>
        <p:nvSpPr>
          <p:cNvPr id="13" name="Slide Number Placeholder 26"/>
          <p:cNvSpPr>
            <a:spLocks noGrp="1"/>
          </p:cNvSpPr>
          <p:nvPr>
            <p:ph type="sldNum" sz="quarter" idx="12"/>
          </p:nvPr>
        </p:nvSpPr>
        <p:spPr/>
        <p:txBody>
          <a:bodyPr/>
          <a:lstStyle>
            <a:lvl1pPr>
              <a:defRPr>
                <a:solidFill>
                  <a:srgbClr val="FFFFFF"/>
                </a:solidFill>
              </a:defRPr>
            </a:lvl1pPr>
          </a:lstStyle>
          <a:p>
            <a:pPr>
              <a:defRPr/>
            </a:pPr>
            <a:fld id="{5A842267-BC6C-42F9-B1DD-AAB09B306B3F}" type="slidenum">
              <a:rPr lang="en-US" altLang="en-US"/>
              <a:pPr>
                <a:defRPr/>
              </a:pPr>
              <a:t>‹#›</a:t>
            </a:fld>
            <a:endParaRPr lang="en-US" altLang="en-US"/>
          </a:p>
        </p:txBody>
      </p:sp>
    </p:spTree>
    <p:extLst>
      <p:ext uri="{BB962C8B-B14F-4D97-AF65-F5344CB8AC3E}">
        <p14:creationId xmlns:p14="http://schemas.microsoft.com/office/powerpoint/2010/main" val="1704202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a:spLocks noChangeArrowheads="1"/>
          </p:cNvSpPr>
          <p:nvPr/>
        </p:nvSpPr>
        <p:spPr bwMode="auto">
          <a:xfrm>
            <a:off x="3636963" y="3005138"/>
            <a:ext cx="182562" cy="228600"/>
          </a:xfrm>
          <a:prstGeom prst="chevron">
            <a:avLst>
              <a:gd name="adj" fmla="val 50000"/>
            </a:avLst>
          </a:prstGeom>
          <a:gradFill rotWithShape="1">
            <a:gsLst>
              <a:gs pos="0">
                <a:srgbClr val="799DE4"/>
              </a:gs>
              <a:gs pos="28000">
                <a:srgbClr val="4582E2"/>
              </a:gs>
              <a:gs pos="100000">
                <a:srgbClr val="0058B0"/>
              </a:gs>
            </a:gsLst>
            <a:lin ang="5400000"/>
          </a:gradFill>
          <a:ln w="3175" cap="rnd">
            <a:solidFill>
              <a:srgbClr val="085091"/>
            </a:solidFill>
            <a:miter lim="800000"/>
            <a:headEnd/>
            <a:tailEnd/>
          </a:ln>
          <a:effectLst>
            <a:outerShdw blurRad="50800" dist="25400" dir="5400000" rotWithShape="0">
              <a:srgbClr val="808080">
                <a:alpha val="45998"/>
              </a:srgbClr>
            </a:outerShdw>
          </a:effectLst>
        </p:spPr>
        <p:txBody>
          <a:bodyPr anchor="ctr"/>
          <a:lstStyle/>
          <a:p>
            <a:pPr eaLnBrk="1" hangingPunct="1">
              <a:defRPr/>
            </a:pPr>
            <a:endParaRPr lang="en-US" dirty="0">
              <a:solidFill>
                <a:prstClr val="white"/>
              </a:solidFill>
              <a:latin typeface="Lucida Sans Unicode"/>
            </a:endParaRPr>
          </a:p>
        </p:txBody>
      </p:sp>
      <p:sp>
        <p:nvSpPr>
          <p:cNvPr id="5" name="Chevron 4"/>
          <p:cNvSpPr>
            <a:spLocks noChangeArrowheads="1"/>
          </p:cNvSpPr>
          <p:nvPr/>
        </p:nvSpPr>
        <p:spPr bwMode="auto">
          <a:xfrm>
            <a:off x="3449638" y="3005138"/>
            <a:ext cx="184150" cy="228600"/>
          </a:xfrm>
          <a:prstGeom prst="chevron">
            <a:avLst>
              <a:gd name="adj" fmla="val 50000"/>
            </a:avLst>
          </a:prstGeom>
          <a:gradFill rotWithShape="1">
            <a:gsLst>
              <a:gs pos="0">
                <a:srgbClr val="799DE4"/>
              </a:gs>
              <a:gs pos="28000">
                <a:srgbClr val="4582E2"/>
              </a:gs>
              <a:gs pos="100000">
                <a:srgbClr val="0058B0"/>
              </a:gs>
            </a:gsLst>
            <a:lin ang="5400000"/>
          </a:gradFill>
          <a:ln w="3175" cap="rnd">
            <a:solidFill>
              <a:srgbClr val="085091"/>
            </a:solidFill>
            <a:miter lim="800000"/>
            <a:headEnd/>
            <a:tailEnd/>
          </a:ln>
          <a:effectLst>
            <a:outerShdw blurRad="50800" dist="25400" dir="5400000" rotWithShape="0">
              <a:srgbClr val="808080">
                <a:alpha val="45998"/>
              </a:srgbClr>
            </a:outerShdw>
          </a:effectLst>
        </p:spPr>
        <p:txBody>
          <a:bodyPr anchor="ctr"/>
          <a:lstStyle/>
          <a:p>
            <a:pPr eaLnBrk="1" hangingPunct="1">
              <a:defRPr/>
            </a:pPr>
            <a:endParaRPr lang="en-US" dirty="0">
              <a:solidFill>
                <a:prstClr val="white"/>
              </a:solidFill>
              <a:latin typeface="Lucida Sans Unicode"/>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lstStyle>
          <a:p>
            <a:pPr>
              <a:defRPr/>
            </a:pPr>
            <a:endParaRPr lang="en-US" dirty="0">
              <a:solidFill>
                <a:prstClr val="white"/>
              </a:solidFill>
            </a:endParaRPr>
          </a:p>
        </p:txBody>
      </p:sp>
      <p:sp>
        <p:nvSpPr>
          <p:cNvPr id="7" name="Footer Placeholder 4"/>
          <p:cNvSpPr>
            <a:spLocks noGrp="1"/>
          </p:cNvSpPr>
          <p:nvPr>
            <p:ph type="ftr" sz="quarter" idx="11"/>
          </p:nvPr>
        </p:nvSpPr>
        <p:spPr/>
        <p:txBody>
          <a:bodyPr/>
          <a:lstStyle>
            <a:lvl1pPr>
              <a:defRPr/>
            </a:lvl1pPr>
            <a:extLst/>
          </a:lstStyle>
          <a:p>
            <a:pPr>
              <a:defRPr/>
            </a:pPr>
            <a:endParaRPr lang="en-US" dirty="0">
              <a:solidFill>
                <a:prstClr val="white"/>
              </a:solidFill>
            </a:endParaRPr>
          </a:p>
        </p:txBody>
      </p:sp>
      <p:sp>
        <p:nvSpPr>
          <p:cNvPr id="8" name="Slide Number Placeholder 5"/>
          <p:cNvSpPr>
            <a:spLocks noGrp="1"/>
          </p:cNvSpPr>
          <p:nvPr>
            <p:ph type="sldNum" sz="quarter" idx="12"/>
          </p:nvPr>
        </p:nvSpPr>
        <p:spPr/>
        <p:txBody>
          <a:bodyPr/>
          <a:lstStyle>
            <a:lvl1pPr>
              <a:defRPr/>
            </a:lvl1pPr>
          </a:lstStyle>
          <a:p>
            <a:pPr>
              <a:defRPr/>
            </a:pPr>
            <a:fld id="{32D9D10D-0684-4686-B81C-3CECD93B833C}" type="slidenum">
              <a:rPr lang="en-US" altLang="en-US">
                <a:solidFill>
                  <a:prstClr val="white"/>
                </a:solidFill>
              </a:rPr>
              <a:pPr>
                <a:defRPr/>
              </a:pPr>
              <a:t>‹#›</a:t>
            </a:fld>
            <a:endParaRPr lang="en-US" altLang="en-US" dirty="0">
              <a:solidFill>
                <a:prstClr val="white"/>
              </a:solidFill>
            </a:endParaRPr>
          </a:p>
        </p:txBody>
      </p:sp>
    </p:spTree>
    <p:extLst>
      <p:ext uri="{BB962C8B-B14F-4D97-AF65-F5344CB8AC3E}">
        <p14:creationId xmlns:p14="http://schemas.microsoft.com/office/powerpoint/2010/main" val="216949073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pPr>
              <a:defRPr/>
            </a:pPr>
            <a:endParaRPr lang="en-US" dirty="0">
              <a:solidFill>
                <a:prstClr val="white"/>
              </a:solidFill>
            </a:endParaRPr>
          </a:p>
        </p:txBody>
      </p:sp>
      <p:sp>
        <p:nvSpPr>
          <p:cNvPr id="6" name="Footer Placeholder 5"/>
          <p:cNvSpPr>
            <a:spLocks noGrp="1"/>
          </p:cNvSpPr>
          <p:nvPr>
            <p:ph type="ftr" sz="quarter" idx="11"/>
          </p:nvPr>
        </p:nvSpPr>
        <p:spPr/>
        <p:txBody>
          <a:bodyPr/>
          <a:lstStyle>
            <a:lvl1pPr>
              <a:defRPr/>
            </a:lvl1pPr>
            <a:extLst/>
          </a:lstStyle>
          <a:p>
            <a:pPr>
              <a:defRPr/>
            </a:pPr>
            <a:endParaRPr lang="en-US" dirty="0">
              <a:solidFill>
                <a:prstClr val="white"/>
              </a:solidFill>
            </a:endParaRPr>
          </a:p>
        </p:txBody>
      </p:sp>
      <p:sp>
        <p:nvSpPr>
          <p:cNvPr id="7" name="Slide Number Placeholder 6"/>
          <p:cNvSpPr>
            <a:spLocks noGrp="1"/>
          </p:cNvSpPr>
          <p:nvPr>
            <p:ph type="sldNum" sz="quarter" idx="12"/>
          </p:nvPr>
        </p:nvSpPr>
        <p:spPr/>
        <p:txBody>
          <a:bodyPr/>
          <a:lstStyle>
            <a:lvl1pPr>
              <a:defRPr/>
            </a:lvl1pPr>
          </a:lstStyle>
          <a:p>
            <a:pPr>
              <a:defRPr/>
            </a:pPr>
            <a:fld id="{E127B67D-7F50-4936-85F3-5227A6D17E35}" type="slidenum">
              <a:rPr lang="en-US" altLang="en-US">
                <a:solidFill>
                  <a:prstClr val="white"/>
                </a:solidFill>
              </a:rPr>
              <a:pPr>
                <a:defRPr/>
              </a:pPr>
              <a:t>‹#›</a:t>
            </a:fld>
            <a:endParaRPr lang="en-US" altLang="en-US" dirty="0">
              <a:solidFill>
                <a:prstClr val="white"/>
              </a:solidFill>
            </a:endParaRPr>
          </a:p>
        </p:txBody>
      </p:sp>
    </p:spTree>
    <p:extLst>
      <p:ext uri="{BB962C8B-B14F-4D97-AF65-F5344CB8AC3E}">
        <p14:creationId xmlns:p14="http://schemas.microsoft.com/office/powerpoint/2010/main" val="3819243888"/>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en-US" dirty="0">
              <a:solidFill>
                <a:prstClr val="black"/>
              </a:solidFill>
            </a:endParaRPr>
          </a:p>
        </p:txBody>
      </p:sp>
      <p:sp>
        <p:nvSpPr>
          <p:cNvPr id="8" name="Footer Placeholder 7"/>
          <p:cNvSpPr>
            <a:spLocks noGrp="1"/>
          </p:cNvSpPr>
          <p:nvPr>
            <p:ph type="ftr" sz="quarter" idx="11"/>
          </p:nvPr>
        </p:nvSpPr>
        <p:spPr/>
        <p:txBody>
          <a:bodyPr/>
          <a:lstStyle>
            <a:lvl1pPr>
              <a:defRPr/>
            </a:lvl1pPr>
            <a:extLst/>
          </a:lstStyle>
          <a:p>
            <a:pPr>
              <a:defRPr/>
            </a:pPr>
            <a:endParaRPr lang="en-US" dirty="0">
              <a:solidFill>
                <a:prstClr val="black"/>
              </a:solidFill>
            </a:endParaRPr>
          </a:p>
        </p:txBody>
      </p:sp>
      <p:sp>
        <p:nvSpPr>
          <p:cNvPr id="9" name="Slide Number Placeholder 8"/>
          <p:cNvSpPr>
            <a:spLocks noGrp="1"/>
          </p:cNvSpPr>
          <p:nvPr>
            <p:ph type="sldNum" sz="quarter" idx="12"/>
          </p:nvPr>
        </p:nvSpPr>
        <p:spPr/>
        <p:txBody>
          <a:bodyPr/>
          <a:lstStyle>
            <a:lvl1pPr>
              <a:defRPr/>
            </a:lvl1pPr>
          </a:lstStyle>
          <a:p>
            <a:pPr>
              <a:defRPr/>
            </a:pPr>
            <a:fld id="{008F5C31-B1C1-4A3B-8E47-2283793B80FC}" type="slidenum">
              <a:rPr lang="en-US" altLang="en-US">
                <a:solidFill>
                  <a:prstClr val="black"/>
                </a:solidFill>
              </a:rPr>
              <a:pPr>
                <a:defRPr/>
              </a:pPr>
              <a:t>‹#›</a:t>
            </a:fld>
            <a:endParaRPr lang="en-US" altLang="en-US" dirty="0">
              <a:solidFill>
                <a:prstClr val="black"/>
              </a:solidFill>
            </a:endParaRPr>
          </a:p>
        </p:txBody>
      </p:sp>
    </p:spTree>
    <p:extLst>
      <p:ext uri="{BB962C8B-B14F-4D97-AF65-F5344CB8AC3E}">
        <p14:creationId xmlns:p14="http://schemas.microsoft.com/office/powerpoint/2010/main" val="237496221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dirty="0">
              <a:solidFill>
                <a:prstClr val="white"/>
              </a:solidFill>
            </a:endParaRPr>
          </a:p>
        </p:txBody>
      </p:sp>
      <p:sp>
        <p:nvSpPr>
          <p:cNvPr id="4" name="Footer Placeholder 3"/>
          <p:cNvSpPr>
            <a:spLocks noGrp="1"/>
          </p:cNvSpPr>
          <p:nvPr>
            <p:ph type="ftr" sz="quarter" idx="11"/>
          </p:nvPr>
        </p:nvSpPr>
        <p:spPr/>
        <p:txBody>
          <a:bodyPr/>
          <a:lstStyle>
            <a:lvl1pPr>
              <a:defRPr/>
            </a:lvl1pPr>
            <a:extLst/>
          </a:lstStyle>
          <a:p>
            <a:pPr>
              <a:defRPr/>
            </a:pPr>
            <a:endParaRPr lang="en-US" dirty="0">
              <a:solidFill>
                <a:prstClr val="white"/>
              </a:solidFill>
            </a:endParaRPr>
          </a:p>
        </p:txBody>
      </p:sp>
      <p:sp>
        <p:nvSpPr>
          <p:cNvPr id="5" name="Slide Number Placeholder 4"/>
          <p:cNvSpPr>
            <a:spLocks noGrp="1"/>
          </p:cNvSpPr>
          <p:nvPr>
            <p:ph type="sldNum" sz="quarter" idx="12"/>
          </p:nvPr>
        </p:nvSpPr>
        <p:spPr/>
        <p:txBody>
          <a:bodyPr/>
          <a:lstStyle>
            <a:lvl1pPr>
              <a:defRPr/>
            </a:lvl1pPr>
          </a:lstStyle>
          <a:p>
            <a:pPr>
              <a:defRPr/>
            </a:pPr>
            <a:fld id="{6EFD75BA-2087-4126-AF00-D3F4B9551560}" type="slidenum">
              <a:rPr lang="en-US" altLang="en-US">
                <a:solidFill>
                  <a:prstClr val="white"/>
                </a:solidFill>
              </a:rPr>
              <a:pPr>
                <a:defRPr/>
              </a:pPr>
              <a:t>‹#›</a:t>
            </a:fld>
            <a:endParaRPr lang="en-US" altLang="en-US" dirty="0">
              <a:solidFill>
                <a:prstClr val="white"/>
              </a:solidFill>
            </a:endParaRPr>
          </a:p>
        </p:txBody>
      </p:sp>
    </p:spTree>
    <p:extLst>
      <p:ext uri="{BB962C8B-B14F-4D97-AF65-F5344CB8AC3E}">
        <p14:creationId xmlns:p14="http://schemas.microsoft.com/office/powerpoint/2010/main" val="2284223418"/>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dirty="0">
              <a:solidFill>
                <a:prstClr val="black"/>
              </a:solidFill>
            </a:endParaRPr>
          </a:p>
        </p:txBody>
      </p:sp>
      <p:sp>
        <p:nvSpPr>
          <p:cNvPr id="3" name="Footer Placeholder 21"/>
          <p:cNvSpPr>
            <a:spLocks noGrp="1"/>
          </p:cNvSpPr>
          <p:nvPr>
            <p:ph type="ftr" sz="quarter" idx="11"/>
          </p:nvPr>
        </p:nvSpPr>
        <p:spPr/>
        <p:txBody>
          <a:bodyPr/>
          <a:lstStyle>
            <a:lvl1pPr>
              <a:defRPr/>
            </a:lvl1pPr>
          </a:lstStyle>
          <a:p>
            <a:pPr>
              <a:defRPr/>
            </a:pPr>
            <a:endParaRPr lang="en-US" dirty="0">
              <a:solidFill>
                <a:prstClr val="black"/>
              </a:solidFill>
            </a:endParaRPr>
          </a:p>
        </p:txBody>
      </p:sp>
      <p:sp>
        <p:nvSpPr>
          <p:cNvPr id="4" name="Slide Number Placeholder 17"/>
          <p:cNvSpPr>
            <a:spLocks noGrp="1"/>
          </p:cNvSpPr>
          <p:nvPr>
            <p:ph type="sldNum" sz="quarter" idx="12"/>
          </p:nvPr>
        </p:nvSpPr>
        <p:spPr/>
        <p:txBody>
          <a:bodyPr/>
          <a:lstStyle>
            <a:lvl1pPr>
              <a:defRPr/>
            </a:lvl1pPr>
          </a:lstStyle>
          <a:p>
            <a:pPr>
              <a:defRPr/>
            </a:pPr>
            <a:fld id="{5D5AD948-7C21-4BF9-B63C-30F7526A8AFE}" type="slidenum">
              <a:rPr lang="en-US" altLang="en-US">
                <a:solidFill>
                  <a:prstClr val="black"/>
                </a:solidFill>
              </a:rPr>
              <a:pPr>
                <a:defRPr/>
              </a:pPr>
              <a:t>‹#›</a:t>
            </a:fld>
            <a:endParaRPr lang="en-US" altLang="en-US" dirty="0">
              <a:solidFill>
                <a:prstClr val="black"/>
              </a:solidFill>
            </a:endParaRPr>
          </a:p>
        </p:txBody>
      </p:sp>
    </p:spTree>
    <p:extLst>
      <p:ext uri="{BB962C8B-B14F-4D97-AF65-F5344CB8AC3E}">
        <p14:creationId xmlns:p14="http://schemas.microsoft.com/office/powerpoint/2010/main" val="108499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endParaRPr lang="en-US" dirty="0">
              <a:solidFill>
                <a:prstClr val="black"/>
              </a:solidFill>
            </a:endParaRPr>
          </a:p>
        </p:txBody>
      </p:sp>
      <p:sp>
        <p:nvSpPr>
          <p:cNvPr id="6" name="Footer Placeholder 5"/>
          <p:cNvSpPr>
            <a:spLocks noGrp="1"/>
          </p:cNvSpPr>
          <p:nvPr>
            <p:ph type="ftr" sz="quarter" idx="11"/>
          </p:nvPr>
        </p:nvSpPr>
        <p:spPr/>
        <p:txBody>
          <a:bodyPr/>
          <a:lstStyle>
            <a:lvl1pPr>
              <a:defRPr/>
            </a:lvl1pPr>
            <a:extLst/>
          </a:lstStyle>
          <a:p>
            <a:pPr>
              <a:defRPr/>
            </a:pPr>
            <a:endParaRPr lang="en-US" dirty="0">
              <a:solidFill>
                <a:prstClr val="black"/>
              </a:solidFill>
            </a:endParaRPr>
          </a:p>
        </p:txBody>
      </p:sp>
      <p:sp>
        <p:nvSpPr>
          <p:cNvPr id="7" name="Slide Number Placeholder 6"/>
          <p:cNvSpPr>
            <a:spLocks noGrp="1"/>
          </p:cNvSpPr>
          <p:nvPr>
            <p:ph type="sldNum" sz="quarter" idx="12"/>
          </p:nvPr>
        </p:nvSpPr>
        <p:spPr/>
        <p:txBody>
          <a:bodyPr/>
          <a:lstStyle>
            <a:lvl1pPr>
              <a:defRPr/>
            </a:lvl1pPr>
          </a:lstStyle>
          <a:p>
            <a:pPr>
              <a:defRPr/>
            </a:pPr>
            <a:fld id="{5EA30BF7-6CEC-4BA4-9187-0E75BDB5C893}" type="slidenum">
              <a:rPr lang="en-US" altLang="en-US">
                <a:solidFill>
                  <a:prstClr val="black"/>
                </a:solidFill>
              </a:rPr>
              <a:pPr>
                <a:defRPr/>
              </a:pPr>
              <a:t>‹#›</a:t>
            </a:fld>
            <a:endParaRPr lang="en-US" altLang="en-US" dirty="0">
              <a:solidFill>
                <a:prstClr val="black"/>
              </a:solidFill>
            </a:endParaRPr>
          </a:p>
        </p:txBody>
      </p:sp>
    </p:spTree>
    <p:extLst>
      <p:ext uri="{BB962C8B-B14F-4D97-AF65-F5344CB8AC3E}">
        <p14:creationId xmlns:p14="http://schemas.microsoft.com/office/powerpoint/2010/main" val="289606488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dirty="0">
              <a:solidFill>
                <a:prstClr val="white"/>
              </a:solidFill>
              <a:latin typeface="Arial" charset="0"/>
              <a:ea typeface="ＭＳ Ｐゴシック" charset="-128"/>
            </a:endParaRPr>
          </a:p>
        </p:txBody>
      </p:sp>
      <p:sp>
        <p:nvSpPr>
          <p:cNvPr id="6" name="Freeform 16"/>
          <p:cNvSpPr>
            <a:spLocks/>
          </p:cNvSpPr>
          <p:nvPr/>
        </p:nvSpPr>
        <p:spPr bwMode="auto">
          <a:xfrm>
            <a:off x="485775" y="5938838"/>
            <a:ext cx="3690938" cy="933450"/>
          </a:xfrm>
          <a:custGeom>
            <a:avLst/>
            <a:gdLst>
              <a:gd name="T0" fmla="*/ 0 w 5591"/>
              <a:gd name="T1" fmla="*/ 0 h 588"/>
              <a:gd name="T2" fmla="*/ 2147483647 w 5591"/>
              <a:gd name="T3" fmla="*/ 0 h 588"/>
              <a:gd name="T4" fmla="*/ 2147483647 w 5591"/>
              <a:gd name="T5" fmla="*/ 2147483647 h 588"/>
              <a:gd name="T6" fmla="*/ 2147483647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dirty="0">
              <a:solidFill>
                <a:prstClr val="white"/>
              </a:solidFill>
            </a:endParaRPr>
          </a:p>
        </p:txBody>
      </p:sp>
      <p:sp>
        <p:nvSpPr>
          <p:cNvPr id="7" name="Right Triangle 6"/>
          <p:cNvSpPr>
            <a:spLocks/>
          </p:cNvSpPr>
          <p:nvPr/>
        </p:nvSpPr>
        <p:spPr bwMode="auto">
          <a:xfrm>
            <a:off x="-6042" y="5791253"/>
            <a:ext cx="3402314"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solidFill>
                <a:prstClr val="white"/>
              </a:solidFill>
            </a:endParaRPr>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a:spLocks noChangeArrowheads="1"/>
          </p:cNvSpPr>
          <p:nvPr/>
        </p:nvSpPr>
        <p:spPr bwMode="auto">
          <a:xfrm>
            <a:off x="8664575" y="4987925"/>
            <a:ext cx="182563" cy="228600"/>
          </a:xfrm>
          <a:prstGeom prst="chevron">
            <a:avLst>
              <a:gd name="adj" fmla="val 50000"/>
            </a:avLst>
          </a:prstGeom>
          <a:gradFill rotWithShape="1">
            <a:gsLst>
              <a:gs pos="0">
                <a:srgbClr val="799DE4"/>
              </a:gs>
              <a:gs pos="28000">
                <a:srgbClr val="4582E2"/>
              </a:gs>
              <a:gs pos="100000">
                <a:srgbClr val="0058B0"/>
              </a:gs>
            </a:gsLst>
            <a:lin ang="5400000"/>
          </a:gradFill>
          <a:ln w="3175" cap="rnd">
            <a:solidFill>
              <a:srgbClr val="085091"/>
            </a:solidFill>
            <a:miter lim="800000"/>
            <a:headEnd/>
            <a:tailEnd/>
          </a:ln>
          <a:effectLst>
            <a:outerShdw blurRad="50800" dist="25400" dir="5400000" rotWithShape="0">
              <a:srgbClr val="808080">
                <a:alpha val="45998"/>
              </a:srgbClr>
            </a:outerShdw>
          </a:effectLst>
        </p:spPr>
        <p:txBody>
          <a:bodyPr anchor="ctr"/>
          <a:lstStyle/>
          <a:p>
            <a:pPr eaLnBrk="1" hangingPunct="1">
              <a:defRPr/>
            </a:pPr>
            <a:endParaRPr lang="en-US" dirty="0">
              <a:solidFill>
                <a:prstClr val="white"/>
              </a:solidFill>
              <a:latin typeface="Lucida Sans Unicode"/>
            </a:endParaRPr>
          </a:p>
        </p:txBody>
      </p:sp>
      <p:sp>
        <p:nvSpPr>
          <p:cNvPr id="10" name="Chevron 9"/>
          <p:cNvSpPr>
            <a:spLocks noChangeArrowheads="1"/>
          </p:cNvSpPr>
          <p:nvPr/>
        </p:nvSpPr>
        <p:spPr bwMode="auto">
          <a:xfrm>
            <a:off x="8477250" y="4987925"/>
            <a:ext cx="182563" cy="228600"/>
          </a:xfrm>
          <a:prstGeom prst="chevron">
            <a:avLst>
              <a:gd name="adj" fmla="val 50000"/>
            </a:avLst>
          </a:prstGeom>
          <a:gradFill rotWithShape="1">
            <a:gsLst>
              <a:gs pos="0">
                <a:srgbClr val="799DE4"/>
              </a:gs>
              <a:gs pos="28000">
                <a:srgbClr val="4582E2"/>
              </a:gs>
              <a:gs pos="100000">
                <a:srgbClr val="0058B0"/>
              </a:gs>
            </a:gsLst>
            <a:lin ang="5400000"/>
          </a:gradFill>
          <a:ln w="3175" cap="rnd">
            <a:solidFill>
              <a:srgbClr val="085091"/>
            </a:solidFill>
            <a:miter lim="800000"/>
            <a:headEnd/>
            <a:tailEnd/>
          </a:ln>
          <a:effectLst>
            <a:outerShdw blurRad="50800" dist="25400" dir="5400000" rotWithShape="0">
              <a:srgbClr val="808080">
                <a:alpha val="45998"/>
              </a:srgbClr>
            </a:outerShdw>
          </a:effectLst>
        </p:spPr>
        <p:txBody>
          <a:bodyPr anchor="ctr"/>
          <a:lstStyle/>
          <a:p>
            <a:pPr eaLnBrk="1" hangingPunct="1">
              <a:defRPr/>
            </a:pPr>
            <a:endParaRPr lang="en-US" dirty="0">
              <a:solidFill>
                <a:prstClr val="white"/>
              </a:solidFill>
              <a:latin typeface="Lucida Sans Unicode"/>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a:t>Click icon to add picture</a:t>
            </a: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a:lvl1pPr>
          </a:lstStyle>
          <a:p>
            <a:pPr>
              <a:defRPr/>
            </a:pPr>
            <a:endParaRPr lang="en-US" dirty="0">
              <a:solidFill>
                <a:prstClr val="white"/>
              </a:solidFill>
            </a:endParaRPr>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dirty="0">
              <a:solidFill>
                <a:prstClr val="white"/>
              </a:solidFill>
            </a:endParaRPr>
          </a:p>
        </p:txBody>
      </p:sp>
      <p:sp>
        <p:nvSpPr>
          <p:cNvPr id="13" name="Slide Number Placeholder 6"/>
          <p:cNvSpPr>
            <a:spLocks noGrp="1"/>
          </p:cNvSpPr>
          <p:nvPr>
            <p:ph type="sldNum" sz="quarter" idx="12"/>
          </p:nvPr>
        </p:nvSpPr>
        <p:spPr/>
        <p:txBody>
          <a:bodyPr/>
          <a:lstStyle>
            <a:lvl1pPr>
              <a:defRPr/>
            </a:lvl1pPr>
          </a:lstStyle>
          <a:p>
            <a:pPr>
              <a:defRPr/>
            </a:pPr>
            <a:fld id="{3821394D-B918-4CB5-85BC-4AB1C09DBFFD}" type="slidenum">
              <a:rPr lang="en-US" altLang="en-US">
                <a:solidFill>
                  <a:prstClr val="white"/>
                </a:solidFill>
              </a:rPr>
              <a:pPr>
                <a:defRPr/>
              </a:pPr>
              <a:t>‹#›</a:t>
            </a:fld>
            <a:endParaRPr lang="en-US" altLang="en-US" dirty="0">
              <a:solidFill>
                <a:prstClr val="white"/>
              </a:solidFill>
            </a:endParaRPr>
          </a:p>
        </p:txBody>
      </p:sp>
    </p:spTree>
    <p:extLst>
      <p:ext uri="{BB962C8B-B14F-4D97-AF65-F5344CB8AC3E}">
        <p14:creationId xmlns:p14="http://schemas.microsoft.com/office/powerpoint/2010/main" val="772375623"/>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57200" y="76200"/>
            <a:ext cx="8229600" cy="762000"/>
          </a:xfrm>
          <a:prstGeom prst="rect">
            <a:avLst/>
          </a:prstGeom>
          <a:solidFill>
            <a:schemeClr val="tx2"/>
          </a:solidFill>
        </p:spPr>
        <p:txBody>
          <a:bodyPr vert="horz" anchor="ctr">
            <a:normAutofit/>
            <a:scene3d>
              <a:camera prst="orthographicFront"/>
              <a:lightRig rig="soft" dir="t"/>
            </a:scene3d>
            <a:sp3d prstMaterial="softEdge">
              <a:bevelT w="25400" h="25400"/>
            </a:sp3d>
          </a:bodyPr>
          <a:lstStyle/>
          <a:p>
            <a:r>
              <a:rPr lang="en-US" dirty="0"/>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eaLnBrk="1" hangingPunct="1">
              <a:defRPr sz="1000"/>
            </a:lvl1pPr>
          </a:lstStyle>
          <a:p>
            <a:pPr>
              <a:defRPr/>
            </a:pPr>
            <a:endParaRPr lang="en-US" dirty="0">
              <a:solidFill>
                <a:prstClr val="black"/>
              </a:solidFill>
            </a:endParaRPr>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latin typeface="Arial" charset="0"/>
                <a:ea typeface="ＭＳ Ｐゴシック" charset="-128"/>
                <a:cs typeface="+mn-cs"/>
              </a:defRPr>
            </a:lvl1pPr>
            <a:extLst/>
          </a:lstStyle>
          <a:p>
            <a:pPr>
              <a:defRPr/>
            </a:pPr>
            <a:endParaRPr lang="en-US" dirty="0">
              <a:solidFill>
                <a:prstClr val="black"/>
              </a:solidFill>
            </a:endParaRP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vl1pPr>
          </a:lstStyle>
          <a:p>
            <a:pPr>
              <a:defRPr/>
            </a:pPr>
            <a:fld id="{5670A545-DED5-4BC0-8509-15340772C77C}" type="slidenum">
              <a:rPr lang="en-US" altLang="en-US">
                <a:solidFill>
                  <a:prstClr val="black"/>
                </a:solidFill>
              </a:rPr>
              <a:pPr>
                <a:defRPr/>
              </a:pPr>
              <a:t>‹#›</a:t>
            </a:fld>
            <a:endParaRPr lang="en-US" altLang="en-US" dirty="0">
              <a:solidFill>
                <a:prstClr val="black"/>
              </a:solidFill>
            </a:endParaRPr>
          </a:p>
        </p:txBody>
      </p:sp>
    </p:spTree>
    <p:extLst>
      <p:ext uri="{BB962C8B-B14F-4D97-AF65-F5344CB8AC3E}">
        <p14:creationId xmlns:p14="http://schemas.microsoft.com/office/powerpoint/2010/main" val="2454880533"/>
      </p:ext>
    </p:extLst>
  </p:cSld>
  <p:clrMap bg1="lt1" tx1="dk1" bg2="lt2" tx2="dk2" accent1="accent1" accent2="accent2" accent3="accent3" accent4="accent4" accent5="accent5" accent6="accent6" hlink="hlink" folHlink="folHlink"/>
  <p:sldLayoutIdLst>
    <p:sldLayoutId id="2147484192" r:id="rId1"/>
    <p:sldLayoutId id="2147484193" r:id="rId2"/>
    <p:sldLayoutId id="2147484194" r:id="rId3"/>
    <p:sldLayoutId id="2147484195" r:id="rId4"/>
    <p:sldLayoutId id="2147484196" r:id="rId5"/>
    <p:sldLayoutId id="2147484197" r:id="rId6"/>
    <p:sldLayoutId id="2147484198" r:id="rId7"/>
    <p:sldLayoutId id="2147484199" r:id="rId8"/>
    <p:sldLayoutId id="2147484200" r:id="rId9"/>
    <p:sldLayoutId id="2147484201" r:id="rId10"/>
    <p:sldLayoutId id="2147484202" r:id="rId11"/>
  </p:sldLayoutIdLst>
  <p:hf sldNum="0" hdr="0" dt="0"/>
  <p:txStyles>
    <p:titleStyle>
      <a:lvl1pPr algn="l" rtl="0" eaLnBrk="0" fontAlgn="base" hangingPunct="0">
        <a:spcBef>
          <a:spcPct val="0"/>
        </a:spcBef>
        <a:spcAft>
          <a:spcPct val="0"/>
        </a:spcAft>
        <a:defRPr sz="4000" b="1" kern="1200">
          <a:solidFill>
            <a:schemeClr val="bg1"/>
          </a:solidFill>
          <a:effectLst>
            <a:outerShdw blurRad="31750" dist="25400" dir="5400000" algn="tl" rotWithShape="0">
              <a:srgbClr val="000000">
                <a:alpha val="25000"/>
              </a:srgbClr>
            </a:outerShdw>
          </a:effectLst>
          <a:latin typeface="Arial" panose="020B0604020202020204" pitchFamily="34" charset="0"/>
          <a:ea typeface="Arial" panose="020B0604020202020204" pitchFamily="34" charset="0"/>
          <a:cs typeface="Arial" panose="020B0604020202020204" pitchFamily="34" charset="0"/>
        </a:defRPr>
      </a:lvl1pPr>
      <a:lvl2pPr algn="l" rtl="0" eaLnBrk="0" fontAlgn="base" hangingPunct="0">
        <a:spcBef>
          <a:spcPct val="0"/>
        </a:spcBef>
        <a:spcAft>
          <a:spcPct val="0"/>
        </a:spcAft>
        <a:defRPr sz="4100" b="1">
          <a:solidFill>
            <a:schemeClr val="tx2"/>
          </a:solidFill>
          <a:latin typeface="Lucida Sans Unicode" pitchFamily="34" charset="0"/>
          <a:ea typeface="ＭＳ Ｐゴシック" charset="0"/>
        </a:defRPr>
      </a:lvl2pPr>
      <a:lvl3pPr algn="l" rtl="0" eaLnBrk="0" fontAlgn="base" hangingPunct="0">
        <a:spcBef>
          <a:spcPct val="0"/>
        </a:spcBef>
        <a:spcAft>
          <a:spcPct val="0"/>
        </a:spcAft>
        <a:defRPr sz="4100" b="1">
          <a:solidFill>
            <a:schemeClr val="tx2"/>
          </a:solidFill>
          <a:latin typeface="Lucida Sans Unicode" pitchFamily="34" charset="0"/>
          <a:ea typeface="ＭＳ Ｐゴシック" charset="0"/>
        </a:defRPr>
      </a:lvl3pPr>
      <a:lvl4pPr algn="l" rtl="0" eaLnBrk="0" fontAlgn="base" hangingPunct="0">
        <a:spcBef>
          <a:spcPct val="0"/>
        </a:spcBef>
        <a:spcAft>
          <a:spcPct val="0"/>
        </a:spcAft>
        <a:defRPr sz="4100" b="1">
          <a:solidFill>
            <a:schemeClr val="tx2"/>
          </a:solidFill>
          <a:latin typeface="Lucida Sans Unicode" pitchFamily="34" charset="0"/>
          <a:ea typeface="ＭＳ Ｐゴシック" charset="0"/>
        </a:defRPr>
      </a:lvl4pPr>
      <a:lvl5pPr algn="l" rtl="0" eaLnBrk="0" fontAlgn="base" hangingPunct="0">
        <a:spcBef>
          <a:spcPct val="0"/>
        </a:spcBef>
        <a:spcAft>
          <a:spcPct val="0"/>
        </a:spcAft>
        <a:defRPr sz="4100" b="1">
          <a:solidFill>
            <a:schemeClr val="tx2"/>
          </a:solidFill>
          <a:latin typeface="Lucida Sans Unicode" pitchFamily="34" charset="0"/>
          <a:ea typeface="ＭＳ Ｐゴシック"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800" kern="1200">
          <a:solidFill>
            <a:schemeClr val="tx1"/>
          </a:solidFill>
          <a:latin typeface="Arial" panose="020B0604020202020204" pitchFamily="34" charset="0"/>
          <a:ea typeface="Arial" panose="020B0604020202020204" pitchFamily="34" charset="0"/>
          <a:cs typeface="Arial" panose="020B0604020202020204" pitchFamily="34" charset="0"/>
        </a:defRPr>
      </a:lvl1pPr>
      <a:lvl2pPr marL="620713" indent="-228600" algn="l" rtl="0" eaLnBrk="0" fontAlgn="base" hangingPunct="0">
        <a:spcBef>
          <a:spcPts val="325"/>
        </a:spcBef>
        <a:spcAft>
          <a:spcPct val="0"/>
        </a:spcAft>
        <a:buClr>
          <a:schemeClr val="accent1"/>
        </a:buClr>
        <a:buFont typeface="Verdana" pitchFamily="34" charset="0"/>
        <a:buChar char="◦"/>
        <a:defRPr sz="240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000" kern="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143000" indent="-228600" algn="l" rtl="0" eaLnBrk="0" fontAlgn="base" hangingPunct="0">
        <a:spcBef>
          <a:spcPts val="350"/>
        </a:spcBef>
        <a:spcAft>
          <a:spcPct val="0"/>
        </a:spcAft>
        <a:buClr>
          <a:schemeClr val="accent2"/>
        </a:buClr>
        <a:buFont typeface="Wingdings 2" pitchFamily="18" charset="2"/>
        <a:buChar char=""/>
        <a:defRPr sz="180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1371600" indent="-228600" algn="l" rtl="0" eaLnBrk="0" fontAlgn="base" hangingPunct="0">
        <a:spcBef>
          <a:spcPts val="350"/>
        </a:spcBef>
        <a:spcAft>
          <a:spcPct val="0"/>
        </a:spcAft>
        <a:buClr>
          <a:schemeClr val="accent2"/>
        </a:buClr>
        <a:buFont typeface="Wingdings 2" pitchFamily="18" charset="2"/>
        <a:buChar char=""/>
        <a:defRPr sz="160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57200" y="76200"/>
            <a:ext cx="8229600" cy="762000"/>
          </a:xfrm>
          <a:prstGeom prst="rect">
            <a:avLst/>
          </a:prstGeom>
          <a:solidFill>
            <a:schemeClr val="tx2"/>
          </a:solidFill>
        </p:spPr>
        <p:txBody>
          <a:bodyPr vert="horz" anchor="ctr">
            <a:normAutofit/>
            <a:scene3d>
              <a:camera prst="orthographicFront"/>
              <a:lightRig rig="soft" dir="t"/>
            </a:scene3d>
            <a:sp3d prstMaterial="softEdge">
              <a:bevelT w="25400" h="25400"/>
            </a:sp3d>
          </a:bodyPr>
          <a:lstStyle/>
          <a:p>
            <a:r>
              <a:rPr lang="en-US" dirty="0"/>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eaLnBrk="1" hangingPunct="1">
              <a:defRPr sz="1000"/>
            </a:lvl1pPr>
          </a:lstStyle>
          <a:p>
            <a:pPr>
              <a:defRPr/>
            </a:pPr>
            <a:endParaRPr lang="en-US" dirty="0">
              <a:solidFill>
                <a:prstClr val="black"/>
              </a:solidFill>
              <a:latin typeface="Arial" pitchFamily="34" charset="0"/>
              <a:ea typeface="ＭＳ Ｐゴシック" pitchFamily="34" charset="-128"/>
            </a:endParaRPr>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latin typeface="Arial" charset="0"/>
                <a:ea typeface="ＭＳ Ｐゴシック" charset="-128"/>
                <a:cs typeface="+mn-cs"/>
              </a:defRPr>
            </a:lvl1pPr>
            <a:extLst/>
          </a:lstStyle>
          <a:p>
            <a:pPr>
              <a:defRPr/>
            </a:pPr>
            <a:endParaRPr lang="en-US" dirty="0">
              <a:solidFill>
                <a:prstClr val="black"/>
              </a:solidFill>
            </a:endParaRP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vl1pPr>
          </a:lstStyle>
          <a:p>
            <a:pPr>
              <a:defRPr/>
            </a:pPr>
            <a:fld id="{5670A545-DED5-4BC0-8509-15340772C77C}" type="slidenum">
              <a:rPr lang="en-US" altLang="en-US">
                <a:solidFill>
                  <a:prstClr val="black"/>
                </a:solidFill>
                <a:latin typeface="Arial" pitchFamily="34" charset="0"/>
                <a:ea typeface="ＭＳ Ｐゴシック" pitchFamily="34" charset="-128"/>
              </a:rPr>
              <a:pPr>
                <a:defRPr/>
              </a:pPr>
              <a:t>‹#›</a:t>
            </a:fld>
            <a:endParaRPr lang="en-US" altLang="en-US" dirty="0">
              <a:solidFill>
                <a:prstClr val="black"/>
              </a:solidFill>
              <a:latin typeface="Arial" pitchFamily="34" charset="0"/>
              <a:ea typeface="ＭＳ Ｐゴシック" pitchFamily="34" charset="-128"/>
            </a:endParaRPr>
          </a:p>
        </p:txBody>
      </p:sp>
    </p:spTree>
    <p:extLst>
      <p:ext uri="{BB962C8B-B14F-4D97-AF65-F5344CB8AC3E}">
        <p14:creationId xmlns:p14="http://schemas.microsoft.com/office/powerpoint/2010/main" val="726552114"/>
      </p:ext>
    </p:extLst>
  </p:cSld>
  <p:clrMap bg1="lt1" tx1="dk1" bg2="lt2" tx2="dk2" accent1="accent1" accent2="accent2" accent3="accent3" accent4="accent4" accent5="accent5" accent6="accent6" hlink="hlink" folHlink="folHlink"/>
  <p:sldLayoutIdLst>
    <p:sldLayoutId id="2147484204" r:id="rId1"/>
    <p:sldLayoutId id="2147484205" r:id="rId2"/>
    <p:sldLayoutId id="2147484206" r:id="rId3"/>
    <p:sldLayoutId id="2147484207" r:id="rId4"/>
    <p:sldLayoutId id="2147484208" r:id="rId5"/>
    <p:sldLayoutId id="2147484209" r:id="rId6"/>
    <p:sldLayoutId id="2147484210" r:id="rId7"/>
    <p:sldLayoutId id="2147484211" r:id="rId8"/>
    <p:sldLayoutId id="2147484212" r:id="rId9"/>
    <p:sldLayoutId id="2147484213" r:id="rId10"/>
    <p:sldLayoutId id="2147484214" r:id="rId11"/>
    <p:sldLayoutId id="2147484215" r:id="rId12"/>
  </p:sldLayoutIdLst>
  <p:hf sldNum="0" hdr="0" dt="0"/>
  <p:txStyles>
    <p:titleStyle>
      <a:lvl1pPr algn="l" rtl="0" eaLnBrk="0" fontAlgn="base" hangingPunct="0">
        <a:spcBef>
          <a:spcPct val="0"/>
        </a:spcBef>
        <a:spcAft>
          <a:spcPct val="0"/>
        </a:spcAft>
        <a:defRPr sz="4000" b="1" kern="1200">
          <a:solidFill>
            <a:schemeClr val="bg1"/>
          </a:solidFill>
          <a:effectLst>
            <a:outerShdw blurRad="31750" dist="25400" dir="5400000" algn="tl" rotWithShape="0">
              <a:srgbClr val="000000">
                <a:alpha val="25000"/>
              </a:srgbClr>
            </a:outerShdw>
          </a:effectLst>
          <a:latin typeface="Arial" panose="020B0604020202020204" pitchFamily="34" charset="0"/>
          <a:ea typeface="Arial" panose="020B0604020202020204" pitchFamily="34" charset="0"/>
          <a:cs typeface="Arial" panose="020B0604020202020204" pitchFamily="34" charset="0"/>
        </a:defRPr>
      </a:lvl1pPr>
      <a:lvl2pPr algn="l" rtl="0" eaLnBrk="0" fontAlgn="base" hangingPunct="0">
        <a:spcBef>
          <a:spcPct val="0"/>
        </a:spcBef>
        <a:spcAft>
          <a:spcPct val="0"/>
        </a:spcAft>
        <a:defRPr sz="4100" b="1">
          <a:solidFill>
            <a:schemeClr val="tx2"/>
          </a:solidFill>
          <a:latin typeface="Lucida Sans Unicode" pitchFamily="34" charset="0"/>
          <a:ea typeface="ＭＳ Ｐゴシック" charset="0"/>
        </a:defRPr>
      </a:lvl2pPr>
      <a:lvl3pPr algn="l" rtl="0" eaLnBrk="0" fontAlgn="base" hangingPunct="0">
        <a:spcBef>
          <a:spcPct val="0"/>
        </a:spcBef>
        <a:spcAft>
          <a:spcPct val="0"/>
        </a:spcAft>
        <a:defRPr sz="4100" b="1">
          <a:solidFill>
            <a:schemeClr val="tx2"/>
          </a:solidFill>
          <a:latin typeface="Lucida Sans Unicode" pitchFamily="34" charset="0"/>
          <a:ea typeface="ＭＳ Ｐゴシック" charset="0"/>
        </a:defRPr>
      </a:lvl3pPr>
      <a:lvl4pPr algn="l" rtl="0" eaLnBrk="0" fontAlgn="base" hangingPunct="0">
        <a:spcBef>
          <a:spcPct val="0"/>
        </a:spcBef>
        <a:spcAft>
          <a:spcPct val="0"/>
        </a:spcAft>
        <a:defRPr sz="4100" b="1">
          <a:solidFill>
            <a:schemeClr val="tx2"/>
          </a:solidFill>
          <a:latin typeface="Lucida Sans Unicode" pitchFamily="34" charset="0"/>
          <a:ea typeface="ＭＳ Ｐゴシック" charset="0"/>
        </a:defRPr>
      </a:lvl4pPr>
      <a:lvl5pPr algn="l" rtl="0" eaLnBrk="0" fontAlgn="base" hangingPunct="0">
        <a:spcBef>
          <a:spcPct val="0"/>
        </a:spcBef>
        <a:spcAft>
          <a:spcPct val="0"/>
        </a:spcAft>
        <a:defRPr sz="4100" b="1">
          <a:solidFill>
            <a:schemeClr val="tx2"/>
          </a:solidFill>
          <a:latin typeface="Lucida Sans Unicode" pitchFamily="34" charset="0"/>
          <a:ea typeface="ＭＳ Ｐゴシック"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800" kern="1200">
          <a:solidFill>
            <a:schemeClr val="tx1"/>
          </a:solidFill>
          <a:latin typeface="Arial" panose="020B0604020202020204" pitchFamily="34" charset="0"/>
          <a:ea typeface="Arial" panose="020B0604020202020204" pitchFamily="34" charset="0"/>
          <a:cs typeface="Arial" panose="020B0604020202020204" pitchFamily="34" charset="0"/>
        </a:defRPr>
      </a:lvl1pPr>
      <a:lvl2pPr marL="620713" indent="-228600" algn="l" rtl="0" eaLnBrk="0" fontAlgn="base" hangingPunct="0">
        <a:spcBef>
          <a:spcPts val="325"/>
        </a:spcBef>
        <a:spcAft>
          <a:spcPct val="0"/>
        </a:spcAft>
        <a:buClr>
          <a:schemeClr val="accent1"/>
        </a:buClr>
        <a:buFont typeface="Verdana" pitchFamily="34" charset="0"/>
        <a:buChar char="◦"/>
        <a:defRPr sz="240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000" kern="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143000" indent="-228600" algn="l" rtl="0" eaLnBrk="0" fontAlgn="base" hangingPunct="0">
        <a:spcBef>
          <a:spcPts val="350"/>
        </a:spcBef>
        <a:spcAft>
          <a:spcPct val="0"/>
        </a:spcAft>
        <a:buClr>
          <a:schemeClr val="accent2"/>
        </a:buClr>
        <a:buFont typeface="Wingdings 2" pitchFamily="18" charset="2"/>
        <a:buChar char=""/>
        <a:defRPr sz="180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1371600" indent="-228600" algn="l" rtl="0" eaLnBrk="0" fontAlgn="base" hangingPunct="0">
        <a:spcBef>
          <a:spcPts val="350"/>
        </a:spcBef>
        <a:spcAft>
          <a:spcPct val="0"/>
        </a:spcAft>
        <a:buClr>
          <a:schemeClr val="accent2"/>
        </a:buClr>
        <a:buFont typeface="Wingdings 2" pitchFamily="18" charset="2"/>
        <a:buChar char=""/>
        <a:defRPr sz="160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wmf"/><Relationship Id="rId4" Type="http://schemas.openxmlformats.org/officeDocument/2006/relationships/oleObject" Target="../embeddings/oleObject2.bin"/></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3.w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4.bin"/><Relationship Id="rId4" Type="http://schemas.openxmlformats.org/officeDocument/2006/relationships/image" Target="../media/image16.png"/></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5.wmf"/><Relationship Id="rId5" Type="http://schemas.openxmlformats.org/officeDocument/2006/relationships/oleObject" Target="../embeddings/oleObject5.bin"/><Relationship Id="rId4" Type="http://schemas.openxmlformats.org/officeDocument/2006/relationships/image" Target="../media/image19.png"/></Relationships>
</file>

<file path=ppt/slides/_rels/slide5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7.wmf"/><Relationship Id="rId5" Type="http://schemas.openxmlformats.org/officeDocument/2006/relationships/oleObject" Target="../embeddings/oleObject6.bin"/><Relationship Id="rId4" Type="http://schemas.openxmlformats.org/officeDocument/2006/relationships/image" Target="../media/image16.jpeg"/></Relationships>
</file>

<file path=ppt/slides/_rels/slide5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8.wmf"/><Relationship Id="rId5" Type="http://schemas.openxmlformats.org/officeDocument/2006/relationships/oleObject" Target="../embeddings/oleObject7.bin"/><Relationship Id="rId4" Type="http://schemas.openxmlformats.org/officeDocument/2006/relationships/image" Target="../media/image16.jpe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7.wmf"/><Relationship Id="rId4" Type="http://schemas.openxmlformats.org/officeDocument/2006/relationships/oleObject" Target="../embeddings/oleObject8.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6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3.wmf"/><Relationship Id="rId4" Type="http://schemas.openxmlformats.org/officeDocument/2006/relationships/oleObject" Target="../embeddings/oleObject9.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4.wmf"/><Relationship Id="rId4" Type="http://schemas.openxmlformats.org/officeDocument/2006/relationships/oleObject" Target="../embeddings/oleObject10.bin"/></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5.wmf"/><Relationship Id="rId4" Type="http://schemas.openxmlformats.org/officeDocument/2006/relationships/oleObject" Target="../embeddings/oleObject11.bin"/></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6.wmf"/><Relationship Id="rId4" Type="http://schemas.openxmlformats.org/officeDocument/2006/relationships/oleObject" Target="../embeddings/oleObject12.bin"/></Relationships>
</file>

<file path=ppt/slides/_rels/slide7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8.wmf"/><Relationship Id="rId5" Type="http://schemas.openxmlformats.org/officeDocument/2006/relationships/oleObject" Target="../embeddings/oleObject13.bin"/><Relationship Id="rId4" Type="http://schemas.openxmlformats.org/officeDocument/2006/relationships/image" Target="../media/image27.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27208" y="4647239"/>
            <a:ext cx="7772400" cy="1829761"/>
          </a:xfrm>
        </p:spPr>
        <p:txBody>
          <a:bodyPr>
            <a:normAutofit fontScale="90000"/>
          </a:bodyPr>
          <a:lstStyle/>
          <a:p>
            <a:pPr algn="ctr" eaLnBrk="1" fontAlgn="auto" hangingPunct="1">
              <a:spcAft>
                <a:spcPts val="0"/>
              </a:spcAft>
              <a:defRPr/>
            </a:pPr>
            <a:r>
              <a:rPr lang="en-US" sz="3000" b="0" dirty="0">
                <a:solidFill>
                  <a:schemeClr val="tx1"/>
                </a:solidFill>
                <a:effectLst/>
                <a:latin typeface="Arial" pitchFamily="34" charset="0"/>
                <a:ea typeface="ヒラギノ角ゴ Pro W3" pitchFamily="-84" charset="-128"/>
                <a:cs typeface="Arial" pitchFamily="34" charset="0"/>
              </a:rPr>
              <a:t>Chapter 4</a:t>
            </a:r>
            <a:br>
              <a:rPr lang="en-US" sz="3000" b="0" dirty="0">
                <a:solidFill>
                  <a:schemeClr val="tx1"/>
                </a:solidFill>
                <a:effectLst/>
                <a:latin typeface="Arial" pitchFamily="34" charset="0"/>
                <a:ea typeface="ヒラギノ角ゴ Pro W3" pitchFamily="-84" charset="-128"/>
                <a:cs typeface="Arial" pitchFamily="34" charset="0"/>
              </a:rPr>
            </a:br>
            <a:r>
              <a:rPr lang="en-US" sz="3000" b="0" dirty="0">
                <a:effectLst/>
                <a:ea typeface="ヒラギノ角ゴ Pro W3" pitchFamily="-84" charset="-128"/>
              </a:rPr>
              <a:t>Probability:  The Study of Randomness</a:t>
            </a:r>
            <a:r>
              <a:rPr lang="en-US" sz="3000" b="0" dirty="0">
                <a:solidFill>
                  <a:schemeClr val="tx1"/>
                </a:solidFill>
                <a:effectLst/>
                <a:latin typeface="Arial" pitchFamily="34" charset="0"/>
                <a:ea typeface="ヒラギノ角ゴ Pro W3" pitchFamily="-84" charset="-128"/>
                <a:cs typeface="Arial" pitchFamily="34" charset="0"/>
              </a:rPr>
              <a:t/>
            </a:r>
            <a:br>
              <a:rPr lang="en-US" sz="3000" b="0" dirty="0">
                <a:solidFill>
                  <a:schemeClr val="tx1"/>
                </a:solidFill>
                <a:effectLst/>
                <a:latin typeface="Arial" pitchFamily="34" charset="0"/>
                <a:ea typeface="ヒラギノ角ゴ Pro W3" pitchFamily="-84" charset="-128"/>
                <a:cs typeface="Arial" pitchFamily="34" charset="0"/>
              </a:rPr>
            </a:br>
            <a:r>
              <a:rPr lang="en-US" sz="3000" b="0" dirty="0">
                <a:effectLst/>
                <a:ea typeface="ヒラギノ角ゴ Pro W3" pitchFamily="-84" charset="-128"/>
              </a:rPr>
              <a:t/>
            </a:r>
            <a:br>
              <a:rPr lang="en-US" sz="3000" b="0" dirty="0">
                <a:effectLst/>
                <a:ea typeface="ヒラギノ角ゴ Pro W3" pitchFamily="-84" charset="-128"/>
              </a:rPr>
            </a:br>
            <a:r>
              <a:rPr lang="en-US" sz="3000" b="0" dirty="0">
                <a:effectLst/>
                <a:ea typeface="ヒラギノ角ゴ Pro W3" pitchFamily="-84" charset="-128"/>
              </a:rPr>
              <a:t>Clicker Questions</a:t>
            </a:r>
            <a:endParaRPr lang="en-US" sz="3000" b="0" dirty="0">
              <a:solidFill>
                <a:schemeClr val="tx1"/>
              </a:solidFill>
              <a:effectLst/>
              <a:latin typeface="Arial" pitchFamily="34" charset="0"/>
              <a:ea typeface="ヒラギノ角ゴ Pro W3" pitchFamily="-84" charset="-128"/>
              <a:cs typeface="Arial" pitchFamily="34" charset="0"/>
            </a:endParaRPr>
          </a:p>
        </p:txBody>
      </p:sp>
      <p:sp>
        <p:nvSpPr>
          <p:cNvPr id="2" name="Footer Placeholder 1"/>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rial" charset="0"/>
                <a:ea typeface="ＭＳ Ｐゴシック" charset="-128"/>
                <a:cs typeface="+mn-cs"/>
              </a:rPr>
              <a:t>© 2021 W.H. Freeman and Company</a:t>
            </a:r>
          </a:p>
        </p:txBody>
      </p:sp>
      <p:sp>
        <p:nvSpPr>
          <p:cNvPr id="6" name="Google Shape;56;p1"/>
          <p:cNvSpPr txBox="1">
            <a:spLocks/>
          </p:cNvSpPr>
          <p:nvPr/>
        </p:nvSpPr>
        <p:spPr>
          <a:xfrm>
            <a:off x="304800" y="805970"/>
            <a:ext cx="8617217" cy="3644900"/>
          </a:xfrm>
          <a:prstGeom prst="rect">
            <a:avLst/>
          </a:prstGeom>
          <a:noFill/>
          <a:ln>
            <a:noFill/>
          </a:ln>
        </p:spPr>
        <p:txBody>
          <a:bodyPr spcFirstLastPara="1" vert="horz" wrap="square" lIns="91425" tIns="45700" rIns="91425" bIns="45700" rtlCol="0" anchor="t" anchorCtr="0">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marL="0" marR="0" lvl="0" indent="0" algn="ctr" defTabSz="685800" rtl="0" eaLnBrk="1" fontAlgn="base" latinLnBrk="0" hangingPunct="1">
              <a:lnSpc>
                <a:spcPct val="90000"/>
              </a:lnSpc>
              <a:spcBef>
                <a:spcPts val="0"/>
              </a:spcBef>
              <a:spcAft>
                <a:spcPct val="0"/>
              </a:spcAft>
              <a:buClrTx/>
              <a:buSzTx/>
              <a:buFontTx/>
              <a:buNone/>
              <a:tabLst/>
              <a:defRPr/>
            </a:pPr>
            <a:r>
              <a:rPr kumimoji="0" lang="en-US" sz="5000" b="0" i="0" u="none" strike="noStrike" kern="1200" cap="none" spc="0" normalizeH="0" baseline="0" noProof="0" dirty="0">
                <a:ln>
                  <a:noFill/>
                </a:ln>
                <a:solidFill>
                  <a:prstClr val="black"/>
                </a:solidFill>
                <a:effectLst/>
                <a:uLnTx/>
                <a:uFillTx/>
                <a:latin typeface="Garamond"/>
                <a:ea typeface="Garamond"/>
                <a:cs typeface="Garamond"/>
                <a:sym typeface="Garamond"/>
              </a:rPr>
              <a:t>Introduction to the Practice of Statistics</a:t>
            </a:r>
            <a:br>
              <a:rPr kumimoji="0" lang="en-US" sz="5000" b="0" i="0" u="none" strike="noStrike" kern="1200" cap="none" spc="0" normalizeH="0" baseline="0" noProof="0" dirty="0">
                <a:ln>
                  <a:noFill/>
                </a:ln>
                <a:solidFill>
                  <a:prstClr val="black"/>
                </a:solidFill>
                <a:effectLst/>
                <a:uLnTx/>
                <a:uFillTx/>
                <a:latin typeface="Garamond"/>
                <a:ea typeface="Garamond"/>
                <a:cs typeface="Garamond"/>
                <a:sym typeface="Garamond"/>
              </a:rPr>
            </a:br>
            <a:r>
              <a:rPr kumimoji="0" lang="en-US" sz="5000" b="0" i="0" u="none" strike="noStrike" kern="1200" cap="none" spc="0" normalizeH="0" baseline="0" noProof="0" dirty="0">
                <a:ln>
                  <a:noFill/>
                </a:ln>
                <a:solidFill>
                  <a:prstClr val="black"/>
                </a:solidFill>
                <a:effectLst/>
                <a:uLnTx/>
                <a:uFillTx/>
                <a:latin typeface="Garamond"/>
                <a:ea typeface="Garamond"/>
                <a:cs typeface="Garamond"/>
                <a:sym typeface="Garamond"/>
              </a:rPr>
              <a:t>Tenth Edition</a:t>
            </a:r>
            <a:r>
              <a:rPr kumimoji="0" lang="en-US" sz="4000" b="0" i="0" u="none" strike="noStrike" kern="1200" cap="none" spc="0" normalizeH="0" baseline="0" noProof="0" dirty="0">
                <a:ln>
                  <a:noFill/>
                </a:ln>
                <a:solidFill>
                  <a:prstClr val="black"/>
                </a:solidFill>
                <a:effectLst/>
                <a:uLnTx/>
                <a:uFillTx/>
                <a:latin typeface="Garamond"/>
                <a:ea typeface="Garamond"/>
                <a:cs typeface="Garamond"/>
                <a:sym typeface="Garamond"/>
              </a:rPr>
              <a:t/>
            </a:r>
            <a:br>
              <a:rPr kumimoji="0" lang="en-US" sz="4000" b="0" i="0" u="none" strike="noStrike" kern="1200" cap="none" spc="0" normalizeH="0" baseline="0" noProof="0" dirty="0">
                <a:ln>
                  <a:noFill/>
                </a:ln>
                <a:solidFill>
                  <a:prstClr val="black"/>
                </a:solidFill>
                <a:effectLst/>
                <a:uLnTx/>
                <a:uFillTx/>
                <a:latin typeface="Garamond"/>
                <a:ea typeface="Garamond"/>
                <a:cs typeface="Garamond"/>
                <a:sym typeface="Garamond"/>
              </a:rPr>
            </a:br>
            <a:r>
              <a:rPr kumimoji="0" lang="en-US" sz="4000" b="0" i="0" u="none" strike="noStrike" kern="1200" cap="none" spc="0" normalizeH="0" baseline="0" noProof="0" dirty="0">
                <a:ln>
                  <a:noFill/>
                </a:ln>
                <a:solidFill>
                  <a:prstClr val="black"/>
                </a:solidFill>
                <a:effectLst/>
                <a:uLnTx/>
                <a:uFillTx/>
                <a:latin typeface="Garamond"/>
                <a:ea typeface="Garamond"/>
                <a:cs typeface="Garamond"/>
                <a:sym typeface="Garamond"/>
              </a:rPr>
              <a:t/>
            </a:r>
            <a:br>
              <a:rPr kumimoji="0" lang="en-US" sz="4000" b="0" i="0" u="none" strike="noStrike" kern="1200" cap="none" spc="0" normalizeH="0" baseline="0" noProof="0" dirty="0">
                <a:ln>
                  <a:noFill/>
                </a:ln>
                <a:solidFill>
                  <a:prstClr val="black"/>
                </a:solidFill>
                <a:effectLst/>
                <a:uLnTx/>
                <a:uFillTx/>
                <a:latin typeface="Garamond"/>
                <a:ea typeface="Garamond"/>
                <a:cs typeface="Garamond"/>
                <a:sym typeface="Garamond"/>
              </a:rPr>
            </a:br>
            <a:r>
              <a:rPr kumimoji="0" lang="en-US" sz="3500" b="0" i="0" u="none" strike="noStrike" kern="1200" cap="none" spc="0" normalizeH="0" baseline="0" noProof="0" dirty="0">
                <a:ln>
                  <a:noFill/>
                </a:ln>
                <a:solidFill>
                  <a:prstClr val="black"/>
                </a:solidFill>
                <a:effectLst/>
                <a:uLnTx/>
                <a:uFillTx/>
                <a:latin typeface="Garamond"/>
                <a:ea typeface="Garamond"/>
                <a:cs typeface="Garamond"/>
                <a:sym typeface="Garamond"/>
              </a:rPr>
              <a:t>David S. Moore			George P. McCabe</a:t>
            </a:r>
            <a:br>
              <a:rPr kumimoji="0" lang="en-US" sz="3500" b="0" i="0" u="none" strike="noStrike" kern="1200" cap="none" spc="0" normalizeH="0" baseline="0" noProof="0" dirty="0">
                <a:ln>
                  <a:noFill/>
                </a:ln>
                <a:solidFill>
                  <a:prstClr val="black"/>
                </a:solidFill>
                <a:effectLst/>
                <a:uLnTx/>
                <a:uFillTx/>
                <a:latin typeface="Garamond"/>
                <a:ea typeface="Garamond"/>
                <a:cs typeface="Garamond"/>
                <a:sym typeface="Garamond"/>
              </a:rPr>
            </a:br>
            <a:r>
              <a:rPr kumimoji="0" lang="en-US" sz="3500" b="0" i="0" u="none" strike="noStrike" kern="1200" cap="none" spc="0" normalizeH="0" baseline="0" noProof="0" dirty="0">
                <a:ln>
                  <a:noFill/>
                </a:ln>
                <a:solidFill>
                  <a:prstClr val="black"/>
                </a:solidFill>
                <a:effectLst/>
                <a:uLnTx/>
                <a:uFillTx/>
                <a:latin typeface="Garamond"/>
                <a:ea typeface="Garamond"/>
                <a:cs typeface="Garamond"/>
                <a:sym typeface="Garamond"/>
              </a:rPr>
              <a:t>Bruce Craig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4.1-5</a:t>
            </a:r>
          </a:p>
        </p:txBody>
      </p:sp>
      <p:sp>
        <p:nvSpPr>
          <p:cNvPr id="1301507" name="Rectangle 3"/>
          <p:cNvSpPr>
            <a:spLocks noGrp="1" noChangeArrowheads="1"/>
          </p:cNvSpPr>
          <p:nvPr>
            <p:ph idx="1"/>
          </p:nvPr>
        </p:nvSpPr>
        <p:spPr/>
        <p:txBody>
          <a:bodyPr/>
          <a:lstStyle/>
          <a:p>
            <a:pPr marL="0" eaLnBrk="1" hangingPunct="1">
              <a:buFont typeface="Wingdings" pitchFamily="2" charset="2"/>
              <a:buNone/>
            </a:pPr>
            <a:r>
              <a:rPr lang="en-US" altLang="en-US" dirty="0">
                <a:ea typeface="ヒラギノ角ゴ Pro W3" charset="-128"/>
              </a:rPr>
              <a:t>The statistics of a particular basketball player state that he makes four out of five free-throw attempts.</a:t>
            </a:r>
          </a:p>
          <a:p>
            <a:pPr marL="0" eaLnBrk="1" hangingPunct="1">
              <a:buFont typeface="Wingdings" pitchFamily="2" charset="2"/>
              <a:buNone/>
            </a:pPr>
            <a:r>
              <a:rPr lang="en-US" altLang="en-US" dirty="0">
                <a:ea typeface="ヒラギノ角ゴ Pro W3" charset="-128"/>
              </a:rPr>
              <a:t>The basketball player is just about to attempt a free throw. Is this a random phenomenon?</a:t>
            </a:r>
          </a:p>
          <a:p>
            <a:pPr marL="0" eaLnBrk="1" hangingPunct="1">
              <a:buFont typeface="Wingdings" pitchFamily="2" charset="2"/>
              <a:buNone/>
            </a:pPr>
            <a:endParaRPr lang="en-US" altLang="en-US" dirty="0">
              <a:ea typeface="ヒラギノ角ゴ Pro W3" charset="-128"/>
            </a:endParaRPr>
          </a:p>
          <a:p>
            <a:pPr marL="0" eaLnBrk="1" hangingPunct="1">
              <a:buFont typeface="Wingdings" pitchFamily="2" charset="2"/>
              <a:buNone/>
            </a:pPr>
            <a:r>
              <a:rPr lang="en-US" altLang="en-US" dirty="0">
                <a:ea typeface="ヒラギノ角ゴ Pro W3" charset="-128"/>
              </a:rPr>
              <a:t>a. no </a:t>
            </a:r>
          </a:p>
          <a:p>
            <a:pPr marL="0" eaLnBrk="1" hangingPunct="1">
              <a:buFont typeface="Wingdings" pitchFamily="2" charset="2"/>
              <a:buNone/>
            </a:pPr>
            <a:r>
              <a:rPr lang="en-US" altLang="en-US" dirty="0">
                <a:ea typeface="ヒラギノ角ゴ Pro W3" charset="-128"/>
              </a:rPr>
              <a:t>b. yes </a:t>
            </a:r>
          </a:p>
          <a:p>
            <a:pPr marL="0" eaLnBrk="1" hangingPunct="1">
              <a:buFont typeface="Wingdings" pitchFamily="2" charset="2"/>
              <a:buNone/>
            </a:pPr>
            <a:endParaRPr lang="en-US" altLang="en-US" dirty="0">
              <a:ea typeface="ヒラギノ角ゴ Pro W3" charset="-128"/>
            </a:endParaRPr>
          </a:p>
          <a:p>
            <a:pPr marL="0" eaLnBrk="1" hangingPunct="1">
              <a:buFont typeface="Wingdings" pitchFamily="2" charset="2"/>
              <a:buNone/>
            </a:pPr>
            <a:r>
              <a:rPr lang="en-US" altLang="en-US" dirty="0">
                <a:ea typeface="ヒラギノ角ゴ Pro W3" charset="-128"/>
              </a:rPr>
              <a:t> </a:t>
            </a:r>
          </a:p>
        </p:txBody>
      </p:sp>
      <p:sp>
        <p:nvSpPr>
          <p:cNvPr id="3" name="Footer Placeholder 2"/>
          <p:cNvSpPr>
            <a:spLocks noGrp="1"/>
          </p:cNvSpPr>
          <p:nvPr>
            <p:ph type="ftr" sz="quarter" idx="11"/>
          </p:nvPr>
        </p:nvSpPr>
        <p:spPr/>
        <p:txBody>
          <a:bodyPr/>
          <a:lstStyle/>
          <a:p>
            <a:pPr>
              <a:defRPr/>
            </a:pPr>
            <a:r>
              <a:rPr lang="en-US" altLang="en-US" dirty="0"/>
              <a:t>4.1  Randomness</a:t>
            </a:r>
            <a:endParaRPr lang="en-US" altLang="en-US" i="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4.1-5 answer</a:t>
            </a:r>
          </a:p>
        </p:txBody>
      </p:sp>
      <p:sp>
        <p:nvSpPr>
          <p:cNvPr id="1301507" name="Rectangle 3"/>
          <p:cNvSpPr>
            <a:spLocks noGrp="1" noChangeArrowheads="1"/>
          </p:cNvSpPr>
          <p:nvPr>
            <p:ph idx="1"/>
          </p:nvPr>
        </p:nvSpPr>
        <p:spPr/>
        <p:txBody>
          <a:bodyPr/>
          <a:lstStyle/>
          <a:p>
            <a:pPr marL="0" eaLnBrk="1" hangingPunct="1">
              <a:buFont typeface="Wingdings" pitchFamily="2" charset="2"/>
              <a:buNone/>
            </a:pPr>
            <a:r>
              <a:rPr lang="en-US" altLang="en-US" dirty="0">
                <a:ea typeface="ヒラギノ角ゴ Pro W3" charset="-128"/>
              </a:rPr>
              <a:t>The statistics of a particular basketball player state that he makes four out of five free-throw attempts.</a:t>
            </a:r>
          </a:p>
          <a:p>
            <a:pPr marL="0" eaLnBrk="1" hangingPunct="1">
              <a:buFont typeface="Wingdings" pitchFamily="2" charset="2"/>
              <a:buNone/>
            </a:pPr>
            <a:r>
              <a:rPr lang="en-US" altLang="en-US" dirty="0">
                <a:ea typeface="ヒラギノ角ゴ Pro W3" charset="-128"/>
              </a:rPr>
              <a:t>The basketball player is just about to attempt a free throw. Is this a random phenomenon?</a:t>
            </a:r>
          </a:p>
          <a:p>
            <a:pPr marL="0" eaLnBrk="1" hangingPunct="1">
              <a:buFont typeface="Wingdings" pitchFamily="2" charset="2"/>
              <a:buNone/>
            </a:pPr>
            <a:endParaRPr lang="en-US" altLang="en-US" dirty="0">
              <a:ea typeface="ヒラギノ角ゴ Pro W3" charset="-128"/>
            </a:endParaRPr>
          </a:p>
          <a:p>
            <a:pPr marL="0" eaLnBrk="1" hangingPunct="1">
              <a:buFont typeface="Wingdings" pitchFamily="2" charset="2"/>
              <a:buNone/>
            </a:pPr>
            <a:r>
              <a:rPr lang="en-US" altLang="en-US" dirty="0">
                <a:ea typeface="ヒラギノ角ゴ Pro W3" charset="-128"/>
              </a:rPr>
              <a:t>a. no </a:t>
            </a:r>
          </a:p>
          <a:p>
            <a:pPr marL="0" eaLnBrk="1" hangingPunct="1">
              <a:buFont typeface="Wingdings" pitchFamily="2" charset="2"/>
              <a:buNone/>
            </a:pPr>
            <a:r>
              <a:rPr lang="en-US" altLang="en-US" b="1" dirty="0">
                <a:ea typeface="ヒラギノ角ゴ Pro W3" charset="-128"/>
              </a:rPr>
              <a:t>b. yes (correct)</a:t>
            </a:r>
          </a:p>
          <a:p>
            <a:pPr marL="0" eaLnBrk="1" hangingPunct="1">
              <a:buFont typeface="Wingdings" pitchFamily="2" charset="2"/>
              <a:buNone/>
            </a:pPr>
            <a:endParaRPr lang="en-US" altLang="en-US" dirty="0">
              <a:ea typeface="ヒラギノ角ゴ Pro W3" charset="-128"/>
            </a:endParaRPr>
          </a:p>
          <a:p>
            <a:pPr marL="0" eaLnBrk="1" hangingPunct="1">
              <a:buFont typeface="Wingdings" pitchFamily="2" charset="2"/>
              <a:buNone/>
            </a:pPr>
            <a:r>
              <a:rPr lang="en-US" altLang="en-US" dirty="0">
                <a:ea typeface="ヒラギノ角ゴ Pro W3" charset="-128"/>
              </a:rPr>
              <a:t> </a:t>
            </a:r>
          </a:p>
        </p:txBody>
      </p:sp>
      <p:sp>
        <p:nvSpPr>
          <p:cNvPr id="3" name="Footer Placeholder 2"/>
          <p:cNvSpPr>
            <a:spLocks noGrp="1"/>
          </p:cNvSpPr>
          <p:nvPr>
            <p:ph type="ftr" sz="quarter" idx="11"/>
          </p:nvPr>
        </p:nvSpPr>
        <p:spPr/>
        <p:txBody>
          <a:bodyPr/>
          <a:lstStyle/>
          <a:p>
            <a:pPr>
              <a:defRPr/>
            </a:pPr>
            <a:r>
              <a:rPr lang="en-US" altLang="en-US" dirty="0"/>
              <a:t>4.1  Randomness</a:t>
            </a:r>
            <a:endParaRPr lang="en-US" altLang="en-US" i="1" dirty="0"/>
          </a:p>
        </p:txBody>
      </p:sp>
    </p:spTree>
    <p:extLst>
      <p:ext uri="{BB962C8B-B14F-4D97-AF65-F5344CB8AC3E}">
        <p14:creationId xmlns:p14="http://schemas.microsoft.com/office/powerpoint/2010/main" val="4095311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4.1-6</a:t>
            </a:r>
          </a:p>
        </p:txBody>
      </p:sp>
      <p:sp>
        <p:nvSpPr>
          <p:cNvPr id="1301507" name="Rectangle 3"/>
          <p:cNvSpPr>
            <a:spLocks noGrp="1" noChangeArrowheads="1"/>
          </p:cNvSpPr>
          <p:nvPr>
            <p:ph idx="1"/>
          </p:nvPr>
        </p:nvSpPr>
        <p:spPr/>
        <p:txBody>
          <a:bodyPr/>
          <a:lstStyle/>
          <a:p>
            <a:pPr marL="0" eaLnBrk="1" hangingPunct="1">
              <a:buFont typeface="Wingdings" pitchFamily="2" charset="2"/>
              <a:buNone/>
            </a:pPr>
            <a:r>
              <a:rPr lang="en-US" altLang="en-US" dirty="0">
                <a:ea typeface="ヒラギノ角ゴ Pro W3" charset="-128"/>
              </a:rPr>
              <a:t>The statistics of a particular basketball player state that he makes four out of five free-throw attempts.</a:t>
            </a:r>
          </a:p>
          <a:p>
            <a:pPr marL="0" eaLnBrk="1" hangingPunct="1">
              <a:buFont typeface="Wingdings" pitchFamily="2" charset="2"/>
              <a:buNone/>
            </a:pPr>
            <a:r>
              <a:rPr lang="en-US" altLang="en-US" dirty="0">
                <a:ea typeface="ヒラギノ角ゴ Pro W3" charset="-128"/>
              </a:rPr>
              <a:t>The basketball player is just about to attempt a free throw. What do you estimate the probability that the player makes this next free throw to be?</a:t>
            </a:r>
          </a:p>
          <a:p>
            <a:pPr marL="0" eaLnBrk="1" hangingPunct="1">
              <a:buFont typeface="Wingdings" pitchFamily="2" charset="2"/>
              <a:buNone/>
            </a:pPr>
            <a:endParaRPr lang="en-US" altLang="en-US" dirty="0">
              <a:ea typeface="ヒラギノ角ゴ Pro W3" charset="-128"/>
            </a:endParaRPr>
          </a:p>
          <a:p>
            <a:pPr marL="0" eaLnBrk="1" hangingPunct="1">
              <a:buFont typeface="Wingdings" pitchFamily="2" charset="2"/>
              <a:buNone/>
            </a:pPr>
            <a:r>
              <a:rPr lang="en-US" altLang="en-US" dirty="0">
                <a:ea typeface="ヒラギノ角ゴ Pro W3" charset="-128"/>
              </a:rPr>
              <a:t>a.  0.16 </a:t>
            </a:r>
          </a:p>
          <a:p>
            <a:pPr marL="0" eaLnBrk="1" hangingPunct="1">
              <a:buFont typeface="Wingdings" pitchFamily="2" charset="2"/>
              <a:buNone/>
            </a:pPr>
            <a:r>
              <a:rPr lang="en-US" altLang="en-US" dirty="0">
                <a:ea typeface="ヒラギノ角ゴ Pro W3" charset="-128"/>
              </a:rPr>
              <a:t>b.  50-50 (either he makes it or he does not) </a:t>
            </a:r>
          </a:p>
          <a:p>
            <a:pPr marL="0" eaLnBrk="1" hangingPunct="1">
              <a:buFont typeface="Wingdings" pitchFamily="2" charset="2"/>
              <a:buNone/>
            </a:pPr>
            <a:r>
              <a:rPr lang="en-US" altLang="en-US" dirty="0">
                <a:ea typeface="ヒラギノ角ゴ Pro W3" charset="-128"/>
              </a:rPr>
              <a:t>c.  0.80 </a:t>
            </a:r>
          </a:p>
          <a:p>
            <a:pPr marL="0" eaLnBrk="1" hangingPunct="1">
              <a:buFont typeface="Wingdings" pitchFamily="2" charset="2"/>
              <a:buNone/>
            </a:pPr>
            <a:r>
              <a:rPr lang="en-US" altLang="en-US" dirty="0">
                <a:ea typeface="ヒラギノ角ゴ Pro W3" charset="-128"/>
              </a:rPr>
              <a:t>d. 1.2 </a:t>
            </a:r>
          </a:p>
        </p:txBody>
      </p:sp>
      <p:sp>
        <p:nvSpPr>
          <p:cNvPr id="3" name="Footer Placeholder 2"/>
          <p:cNvSpPr>
            <a:spLocks noGrp="1"/>
          </p:cNvSpPr>
          <p:nvPr>
            <p:ph type="ftr" sz="quarter" idx="11"/>
          </p:nvPr>
        </p:nvSpPr>
        <p:spPr/>
        <p:txBody>
          <a:bodyPr/>
          <a:lstStyle/>
          <a:p>
            <a:pPr>
              <a:defRPr/>
            </a:pPr>
            <a:r>
              <a:rPr lang="en-US" altLang="en-US" dirty="0"/>
              <a:t>4.1  Randomness</a:t>
            </a:r>
            <a:endParaRPr lang="en-US" altLang="en-US" i="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4.1-6 answer</a:t>
            </a:r>
          </a:p>
        </p:txBody>
      </p:sp>
      <p:sp>
        <p:nvSpPr>
          <p:cNvPr id="1301507" name="Rectangle 3"/>
          <p:cNvSpPr>
            <a:spLocks noGrp="1" noChangeArrowheads="1"/>
          </p:cNvSpPr>
          <p:nvPr>
            <p:ph idx="1"/>
          </p:nvPr>
        </p:nvSpPr>
        <p:spPr/>
        <p:txBody>
          <a:bodyPr/>
          <a:lstStyle/>
          <a:p>
            <a:pPr marL="0" eaLnBrk="1" hangingPunct="1">
              <a:buFont typeface="Wingdings" pitchFamily="2" charset="2"/>
              <a:buNone/>
            </a:pPr>
            <a:r>
              <a:rPr lang="en-US" altLang="en-US" dirty="0">
                <a:ea typeface="ヒラギノ角ゴ Pro W3" charset="-128"/>
              </a:rPr>
              <a:t>The statistics of a particular basketball player state that he makes four out of five free-throw attempts.</a:t>
            </a:r>
          </a:p>
          <a:p>
            <a:pPr marL="0" eaLnBrk="1" hangingPunct="1">
              <a:buFont typeface="Wingdings" pitchFamily="2" charset="2"/>
              <a:buNone/>
            </a:pPr>
            <a:r>
              <a:rPr lang="en-US" altLang="en-US" dirty="0">
                <a:ea typeface="ヒラギノ角ゴ Pro W3" charset="-128"/>
              </a:rPr>
              <a:t>The basketball player is just about to attempt a free throw. What do you estimate the probability that the player makes this next free throw to be?</a:t>
            </a:r>
          </a:p>
          <a:p>
            <a:pPr marL="0" eaLnBrk="1" hangingPunct="1">
              <a:buFont typeface="Wingdings" pitchFamily="2" charset="2"/>
              <a:buNone/>
            </a:pPr>
            <a:endParaRPr lang="en-US" altLang="en-US" dirty="0">
              <a:ea typeface="ヒラギノ角ゴ Pro W3" charset="-128"/>
            </a:endParaRPr>
          </a:p>
          <a:p>
            <a:pPr marL="0" eaLnBrk="1" hangingPunct="1">
              <a:buFont typeface="Wingdings" pitchFamily="2" charset="2"/>
              <a:buNone/>
            </a:pPr>
            <a:r>
              <a:rPr lang="en-US" altLang="en-US" dirty="0">
                <a:ea typeface="ヒラギノ角ゴ Pro W3" charset="-128"/>
              </a:rPr>
              <a:t>a.  0.16 </a:t>
            </a:r>
          </a:p>
          <a:p>
            <a:pPr marL="0" eaLnBrk="1" hangingPunct="1">
              <a:buFont typeface="Wingdings" pitchFamily="2" charset="2"/>
              <a:buNone/>
            </a:pPr>
            <a:r>
              <a:rPr lang="en-US" altLang="en-US" dirty="0">
                <a:ea typeface="ヒラギノ角ゴ Pro W3" charset="-128"/>
              </a:rPr>
              <a:t>b.  50-50 (either he makes it or he does not) </a:t>
            </a:r>
          </a:p>
          <a:p>
            <a:pPr marL="0" eaLnBrk="1" hangingPunct="1">
              <a:buFont typeface="Wingdings" pitchFamily="2" charset="2"/>
              <a:buNone/>
            </a:pPr>
            <a:r>
              <a:rPr lang="en-US" altLang="en-US" b="1" dirty="0">
                <a:ea typeface="ヒラギノ角ゴ Pro W3" charset="-128"/>
              </a:rPr>
              <a:t>c.  0.80  (correct)</a:t>
            </a:r>
          </a:p>
          <a:p>
            <a:pPr marL="0" eaLnBrk="1" hangingPunct="1">
              <a:buFont typeface="Wingdings" pitchFamily="2" charset="2"/>
              <a:buNone/>
            </a:pPr>
            <a:r>
              <a:rPr lang="en-US" altLang="en-US" dirty="0">
                <a:ea typeface="ヒラギノ角ゴ Pro W3" charset="-128"/>
              </a:rPr>
              <a:t>d. 1.2 </a:t>
            </a:r>
          </a:p>
        </p:txBody>
      </p:sp>
      <p:sp>
        <p:nvSpPr>
          <p:cNvPr id="3" name="Footer Placeholder 2"/>
          <p:cNvSpPr>
            <a:spLocks noGrp="1"/>
          </p:cNvSpPr>
          <p:nvPr>
            <p:ph type="ftr" sz="quarter" idx="11"/>
          </p:nvPr>
        </p:nvSpPr>
        <p:spPr/>
        <p:txBody>
          <a:bodyPr/>
          <a:lstStyle/>
          <a:p>
            <a:pPr>
              <a:defRPr/>
            </a:pPr>
            <a:r>
              <a:rPr lang="en-US" altLang="en-US" dirty="0"/>
              <a:t>4.1  Randomness</a:t>
            </a:r>
            <a:endParaRPr lang="en-US" altLang="en-US" i="1" dirty="0"/>
          </a:p>
        </p:txBody>
      </p:sp>
    </p:spTree>
    <p:extLst>
      <p:ext uri="{BB962C8B-B14F-4D97-AF65-F5344CB8AC3E}">
        <p14:creationId xmlns:p14="http://schemas.microsoft.com/office/powerpoint/2010/main" val="618157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4.2-1</a:t>
            </a:r>
          </a:p>
        </p:txBody>
      </p:sp>
      <p:sp>
        <p:nvSpPr>
          <p:cNvPr id="1352707" name="Rectangle 3"/>
          <p:cNvSpPr>
            <a:spLocks noGrp="1" noChangeArrowheads="1"/>
          </p:cNvSpPr>
          <p:nvPr>
            <p:ph idx="1"/>
          </p:nvPr>
        </p:nvSpPr>
        <p:spPr/>
        <p:txBody>
          <a:bodyPr/>
          <a:lstStyle/>
          <a:p>
            <a:pPr marL="0" indent="-381000" eaLnBrk="1" hangingPunct="1">
              <a:buFont typeface="Wingdings" pitchFamily="2" charset="2"/>
              <a:buNone/>
            </a:pPr>
            <a:r>
              <a:rPr lang="en-US" altLang="en-US" dirty="0">
                <a:ea typeface="ヒラギノ角ゴ Pro W3" charset="-128"/>
              </a:rPr>
              <a:t>A fair coin is tossed, and a fair six-sided die is rolled. Suppose the outcomes for the coin and die are independent. The probability of getting a head and rolling a six is</a:t>
            </a: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r>
              <a:rPr lang="en-US" altLang="en-US" dirty="0">
                <a:ea typeface="ヒラギノ角ゴ Pro W3" charset="-128"/>
              </a:rPr>
              <a:t>a.  1/12.</a:t>
            </a:r>
          </a:p>
          <a:p>
            <a:pPr marL="0" indent="-381000" eaLnBrk="1" hangingPunct="1">
              <a:buFont typeface="Wingdings" pitchFamily="2" charset="2"/>
              <a:buNone/>
            </a:pPr>
            <a:r>
              <a:rPr lang="en-US" altLang="en-US" dirty="0">
                <a:ea typeface="ヒラギノ角ゴ Pro W3" charset="-128"/>
              </a:rPr>
              <a:t>b.  2/3.</a:t>
            </a:r>
          </a:p>
          <a:p>
            <a:pPr marL="0" indent="-381000" eaLnBrk="1" hangingPunct="1">
              <a:buFont typeface="Wingdings" pitchFamily="2" charset="2"/>
              <a:buNone/>
            </a:pPr>
            <a:r>
              <a:rPr lang="en-US" altLang="en-US" dirty="0">
                <a:ea typeface="ヒラギノ角ゴ Pro W3" charset="-128"/>
              </a:rPr>
              <a:t>c.  1/3.</a:t>
            </a:r>
          </a:p>
        </p:txBody>
      </p:sp>
      <p:sp>
        <p:nvSpPr>
          <p:cNvPr id="3" name="Footer Placeholder 2"/>
          <p:cNvSpPr>
            <a:spLocks noGrp="1"/>
          </p:cNvSpPr>
          <p:nvPr>
            <p:ph type="ftr" sz="quarter" idx="11"/>
          </p:nvPr>
        </p:nvSpPr>
        <p:spPr/>
        <p:txBody>
          <a:bodyPr/>
          <a:lstStyle/>
          <a:p>
            <a:pPr>
              <a:defRPr/>
            </a:pPr>
            <a:r>
              <a:rPr lang="en-US" altLang="en-US" dirty="0"/>
              <a:t>4.2  Probability Models</a:t>
            </a:r>
            <a:endParaRPr lang="en-US" altLang="en-US" i="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4.2-1 answer</a:t>
            </a:r>
          </a:p>
        </p:txBody>
      </p:sp>
      <p:sp>
        <p:nvSpPr>
          <p:cNvPr id="1352707" name="Rectangle 3"/>
          <p:cNvSpPr>
            <a:spLocks noGrp="1" noChangeArrowheads="1"/>
          </p:cNvSpPr>
          <p:nvPr>
            <p:ph idx="1"/>
          </p:nvPr>
        </p:nvSpPr>
        <p:spPr/>
        <p:txBody>
          <a:bodyPr/>
          <a:lstStyle/>
          <a:p>
            <a:pPr marL="0" indent="-381000" eaLnBrk="1" hangingPunct="1">
              <a:buFont typeface="Wingdings" pitchFamily="2" charset="2"/>
              <a:buNone/>
            </a:pPr>
            <a:r>
              <a:rPr lang="en-US" altLang="en-US" dirty="0">
                <a:ea typeface="ヒラギノ角ゴ Pro W3" charset="-128"/>
              </a:rPr>
              <a:t>A fair coin is tossed, and a fair six-sided die is rolled. Suppose the outcomes for the coin and die are independent. The probability of getting a head and rolling a six is</a:t>
            </a: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r>
              <a:rPr lang="en-US" altLang="en-US" b="1" dirty="0">
                <a:ea typeface="ヒラギノ角ゴ Pro W3" charset="-128"/>
              </a:rPr>
              <a:t>a.  1/12. (correct)</a:t>
            </a:r>
          </a:p>
          <a:p>
            <a:pPr marL="0" indent="-381000" eaLnBrk="1" hangingPunct="1">
              <a:buFont typeface="Wingdings" pitchFamily="2" charset="2"/>
              <a:buNone/>
            </a:pPr>
            <a:r>
              <a:rPr lang="en-US" altLang="en-US" dirty="0">
                <a:ea typeface="ヒラギノ角ゴ Pro W3" charset="-128"/>
              </a:rPr>
              <a:t>b.  2/3.</a:t>
            </a:r>
          </a:p>
          <a:p>
            <a:pPr marL="0" indent="-381000" eaLnBrk="1" hangingPunct="1">
              <a:buFont typeface="Wingdings" pitchFamily="2" charset="2"/>
              <a:buNone/>
            </a:pPr>
            <a:r>
              <a:rPr lang="en-US" altLang="en-US" dirty="0">
                <a:ea typeface="ヒラギノ角ゴ Pro W3" charset="-128"/>
              </a:rPr>
              <a:t>c.  1/3.</a:t>
            </a:r>
          </a:p>
        </p:txBody>
      </p:sp>
      <p:sp>
        <p:nvSpPr>
          <p:cNvPr id="3" name="Footer Placeholder 2"/>
          <p:cNvSpPr>
            <a:spLocks noGrp="1"/>
          </p:cNvSpPr>
          <p:nvPr>
            <p:ph type="ftr" sz="quarter" idx="11"/>
          </p:nvPr>
        </p:nvSpPr>
        <p:spPr/>
        <p:txBody>
          <a:bodyPr/>
          <a:lstStyle/>
          <a:p>
            <a:pPr>
              <a:defRPr/>
            </a:pPr>
            <a:r>
              <a:rPr lang="en-US" altLang="en-US" dirty="0"/>
              <a:t>4.2  Probability Models</a:t>
            </a:r>
            <a:endParaRPr lang="en-US" altLang="en-US" i="1" dirty="0"/>
          </a:p>
        </p:txBody>
      </p:sp>
    </p:spTree>
    <p:extLst>
      <p:ext uri="{BB962C8B-B14F-4D97-AF65-F5344CB8AC3E}">
        <p14:creationId xmlns:p14="http://schemas.microsoft.com/office/powerpoint/2010/main" val="1081652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4.2-2</a:t>
            </a:r>
          </a:p>
        </p:txBody>
      </p:sp>
      <p:sp>
        <p:nvSpPr>
          <p:cNvPr id="1352707" name="Rectangle 3"/>
          <p:cNvSpPr>
            <a:spLocks noGrp="1" noChangeArrowheads="1"/>
          </p:cNvSpPr>
          <p:nvPr>
            <p:ph idx="1"/>
          </p:nvPr>
        </p:nvSpPr>
        <p:spPr/>
        <p:txBody>
          <a:bodyPr/>
          <a:lstStyle/>
          <a:p>
            <a:pPr marL="0" indent="-381000" eaLnBrk="1" hangingPunct="1">
              <a:buFont typeface="Wingdings" pitchFamily="2" charset="2"/>
              <a:buNone/>
            </a:pPr>
            <a:r>
              <a:rPr lang="en-US" altLang="en-US" dirty="0">
                <a:ea typeface="ヒラギノ角ゴ Pro W3" charset="-128"/>
              </a:rPr>
              <a:t>An event </a:t>
            </a:r>
            <a:r>
              <a:rPr lang="en-US" altLang="en-US" i="1" dirty="0">
                <a:ea typeface="ヒラギノ角ゴ Pro W3" charset="-128"/>
              </a:rPr>
              <a:t>A</a:t>
            </a:r>
            <a:r>
              <a:rPr lang="en-US" altLang="en-US" dirty="0">
                <a:ea typeface="ヒラギノ角ゴ Pro W3" charset="-128"/>
              </a:rPr>
              <a:t> occurs with probability 0.3. Event </a:t>
            </a:r>
            <a:r>
              <a:rPr lang="en-US" altLang="en-US" i="1" dirty="0">
                <a:ea typeface="ヒラギノ角ゴ Pro W3" charset="-128"/>
              </a:rPr>
              <a:t>B</a:t>
            </a:r>
            <a:r>
              <a:rPr lang="en-US" altLang="en-US" dirty="0">
                <a:ea typeface="ヒラギノ角ゴ Pro W3" charset="-128"/>
              </a:rPr>
              <a:t> occurs with probability 0.5. If </a:t>
            </a:r>
            <a:r>
              <a:rPr lang="en-US" altLang="en-US" i="1" dirty="0">
                <a:ea typeface="ヒラギノ角ゴ Pro W3" charset="-128"/>
              </a:rPr>
              <a:t>A</a:t>
            </a:r>
            <a:r>
              <a:rPr lang="en-US" altLang="en-US" dirty="0">
                <a:ea typeface="ヒラギノ角ゴ Pro W3" charset="-128"/>
              </a:rPr>
              <a:t> and </a:t>
            </a:r>
            <a:r>
              <a:rPr lang="en-US" altLang="en-US" i="1" dirty="0">
                <a:ea typeface="ヒラギノ角ゴ Pro W3" charset="-128"/>
              </a:rPr>
              <a:t>B</a:t>
            </a:r>
            <a:r>
              <a:rPr lang="en-US" altLang="en-US" dirty="0">
                <a:ea typeface="ヒラギノ角ゴ Pro W3" charset="-128"/>
              </a:rPr>
              <a:t> are disjoint, then </a:t>
            </a:r>
            <a:r>
              <a:rPr lang="en-US" altLang="en-US" i="1" dirty="0">
                <a:ea typeface="ヒラギノ角ゴ Pro W3" charset="-128"/>
              </a:rPr>
              <a:t>P</a:t>
            </a:r>
            <a:r>
              <a:rPr lang="en-US" altLang="en-US" dirty="0">
                <a:ea typeface="ヒラギノ角ゴ Pro W3" charset="-128"/>
              </a:rPr>
              <a:t>(</a:t>
            </a:r>
            <a:r>
              <a:rPr lang="en-US" altLang="en-US" i="1" dirty="0">
                <a:ea typeface="ヒラギノ角ゴ Pro W3" charset="-128"/>
              </a:rPr>
              <a:t>A</a:t>
            </a:r>
            <a:r>
              <a:rPr lang="en-US" altLang="en-US" dirty="0">
                <a:ea typeface="ヒラギノ角ゴ Pro W3" charset="-128"/>
              </a:rPr>
              <a:t> or </a:t>
            </a:r>
            <a:r>
              <a:rPr lang="en-US" altLang="en-US" i="1" dirty="0">
                <a:ea typeface="ヒラギノ角ゴ Pro W3" charset="-128"/>
              </a:rPr>
              <a:t>B</a:t>
            </a:r>
            <a:r>
              <a:rPr lang="en-US" altLang="en-US" dirty="0">
                <a:ea typeface="ヒラギノ角ゴ Pro W3" charset="-128"/>
              </a:rPr>
              <a:t>) = </a:t>
            </a: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r>
              <a:rPr lang="en-US" altLang="en-US" dirty="0">
                <a:ea typeface="ヒラギノ角ゴ Pro W3" charset="-128"/>
              </a:rPr>
              <a:t>a.  0.80.</a:t>
            </a:r>
          </a:p>
          <a:p>
            <a:pPr marL="0" indent="-381000" eaLnBrk="1" hangingPunct="1">
              <a:buFont typeface="Wingdings" pitchFamily="2" charset="2"/>
              <a:buNone/>
            </a:pPr>
            <a:r>
              <a:rPr lang="en-US" altLang="en-US" dirty="0">
                <a:ea typeface="ヒラギノ角ゴ Pro W3" charset="-128"/>
              </a:rPr>
              <a:t>b.  0.15.</a:t>
            </a:r>
          </a:p>
          <a:p>
            <a:pPr marL="0" indent="-381000" eaLnBrk="1" hangingPunct="1">
              <a:buFont typeface="Wingdings" pitchFamily="2" charset="2"/>
              <a:buNone/>
            </a:pPr>
            <a:r>
              <a:rPr lang="en-US" altLang="en-US" dirty="0">
                <a:ea typeface="ヒラギノ角ゴ Pro W3" charset="-128"/>
              </a:rPr>
              <a:t>c.  0.65.</a:t>
            </a:r>
          </a:p>
        </p:txBody>
      </p:sp>
      <p:sp>
        <p:nvSpPr>
          <p:cNvPr id="3" name="Footer Placeholder 2"/>
          <p:cNvSpPr>
            <a:spLocks noGrp="1"/>
          </p:cNvSpPr>
          <p:nvPr>
            <p:ph type="ftr" sz="quarter" idx="11"/>
          </p:nvPr>
        </p:nvSpPr>
        <p:spPr/>
        <p:txBody>
          <a:bodyPr/>
          <a:lstStyle/>
          <a:p>
            <a:pPr>
              <a:defRPr/>
            </a:pPr>
            <a:r>
              <a:rPr lang="en-US" altLang="en-US" dirty="0"/>
              <a:t>4.2  Probability Models</a:t>
            </a:r>
            <a:endParaRPr lang="en-US" altLang="en-US" i="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4.2-2 answer</a:t>
            </a:r>
          </a:p>
        </p:txBody>
      </p:sp>
      <p:sp>
        <p:nvSpPr>
          <p:cNvPr id="1352707" name="Rectangle 3"/>
          <p:cNvSpPr>
            <a:spLocks noGrp="1" noChangeArrowheads="1"/>
          </p:cNvSpPr>
          <p:nvPr>
            <p:ph idx="1"/>
          </p:nvPr>
        </p:nvSpPr>
        <p:spPr/>
        <p:txBody>
          <a:bodyPr/>
          <a:lstStyle/>
          <a:p>
            <a:pPr marL="0" indent="-381000" eaLnBrk="1" hangingPunct="1">
              <a:buFont typeface="Wingdings" pitchFamily="2" charset="2"/>
              <a:buNone/>
            </a:pPr>
            <a:r>
              <a:rPr lang="en-US" altLang="en-US" dirty="0">
                <a:ea typeface="ヒラギノ角ゴ Pro W3" charset="-128"/>
              </a:rPr>
              <a:t>An event </a:t>
            </a:r>
            <a:r>
              <a:rPr lang="en-US" altLang="en-US" i="1" dirty="0">
                <a:ea typeface="ヒラギノ角ゴ Pro W3" charset="-128"/>
              </a:rPr>
              <a:t>A</a:t>
            </a:r>
            <a:r>
              <a:rPr lang="en-US" altLang="en-US" dirty="0">
                <a:ea typeface="ヒラギノ角ゴ Pro W3" charset="-128"/>
              </a:rPr>
              <a:t> occurs with probability 0.3. Event </a:t>
            </a:r>
            <a:r>
              <a:rPr lang="en-US" altLang="en-US" i="1" dirty="0">
                <a:ea typeface="ヒラギノ角ゴ Pro W3" charset="-128"/>
              </a:rPr>
              <a:t>B</a:t>
            </a:r>
            <a:r>
              <a:rPr lang="en-US" altLang="en-US" dirty="0">
                <a:ea typeface="ヒラギノ角ゴ Pro W3" charset="-128"/>
              </a:rPr>
              <a:t> occurs with probability 0.5. If </a:t>
            </a:r>
            <a:r>
              <a:rPr lang="en-US" altLang="en-US" i="1" dirty="0">
                <a:ea typeface="ヒラギノ角ゴ Pro W3" charset="-128"/>
              </a:rPr>
              <a:t>A</a:t>
            </a:r>
            <a:r>
              <a:rPr lang="en-US" altLang="en-US" dirty="0">
                <a:ea typeface="ヒラギノ角ゴ Pro W3" charset="-128"/>
              </a:rPr>
              <a:t> and </a:t>
            </a:r>
            <a:r>
              <a:rPr lang="en-US" altLang="en-US" i="1" dirty="0">
                <a:ea typeface="ヒラギノ角ゴ Pro W3" charset="-128"/>
              </a:rPr>
              <a:t>B</a:t>
            </a:r>
            <a:r>
              <a:rPr lang="en-US" altLang="en-US" dirty="0">
                <a:ea typeface="ヒラギノ角ゴ Pro W3" charset="-128"/>
              </a:rPr>
              <a:t> are disjoint, then </a:t>
            </a:r>
            <a:r>
              <a:rPr lang="en-US" altLang="en-US" i="1" dirty="0">
                <a:ea typeface="ヒラギノ角ゴ Pro W3" charset="-128"/>
              </a:rPr>
              <a:t>P</a:t>
            </a:r>
            <a:r>
              <a:rPr lang="en-US" altLang="en-US" dirty="0">
                <a:ea typeface="ヒラギノ角ゴ Pro W3" charset="-128"/>
              </a:rPr>
              <a:t>(</a:t>
            </a:r>
            <a:r>
              <a:rPr lang="en-US" altLang="en-US" i="1" dirty="0">
                <a:ea typeface="ヒラギノ角ゴ Pro W3" charset="-128"/>
              </a:rPr>
              <a:t>A</a:t>
            </a:r>
            <a:r>
              <a:rPr lang="en-US" altLang="en-US" dirty="0">
                <a:ea typeface="ヒラギノ角ゴ Pro W3" charset="-128"/>
              </a:rPr>
              <a:t> or </a:t>
            </a:r>
            <a:r>
              <a:rPr lang="en-US" altLang="en-US" i="1" dirty="0">
                <a:ea typeface="ヒラギノ角ゴ Pro W3" charset="-128"/>
              </a:rPr>
              <a:t>B</a:t>
            </a:r>
            <a:r>
              <a:rPr lang="en-US" altLang="en-US" dirty="0">
                <a:ea typeface="ヒラギノ角ゴ Pro W3" charset="-128"/>
              </a:rPr>
              <a:t>) = </a:t>
            </a: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r>
              <a:rPr lang="en-US" altLang="en-US" b="1" dirty="0">
                <a:ea typeface="ヒラギノ角ゴ Pro W3" charset="-128"/>
              </a:rPr>
              <a:t>a.  0.80. (correct)</a:t>
            </a:r>
          </a:p>
          <a:p>
            <a:pPr marL="0" indent="-381000" eaLnBrk="1" hangingPunct="1">
              <a:buFont typeface="Wingdings" pitchFamily="2" charset="2"/>
              <a:buNone/>
            </a:pPr>
            <a:r>
              <a:rPr lang="en-US" altLang="en-US" dirty="0">
                <a:ea typeface="ヒラギノ角ゴ Pro W3" charset="-128"/>
              </a:rPr>
              <a:t>b.  0.15.</a:t>
            </a:r>
          </a:p>
          <a:p>
            <a:pPr marL="0" indent="-381000" eaLnBrk="1" hangingPunct="1">
              <a:buFont typeface="Wingdings" pitchFamily="2" charset="2"/>
              <a:buNone/>
            </a:pPr>
            <a:r>
              <a:rPr lang="en-US" altLang="en-US" dirty="0">
                <a:ea typeface="ヒラギノ角ゴ Pro W3" charset="-128"/>
              </a:rPr>
              <a:t>c.  0.65.</a:t>
            </a:r>
          </a:p>
        </p:txBody>
      </p:sp>
      <p:sp>
        <p:nvSpPr>
          <p:cNvPr id="3" name="Footer Placeholder 2"/>
          <p:cNvSpPr>
            <a:spLocks noGrp="1"/>
          </p:cNvSpPr>
          <p:nvPr>
            <p:ph type="ftr" sz="quarter" idx="11"/>
          </p:nvPr>
        </p:nvSpPr>
        <p:spPr/>
        <p:txBody>
          <a:bodyPr/>
          <a:lstStyle/>
          <a:p>
            <a:pPr>
              <a:defRPr/>
            </a:pPr>
            <a:r>
              <a:rPr lang="en-US" altLang="en-US" dirty="0"/>
              <a:t>4.2  Probability Models</a:t>
            </a:r>
            <a:endParaRPr lang="en-US" altLang="en-US" i="1" dirty="0"/>
          </a:p>
        </p:txBody>
      </p:sp>
    </p:spTree>
    <p:extLst>
      <p:ext uri="{BB962C8B-B14F-4D97-AF65-F5344CB8AC3E}">
        <p14:creationId xmlns:p14="http://schemas.microsoft.com/office/powerpoint/2010/main" val="3779895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4.2-3</a:t>
            </a:r>
          </a:p>
        </p:txBody>
      </p:sp>
      <p:sp>
        <p:nvSpPr>
          <p:cNvPr id="1302531" name="Rectangle 3"/>
          <p:cNvSpPr>
            <a:spLocks noGrp="1" noChangeArrowheads="1"/>
          </p:cNvSpPr>
          <p:nvPr>
            <p:ph idx="1"/>
          </p:nvPr>
        </p:nvSpPr>
        <p:spPr/>
        <p:txBody>
          <a:bodyPr/>
          <a:lstStyle/>
          <a:p>
            <a:pPr marL="0" indent="-381000" eaLnBrk="1" hangingPunct="1">
              <a:lnSpc>
                <a:spcPct val="120000"/>
              </a:lnSpc>
              <a:buFont typeface="Wingdings" pitchFamily="2" charset="2"/>
              <a:buNone/>
            </a:pPr>
            <a:r>
              <a:rPr lang="en-US" altLang="en-US" dirty="0">
                <a:ea typeface="ヒラギノ角ゴ Pro W3" charset="-128"/>
              </a:rPr>
              <a:t>Suppose </a:t>
            </a:r>
            <a:r>
              <a:rPr lang="en-US" altLang="en-US" i="1" dirty="0">
                <a:ea typeface="ヒラギノ角ゴ Pro W3" charset="-128"/>
              </a:rPr>
              <a:t>P</a:t>
            </a:r>
            <a:r>
              <a:rPr lang="en-US" altLang="en-US" dirty="0">
                <a:ea typeface="ヒラギノ角ゴ Pro W3" charset="-128"/>
              </a:rPr>
              <a:t>(</a:t>
            </a:r>
            <a:r>
              <a:rPr lang="en-US" altLang="en-US" i="1" dirty="0">
                <a:ea typeface="ヒラギノ角ゴ Pro W3" charset="-128"/>
              </a:rPr>
              <a:t>A</a:t>
            </a:r>
            <a:r>
              <a:rPr lang="en-US" altLang="en-US" dirty="0">
                <a:ea typeface="ヒラギノ角ゴ Pro W3" charset="-128"/>
              </a:rPr>
              <a:t>) = 0.2, </a:t>
            </a:r>
            <a:r>
              <a:rPr lang="en-US" altLang="en-US" i="1" dirty="0">
                <a:ea typeface="ヒラギノ角ゴ Pro W3" charset="-128"/>
              </a:rPr>
              <a:t>P</a:t>
            </a:r>
            <a:r>
              <a:rPr lang="en-US" altLang="en-US" dirty="0">
                <a:ea typeface="ヒラギノ角ゴ Pro W3" charset="-128"/>
              </a:rPr>
              <a:t>(</a:t>
            </a:r>
            <a:r>
              <a:rPr lang="en-US" altLang="en-US" i="1" dirty="0">
                <a:ea typeface="ヒラギノ角ゴ Pro W3" charset="-128"/>
              </a:rPr>
              <a:t>B</a:t>
            </a:r>
            <a:r>
              <a:rPr lang="en-US" altLang="en-US" dirty="0">
                <a:ea typeface="ヒラギノ角ゴ Pro W3" charset="-128"/>
              </a:rPr>
              <a:t>) = 0.4, and </a:t>
            </a:r>
            <a:r>
              <a:rPr lang="en-US" altLang="en-US" i="1" dirty="0">
                <a:ea typeface="ヒラギノ角ゴ Pro W3" charset="-128"/>
              </a:rPr>
              <a:t>P</a:t>
            </a:r>
            <a:r>
              <a:rPr lang="en-US" altLang="en-US" dirty="0">
                <a:ea typeface="ヒラギノ角ゴ Pro W3" charset="-128"/>
              </a:rPr>
              <a:t>(</a:t>
            </a:r>
            <a:r>
              <a:rPr lang="en-US" altLang="en-US" i="1" dirty="0">
                <a:ea typeface="ヒラギノ角ゴ Pro W3" charset="-128"/>
              </a:rPr>
              <a:t>A</a:t>
            </a:r>
            <a:r>
              <a:rPr lang="en-US" altLang="en-US" dirty="0">
                <a:ea typeface="ヒラギノ角ゴ Pro W3" charset="-128"/>
              </a:rPr>
              <a:t> and </a:t>
            </a:r>
            <a:r>
              <a:rPr lang="en-US" altLang="en-US" i="1" dirty="0">
                <a:ea typeface="ヒラギノ角ゴ Pro W3" charset="-128"/>
              </a:rPr>
              <a:t>B</a:t>
            </a:r>
            <a:r>
              <a:rPr lang="en-US" altLang="en-US" dirty="0">
                <a:ea typeface="ヒラギノ角ゴ Pro W3" charset="-128"/>
              </a:rPr>
              <a:t>) = 0.05. Are these events independent?</a:t>
            </a:r>
          </a:p>
          <a:p>
            <a:pPr marL="0" indent="-381000" eaLnBrk="1" hangingPunct="1">
              <a:lnSpc>
                <a:spcPct val="120000"/>
              </a:lnSpc>
              <a:buFont typeface="Wingdings" pitchFamily="2" charset="2"/>
              <a:buNone/>
            </a:pPr>
            <a:endParaRPr lang="en-US" altLang="en-US" dirty="0">
              <a:ea typeface="ヒラギノ角ゴ Pro W3" charset="-128"/>
            </a:endParaRPr>
          </a:p>
          <a:p>
            <a:pPr marL="0" indent="-381000" eaLnBrk="1" hangingPunct="1">
              <a:buFont typeface="Wingdings" pitchFamily="2" charset="2"/>
              <a:buNone/>
            </a:pPr>
            <a:r>
              <a:rPr lang="en-US" altLang="en-US" dirty="0">
                <a:ea typeface="ヒラギノ角ゴ Pro W3" charset="-128"/>
              </a:rPr>
              <a:t>a. no</a:t>
            </a:r>
          </a:p>
          <a:p>
            <a:pPr marL="0" indent="-381000" eaLnBrk="1" hangingPunct="1">
              <a:buFont typeface="Wingdings" pitchFamily="2" charset="2"/>
              <a:buNone/>
            </a:pPr>
            <a:r>
              <a:rPr lang="en-US" altLang="en-US" dirty="0">
                <a:ea typeface="ヒラギノ角ゴ Pro W3" charset="-128"/>
              </a:rPr>
              <a:t>b. yes</a:t>
            </a: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endParaRPr lang="en-US" altLang="en-US" dirty="0">
              <a:ea typeface="ヒラギノ角ゴ Pro W3" charset="-128"/>
            </a:endParaRPr>
          </a:p>
        </p:txBody>
      </p:sp>
      <p:sp>
        <p:nvSpPr>
          <p:cNvPr id="3" name="Footer Placeholder 2"/>
          <p:cNvSpPr>
            <a:spLocks noGrp="1"/>
          </p:cNvSpPr>
          <p:nvPr>
            <p:ph type="ftr" sz="quarter" idx="11"/>
          </p:nvPr>
        </p:nvSpPr>
        <p:spPr/>
        <p:txBody>
          <a:bodyPr/>
          <a:lstStyle/>
          <a:p>
            <a:pPr>
              <a:defRPr/>
            </a:pPr>
            <a:r>
              <a:rPr lang="en-US" altLang="en-US" dirty="0"/>
              <a:t>4.2  Probability Models</a:t>
            </a:r>
            <a:endParaRPr lang="en-US" altLang="en-US" i="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4.2-3 answer</a:t>
            </a:r>
          </a:p>
        </p:txBody>
      </p:sp>
      <p:sp>
        <p:nvSpPr>
          <p:cNvPr id="1302531" name="Rectangle 3"/>
          <p:cNvSpPr>
            <a:spLocks noGrp="1" noChangeArrowheads="1"/>
          </p:cNvSpPr>
          <p:nvPr>
            <p:ph idx="1"/>
          </p:nvPr>
        </p:nvSpPr>
        <p:spPr/>
        <p:txBody>
          <a:bodyPr/>
          <a:lstStyle/>
          <a:p>
            <a:pPr marL="0" indent="-381000" eaLnBrk="1" hangingPunct="1">
              <a:lnSpc>
                <a:spcPct val="120000"/>
              </a:lnSpc>
              <a:buFont typeface="Wingdings" pitchFamily="2" charset="2"/>
              <a:buNone/>
            </a:pPr>
            <a:r>
              <a:rPr lang="en-US" altLang="en-US" dirty="0">
                <a:ea typeface="ヒラギノ角ゴ Pro W3" charset="-128"/>
              </a:rPr>
              <a:t>Suppose </a:t>
            </a:r>
            <a:r>
              <a:rPr lang="en-US" altLang="en-US" i="1" dirty="0">
                <a:ea typeface="ヒラギノ角ゴ Pro W3" charset="-128"/>
              </a:rPr>
              <a:t>P</a:t>
            </a:r>
            <a:r>
              <a:rPr lang="en-US" altLang="en-US" dirty="0">
                <a:ea typeface="ヒラギノ角ゴ Pro W3" charset="-128"/>
              </a:rPr>
              <a:t>(</a:t>
            </a:r>
            <a:r>
              <a:rPr lang="en-US" altLang="en-US" i="1" dirty="0">
                <a:ea typeface="ヒラギノ角ゴ Pro W3" charset="-128"/>
              </a:rPr>
              <a:t>A</a:t>
            </a:r>
            <a:r>
              <a:rPr lang="en-US" altLang="en-US" dirty="0">
                <a:ea typeface="ヒラギノ角ゴ Pro W3" charset="-128"/>
              </a:rPr>
              <a:t>) = 0.2, </a:t>
            </a:r>
            <a:r>
              <a:rPr lang="en-US" altLang="en-US" i="1" dirty="0">
                <a:ea typeface="ヒラギノ角ゴ Pro W3" charset="-128"/>
              </a:rPr>
              <a:t>P</a:t>
            </a:r>
            <a:r>
              <a:rPr lang="en-US" altLang="en-US" dirty="0">
                <a:ea typeface="ヒラギノ角ゴ Pro W3" charset="-128"/>
              </a:rPr>
              <a:t>(</a:t>
            </a:r>
            <a:r>
              <a:rPr lang="en-US" altLang="en-US" i="1" dirty="0">
                <a:ea typeface="ヒラギノ角ゴ Pro W3" charset="-128"/>
              </a:rPr>
              <a:t>B</a:t>
            </a:r>
            <a:r>
              <a:rPr lang="en-US" altLang="en-US" dirty="0">
                <a:ea typeface="ヒラギノ角ゴ Pro W3" charset="-128"/>
              </a:rPr>
              <a:t>) = 0.4, and </a:t>
            </a:r>
            <a:r>
              <a:rPr lang="en-US" altLang="en-US" i="1" dirty="0">
                <a:ea typeface="ヒラギノ角ゴ Pro W3" charset="-128"/>
              </a:rPr>
              <a:t>P</a:t>
            </a:r>
            <a:r>
              <a:rPr lang="en-US" altLang="en-US" dirty="0">
                <a:ea typeface="ヒラギノ角ゴ Pro W3" charset="-128"/>
              </a:rPr>
              <a:t>(</a:t>
            </a:r>
            <a:r>
              <a:rPr lang="en-US" altLang="en-US" i="1" dirty="0">
                <a:ea typeface="ヒラギノ角ゴ Pro W3" charset="-128"/>
              </a:rPr>
              <a:t>A</a:t>
            </a:r>
            <a:r>
              <a:rPr lang="en-US" altLang="en-US" dirty="0">
                <a:ea typeface="ヒラギノ角ゴ Pro W3" charset="-128"/>
              </a:rPr>
              <a:t> and </a:t>
            </a:r>
            <a:r>
              <a:rPr lang="en-US" altLang="en-US" i="1" dirty="0">
                <a:ea typeface="ヒラギノ角ゴ Pro W3" charset="-128"/>
              </a:rPr>
              <a:t>B</a:t>
            </a:r>
            <a:r>
              <a:rPr lang="en-US" altLang="en-US" dirty="0">
                <a:ea typeface="ヒラギノ角ゴ Pro W3" charset="-128"/>
              </a:rPr>
              <a:t>) = 0.05. Are these events independent?</a:t>
            </a:r>
          </a:p>
          <a:p>
            <a:pPr marL="0" indent="-381000" eaLnBrk="1" hangingPunct="1">
              <a:lnSpc>
                <a:spcPct val="120000"/>
              </a:lnSpc>
              <a:buFont typeface="Wingdings" pitchFamily="2" charset="2"/>
              <a:buNone/>
            </a:pPr>
            <a:endParaRPr lang="en-US" altLang="en-US" dirty="0">
              <a:ea typeface="ヒラギノ角ゴ Pro W3" charset="-128"/>
            </a:endParaRPr>
          </a:p>
          <a:p>
            <a:pPr marL="0" indent="-381000" eaLnBrk="1" hangingPunct="1">
              <a:buFont typeface="Wingdings" pitchFamily="2" charset="2"/>
              <a:buNone/>
            </a:pPr>
            <a:r>
              <a:rPr lang="en-US" altLang="en-US" b="1" dirty="0">
                <a:ea typeface="ヒラギノ角ゴ Pro W3" charset="-128"/>
              </a:rPr>
              <a:t>a. no (correct)</a:t>
            </a:r>
          </a:p>
          <a:p>
            <a:pPr marL="0" indent="-381000" eaLnBrk="1" hangingPunct="1">
              <a:buFont typeface="Wingdings" pitchFamily="2" charset="2"/>
              <a:buNone/>
            </a:pPr>
            <a:r>
              <a:rPr lang="en-US" altLang="en-US" dirty="0">
                <a:ea typeface="ヒラギノ角ゴ Pro W3" charset="-128"/>
              </a:rPr>
              <a:t>b. yes</a:t>
            </a: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endParaRPr lang="en-US" altLang="en-US" dirty="0">
              <a:ea typeface="ヒラギノ角ゴ Pro W3" charset="-128"/>
            </a:endParaRPr>
          </a:p>
        </p:txBody>
      </p:sp>
      <p:sp>
        <p:nvSpPr>
          <p:cNvPr id="3" name="Footer Placeholder 2"/>
          <p:cNvSpPr>
            <a:spLocks noGrp="1"/>
          </p:cNvSpPr>
          <p:nvPr>
            <p:ph type="ftr" sz="quarter" idx="11"/>
          </p:nvPr>
        </p:nvSpPr>
        <p:spPr/>
        <p:txBody>
          <a:bodyPr/>
          <a:lstStyle/>
          <a:p>
            <a:pPr>
              <a:defRPr/>
            </a:pPr>
            <a:r>
              <a:rPr lang="en-US" altLang="en-US" dirty="0"/>
              <a:t>4.2  Probability Models</a:t>
            </a:r>
            <a:endParaRPr lang="en-US" altLang="en-US" i="1" dirty="0"/>
          </a:p>
        </p:txBody>
      </p:sp>
    </p:spTree>
    <p:extLst>
      <p:ext uri="{BB962C8B-B14F-4D97-AF65-F5344CB8AC3E}">
        <p14:creationId xmlns:p14="http://schemas.microsoft.com/office/powerpoint/2010/main" val="4023689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4.1-1</a:t>
            </a:r>
          </a:p>
        </p:txBody>
      </p:sp>
      <p:sp>
        <p:nvSpPr>
          <p:cNvPr id="1299459" name="Rectangle 3"/>
          <p:cNvSpPr>
            <a:spLocks noGrp="1" noChangeArrowheads="1"/>
          </p:cNvSpPr>
          <p:nvPr>
            <p:ph idx="1"/>
          </p:nvPr>
        </p:nvSpPr>
        <p:spPr/>
        <p:txBody>
          <a:bodyPr/>
          <a:lstStyle/>
          <a:p>
            <a:pPr marL="0"/>
            <a:r>
              <a:rPr lang="en-US" altLang="en-US" dirty="0"/>
              <a:t>Suppose you toss a thumbtack 60 times, and it lands point up on 35 of the tosses. The approximate probability of landing point up is</a:t>
            </a:r>
          </a:p>
          <a:p>
            <a:pPr marL="0"/>
            <a:endParaRPr lang="en-US" altLang="en-US" dirty="0"/>
          </a:p>
          <a:p>
            <a:pPr marL="0"/>
            <a:r>
              <a:rPr lang="en-US" altLang="en-US" dirty="0"/>
              <a:t>a. 35.</a:t>
            </a:r>
          </a:p>
          <a:p>
            <a:pPr marL="0"/>
            <a:r>
              <a:rPr lang="en-US" altLang="en-US" dirty="0"/>
              <a:t>b. 0.35.</a:t>
            </a:r>
          </a:p>
          <a:p>
            <a:pPr marL="0"/>
            <a:r>
              <a:rPr lang="en-US" altLang="en-US" dirty="0"/>
              <a:t>c. 0.58.</a:t>
            </a:r>
          </a:p>
        </p:txBody>
      </p:sp>
      <p:sp>
        <p:nvSpPr>
          <p:cNvPr id="5" name="Footer Placeholder 4"/>
          <p:cNvSpPr>
            <a:spLocks noGrp="1"/>
          </p:cNvSpPr>
          <p:nvPr>
            <p:ph type="ftr" sz="quarter" idx="11"/>
          </p:nvPr>
        </p:nvSpPr>
        <p:spPr/>
        <p:txBody>
          <a:bodyPr/>
          <a:lstStyle/>
          <a:p>
            <a:pPr>
              <a:defRPr/>
            </a:pPr>
            <a:r>
              <a:rPr lang="en-US" altLang="en-US" dirty="0"/>
              <a:t>4.1  Randomness</a:t>
            </a:r>
            <a:endParaRPr lang="en-US" altLang="en-US" i="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4.2-4</a:t>
            </a:r>
          </a:p>
        </p:txBody>
      </p:sp>
      <p:sp>
        <p:nvSpPr>
          <p:cNvPr id="1300483" name="Rectangle 3"/>
          <p:cNvSpPr>
            <a:spLocks noGrp="1" noChangeArrowheads="1"/>
          </p:cNvSpPr>
          <p:nvPr>
            <p:ph idx="1"/>
          </p:nvPr>
        </p:nvSpPr>
        <p:spPr/>
        <p:txBody>
          <a:bodyPr/>
          <a:lstStyle/>
          <a:p>
            <a:pPr marL="0" eaLnBrk="1" hangingPunct="1">
              <a:buFont typeface="Wingdings" pitchFamily="2" charset="2"/>
              <a:buNone/>
            </a:pPr>
            <a:r>
              <a:rPr lang="en-US" altLang="en-US" dirty="0">
                <a:ea typeface="ヒラギノ角ゴ Pro W3" charset="-128"/>
              </a:rPr>
              <a:t>Suppose we toss a penny and a nickel. Let </a:t>
            </a:r>
            <a:r>
              <a:rPr lang="en-US" altLang="en-US" i="1" dirty="0">
                <a:ea typeface="ヒラギノ角ゴ Pro W3" charset="-128"/>
              </a:rPr>
              <a:t>A</a:t>
            </a:r>
            <a:r>
              <a:rPr lang="en-US" altLang="en-US" dirty="0">
                <a:ea typeface="ヒラギノ角ゴ Pro W3" charset="-128"/>
              </a:rPr>
              <a:t> be the event that the penny is a head and </a:t>
            </a:r>
            <a:r>
              <a:rPr lang="en-US" altLang="en-US" i="1" dirty="0">
                <a:ea typeface="ヒラギノ角ゴ Pro W3" charset="-128"/>
              </a:rPr>
              <a:t>B</a:t>
            </a:r>
            <a:r>
              <a:rPr lang="en-US" altLang="en-US" dirty="0">
                <a:ea typeface="ヒラギノ角ゴ Pro W3" charset="-128"/>
              </a:rPr>
              <a:t> be the event that the nickel is a tail. The events </a:t>
            </a:r>
            <a:r>
              <a:rPr lang="en-US" altLang="en-US" i="1" dirty="0">
                <a:ea typeface="ヒラギノ角ゴ Pro W3" charset="-128"/>
              </a:rPr>
              <a:t>A</a:t>
            </a:r>
            <a:r>
              <a:rPr lang="en-US" altLang="en-US" dirty="0">
                <a:ea typeface="ヒラギノ角ゴ Pro W3" charset="-128"/>
              </a:rPr>
              <a:t> and </a:t>
            </a:r>
            <a:r>
              <a:rPr lang="en-US" altLang="en-US" i="1" dirty="0">
                <a:ea typeface="ヒラギノ角ゴ Pro W3" charset="-128"/>
              </a:rPr>
              <a:t>B</a:t>
            </a:r>
            <a:r>
              <a:rPr lang="en-US" altLang="en-US" dirty="0">
                <a:ea typeface="ヒラギノ角ゴ Pro W3" charset="-128"/>
              </a:rPr>
              <a:t> are</a:t>
            </a:r>
          </a:p>
          <a:p>
            <a:pPr marL="0" eaLnBrk="1" hangingPunct="1">
              <a:buFont typeface="Wingdings" pitchFamily="2" charset="2"/>
              <a:buNone/>
            </a:pPr>
            <a:endParaRPr lang="en-US" altLang="en-US" dirty="0">
              <a:ea typeface="ヒラギノ角ゴ Pro W3" charset="-128"/>
            </a:endParaRPr>
          </a:p>
          <a:p>
            <a:pPr marL="0" eaLnBrk="1" hangingPunct="1">
              <a:buFont typeface="Wingdings" pitchFamily="2" charset="2"/>
              <a:buNone/>
            </a:pPr>
            <a:r>
              <a:rPr lang="en-US" altLang="en-US" dirty="0">
                <a:ea typeface="ヒラギノ角ゴ Pro W3" charset="-128"/>
              </a:rPr>
              <a:t>a.  disjoint.</a:t>
            </a:r>
          </a:p>
          <a:p>
            <a:pPr marL="0" eaLnBrk="1" hangingPunct="1">
              <a:buFont typeface="Wingdings" pitchFamily="2" charset="2"/>
              <a:buNone/>
            </a:pPr>
            <a:r>
              <a:rPr lang="en-US" altLang="en-US" dirty="0">
                <a:ea typeface="ヒラギノ角ゴ Pro W3" charset="-128"/>
              </a:rPr>
              <a:t>b.  complements.</a:t>
            </a:r>
          </a:p>
          <a:p>
            <a:pPr marL="0" eaLnBrk="1" hangingPunct="1">
              <a:buFont typeface="Wingdings" pitchFamily="2" charset="2"/>
              <a:buNone/>
            </a:pPr>
            <a:r>
              <a:rPr lang="en-US" altLang="en-US" dirty="0">
                <a:ea typeface="ヒラギノ角ゴ Pro W3" charset="-128"/>
              </a:rPr>
              <a:t>c.  independent.</a:t>
            </a:r>
          </a:p>
        </p:txBody>
      </p:sp>
      <p:sp>
        <p:nvSpPr>
          <p:cNvPr id="3" name="Footer Placeholder 2"/>
          <p:cNvSpPr>
            <a:spLocks noGrp="1"/>
          </p:cNvSpPr>
          <p:nvPr>
            <p:ph type="ftr" sz="quarter" idx="11"/>
          </p:nvPr>
        </p:nvSpPr>
        <p:spPr/>
        <p:txBody>
          <a:bodyPr/>
          <a:lstStyle/>
          <a:p>
            <a:pPr>
              <a:defRPr/>
            </a:pPr>
            <a:r>
              <a:rPr lang="en-US" altLang="en-US" dirty="0"/>
              <a:t>4.1  Randomness</a:t>
            </a:r>
            <a:endParaRPr lang="en-US" altLang="en-US" i="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4.2-4 answer</a:t>
            </a:r>
          </a:p>
        </p:txBody>
      </p:sp>
      <p:sp>
        <p:nvSpPr>
          <p:cNvPr id="1300483" name="Rectangle 3"/>
          <p:cNvSpPr>
            <a:spLocks noGrp="1" noChangeArrowheads="1"/>
          </p:cNvSpPr>
          <p:nvPr>
            <p:ph idx="1"/>
          </p:nvPr>
        </p:nvSpPr>
        <p:spPr/>
        <p:txBody>
          <a:bodyPr/>
          <a:lstStyle/>
          <a:p>
            <a:pPr marL="0" eaLnBrk="1" hangingPunct="1">
              <a:buFont typeface="Wingdings" pitchFamily="2" charset="2"/>
              <a:buNone/>
            </a:pPr>
            <a:r>
              <a:rPr lang="en-US" altLang="en-US" dirty="0">
                <a:ea typeface="ヒラギノ角ゴ Pro W3" charset="-128"/>
              </a:rPr>
              <a:t>Suppose we toss a penny and a nickel. Let </a:t>
            </a:r>
            <a:r>
              <a:rPr lang="en-US" altLang="en-US" i="1" dirty="0">
                <a:ea typeface="ヒラギノ角ゴ Pro W3" charset="-128"/>
              </a:rPr>
              <a:t>A</a:t>
            </a:r>
            <a:r>
              <a:rPr lang="en-US" altLang="en-US" dirty="0">
                <a:ea typeface="ヒラギノ角ゴ Pro W3" charset="-128"/>
              </a:rPr>
              <a:t> be the event that the penny is a head and </a:t>
            </a:r>
            <a:r>
              <a:rPr lang="en-US" altLang="en-US" i="1" dirty="0">
                <a:ea typeface="ヒラギノ角ゴ Pro W3" charset="-128"/>
              </a:rPr>
              <a:t>B</a:t>
            </a:r>
            <a:r>
              <a:rPr lang="en-US" altLang="en-US" dirty="0">
                <a:ea typeface="ヒラギノ角ゴ Pro W3" charset="-128"/>
              </a:rPr>
              <a:t> be the event that the nickel is a tail. The events </a:t>
            </a:r>
            <a:r>
              <a:rPr lang="en-US" altLang="en-US" i="1" dirty="0">
                <a:ea typeface="ヒラギノ角ゴ Pro W3" charset="-128"/>
              </a:rPr>
              <a:t>A</a:t>
            </a:r>
            <a:r>
              <a:rPr lang="en-US" altLang="en-US" dirty="0">
                <a:ea typeface="ヒラギノ角ゴ Pro W3" charset="-128"/>
              </a:rPr>
              <a:t> and </a:t>
            </a:r>
            <a:r>
              <a:rPr lang="en-US" altLang="en-US" i="1" dirty="0">
                <a:ea typeface="ヒラギノ角ゴ Pro W3" charset="-128"/>
              </a:rPr>
              <a:t>B</a:t>
            </a:r>
            <a:r>
              <a:rPr lang="en-US" altLang="en-US" dirty="0">
                <a:ea typeface="ヒラギノ角ゴ Pro W3" charset="-128"/>
              </a:rPr>
              <a:t> are</a:t>
            </a:r>
          </a:p>
          <a:p>
            <a:pPr marL="0" eaLnBrk="1" hangingPunct="1">
              <a:buFont typeface="Wingdings" pitchFamily="2" charset="2"/>
              <a:buNone/>
            </a:pPr>
            <a:endParaRPr lang="en-US" altLang="en-US" dirty="0">
              <a:ea typeface="ヒラギノ角ゴ Pro W3" charset="-128"/>
            </a:endParaRPr>
          </a:p>
          <a:p>
            <a:pPr marL="0" eaLnBrk="1" hangingPunct="1">
              <a:buFont typeface="Wingdings" pitchFamily="2" charset="2"/>
              <a:buNone/>
            </a:pPr>
            <a:r>
              <a:rPr lang="en-US" altLang="en-US" dirty="0">
                <a:ea typeface="ヒラギノ角ゴ Pro W3" charset="-128"/>
              </a:rPr>
              <a:t>a.  disjoint.</a:t>
            </a:r>
          </a:p>
          <a:p>
            <a:pPr marL="0" eaLnBrk="1" hangingPunct="1">
              <a:buFont typeface="Wingdings" pitchFamily="2" charset="2"/>
              <a:buNone/>
            </a:pPr>
            <a:r>
              <a:rPr lang="en-US" altLang="en-US" dirty="0">
                <a:ea typeface="ヒラギノ角ゴ Pro W3" charset="-128"/>
              </a:rPr>
              <a:t>b.  complements.</a:t>
            </a:r>
          </a:p>
          <a:p>
            <a:pPr marL="0" eaLnBrk="1" hangingPunct="1">
              <a:buFont typeface="Wingdings" pitchFamily="2" charset="2"/>
              <a:buNone/>
            </a:pPr>
            <a:r>
              <a:rPr lang="en-US" altLang="en-US" b="1" dirty="0">
                <a:ea typeface="ヒラギノ角ゴ Pro W3" charset="-128"/>
              </a:rPr>
              <a:t>c.  independent. (correct)</a:t>
            </a:r>
          </a:p>
        </p:txBody>
      </p:sp>
      <p:sp>
        <p:nvSpPr>
          <p:cNvPr id="3" name="Footer Placeholder 2"/>
          <p:cNvSpPr>
            <a:spLocks noGrp="1"/>
          </p:cNvSpPr>
          <p:nvPr>
            <p:ph type="ftr" sz="quarter" idx="11"/>
          </p:nvPr>
        </p:nvSpPr>
        <p:spPr/>
        <p:txBody>
          <a:bodyPr/>
          <a:lstStyle/>
          <a:p>
            <a:pPr>
              <a:defRPr/>
            </a:pPr>
            <a:r>
              <a:rPr lang="en-US" altLang="en-US" dirty="0"/>
              <a:t>4.1  Randomness</a:t>
            </a:r>
            <a:endParaRPr lang="en-US" altLang="en-US" i="1" dirty="0"/>
          </a:p>
        </p:txBody>
      </p:sp>
    </p:spTree>
    <p:extLst>
      <p:ext uri="{BB962C8B-B14F-4D97-AF65-F5344CB8AC3E}">
        <p14:creationId xmlns:p14="http://schemas.microsoft.com/office/powerpoint/2010/main" val="3662497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4.2-5</a:t>
            </a:r>
          </a:p>
        </p:txBody>
      </p:sp>
      <p:sp>
        <p:nvSpPr>
          <p:cNvPr id="1302531" name="Rectangle 3"/>
          <p:cNvSpPr>
            <a:spLocks noGrp="1" noChangeArrowheads="1"/>
          </p:cNvSpPr>
          <p:nvPr>
            <p:ph idx="1"/>
          </p:nvPr>
        </p:nvSpPr>
        <p:spPr/>
        <p:txBody>
          <a:bodyPr/>
          <a:lstStyle/>
          <a:p>
            <a:pPr marL="0" eaLnBrk="1" hangingPunct="1">
              <a:buFont typeface="Wingdings 3" pitchFamily="18" charset="2"/>
              <a:buNone/>
            </a:pPr>
            <a:r>
              <a:rPr lang="en-US" altLang="en-US" sz="2000" dirty="0">
                <a:ea typeface="ヒラギノ角ゴ Pro W3" charset="-128"/>
              </a:rPr>
              <a:t>A gas station recently sent out </a:t>
            </a:r>
            <a:r>
              <a:rPr lang="ja-JP" altLang="en-US" sz="2000" dirty="0">
                <a:ea typeface="ヒラギノ角ゴ Pro W3" charset="-128"/>
              </a:rPr>
              <a:t>“</a:t>
            </a:r>
            <a:r>
              <a:rPr lang="en-US" altLang="ja-JP" sz="2000" dirty="0">
                <a:ea typeface="ヒラギノ角ゴ Pro W3" charset="-128"/>
                <a:cs typeface="Times New Roman" pitchFamily="18" charset="0"/>
              </a:rPr>
              <a:t>scratch and save</a:t>
            </a:r>
            <a:r>
              <a:rPr lang="ja-JP" altLang="en-US" sz="2000" dirty="0">
                <a:ea typeface="ヒラギノ角ゴ Pro W3" charset="-128"/>
              </a:rPr>
              <a:t>”</a:t>
            </a:r>
            <a:r>
              <a:rPr lang="en-US" altLang="ja-JP" sz="2000" dirty="0">
                <a:ea typeface="ヒラギノ角ゴ Pro W3" charset="-128"/>
              </a:rPr>
              <a:t> coupons through the mail. The coupons offer customers varying discounts off a 30-liter fuel purchase. The discounts, and the probabilities of receiving them, are shown below.</a:t>
            </a:r>
            <a:endParaRPr lang="en-US" altLang="en-US" sz="2000" dirty="0">
              <a:ea typeface="ヒラギノ角ゴ Pro W3" charset="-128"/>
            </a:endParaRPr>
          </a:p>
          <a:p>
            <a:pPr marL="0" eaLnBrk="1" hangingPunct="1">
              <a:buFont typeface="Wingdings 3" pitchFamily="18" charset="2"/>
              <a:buNone/>
            </a:pPr>
            <a:r>
              <a:rPr lang="en-US" altLang="en-US" sz="2000" dirty="0">
                <a:ea typeface="ヒラギノ角ゴ Pro W3" charset="-128"/>
              </a:rPr>
              <a:t>	Discount          $1         $2         $3         $4         $5</a:t>
            </a:r>
          </a:p>
          <a:p>
            <a:pPr marL="0" eaLnBrk="1" hangingPunct="1">
              <a:buFont typeface="Wingdings 3" pitchFamily="18" charset="2"/>
              <a:buNone/>
            </a:pPr>
            <a:r>
              <a:rPr lang="en-US" altLang="en-US" sz="2000" dirty="0">
                <a:ea typeface="ヒラギノ角ゴ Pro W3" charset="-128"/>
              </a:rPr>
              <a:t>	Probability      0.41      0.26        3</a:t>
            </a:r>
            <a:r>
              <a:rPr lang="en-US" altLang="en-US" sz="2000" i="1" dirty="0">
                <a:ea typeface="ヒラギノ角ゴ Pro W3" charset="-128"/>
              </a:rPr>
              <a:t>k</a:t>
            </a:r>
            <a:r>
              <a:rPr lang="en-US" altLang="en-US" sz="2000" dirty="0">
                <a:ea typeface="ヒラギノ角ゴ Pro W3" charset="-128"/>
              </a:rPr>
              <a:t>       0.13         </a:t>
            </a:r>
            <a:r>
              <a:rPr lang="en-US" altLang="en-US" sz="2000" i="1" dirty="0">
                <a:ea typeface="ヒラギノ角ゴ Pro W3" charset="-128"/>
              </a:rPr>
              <a:t>k</a:t>
            </a:r>
            <a:endParaRPr lang="en-US" altLang="en-US" sz="2000" dirty="0">
              <a:ea typeface="ヒラギノ角ゴ Pro W3" charset="-128"/>
            </a:endParaRPr>
          </a:p>
          <a:p>
            <a:pPr marL="0" eaLnBrk="1" hangingPunct="1">
              <a:buFont typeface="Wingdings 3" pitchFamily="18" charset="2"/>
              <a:buNone/>
            </a:pPr>
            <a:r>
              <a:rPr lang="en-US" altLang="en-US" sz="2000" dirty="0">
                <a:ea typeface="ヒラギノ角ゴ Pro W3" charset="-128"/>
              </a:rPr>
              <a:t>What is the probability of receiving a discount of at least $4?</a:t>
            </a:r>
          </a:p>
          <a:p>
            <a:pPr marL="0" eaLnBrk="1" hangingPunct="1">
              <a:buFont typeface="Wingdings 3" pitchFamily="18" charset="2"/>
              <a:buNone/>
            </a:pPr>
            <a:endParaRPr lang="en-US" altLang="en-US" sz="2000" dirty="0">
              <a:ea typeface="ヒラギノ角ゴ Pro W3" charset="-128"/>
            </a:endParaRPr>
          </a:p>
          <a:p>
            <a:pPr marL="0" eaLnBrk="1" hangingPunct="1">
              <a:buFont typeface="Wingdings" pitchFamily="2" charset="2"/>
              <a:buNone/>
            </a:pPr>
            <a:r>
              <a:rPr lang="en-US" altLang="en-US" sz="2000" dirty="0">
                <a:ea typeface="ヒラギノ角ゴ Pro W3" charset="-128"/>
              </a:rPr>
              <a:t>a. 0.15</a:t>
            </a:r>
          </a:p>
          <a:p>
            <a:pPr marL="0" eaLnBrk="1" hangingPunct="1">
              <a:buFont typeface="Wingdings" pitchFamily="2" charset="2"/>
              <a:buNone/>
            </a:pPr>
            <a:r>
              <a:rPr lang="en-US" altLang="en-US" sz="2000" dirty="0">
                <a:ea typeface="ヒラギノ角ゴ Pro W3" charset="-128"/>
              </a:rPr>
              <a:t>b. 0.05</a:t>
            </a:r>
          </a:p>
          <a:p>
            <a:pPr marL="0" eaLnBrk="1" hangingPunct="1">
              <a:buFont typeface="Wingdings" pitchFamily="2" charset="2"/>
              <a:buNone/>
            </a:pPr>
            <a:r>
              <a:rPr lang="en-US" altLang="en-US" sz="2000" dirty="0">
                <a:ea typeface="ヒラギノ角ゴ Pro W3" charset="-128"/>
              </a:rPr>
              <a:t>c. 0.20</a:t>
            </a:r>
          </a:p>
        </p:txBody>
      </p:sp>
      <p:sp>
        <p:nvSpPr>
          <p:cNvPr id="3" name="Footer Placeholder 2"/>
          <p:cNvSpPr>
            <a:spLocks noGrp="1"/>
          </p:cNvSpPr>
          <p:nvPr>
            <p:ph type="ftr" sz="quarter" idx="11"/>
          </p:nvPr>
        </p:nvSpPr>
        <p:spPr/>
        <p:txBody>
          <a:bodyPr/>
          <a:lstStyle/>
          <a:p>
            <a:pPr>
              <a:defRPr/>
            </a:pPr>
            <a:r>
              <a:rPr lang="en-US" altLang="en-US" dirty="0"/>
              <a:t>4.2  Probability Models</a:t>
            </a:r>
            <a:endParaRPr lang="en-US" altLang="en-US" i="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4.2-5 answer</a:t>
            </a:r>
          </a:p>
        </p:txBody>
      </p:sp>
      <p:sp>
        <p:nvSpPr>
          <p:cNvPr id="1302531" name="Rectangle 3"/>
          <p:cNvSpPr>
            <a:spLocks noGrp="1" noChangeArrowheads="1"/>
          </p:cNvSpPr>
          <p:nvPr>
            <p:ph idx="1"/>
          </p:nvPr>
        </p:nvSpPr>
        <p:spPr/>
        <p:txBody>
          <a:bodyPr/>
          <a:lstStyle/>
          <a:p>
            <a:pPr marL="0" eaLnBrk="1" hangingPunct="1">
              <a:buFont typeface="Wingdings 3" pitchFamily="18" charset="2"/>
              <a:buNone/>
            </a:pPr>
            <a:r>
              <a:rPr lang="en-US" altLang="en-US" sz="2000" dirty="0">
                <a:ea typeface="ヒラギノ角ゴ Pro W3" charset="-128"/>
              </a:rPr>
              <a:t>A gas station recently sent out </a:t>
            </a:r>
            <a:r>
              <a:rPr lang="ja-JP" altLang="en-US" sz="2000" dirty="0">
                <a:ea typeface="ヒラギノ角ゴ Pro W3" charset="-128"/>
              </a:rPr>
              <a:t>“</a:t>
            </a:r>
            <a:r>
              <a:rPr lang="en-US" altLang="ja-JP" sz="2000" dirty="0">
                <a:ea typeface="ヒラギノ角ゴ Pro W3" charset="-128"/>
                <a:cs typeface="Times New Roman" pitchFamily="18" charset="0"/>
              </a:rPr>
              <a:t>scratch and save</a:t>
            </a:r>
            <a:r>
              <a:rPr lang="ja-JP" altLang="en-US" sz="2000" dirty="0">
                <a:ea typeface="ヒラギノ角ゴ Pro W3" charset="-128"/>
              </a:rPr>
              <a:t>”</a:t>
            </a:r>
            <a:r>
              <a:rPr lang="en-US" altLang="ja-JP" sz="2000" dirty="0">
                <a:ea typeface="ヒラギノ角ゴ Pro W3" charset="-128"/>
              </a:rPr>
              <a:t> coupons through the mail. The coupons offer customers varying discounts off a 30-liter fuel purchase. The discounts, and the probabilities of receiving them, are shown below.</a:t>
            </a:r>
            <a:endParaRPr lang="en-US" altLang="en-US" sz="2000" dirty="0">
              <a:ea typeface="ヒラギノ角ゴ Pro W3" charset="-128"/>
            </a:endParaRPr>
          </a:p>
          <a:p>
            <a:pPr marL="0" eaLnBrk="1" hangingPunct="1">
              <a:buFont typeface="Wingdings 3" pitchFamily="18" charset="2"/>
              <a:buNone/>
            </a:pPr>
            <a:r>
              <a:rPr lang="en-US" altLang="en-US" sz="2000" dirty="0">
                <a:ea typeface="ヒラギノ角ゴ Pro W3" charset="-128"/>
              </a:rPr>
              <a:t>	Discount          $1         $2         $3         $4         $5</a:t>
            </a:r>
          </a:p>
          <a:p>
            <a:pPr marL="0" eaLnBrk="1" hangingPunct="1">
              <a:buFont typeface="Wingdings 3" pitchFamily="18" charset="2"/>
              <a:buNone/>
            </a:pPr>
            <a:r>
              <a:rPr lang="en-US" altLang="en-US" sz="2000" dirty="0">
                <a:ea typeface="ヒラギノ角ゴ Pro W3" charset="-128"/>
              </a:rPr>
              <a:t>	Probability      0.41      0.26        3</a:t>
            </a:r>
            <a:r>
              <a:rPr lang="en-US" altLang="en-US" sz="2000" i="1" dirty="0">
                <a:ea typeface="ヒラギノ角ゴ Pro W3" charset="-128"/>
              </a:rPr>
              <a:t>k</a:t>
            </a:r>
            <a:r>
              <a:rPr lang="en-US" altLang="en-US" sz="2000" dirty="0">
                <a:ea typeface="ヒラギノ角ゴ Pro W3" charset="-128"/>
              </a:rPr>
              <a:t>       0.13         </a:t>
            </a:r>
            <a:r>
              <a:rPr lang="en-US" altLang="en-US" sz="2000" i="1" dirty="0">
                <a:ea typeface="ヒラギノ角ゴ Pro W3" charset="-128"/>
              </a:rPr>
              <a:t>k</a:t>
            </a:r>
            <a:endParaRPr lang="en-US" altLang="en-US" sz="2000" dirty="0">
              <a:ea typeface="ヒラギノ角ゴ Pro W3" charset="-128"/>
            </a:endParaRPr>
          </a:p>
          <a:p>
            <a:pPr marL="0" eaLnBrk="1" hangingPunct="1">
              <a:buFont typeface="Wingdings 3" pitchFamily="18" charset="2"/>
              <a:buNone/>
            </a:pPr>
            <a:r>
              <a:rPr lang="en-US" altLang="en-US" sz="2000" dirty="0">
                <a:ea typeface="ヒラギノ角ゴ Pro W3" charset="-128"/>
              </a:rPr>
              <a:t>What is the probability of receiving a discount of at least $4?</a:t>
            </a:r>
          </a:p>
          <a:p>
            <a:pPr marL="0" eaLnBrk="1" hangingPunct="1">
              <a:buFont typeface="Wingdings 3" pitchFamily="18" charset="2"/>
              <a:buNone/>
            </a:pPr>
            <a:endParaRPr lang="en-US" altLang="en-US" sz="2000" dirty="0">
              <a:ea typeface="ヒラギノ角ゴ Pro W3" charset="-128"/>
            </a:endParaRPr>
          </a:p>
          <a:p>
            <a:pPr marL="457200" indent="-457200" eaLnBrk="1" hangingPunct="1">
              <a:buFont typeface="Wingdings" pitchFamily="2" charset="2"/>
              <a:buAutoNum type="alphaLcPeriod"/>
            </a:pPr>
            <a:r>
              <a:rPr lang="en-US" altLang="en-US" sz="2000" dirty="0">
                <a:ea typeface="ヒラギノ角ゴ Pro W3" charset="-128"/>
              </a:rPr>
              <a:t>0.15 </a:t>
            </a:r>
          </a:p>
          <a:p>
            <a:pPr marL="457200" indent="-457200" eaLnBrk="1" hangingPunct="1">
              <a:buFont typeface="Wingdings" pitchFamily="2" charset="2"/>
              <a:buAutoNum type="alphaLcPeriod"/>
            </a:pPr>
            <a:r>
              <a:rPr lang="en-US" altLang="en-US" sz="2000" b="1" dirty="0">
                <a:ea typeface="ヒラギノ角ゴ Pro W3" charset="-128"/>
              </a:rPr>
              <a:t>0.05 (correct)</a:t>
            </a:r>
          </a:p>
          <a:p>
            <a:pPr marL="0" eaLnBrk="1" hangingPunct="1">
              <a:buFont typeface="Wingdings" pitchFamily="2" charset="2"/>
              <a:buNone/>
            </a:pPr>
            <a:r>
              <a:rPr lang="en-US" altLang="en-US" sz="2000" dirty="0">
                <a:ea typeface="ヒラギノ角ゴ Pro W3" charset="-128"/>
              </a:rPr>
              <a:t>c.    0.20</a:t>
            </a:r>
          </a:p>
        </p:txBody>
      </p:sp>
      <p:graphicFrame>
        <p:nvGraphicFramePr>
          <p:cNvPr id="6" name="Object 2" descr="The image shows mathematical expression, which is given as: &#10;&#10;&quot;1&quot; equals to &quot;0.41&quot; plus &quot;0.26&quot; plus &quot;3k&quot; plus &quot;0.13&quot; plus &quot;k.&quot;&#10;&#10;&quot;k&quot; equals to &quot;0.07"/>
          <p:cNvGraphicFramePr>
            <a:graphicFrameLocks noChangeAspect="1"/>
          </p:cNvGraphicFramePr>
          <p:nvPr>
            <p:extLst>
              <p:ext uri="{D42A27DB-BD31-4B8C-83A1-F6EECF244321}">
                <p14:modId xmlns:p14="http://schemas.microsoft.com/office/powerpoint/2010/main" val="1186657218"/>
              </p:ext>
            </p:extLst>
          </p:nvPr>
        </p:nvGraphicFramePr>
        <p:xfrm>
          <a:off x="4040188" y="4799013"/>
          <a:ext cx="3260653" cy="763587"/>
        </p:xfrm>
        <a:graphic>
          <a:graphicData uri="http://schemas.openxmlformats.org/presentationml/2006/ole">
            <mc:AlternateContent xmlns:mc="http://schemas.openxmlformats.org/markup-compatibility/2006">
              <mc:Choice xmlns:v="urn:schemas-microsoft-com:vml" Requires="v">
                <p:oleObj spid="_x0000_s78906" name="Equation" r:id="rId4" imgW="1841400" imgH="406080" progId="Equation.DSMT4">
                  <p:embed/>
                </p:oleObj>
              </mc:Choice>
              <mc:Fallback>
                <p:oleObj name="Equation" r:id="rId4" imgW="1841400" imgH="406080" progId="Equation.DSMT4">
                  <p:embed/>
                  <p:pic>
                    <p:nvPicPr>
                      <p:cNvPr id="0" name=""/>
                      <p:cNvPicPr>
                        <a:picLocks noChangeAspect="1" noChangeArrowheads="1"/>
                      </p:cNvPicPr>
                      <p:nvPr/>
                    </p:nvPicPr>
                    <p:blipFill>
                      <a:blip r:embed="rId5"/>
                      <a:srcRect/>
                      <a:stretch>
                        <a:fillRect/>
                      </a:stretch>
                    </p:blipFill>
                    <p:spPr bwMode="auto">
                      <a:xfrm>
                        <a:off x="4040188" y="4799013"/>
                        <a:ext cx="3260653" cy="763587"/>
                      </a:xfrm>
                      <a:prstGeom prst="rect">
                        <a:avLst/>
                      </a:prstGeom>
                      <a:solidFill>
                        <a:schemeClr val="bg1"/>
                      </a:solidFill>
                      <a:ln>
                        <a:noFill/>
                      </a:ln>
                    </p:spPr>
                  </p:pic>
                </p:oleObj>
              </mc:Fallback>
            </mc:AlternateContent>
          </a:graphicData>
        </a:graphic>
      </p:graphicFrame>
      <p:sp>
        <p:nvSpPr>
          <p:cNvPr id="3" name="Footer Placeholder 2"/>
          <p:cNvSpPr>
            <a:spLocks noGrp="1"/>
          </p:cNvSpPr>
          <p:nvPr>
            <p:ph type="ftr" sz="quarter" idx="11"/>
          </p:nvPr>
        </p:nvSpPr>
        <p:spPr/>
        <p:txBody>
          <a:bodyPr/>
          <a:lstStyle/>
          <a:p>
            <a:pPr>
              <a:defRPr/>
            </a:pPr>
            <a:r>
              <a:rPr lang="en-US" altLang="en-US" dirty="0"/>
              <a:t>4.2  Probability Models</a:t>
            </a:r>
            <a:endParaRPr lang="en-US" altLang="en-US" i="1" dirty="0"/>
          </a:p>
        </p:txBody>
      </p:sp>
    </p:spTree>
    <p:extLst>
      <p:ext uri="{BB962C8B-B14F-4D97-AF65-F5344CB8AC3E}">
        <p14:creationId xmlns:p14="http://schemas.microsoft.com/office/powerpoint/2010/main" val="23210070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accel="50000" decel="5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4.2-6</a:t>
            </a:r>
          </a:p>
        </p:txBody>
      </p:sp>
      <p:sp>
        <p:nvSpPr>
          <p:cNvPr id="25602" name="Rectangle 3"/>
          <p:cNvSpPr>
            <a:spLocks noGrp="1" noChangeArrowheads="1"/>
          </p:cNvSpPr>
          <p:nvPr>
            <p:ph idx="1"/>
          </p:nvPr>
        </p:nvSpPr>
        <p:spPr/>
        <p:txBody>
          <a:bodyPr/>
          <a:lstStyle/>
          <a:p>
            <a:pPr marL="0" indent="-381000" eaLnBrk="1" hangingPunct="1">
              <a:lnSpc>
                <a:spcPct val="120000"/>
              </a:lnSpc>
              <a:buFont typeface="Wingdings" pitchFamily="2" charset="2"/>
              <a:buNone/>
            </a:pPr>
            <a:r>
              <a:rPr lang="en-US" altLang="en-US" sz="2000" dirty="0">
                <a:ea typeface="ヒラギノ角ゴ Pro W3" charset="-128"/>
              </a:rPr>
              <a:t>Two coins are tossed, and the total number of heads is counted. Which of the following would be a legitimate probability model for the </a:t>
            </a:r>
            <a:r>
              <a:rPr lang="en-US" altLang="en-US" sz="2000" i="1" dirty="0">
                <a:ea typeface="ヒラギノ角ゴ Pro W3" charset="-128"/>
              </a:rPr>
              <a:t>total number of heads</a:t>
            </a:r>
            <a:r>
              <a:rPr lang="en-US" altLang="en-US" sz="2000" dirty="0">
                <a:ea typeface="ヒラギノ角ゴ Pro W3" charset="-128"/>
              </a:rPr>
              <a:t>? That is, which of the following models satisfies the rules of probability?</a:t>
            </a:r>
          </a:p>
        </p:txBody>
      </p:sp>
      <p:sp>
        <p:nvSpPr>
          <p:cNvPr id="5" name="TextBox 4"/>
          <p:cNvSpPr txBox="1"/>
          <p:nvPr/>
        </p:nvSpPr>
        <p:spPr>
          <a:xfrm>
            <a:off x="685800" y="3332162"/>
            <a:ext cx="457200" cy="400110"/>
          </a:xfrm>
          <a:prstGeom prst="rect">
            <a:avLst/>
          </a:prstGeom>
          <a:noFill/>
        </p:spPr>
        <p:txBody>
          <a:bodyPr wrap="square" rtlCol="0">
            <a:spAutoFit/>
          </a:bodyPr>
          <a:lstStyle/>
          <a:p>
            <a:r>
              <a:rPr lang="en-US" sz="2000" dirty="0">
                <a:cs typeface="Arial" panose="020B0604020202020204" pitchFamily="34" charset="0"/>
              </a:rPr>
              <a:t>a.</a:t>
            </a:r>
          </a:p>
        </p:txBody>
      </p:sp>
      <mc:AlternateContent xmlns:mc="http://schemas.openxmlformats.org/markup-compatibility/2006" xmlns:a14="http://schemas.microsoft.com/office/drawing/2010/main">
        <mc:Choice Requires="a14">
          <p:graphicFrame>
            <p:nvGraphicFramePr>
              <p:cNvPr id="11" name="Table 10" descr="The answer option &quot;a&quot; shows a table with 4 columns and 2 rows. The column 1, row 1 is named as &quot;Number of heads,&quot; and column 1, row 2 is named as &quot;Probability.&quot; Probability value &quot;1 by 3,&quot; &quot;2 by 3&quot; and &quot;1 by 3&quot; correspond to 'Number of heads' &quot;0,&quot; &quot;1&quot; and &quot;2,&quot; respectively."/>
              <p:cNvGraphicFramePr>
                <a:graphicFrameLocks noGrp="1"/>
              </p:cNvGraphicFramePr>
              <p:nvPr>
                <p:extLst>
                  <p:ext uri="{D42A27DB-BD31-4B8C-83A1-F6EECF244321}">
                    <p14:modId xmlns:p14="http://schemas.microsoft.com/office/powerpoint/2010/main" val="1922093811"/>
                  </p:ext>
                </p:extLst>
              </p:nvPr>
            </p:nvGraphicFramePr>
            <p:xfrm>
              <a:off x="1447800" y="3103562"/>
              <a:ext cx="6781800" cy="1011238"/>
            </p:xfrm>
            <a:graphic>
              <a:graphicData uri="http://schemas.openxmlformats.org/drawingml/2006/table">
                <a:tbl>
                  <a:tblPr firstRow="1"/>
                  <a:tblGrid>
                    <a:gridCol w="2209800">
                      <a:extLst>
                        <a:ext uri="{9D8B030D-6E8A-4147-A177-3AD203B41FA5}">
                          <a16:colId xmlns:a16="http://schemas.microsoft.com/office/drawing/2014/main" xmlns="" val="20000"/>
                        </a:ext>
                      </a:extLst>
                    </a:gridCol>
                    <a:gridCol w="1524000">
                      <a:extLst>
                        <a:ext uri="{9D8B030D-6E8A-4147-A177-3AD203B41FA5}">
                          <a16:colId xmlns:a16="http://schemas.microsoft.com/office/drawing/2014/main" xmlns="" val="20001"/>
                        </a:ext>
                      </a:extLst>
                    </a:gridCol>
                    <a:gridCol w="1524000">
                      <a:extLst>
                        <a:ext uri="{9D8B030D-6E8A-4147-A177-3AD203B41FA5}">
                          <a16:colId xmlns:a16="http://schemas.microsoft.com/office/drawing/2014/main" xmlns="" val="20002"/>
                        </a:ext>
                      </a:extLst>
                    </a:gridCol>
                    <a:gridCol w="1524000">
                      <a:extLst>
                        <a:ext uri="{9D8B030D-6E8A-4147-A177-3AD203B41FA5}">
                          <a16:colId xmlns:a16="http://schemas.microsoft.com/office/drawing/2014/main" xmlns="" val="20003"/>
                        </a:ext>
                      </a:extLst>
                    </a:gridCol>
                  </a:tblGrid>
                  <a:tr h="371389">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Number of heads</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0</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1</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2</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xmlns="" val="10000"/>
                      </a:ext>
                    </a:extLst>
                  </a:tr>
                  <a:tr h="639849">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itchFamily="34" charset="0"/>
                              <a:ea typeface="ＭＳ Ｐゴシック" pitchFamily="34" charset="-128"/>
                            </a:rPr>
                            <a:t>Probability</a:t>
                          </a:r>
                        </a:p>
                      </a:txBody>
                      <a:tcPr marT="45667" marB="4566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8CD"/>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
                              </m:oMathParaPr>
                              <m:oMath xmlns:m="http://schemas.openxmlformats.org/officeDocument/2006/math">
                                <m:f>
                                  <m:fPr>
                                    <m:ctrlP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ctrlPr>
                                  </m:fPr>
                                  <m:num>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1</m:t>
                                    </m:r>
                                  </m:num>
                                  <m:den>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3</m:t>
                                    </m:r>
                                  </m:den>
                                </m:f>
                              </m:oMath>
                            </m:oMathPara>
                          </a14:m>
                          <a:endParaRPr kumimoji="0" lang="en-US" altLang="en-US" sz="1800" b="0" i="0" u="none" strike="noStrike" cap="none" normalizeH="0" baseline="0" dirty="0">
                            <a:ln>
                              <a:noFill/>
                            </a:ln>
                            <a:solidFill>
                              <a:srgbClr val="000000"/>
                            </a:solidFill>
                            <a:effectLst/>
                            <a:latin typeface="Arial" pitchFamily="34" charset="0"/>
                            <a:ea typeface="ＭＳ Ｐゴシック" pitchFamily="34" charset="-128"/>
                          </a:endParaRP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8CD"/>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f>
                                  <m:fPr>
                                    <m:ctrlP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ctrlPr>
                                  </m:fPr>
                                  <m:num>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2</m:t>
                                    </m:r>
                                  </m:num>
                                  <m:den>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3</m:t>
                                    </m:r>
                                  </m:den>
                                </m:f>
                              </m:oMath>
                            </m:oMathPara>
                          </a14:m>
                          <a:endParaRPr kumimoji="0" lang="en-US" altLang="en-US" sz="1800" b="0" i="0" u="none" strike="noStrike" cap="none" normalizeH="0" baseline="0" dirty="0">
                            <a:ln>
                              <a:noFill/>
                            </a:ln>
                            <a:solidFill>
                              <a:srgbClr val="000000"/>
                            </a:solidFill>
                            <a:effectLst/>
                            <a:latin typeface="Arial" pitchFamily="34" charset="0"/>
                            <a:ea typeface="ＭＳ Ｐゴシック" pitchFamily="34" charset="-128"/>
                          </a:endParaRP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8CD"/>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f>
                                  <m:fPr>
                                    <m:ctrlP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ctrlPr>
                                  </m:fPr>
                                  <m:num>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1</m:t>
                                    </m:r>
                                  </m:num>
                                  <m:den>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3</m:t>
                                    </m:r>
                                  </m:den>
                                </m:f>
                              </m:oMath>
                            </m:oMathPara>
                          </a14:m>
                          <a:endParaRPr kumimoji="0" lang="en-US" altLang="en-US" sz="1800" b="0" i="0" u="none" strike="noStrike" cap="none" normalizeH="0" baseline="0" dirty="0">
                            <a:ln>
                              <a:noFill/>
                            </a:ln>
                            <a:solidFill>
                              <a:srgbClr val="000000"/>
                            </a:solidFill>
                            <a:effectLst/>
                            <a:latin typeface="Arial" pitchFamily="34" charset="0"/>
                            <a:ea typeface="ＭＳ Ｐゴシック" pitchFamily="34" charset="-128"/>
                          </a:endParaRP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8CD"/>
                        </a:solidFill>
                      </a:tcPr>
                    </a:tc>
                    <a:extLst>
                      <a:ext uri="{0D108BD9-81ED-4DB2-BD59-A6C34878D82A}">
                        <a16:rowId xmlns:a16="http://schemas.microsoft.com/office/drawing/2014/main" xmlns="" val="10001"/>
                      </a:ext>
                    </a:extLst>
                  </a:tr>
                </a:tbl>
              </a:graphicData>
            </a:graphic>
          </p:graphicFrame>
        </mc:Choice>
        <mc:Fallback xmlns="">
          <p:graphicFrame>
            <p:nvGraphicFramePr>
              <p:cNvPr id="11" name="Table 10" descr="The answer option &quot;a&quot; shows a table with 4 columns and 2 rows. The column 1, row 1 is named as &quot;Number of heads,&quot; and column 1, row 2 is named as &quot;Probability.&quot; Probability value &quot;1 by 3,&quot; &quot;2 by 3&quot; and &quot;1 by 3&quot; correspond to 'Number of heads' &quot;0,&quot; &quot;1&quot; and &quot;2,&quot; respectively."/>
              <p:cNvGraphicFramePr>
                <a:graphicFrameLocks noGrp="1"/>
              </p:cNvGraphicFramePr>
              <p:nvPr>
                <p:extLst>
                  <p:ext uri="{D42A27DB-BD31-4B8C-83A1-F6EECF244321}">
                    <p14:modId xmlns:p14="http://schemas.microsoft.com/office/powerpoint/2010/main" val="1922093811"/>
                  </p:ext>
                </p:extLst>
              </p:nvPr>
            </p:nvGraphicFramePr>
            <p:xfrm>
              <a:off x="1447800" y="3103562"/>
              <a:ext cx="6781800" cy="1011238"/>
            </p:xfrm>
            <a:graphic>
              <a:graphicData uri="http://schemas.openxmlformats.org/drawingml/2006/table">
                <a:tbl>
                  <a:tblPr firstRow="1"/>
                  <a:tblGrid>
                    <a:gridCol w="2209800">
                      <a:extLst>
                        <a:ext uri="{9D8B030D-6E8A-4147-A177-3AD203B41FA5}">
                          <a16:colId xmlns:a16="http://schemas.microsoft.com/office/drawing/2014/main" xmlns:a14="http://schemas.microsoft.com/office/drawing/2010/main" xmlns="" val="20000"/>
                        </a:ext>
                      </a:extLst>
                    </a:gridCol>
                    <a:gridCol w="1524000">
                      <a:extLst>
                        <a:ext uri="{9D8B030D-6E8A-4147-A177-3AD203B41FA5}">
                          <a16:colId xmlns:a16="http://schemas.microsoft.com/office/drawing/2014/main" xmlns:a14="http://schemas.microsoft.com/office/drawing/2010/main" xmlns="" val="20001"/>
                        </a:ext>
                      </a:extLst>
                    </a:gridCol>
                    <a:gridCol w="1524000">
                      <a:extLst>
                        <a:ext uri="{9D8B030D-6E8A-4147-A177-3AD203B41FA5}">
                          <a16:colId xmlns:a16="http://schemas.microsoft.com/office/drawing/2014/main" xmlns:a14="http://schemas.microsoft.com/office/drawing/2010/main" xmlns="" val="20002"/>
                        </a:ext>
                      </a:extLst>
                    </a:gridCol>
                    <a:gridCol w="1524000">
                      <a:extLst>
                        <a:ext uri="{9D8B030D-6E8A-4147-A177-3AD203B41FA5}">
                          <a16:colId xmlns:a16="http://schemas.microsoft.com/office/drawing/2014/main" xmlns:a14="http://schemas.microsoft.com/office/drawing/2010/main" xmlns="" val="20003"/>
                        </a:ext>
                      </a:extLst>
                    </a:gridCol>
                  </a:tblGrid>
                  <a:tr h="371389">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Number of heads</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0</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1</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2</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xmlns:a14="http://schemas.microsoft.com/office/drawing/2010/main" xmlns="" val="10000"/>
                      </a:ext>
                    </a:extLst>
                  </a:tr>
                  <a:tr h="639849">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itchFamily="34" charset="0"/>
                              <a:ea typeface="ＭＳ Ｐゴシック" pitchFamily="34" charset="-128"/>
                            </a:rPr>
                            <a:t>Probability</a:t>
                          </a:r>
                        </a:p>
                      </a:txBody>
                      <a:tcPr marT="45667" marB="4566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8CD"/>
                        </a:solidFill>
                      </a:tcPr>
                    </a:tc>
                    <a:tc>
                      <a:txBody>
                        <a:bodyPr/>
                        <a:lstStyle/>
                        <a:p>
                          <a:endParaRPr lang="en-US"/>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rotWithShape="0">
                          <a:blip r:embed="rId3"/>
                          <a:stretch>
                            <a:fillRect l="-148400" t="-62857" r="-202000" b="-2857"/>
                          </a:stretch>
                        </a:blipFill>
                      </a:tcPr>
                    </a:tc>
                    <a:tc>
                      <a:txBody>
                        <a:bodyPr/>
                        <a:lstStyle/>
                        <a:p>
                          <a:endParaRPr lang="en-US"/>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rotWithShape="0">
                          <a:blip r:embed="rId3"/>
                          <a:stretch>
                            <a:fillRect l="-248400" t="-62857" r="-102000" b="-2857"/>
                          </a:stretch>
                        </a:blipFill>
                      </a:tcPr>
                    </a:tc>
                    <a:tc>
                      <a:txBody>
                        <a:bodyPr/>
                        <a:lstStyle/>
                        <a:p>
                          <a:endParaRPr lang="en-US"/>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rotWithShape="0">
                          <a:blip r:embed="rId3"/>
                          <a:stretch>
                            <a:fillRect l="-348400" t="-62857" r="-2000" b="-2857"/>
                          </a:stretch>
                        </a:blipFill>
                      </a:tcPr>
                    </a:tc>
                    <a:extLst>
                      <a:ext uri="{0D108BD9-81ED-4DB2-BD59-A6C34878D82A}">
                        <a16:rowId xmlns:a16="http://schemas.microsoft.com/office/drawing/2014/main" xmlns:a14="http://schemas.microsoft.com/office/drawing/2010/main" xmlns="" val="10001"/>
                      </a:ext>
                    </a:extLst>
                  </a:tr>
                </a:tbl>
              </a:graphicData>
            </a:graphic>
          </p:graphicFrame>
        </mc:Fallback>
      </mc:AlternateContent>
      <p:sp>
        <p:nvSpPr>
          <p:cNvPr id="6" name="TextBox 5"/>
          <p:cNvSpPr txBox="1"/>
          <p:nvPr/>
        </p:nvSpPr>
        <p:spPr>
          <a:xfrm>
            <a:off x="685800" y="4551362"/>
            <a:ext cx="457200" cy="369332"/>
          </a:xfrm>
          <a:prstGeom prst="rect">
            <a:avLst/>
          </a:prstGeom>
          <a:noFill/>
        </p:spPr>
        <p:txBody>
          <a:bodyPr wrap="square" rtlCol="0">
            <a:spAutoFit/>
          </a:bodyPr>
          <a:lstStyle/>
          <a:p>
            <a:r>
              <a:rPr lang="en-US" dirty="0">
                <a:cs typeface="Arial" panose="020B0604020202020204" pitchFamily="34" charset="0"/>
              </a:rPr>
              <a:t>b.</a:t>
            </a:r>
          </a:p>
        </p:txBody>
      </p:sp>
      <mc:AlternateContent xmlns:mc="http://schemas.openxmlformats.org/markup-compatibility/2006" xmlns:a14="http://schemas.microsoft.com/office/drawing/2010/main">
        <mc:Choice Requires="a14">
          <p:graphicFrame>
            <p:nvGraphicFramePr>
              <p:cNvPr id="16" name="Table 15" descr="The answer option &quot;b&quot; shows a table with 4 columns and 2 rows. The column 1, row 1 is named as &quot;Number of heads,&quot; and column 1, row 2 is named as &quot;Probability.&quot; Probability value &quot;1 by 16,&quot; &quot;5 by 8&quot; and &quot;5 by 16&quot; correspond to 'Number of heads' &quot;0,&quot; &quot;1&quot; and &quot;2,&quot; respectively."/>
              <p:cNvGraphicFramePr>
                <a:graphicFrameLocks noGrp="1"/>
              </p:cNvGraphicFramePr>
              <p:nvPr>
                <p:extLst>
                  <p:ext uri="{D42A27DB-BD31-4B8C-83A1-F6EECF244321}">
                    <p14:modId xmlns:p14="http://schemas.microsoft.com/office/powerpoint/2010/main" val="3220724077"/>
                  </p:ext>
                </p:extLst>
              </p:nvPr>
            </p:nvGraphicFramePr>
            <p:xfrm>
              <a:off x="1447800" y="4322762"/>
              <a:ext cx="6781800" cy="1011238"/>
            </p:xfrm>
            <a:graphic>
              <a:graphicData uri="http://schemas.openxmlformats.org/drawingml/2006/table">
                <a:tbl>
                  <a:tblPr firstRow="1"/>
                  <a:tblGrid>
                    <a:gridCol w="2209800">
                      <a:extLst>
                        <a:ext uri="{9D8B030D-6E8A-4147-A177-3AD203B41FA5}">
                          <a16:colId xmlns:a16="http://schemas.microsoft.com/office/drawing/2014/main" xmlns="" val="20000"/>
                        </a:ext>
                      </a:extLst>
                    </a:gridCol>
                    <a:gridCol w="1524000">
                      <a:extLst>
                        <a:ext uri="{9D8B030D-6E8A-4147-A177-3AD203B41FA5}">
                          <a16:colId xmlns:a16="http://schemas.microsoft.com/office/drawing/2014/main" xmlns="" val="20001"/>
                        </a:ext>
                      </a:extLst>
                    </a:gridCol>
                    <a:gridCol w="1524000">
                      <a:extLst>
                        <a:ext uri="{9D8B030D-6E8A-4147-A177-3AD203B41FA5}">
                          <a16:colId xmlns:a16="http://schemas.microsoft.com/office/drawing/2014/main" xmlns="" val="20002"/>
                        </a:ext>
                      </a:extLst>
                    </a:gridCol>
                    <a:gridCol w="1524000">
                      <a:extLst>
                        <a:ext uri="{9D8B030D-6E8A-4147-A177-3AD203B41FA5}">
                          <a16:colId xmlns:a16="http://schemas.microsoft.com/office/drawing/2014/main" xmlns="" val="20003"/>
                        </a:ext>
                      </a:extLst>
                    </a:gridCol>
                  </a:tblGrid>
                  <a:tr h="371389">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Number of heads</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0</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1</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2</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xmlns="" val="10000"/>
                      </a:ext>
                    </a:extLst>
                  </a:tr>
                  <a:tr h="639849">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itchFamily="34" charset="0"/>
                              <a:ea typeface="ＭＳ Ｐゴシック" pitchFamily="34" charset="-128"/>
                            </a:rPr>
                            <a:t>Probability</a:t>
                          </a:r>
                        </a:p>
                      </a:txBody>
                      <a:tcPr marT="45667" marB="4566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8CD"/>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f>
                                  <m:fPr>
                                    <m:ctrlP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ctrlPr>
                                  </m:fPr>
                                  <m:num>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1</m:t>
                                    </m:r>
                                  </m:num>
                                  <m:den>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16</m:t>
                                    </m:r>
                                  </m:den>
                                </m:f>
                              </m:oMath>
                            </m:oMathPara>
                          </a14:m>
                          <a:endParaRPr kumimoji="0" lang="en-US" altLang="en-US" sz="1800" b="0" i="0" u="none" strike="noStrike" cap="none" normalizeH="0" baseline="0" dirty="0">
                            <a:ln>
                              <a:noFill/>
                            </a:ln>
                            <a:solidFill>
                              <a:srgbClr val="000000"/>
                            </a:solidFill>
                            <a:effectLst/>
                            <a:latin typeface="Arial" pitchFamily="34" charset="0"/>
                            <a:ea typeface="ＭＳ Ｐゴシック" pitchFamily="34" charset="-128"/>
                          </a:endParaRP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8CD"/>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f>
                                  <m:fPr>
                                    <m:ctrlP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ctrlPr>
                                  </m:fPr>
                                  <m:num>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5</m:t>
                                    </m:r>
                                  </m:num>
                                  <m:den>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8</m:t>
                                    </m:r>
                                  </m:den>
                                </m:f>
                              </m:oMath>
                            </m:oMathPara>
                          </a14:m>
                          <a:endParaRPr kumimoji="0" lang="en-US" altLang="en-US" sz="1800" b="0" i="0" u="none" strike="noStrike" cap="none" normalizeH="0" baseline="0" dirty="0">
                            <a:ln>
                              <a:noFill/>
                            </a:ln>
                            <a:solidFill>
                              <a:srgbClr val="000000"/>
                            </a:solidFill>
                            <a:effectLst/>
                            <a:latin typeface="Arial" pitchFamily="34" charset="0"/>
                            <a:ea typeface="ＭＳ Ｐゴシック" pitchFamily="34" charset="-128"/>
                          </a:endParaRP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8CD"/>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f>
                                  <m:fPr>
                                    <m:ctrlP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ctrlPr>
                                  </m:fPr>
                                  <m:num>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5</m:t>
                                    </m:r>
                                  </m:num>
                                  <m:den>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16</m:t>
                                    </m:r>
                                  </m:den>
                                </m:f>
                              </m:oMath>
                            </m:oMathPara>
                          </a14:m>
                          <a:endParaRPr kumimoji="0" lang="en-US" altLang="en-US" sz="1800" b="0" i="0" u="none" strike="noStrike" cap="none" normalizeH="0" baseline="0" dirty="0">
                            <a:ln>
                              <a:noFill/>
                            </a:ln>
                            <a:solidFill>
                              <a:srgbClr val="000000"/>
                            </a:solidFill>
                            <a:effectLst/>
                            <a:latin typeface="Arial" pitchFamily="34" charset="0"/>
                            <a:ea typeface="ＭＳ Ｐゴシック" pitchFamily="34" charset="-128"/>
                          </a:endParaRP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8CD"/>
                        </a:solidFill>
                      </a:tcPr>
                    </a:tc>
                    <a:extLst>
                      <a:ext uri="{0D108BD9-81ED-4DB2-BD59-A6C34878D82A}">
                        <a16:rowId xmlns:a16="http://schemas.microsoft.com/office/drawing/2014/main" xmlns="" val="10001"/>
                      </a:ext>
                    </a:extLst>
                  </a:tr>
                </a:tbl>
              </a:graphicData>
            </a:graphic>
          </p:graphicFrame>
        </mc:Choice>
        <mc:Fallback xmlns="">
          <p:graphicFrame>
            <p:nvGraphicFramePr>
              <p:cNvPr id="16" name="Table 15" descr="The answer option &quot;b&quot; shows a table with 4 columns and 2 rows. The column 1, row 1 is named as &quot;Number of heads,&quot; and column 1, row 2 is named as &quot;Probability.&quot; Probability value &quot;1 by 16,&quot; &quot;5 by 8&quot; and &quot;5 by 16&quot; correspond to 'Number of heads' &quot;0,&quot; &quot;1&quot; and &quot;2,&quot; respectively."/>
              <p:cNvGraphicFramePr>
                <a:graphicFrameLocks noGrp="1"/>
              </p:cNvGraphicFramePr>
              <p:nvPr>
                <p:extLst>
                  <p:ext uri="{D42A27DB-BD31-4B8C-83A1-F6EECF244321}">
                    <p14:modId xmlns:p14="http://schemas.microsoft.com/office/powerpoint/2010/main" val="3220724077"/>
                  </p:ext>
                </p:extLst>
              </p:nvPr>
            </p:nvGraphicFramePr>
            <p:xfrm>
              <a:off x="1447800" y="4322762"/>
              <a:ext cx="6781800" cy="1011238"/>
            </p:xfrm>
            <a:graphic>
              <a:graphicData uri="http://schemas.openxmlformats.org/drawingml/2006/table">
                <a:tbl>
                  <a:tblPr firstRow="1"/>
                  <a:tblGrid>
                    <a:gridCol w="2209800">
                      <a:extLst>
                        <a:ext uri="{9D8B030D-6E8A-4147-A177-3AD203B41FA5}">
                          <a16:colId xmlns:a16="http://schemas.microsoft.com/office/drawing/2014/main" xmlns:a14="http://schemas.microsoft.com/office/drawing/2010/main" xmlns="" val="20000"/>
                        </a:ext>
                      </a:extLst>
                    </a:gridCol>
                    <a:gridCol w="1524000">
                      <a:extLst>
                        <a:ext uri="{9D8B030D-6E8A-4147-A177-3AD203B41FA5}">
                          <a16:colId xmlns:a16="http://schemas.microsoft.com/office/drawing/2014/main" xmlns:a14="http://schemas.microsoft.com/office/drawing/2010/main" xmlns="" val="20001"/>
                        </a:ext>
                      </a:extLst>
                    </a:gridCol>
                    <a:gridCol w="1524000">
                      <a:extLst>
                        <a:ext uri="{9D8B030D-6E8A-4147-A177-3AD203B41FA5}">
                          <a16:colId xmlns:a16="http://schemas.microsoft.com/office/drawing/2014/main" xmlns:a14="http://schemas.microsoft.com/office/drawing/2010/main" xmlns="" val="20002"/>
                        </a:ext>
                      </a:extLst>
                    </a:gridCol>
                    <a:gridCol w="1524000">
                      <a:extLst>
                        <a:ext uri="{9D8B030D-6E8A-4147-A177-3AD203B41FA5}">
                          <a16:colId xmlns:a16="http://schemas.microsoft.com/office/drawing/2014/main" xmlns:a14="http://schemas.microsoft.com/office/drawing/2010/main" xmlns="" val="20003"/>
                        </a:ext>
                      </a:extLst>
                    </a:gridCol>
                  </a:tblGrid>
                  <a:tr h="371389">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Number of heads</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0</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1</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2</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xmlns:a14="http://schemas.microsoft.com/office/drawing/2010/main" xmlns="" val="10000"/>
                      </a:ext>
                    </a:extLst>
                  </a:tr>
                  <a:tr h="639849">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itchFamily="34" charset="0"/>
                              <a:ea typeface="ＭＳ Ｐゴシック" pitchFamily="34" charset="-128"/>
                            </a:rPr>
                            <a:t>Probability</a:t>
                          </a:r>
                        </a:p>
                      </a:txBody>
                      <a:tcPr marT="45667" marB="4566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8CD"/>
                        </a:solidFill>
                      </a:tcPr>
                    </a:tc>
                    <a:tc>
                      <a:txBody>
                        <a:bodyPr/>
                        <a:lstStyle/>
                        <a:p>
                          <a:endParaRPr lang="en-US"/>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rotWithShape="0">
                          <a:blip r:embed="rId4"/>
                          <a:stretch>
                            <a:fillRect l="-148400" t="-62857" r="-202000" b="-2857"/>
                          </a:stretch>
                        </a:blipFill>
                      </a:tcPr>
                    </a:tc>
                    <a:tc>
                      <a:txBody>
                        <a:bodyPr/>
                        <a:lstStyle/>
                        <a:p>
                          <a:endParaRPr lang="en-US"/>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rotWithShape="0">
                          <a:blip r:embed="rId4"/>
                          <a:stretch>
                            <a:fillRect l="-248400" t="-62857" r="-102000" b="-2857"/>
                          </a:stretch>
                        </a:blipFill>
                      </a:tcPr>
                    </a:tc>
                    <a:tc>
                      <a:txBody>
                        <a:bodyPr/>
                        <a:lstStyle/>
                        <a:p>
                          <a:endParaRPr lang="en-US"/>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rotWithShape="0">
                          <a:blip r:embed="rId4"/>
                          <a:stretch>
                            <a:fillRect l="-348400" t="-62857" r="-2000" b="-2857"/>
                          </a:stretch>
                        </a:blipFill>
                      </a:tcPr>
                    </a:tc>
                    <a:extLst>
                      <a:ext uri="{0D108BD9-81ED-4DB2-BD59-A6C34878D82A}">
                        <a16:rowId xmlns:a16="http://schemas.microsoft.com/office/drawing/2014/main" xmlns:a14="http://schemas.microsoft.com/office/drawing/2010/main" xmlns="" val="10001"/>
                      </a:ext>
                    </a:extLst>
                  </a:tr>
                </a:tbl>
              </a:graphicData>
            </a:graphic>
          </p:graphicFrame>
        </mc:Fallback>
      </mc:AlternateContent>
      <p:sp>
        <p:nvSpPr>
          <p:cNvPr id="7" name="TextBox 6"/>
          <p:cNvSpPr txBox="1"/>
          <p:nvPr/>
        </p:nvSpPr>
        <p:spPr>
          <a:xfrm>
            <a:off x="685800" y="5684222"/>
            <a:ext cx="457200" cy="400110"/>
          </a:xfrm>
          <a:prstGeom prst="rect">
            <a:avLst/>
          </a:prstGeom>
          <a:noFill/>
        </p:spPr>
        <p:txBody>
          <a:bodyPr wrap="square" rtlCol="0">
            <a:spAutoFit/>
          </a:bodyPr>
          <a:lstStyle/>
          <a:p>
            <a:r>
              <a:rPr lang="en-US" sz="2000" dirty="0">
                <a:cs typeface="Arial" panose="020B0604020202020204" pitchFamily="34" charset="0"/>
              </a:rPr>
              <a:t>c.</a:t>
            </a:r>
          </a:p>
        </p:txBody>
      </p:sp>
      <mc:AlternateContent xmlns:mc="http://schemas.openxmlformats.org/markup-compatibility/2006" xmlns:a14="http://schemas.microsoft.com/office/drawing/2010/main">
        <mc:Choice Requires="a14">
          <p:graphicFrame>
            <p:nvGraphicFramePr>
              <p:cNvPr id="20" name="Table 19" descr="The answer option &quot;c&quot; shows a table with 4 columns and 2 rows. The column 1, row 1 is named as &quot;Number of heads,&quot; and column 1, row 2 is named as &quot;Probability.&quot; Probability value &quot;1 by 2,&quot; &quot;3 by 4&quot; and &quot;-1 by 4&quot; correspond to 'Number of heads' &quot;0,&quot; &quot;1&quot; and &quot;2,&quot; respectively."/>
              <p:cNvGraphicFramePr>
                <a:graphicFrameLocks noGrp="1"/>
              </p:cNvGraphicFramePr>
              <p:nvPr>
                <p:extLst>
                  <p:ext uri="{D42A27DB-BD31-4B8C-83A1-F6EECF244321}">
                    <p14:modId xmlns:p14="http://schemas.microsoft.com/office/powerpoint/2010/main" val="3572754367"/>
                  </p:ext>
                </p:extLst>
              </p:nvPr>
            </p:nvGraphicFramePr>
            <p:xfrm>
              <a:off x="1447800" y="5512021"/>
              <a:ext cx="6781800" cy="1011238"/>
            </p:xfrm>
            <a:graphic>
              <a:graphicData uri="http://schemas.openxmlformats.org/drawingml/2006/table">
                <a:tbl>
                  <a:tblPr firstRow="1"/>
                  <a:tblGrid>
                    <a:gridCol w="2209800">
                      <a:extLst>
                        <a:ext uri="{9D8B030D-6E8A-4147-A177-3AD203B41FA5}">
                          <a16:colId xmlns:a16="http://schemas.microsoft.com/office/drawing/2014/main" xmlns="" val="20000"/>
                        </a:ext>
                      </a:extLst>
                    </a:gridCol>
                    <a:gridCol w="1524000">
                      <a:extLst>
                        <a:ext uri="{9D8B030D-6E8A-4147-A177-3AD203B41FA5}">
                          <a16:colId xmlns:a16="http://schemas.microsoft.com/office/drawing/2014/main" xmlns="" val="20001"/>
                        </a:ext>
                      </a:extLst>
                    </a:gridCol>
                    <a:gridCol w="1524000">
                      <a:extLst>
                        <a:ext uri="{9D8B030D-6E8A-4147-A177-3AD203B41FA5}">
                          <a16:colId xmlns:a16="http://schemas.microsoft.com/office/drawing/2014/main" xmlns="" val="20002"/>
                        </a:ext>
                      </a:extLst>
                    </a:gridCol>
                    <a:gridCol w="1524000">
                      <a:extLst>
                        <a:ext uri="{9D8B030D-6E8A-4147-A177-3AD203B41FA5}">
                          <a16:colId xmlns:a16="http://schemas.microsoft.com/office/drawing/2014/main" xmlns="" val="20003"/>
                        </a:ext>
                      </a:extLst>
                    </a:gridCol>
                  </a:tblGrid>
                  <a:tr h="371389">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Number of heads</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0</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1</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2</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xmlns="" val="10000"/>
                      </a:ext>
                    </a:extLst>
                  </a:tr>
                  <a:tr h="639849">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itchFamily="34" charset="0"/>
                              <a:ea typeface="ＭＳ Ｐゴシック" pitchFamily="34" charset="-128"/>
                            </a:rPr>
                            <a:t>Probability</a:t>
                          </a:r>
                        </a:p>
                      </a:txBody>
                      <a:tcPr marT="45667" marB="4566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8CD"/>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f>
                                  <m:fPr>
                                    <m:ctrlP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ctrlPr>
                                  </m:fPr>
                                  <m:num>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1</m:t>
                                    </m:r>
                                  </m:num>
                                  <m:den>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2</m:t>
                                    </m:r>
                                  </m:den>
                                </m:f>
                              </m:oMath>
                            </m:oMathPara>
                          </a14:m>
                          <a:endParaRPr kumimoji="0" lang="en-US" altLang="en-US" sz="1800" b="0" i="0" u="none" strike="noStrike" cap="none" normalizeH="0" baseline="0" dirty="0">
                            <a:ln>
                              <a:noFill/>
                            </a:ln>
                            <a:solidFill>
                              <a:srgbClr val="000000"/>
                            </a:solidFill>
                            <a:effectLst/>
                            <a:latin typeface="Arial" pitchFamily="34" charset="0"/>
                            <a:ea typeface="ＭＳ Ｐゴシック" pitchFamily="34" charset="-128"/>
                          </a:endParaRP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8CD"/>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f>
                                  <m:fPr>
                                    <m:ctrlP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ctrlPr>
                                  </m:fPr>
                                  <m:num>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3</m:t>
                                    </m:r>
                                  </m:num>
                                  <m:den>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4</m:t>
                                    </m:r>
                                  </m:den>
                                </m:f>
                              </m:oMath>
                            </m:oMathPara>
                          </a14:m>
                          <a:endParaRPr kumimoji="0" lang="en-US" altLang="en-US" sz="1800" b="0" i="0" u="none" strike="noStrike" cap="none" normalizeH="0" baseline="0" dirty="0">
                            <a:ln>
                              <a:noFill/>
                            </a:ln>
                            <a:solidFill>
                              <a:srgbClr val="000000"/>
                            </a:solidFill>
                            <a:effectLst/>
                            <a:latin typeface="Arial" pitchFamily="34" charset="0"/>
                            <a:ea typeface="ＭＳ Ｐゴシック" pitchFamily="34" charset="-128"/>
                          </a:endParaRP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8CD"/>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m:t>
                                </m:r>
                                <m:f>
                                  <m:fPr>
                                    <m:ctrlP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ctrlPr>
                                  </m:fPr>
                                  <m:num>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1</m:t>
                                    </m:r>
                                  </m:num>
                                  <m:den>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4</m:t>
                                    </m:r>
                                  </m:den>
                                </m:f>
                              </m:oMath>
                            </m:oMathPara>
                          </a14:m>
                          <a:endParaRPr kumimoji="0" lang="en-US" altLang="en-US" sz="1800" b="0" i="0" u="none" strike="noStrike" cap="none" normalizeH="0" baseline="0" dirty="0">
                            <a:ln>
                              <a:noFill/>
                            </a:ln>
                            <a:solidFill>
                              <a:srgbClr val="000000"/>
                            </a:solidFill>
                            <a:effectLst/>
                            <a:latin typeface="Arial" pitchFamily="34" charset="0"/>
                            <a:ea typeface="ＭＳ Ｐゴシック" pitchFamily="34" charset="-128"/>
                          </a:endParaRP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8CD"/>
                        </a:solidFill>
                      </a:tcPr>
                    </a:tc>
                    <a:extLst>
                      <a:ext uri="{0D108BD9-81ED-4DB2-BD59-A6C34878D82A}">
                        <a16:rowId xmlns:a16="http://schemas.microsoft.com/office/drawing/2014/main" xmlns="" val="10001"/>
                      </a:ext>
                    </a:extLst>
                  </a:tr>
                </a:tbl>
              </a:graphicData>
            </a:graphic>
          </p:graphicFrame>
        </mc:Choice>
        <mc:Fallback xmlns="">
          <p:graphicFrame>
            <p:nvGraphicFramePr>
              <p:cNvPr id="20" name="Table 19" descr="The answer option &quot;c&quot; shows a table with 4 columns and 2 rows. The column 1, row 1 is named as &quot;Number of heads,&quot; and column 1, row 2 is named as &quot;Probability.&quot; Probability value &quot;1 by 2,&quot; &quot;3 by 4&quot; and &quot;-1 by 4&quot; correspond to 'Number of heads' &quot;0,&quot; &quot;1&quot; and &quot;2,&quot; respectively."/>
              <p:cNvGraphicFramePr>
                <a:graphicFrameLocks noGrp="1"/>
              </p:cNvGraphicFramePr>
              <p:nvPr>
                <p:extLst>
                  <p:ext uri="{D42A27DB-BD31-4B8C-83A1-F6EECF244321}">
                    <p14:modId xmlns:p14="http://schemas.microsoft.com/office/powerpoint/2010/main" val="3572754367"/>
                  </p:ext>
                </p:extLst>
              </p:nvPr>
            </p:nvGraphicFramePr>
            <p:xfrm>
              <a:off x="1447800" y="5512021"/>
              <a:ext cx="6781800" cy="1011238"/>
            </p:xfrm>
            <a:graphic>
              <a:graphicData uri="http://schemas.openxmlformats.org/drawingml/2006/table">
                <a:tbl>
                  <a:tblPr firstRow="1"/>
                  <a:tblGrid>
                    <a:gridCol w="2209800"/>
                    <a:gridCol w="1524000"/>
                    <a:gridCol w="1524000"/>
                    <a:gridCol w="1524000"/>
                  </a:tblGrid>
                  <a:tr h="371389">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FFFFFF"/>
                              </a:solidFill>
                              <a:effectLst/>
                              <a:latin typeface="Arial" pitchFamily="34" charset="0"/>
                              <a:ea typeface="ＭＳ Ｐゴシック" pitchFamily="34" charset="-128"/>
                            </a:rPr>
                            <a:t>Number of heads</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FFFFFF"/>
                              </a:solidFill>
                              <a:effectLst/>
                              <a:latin typeface="Arial" pitchFamily="34" charset="0"/>
                              <a:ea typeface="ＭＳ Ｐゴシック" pitchFamily="34" charset="-128"/>
                            </a:rPr>
                            <a:t>0</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FFFFFF"/>
                              </a:solidFill>
                              <a:effectLst/>
                              <a:latin typeface="Arial" pitchFamily="34" charset="0"/>
                              <a:ea typeface="ＭＳ Ｐゴシック" pitchFamily="34" charset="-128"/>
                            </a:rPr>
                            <a:t>1</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FFFFFF"/>
                              </a:solidFill>
                              <a:effectLst/>
                              <a:latin typeface="Arial" pitchFamily="34" charset="0"/>
                              <a:ea typeface="ＭＳ Ｐゴシック" pitchFamily="34" charset="-128"/>
                            </a:rPr>
                            <a:t>2</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r>
                  <a:tr h="639849">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itchFamily="34" charset="0"/>
                              <a:ea typeface="ＭＳ Ｐゴシック" pitchFamily="34" charset="-128"/>
                            </a:rPr>
                            <a:t>Probability</a:t>
                          </a:r>
                        </a:p>
                      </a:txBody>
                      <a:tcPr marT="45667" marB="4566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8CD"/>
                        </a:solidFill>
                      </a:tcPr>
                    </a:tc>
                    <a:tc>
                      <a:txBody>
                        <a:bodyPr/>
                        <a:lstStyle/>
                        <a:p>
                          <a:endParaRPr lang="en-US"/>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rotWithShape="0">
                          <a:blip r:embed="rId5"/>
                          <a:stretch>
                            <a:fillRect l="-148400" t="-62264" r="-202000" b="-1887"/>
                          </a:stretch>
                        </a:blipFill>
                      </a:tcPr>
                    </a:tc>
                    <a:tc>
                      <a:txBody>
                        <a:bodyPr/>
                        <a:lstStyle/>
                        <a:p>
                          <a:endParaRPr lang="en-US"/>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rotWithShape="0">
                          <a:blip r:embed="rId5"/>
                          <a:stretch>
                            <a:fillRect l="-248400" t="-62264" r="-102000" b="-1887"/>
                          </a:stretch>
                        </a:blipFill>
                      </a:tcPr>
                    </a:tc>
                    <a:tc>
                      <a:txBody>
                        <a:bodyPr/>
                        <a:lstStyle/>
                        <a:p>
                          <a:endParaRPr lang="en-US"/>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rotWithShape="0">
                          <a:blip r:embed="rId5"/>
                          <a:stretch>
                            <a:fillRect l="-348400" t="-62264" r="-2000" b="-1887"/>
                          </a:stretch>
                        </a:blipFill>
                      </a:tcPr>
                    </a:tc>
                  </a:tr>
                </a:tbl>
              </a:graphicData>
            </a:graphic>
          </p:graphicFrame>
        </mc:Fallback>
      </mc:AlternateContent>
      <p:sp>
        <p:nvSpPr>
          <p:cNvPr id="8" name="Footer Placeholder 7"/>
          <p:cNvSpPr>
            <a:spLocks noGrp="1"/>
          </p:cNvSpPr>
          <p:nvPr>
            <p:ph type="ftr" sz="quarter" idx="11"/>
          </p:nvPr>
        </p:nvSpPr>
        <p:spPr/>
        <p:txBody>
          <a:bodyPr/>
          <a:lstStyle/>
          <a:p>
            <a:pPr>
              <a:defRPr/>
            </a:pPr>
            <a:r>
              <a:rPr lang="en-US" altLang="en-US" dirty="0">
                <a:latin typeface="Arial" panose="020B0604020202020204" pitchFamily="34" charset="0"/>
                <a:cs typeface="Arial" panose="020B0604020202020204" pitchFamily="34" charset="0"/>
              </a:rPr>
              <a:t>4.2  Probability Models</a:t>
            </a:r>
            <a:endParaRPr lang="en-US" altLang="en-US" i="1" dirty="0">
              <a:latin typeface="Arial" panose="020B0604020202020204" pitchFamily="34" charset="0"/>
              <a:cs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4.2-6 answer</a:t>
            </a:r>
          </a:p>
        </p:txBody>
      </p:sp>
      <p:sp>
        <p:nvSpPr>
          <p:cNvPr id="25602" name="Rectangle 3"/>
          <p:cNvSpPr>
            <a:spLocks noGrp="1" noChangeArrowheads="1"/>
          </p:cNvSpPr>
          <p:nvPr>
            <p:ph idx="1"/>
          </p:nvPr>
        </p:nvSpPr>
        <p:spPr/>
        <p:txBody>
          <a:bodyPr/>
          <a:lstStyle/>
          <a:p>
            <a:pPr marL="0" indent="-381000" eaLnBrk="1" hangingPunct="1">
              <a:lnSpc>
                <a:spcPct val="120000"/>
              </a:lnSpc>
              <a:buFont typeface="Wingdings" pitchFamily="2" charset="2"/>
              <a:buNone/>
            </a:pPr>
            <a:r>
              <a:rPr lang="en-US" altLang="en-US" sz="2000" dirty="0">
                <a:ea typeface="ヒラギノ角ゴ Pro W3" charset="-128"/>
              </a:rPr>
              <a:t>Two coins are tossed, and the total number of heads is counted. Which of the following would be a legitimate probability model for the </a:t>
            </a:r>
            <a:r>
              <a:rPr lang="en-US" altLang="en-US" sz="2000" i="1" dirty="0">
                <a:ea typeface="ヒラギノ角ゴ Pro W3" charset="-128"/>
              </a:rPr>
              <a:t>total number of heads</a:t>
            </a:r>
            <a:r>
              <a:rPr lang="en-US" altLang="en-US" sz="2000" dirty="0">
                <a:ea typeface="ヒラギノ角ゴ Pro W3" charset="-128"/>
              </a:rPr>
              <a:t>? That is, which of the following models satisfies the rules of probability?</a:t>
            </a:r>
          </a:p>
        </p:txBody>
      </p:sp>
      <p:sp>
        <p:nvSpPr>
          <p:cNvPr id="5" name="TextBox 4"/>
          <p:cNvSpPr txBox="1"/>
          <p:nvPr/>
        </p:nvSpPr>
        <p:spPr>
          <a:xfrm>
            <a:off x="495300" y="3332162"/>
            <a:ext cx="457200" cy="400110"/>
          </a:xfrm>
          <a:prstGeom prst="rect">
            <a:avLst/>
          </a:prstGeom>
          <a:noFill/>
        </p:spPr>
        <p:txBody>
          <a:bodyPr wrap="square" rtlCol="0">
            <a:spAutoFit/>
          </a:bodyPr>
          <a:lstStyle/>
          <a:p>
            <a:r>
              <a:rPr lang="en-US" sz="2000" dirty="0">
                <a:solidFill>
                  <a:prstClr val="black"/>
                </a:solidFill>
                <a:cs typeface="Arial" panose="020B0604020202020204" pitchFamily="34" charset="0"/>
              </a:rPr>
              <a:t>a.</a:t>
            </a:r>
          </a:p>
        </p:txBody>
      </p:sp>
      <mc:AlternateContent xmlns:mc="http://schemas.openxmlformats.org/markup-compatibility/2006" xmlns:a14="http://schemas.microsoft.com/office/drawing/2010/main">
        <mc:Choice Requires="a14">
          <p:graphicFrame>
            <p:nvGraphicFramePr>
              <p:cNvPr id="11" name="Table 10" descr="The answer option &quot;a&quot; shows a table with 4 columns and 2 rows. The column 1, row 1 is named as &quot;Number of heads,&quot; and column 1, row 2 is named as &quot;Probability.&quot; Probability value &quot;1 by 3,&quot; &quot;2 by 3&quot; and &quot;1 by 3&quot; correspond to 'Number of heads' &quot;0,&quot; &quot;1&quot; and &quot;2,&quot; respectively."/>
              <p:cNvGraphicFramePr>
                <a:graphicFrameLocks noGrp="1"/>
              </p:cNvGraphicFramePr>
              <p:nvPr>
                <p:extLst>
                  <p:ext uri="{D42A27DB-BD31-4B8C-83A1-F6EECF244321}">
                    <p14:modId xmlns:p14="http://schemas.microsoft.com/office/powerpoint/2010/main" val="4122199319"/>
                  </p:ext>
                </p:extLst>
              </p:nvPr>
            </p:nvGraphicFramePr>
            <p:xfrm>
              <a:off x="1447800" y="3103562"/>
              <a:ext cx="6781800" cy="1011238"/>
            </p:xfrm>
            <a:graphic>
              <a:graphicData uri="http://schemas.openxmlformats.org/drawingml/2006/table">
                <a:tbl>
                  <a:tblPr firstRow="1"/>
                  <a:tblGrid>
                    <a:gridCol w="2209800">
                      <a:extLst>
                        <a:ext uri="{9D8B030D-6E8A-4147-A177-3AD203B41FA5}">
                          <a16:colId xmlns:a16="http://schemas.microsoft.com/office/drawing/2014/main" xmlns="" val="20000"/>
                        </a:ext>
                      </a:extLst>
                    </a:gridCol>
                    <a:gridCol w="1524000">
                      <a:extLst>
                        <a:ext uri="{9D8B030D-6E8A-4147-A177-3AD203B41FA5}">
                          <a16:colId xmlns:a16="http://schemas.microsoft.com/office/drawing/2014/main" xmlns="" val="20001"/>
                        </a:ext>
                      </a:extLst>
                    </a:gridCol>
                    <a:gridCol w="1524000">
                      <a:extLst>
                        <a:ext uri="{9D8B030D-6E8A-4147-A177-3AD203B41FA5}">
                          <a16:colId xmlns:a16="http://schemas.microsoft.com/office/drawing/2014/main" xmlns="" val="20002"/>
                        </a:ext>
                      </a:extLst>
                    </a:gridCol>
                    <a:gridCol w="1524000">
                      <a:extLst>
                        <a:ext uri="{9D8B030D-6E8A-4147-A177-3AD203B41FA5}">
                          <a16:colId xmlns:a16="http://schemas.microsoft.com/office/drawing/2014/main" xmlns="" val="20003"/>
                        </a:ext>
                      </a:extLst>
                    </a:gridCol>
                  </a:tblGrid>
                  <a:tr h="371389">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Number of heads</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0</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1</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2</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xmlns="" val="10000"/>
                      </a:ext>
                    </a:extLst>
                  </a:tr>
                  <a:tr h="639849">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itchFamily="34" charset="0"/>
                              <a:ea typeface="ＭＳ Ｐゴシック" pitchFamily="34" charset="-128"/>
                            </a:rPr>
                            <a:t>Probability</a:t>
                          </a:r>
                        </a:p>
                      </a:txBody>
                      <a:tcPr marT="45667" marB="4566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8CD"/>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
                              </m:oMathParaPr>
                              <m:oMath xmlns:m="http://schemas.openxmlformats.org/officeDocument/2006/math">
                                <m:f>
                                  <m:fPr>
                                    <m:ctrlP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ctrlPr>
                                  </m:fPr>
                                  <m:num>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1</m:t>
                                    </m:r>
                                  </m:num>
                                  <m:den>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3</m:t>
                                    </m:r>
                                  </m:den>
                                </m:f>
                              </m:oMath>
                            </m:oMathPara>
                          </a14:m>
                          <a:endParaRPr kumimoji="0" lang="en-US" altLang="en-US" sz="1800" b="0" i="0" u="none" strike="noStrike" cap="none" normalizeH="0" baseline="0" dirty="0">
                            <a:ln>
                              <a:noFill/>
                            </a:ln>
                            <a:solidFill>
                              <a:srgbClr val="000000"/>
                            </a:solidFill>
                            <a:effectLst/>
                            <a:latin typeface="Arial" pitchFamily="34" charset="0"/>
                            <a:ea typeface="ＭＳ Ｐゴシック" pitchFamily="34" charset="-128"/>
                          </a:endParaRP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8CD"/>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f>
                                  <m:fPr>
                                    <m:ctrlP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ctrlPr>
                                  </m:fPr>
                                  <m:num>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2</m:t>
                                    </m:r>
                                  </m:num>
                                  <m:den>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3</m:t>
                                    </m:r>
                                  </m:den>
                                </m:f>
                              </m:oMath>
                            </m:oMathPara>
                          </a14:m>
                          <a:endParaRPr kumimoji="0" lang="en-US" altLang="en-US" sz="1800" b="0" i="0" u="none" strike="noStrike" cap="none" normalizeH="0" baseline="0" dirty="0">
                            <a:ln>
                              <a:noFill/>
                            </a:ln>
                            <a:solidFill>
                              <a:srgbClr val="000000"/>
                            </a:solidFill>
                            <a:effectLst/>
                            <a:latin typeface="Arial" pitchFamily="34" charset="0"/>
                            <a:ea typeface="ＭＳ Ｐゴシック" pitchFamily="34" charset="-128"/>
                          </a:endParaRP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8CD"/>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f>
                                  <m:fPr>
                                    <m:ctrlP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ctrlPr>
                                  </m:fPr>
                                  <m:num>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1</m:t>
                                    </m:r>
                                  </m:num>
                                  <m:den>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3</m:t>
                                    </m:r>
                                  </m:den>
                                </m:f>
                              </m:oMath>
                            </m:oMathPara>
                          </a14:m>
                          <a:endParaRPr kumimoji="0" lang="en-US" altLang="en-US" sz="1800" b="0" i="0" u="none" strike="noStrike" cap="none" normalizeH="0" baseline="0" dirty="0">
                            <a:ln>
                              <a:noFill/>
                            </a:ln>
                            <a:solidFill>
                              <a:srgbClr val="000000"/>
                            </a:solidFill>
                            <a:effectLst/>
                            <a:latin typeface="Arial" pitchFamily="34" charset="0"/>
                            <a:ea typeface="ＭＳ Ｐゴシック" pitchFamily="34" charset="-128"/>
                          </a:endParaRP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8CD"/>
                        </a:solidFill>
                      </a:tcPr>
                    </a:tc>
                    <a:extLst>
                      <a:ext uri="{0D108BD9-81ED-4DB2-BD59-A6C34878D82A}">
                        <a16:rowId xmlns:a16="http://schemas.microsoft.com/office/drawing/2014/main" xmlns="" val="10001"/>
                      </a:ext>
                    </a:extLst>
                  </a:tr>
                </a:tbl>
              </a:graphicData>
            </a:graphic>
          </p:graphicFrame>
        </mc:Choice>
        <mc:Fallback xmlns="">
          <p:graphicFrame>
            <p:nvGraphicFramePr>
              <p:cNvPr id="11" name="Table 10" descr="The answer option &quot;a&quot; shows a table with 4 columns and 2 rows. The column 1, row 1 is named as &quot;Number of heads,&quot; and column 1, row 2 is named as &quot;Probability.&quot; Probability value &quot;1 by 3,&quot; &quot;2 by 3&quot; and &quot;1 by 3&quot; correspond to 'Number of heads' &quot;0,&quot; &quot;1&quot; and &quot;2,&quot; respectively."/>
              <p:cNvGraphicFramePr>
                <a:graphicFrameLocks noGrp="1"/>
              </p:cNvGraphicFramePr>
              <p:nvPr>
                <p:extLst>
                  <p:ext uri="{D42A27DB-BD31-4B8C-83A1-F6EECF244321}">
                    <p14:modId xmlns:p14="http://schemas.microsoft.com/office/powerpoint/2010/main" val="4122199319"/>
                  </p:ext>
                </p:extLst>
              </p:nvPr>
            </p:nvGraphicFramePr>
            <p:xfrm>
              <a:off x="1447800" y="3103562"/>
              <a:ext cx="6781800" cy="1011238"/>
            </p:xfrm>
            <a:graphic>
              <a:graphicData uri="http://schemas.openxmlformats.org/drawingml/2006/table">
                <a:tbl>
                  <a:tblPr firstRow="1"/>
                  <a:tblGrid>
                    <a:gridCol w="2209800">
                      <a:extLst>
                        <a:ext uri="{9D8B030D-6E8A-4147-A177-3AD203B41FA5}">
                          <a16:colId xmlns:a16="http://schemas.microsoft.com/office/drawing/2014/main" xmlns:a14="http://schemas.microsoft.com/office/drawing/2010/main" xmlns="" val="20000"/>
                        </a:ext>
                      </a:extLst>
                    </a:gridCol>
                    <a:gridCol w="1524000">
                      <a:extLst>
                        <a:ext uri="{9D8B030D-6E8A-4147-A177-3AD203B41FA5}">
                          <a16:colId xmlns:a16="http://schemas.microsoft.com/office/drawing/2014/main" xmlns:a14="http://schemas.microsoft.com/office/drawing/2010/main" xmlns="" val="20001"/>
                        </a:ext>
                      </a:extLst>
                    </a:gridCol>
                    <a:gridCol w="1524000">
                      <a:extLst>
                        <a:ext uri="{9D8B030D-6E8A-4147-A177-3AD203B41FA5}">
                          <a16:colId xmlns:a16="http://schemas.microsoft.com/office/drawing/2014/main" xmlns:a14="http://schemas.microsoft.com/office/drawing/2010/main" xmlns="" val="20002"/>
                        </a:ext>
                      </a:extLst>
                    </a:gridCol>
                    <a:gridCol w="1524000">
                      <a:extLst>
                        <a:ext uri="{9D8B030D-6E8A-4147-A177-3AD203B41FA5}">
                          <a16:colId xmlns:a16="http://schemas.microsoft.com/office/drawing/2014/main" xmlns:a14="http://schemas.microsoft.com/office/drawing/2010/main" xmlns="" val="20003"/>
                        </a:ext>
                      </a:extLst>
                    </a:gridCol>
                  </a:tblGrid>
                  <a:tr h="371389">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Number of heads</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0</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1</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2</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xmlns:a14="http://schemas.microsoft.com/office/drawing/2010/main" xmlns="" val="10000"/>
                      </a:ext>
                    </a:extLst>
                  </a:tr>
                  <a:tr h="639849">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itchFamily="34" charset="0"/>
                              <a:ea typeface="ＭＳ Ｐゴシック" pitchFamily="34" charset="-128"/>
                            </a:rPr>
                            <a:t>Probability</a:t>
                          </a:r>
                        </a:p>
                      </a:txBody>
                      <a:tcPr marT="45667" marB="4566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8CD"/>
                        </a:solidFill>
                      </a:tcPr>
                    </a:tc>
                    <a:tc>
                      <a:txBody>
                        <a:bodyPr/>
                        <a:lstStyle/>
                        <a:p>
                          <a:endParaRPr lang="en-US"/>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rotWithShape="0">
                          <a:blip r:embed="rId3"/>
                          <a:stretch>
                            <a:fillRect l="-148400" t="-62857" r="-202000" b="-2857"/>
                          </a:stretch>
                        </a:blipFill>
                      </a:tcPr>
                    </a:tc>
                    <a:tc>
                      <a:txBody>
                        <a:bodyPr/>
                        <a:lstStyle/>
                        <a:p>
                          <a:endParaRPr lang="en-US"/>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rotWithShape="0">
                          <a:blip r:embed="rId3"/>
                          <a:stretch>
                            <a:fillRect l="-248400" t="-62857" r="-102000" b="-2857"/>
                          </a:stretch>
                        </a:blipFill>
                      </a:tcPr>
                    </a:tc>
                    <a:tc>
                      <a:txBody>
                        <a:bodyPr/>
                        <a:lstStyle/>
                        <a:p>
                          <a:endParaRPr lang="en-US"/>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rotWithShape="0">
                          <a:blip r:embed="rId3"/>
                          <a:stretch>
                            <a:fillRect l="-348400" t="-62857" r="-2000" b="-2857"/>
                          </a:stretch>
                        </a:blipFill>
                      </a:tcPr>
                    </a:tc>
                    <a:extLst>
                      <a:ext uri="{0D108BD9-81ED-4DB2-BD59-A6C34878D82A}">
                        <a16:rowId xmlns:a16="http://schemas.microsoft.com/office/drawing/2014/main" xmlns:a14="http://schemas.microsoft.com/office/drawing/2010/main" xmlns="" val="10001"/>
                      </a:ext>
                    </a:extLst>
                  </a:tr>
                </a:tbl>
              </a:graphicData>
            </a:graphic>
          </p:graphicFrame>
        </mc:Fallback>
      </mc:AlternateContent>
      <p:sp>
        <p:nvSpPr>
          <p:cNvPr id="6" name="TextBox 5"/>
          <p:cNvSpPr txBox="1"/>
          <p:nvPr/>
        </p:nvSpPr>
        <p:spPr>
          <a:xfrm>
            <a:off x="152400" y="4551362"/>
            <a:ext cx="1143000" cy="646331"/>
          </a:xfrm>
          <a:prstGeom prst="rect">
            <a:avLst/>
          </a:prstGeom>
          <a:noFill/>
        </p:spPr>
        <p:txBody>
          <a:bodyPr wrap="square" rtlCol="0">
            <a:spAutoFit/>
          </a:bodyPr>
          <a:lstStyle/>
          <a:p>
            <a:pPr algn="ctr"/>
            <a:r>
              <a:rPr lang="en-US" b="1" dirty="0">
                <a:solidFill>
                  <a:prstClr val="black"/>
                </a:solidFill>
                <a:cs typeface="Arial" panose="020B0604020202020204" pitchFamily="34" charset="0"/>
              </a:rPr>
              <a:t>b.</a:t>
            </a:r>
          </a:p>
          <a:p>
            <a:pPr algn="ctr"/>
            <a:r>
              <a:rPr lang="en-US" b="1" dirty="0">
                <a:solidFill>
                  <a:prstClr val="black"/>
                </a:solidFill>
                <a:cs typeface="Arial" panose="020B0604020202020204" pitchFamily="34" charset="0"/>
              </a:rPr>
              <a:t>(correct)</a:t>
            </a:r>
          </a:p>
        </p:txBody>
      </p:sp>
      <mc:AlternateContent xmlns:mc="http://schemas.openxmlformats.org/markup-compatibility/2006" xmlns:a14="http://schemas.microsoft.com/office/drawing/2010/main">
        <mc:Choice Requires="a14">
          <p:graphicFrame>
            <p:nvGraphicFramePr>
              <p:cNvPr id="16" name="Table 15" descr="The answer option &quot;b&quot; shows a table with 4 columns and 2 rows. The column 1, row 1 is named as &quot;Number of heads,&quot; and column 1, row 2 is named as &quot;Probability.&quot; Probability value &quot;1 by 16,&quot; &quot;5 by 8&quot; and &quot;5 by 16&quot; correspond to 'Number of heads' &quot;0,&quot; &quot;1&quot; and &quot;2,&quot; respectively."/>
              <p:cNvGraphicFramePr>
                <a:graphicFrameLocks noGrp="1"/>
              </p:cNvGraphicFramePr>
              <p:nvPr>
                <p:extLst>
                  <p:ext uri="{D42A27DB-BD31-4B8C-83A1-F6EECF244321}">
                    <p14:modId xmlns:p14="http://schemas.microsoft.com/office/powerpoint/2010/main" val="4292059978"/>
                  </p:ext>
                </p:extLst>
              </p:nvPr>
            </p:nvGraphicFramePr>
            <p:xfrm>
              <a:off x="1447800" y="4322762"/>
              <a:ext cx="6781800" cy="1011238"/>
            </p:xfrm>
            <a:graphic>
              <a:graphicData uri="http://schemas.openxmlformats.org/drawingml/2006/table">
                <a:tbl>
                  <a:tblPr firstRow="1"/>
                  <a:tblGrid>
                    <a:gridCol w="2209800">
                      <a:extLst>
                        <a:ext uri="{9D8B030D-6E8A-4147-A177-3AD203B41FA5}">
                          <a16:colId xmlns:a16="http://schemas.microsoft.com/office/drawing/2014/main" xmlns="" val="20000"/>
                        </a:ext>
                      </a:extLst>
                    </a:gridCol>
                    <a:gridCol w="1524000">
                      <a:extLst>
                        <a:ext uri="{9D8B030D-6E8A-4147-A177-3AD203B41FA5}">
                          <a16:colId xmlns:a16="http://schemas.microsoft.com/office/drawing/2014/main" xmlns="" val="20001"/>
                        </a:ext>
                      </a:extLst>
                    </a:gridCol>
                    <a:gridCol w="1524000">
                      <a:extLst>
                        <a:ext uri="{9D8B030D-6E8A-4147-A177-3AD203B41FA5}">
                          <a16:colId xmlns:a16="http://schemas.microsoft.com/office/drawing/2014/main" xmlns="" val="20002"/>
                        </a:ext>
                      </a:extLst>
                    </a:gridCol>
                    <a:gridCol w="1524000">
                      <a:extLst>
                        <a:ext uri="{9D8B030D-6E8A-4147-A177-3AD203B41FA5}">
                          <a16:colId xmlns:a16="http://schemas.microsoft.com/office/drawing/2014/main" xmlns="" val="20003"/>
                        </a:ext>
                      </a:extLst>
                    </a:gridCol>
                  </a:tblGrid>
                  <a:tr h="371389">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Number of heads</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0</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1</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2</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xmlns="" val="10000"/>
                      </a:ext>
                    </a:extLst>
                  </a:tr>
                  <a:tr h="639849">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itchFamily="34" charset="0"/>
                              <a:ea typeface="ＭＳ Ｐゴシック" pitchFamily="34" charset="-128"/>
                            </a:rPr>
                            <a:t>Probability</a:t>
                          </a:r>
                        </a:p>
                      </a:txBody>
                      <a:tcPr marT="45667" marB="4566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8CD"/>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f>
                                  <m:fPr>
                                    <m:ctrlP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ctrlPr>
                                  </m:fPr>
                                  <m:num>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1</m:t>
                                    </m:r>
                                  </m:num>
                                  <m:den>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16</m:t>
                                    </m:r>
                                  </m:den>
                                </m:f>
                              </m:oMath>
                            </m:oMathPara>
                          </a14:m>
                          <a:endParaRPr kumimoji="0" lang="en-US" altLang="en-US" sz="1800" b="0" i="0" u="none" strike="noStrike" cap="none" normalizeH="0" baseline="0" dirty="0">
                            <a:ln>
                              <a:noFill/>
                            </a:ln>
                            <a:solidFill>
                              <a:srgbClr val="000000"/>
                            </a:solidFill>
                            <a:effectLst/>
                            <a:latin typeface="Arial" pitchFamily="34" charset="0"/>
                            <a:ea typeface="ＭＳ Ｐゴシック" pitchFamily="34" charset="-128"/>
                          </a:endParaRP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8CD"/>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f>
                                  <m:fPr>
                                    <m:ctrlP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ctrlPr>
                                  </m:fPr>
                                  <m:num>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5</m:t>
                                    </m:r>
                                  </m:num>
                                  <m:den>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8</m:t>
                                    </m:r>
                                  </m:den>
                                </m:f>
                              </m:oMath>
                            </m:oMathPara>
                          </a14:m>
                          <a:endParaRPr kumimoji="0" lang="en-US" altLang="en-US" sz="1800" b="0" i="0" u="none" strike="noStrike" cap="none" normalizeH="0" baseline="0" dirty="0">
                            <a:ln>
                              <a:noFill/>
                            </a:ln>
                            <a:solidFill>
                              <a:srgbClr val="000000"/>
                            </a:solidFill>
                            <a:effectLst/>
                            <a:latin typeface="Arial" pitchFamily="34" charset="0"/>
                            <a:ea typeface="ＭＳ Ｐゴシック" pitchFamily="34" charset="-128"/>
                          </a:endParaRP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8CD"/>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f>
                                  <m:fPr>
                                    <m:ctrlP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ctrlPr>
                                  </m:fPr>
                                  <m:num>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5</m:t>
                                    </m:r>
                                  </m:num>
                                  <m:den>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16</m:t>
                                    </m:r>
                                  </m:den>
                                </m:f>
                              </m:oMath>
                            </m:oMathPara>
                          </a14:m>
                          <a:endParaRPr kumimoji="0" lang="en-US" altLang="en-US" sz="1800" b="0" i="0" u="none" strike="noStrike" cap="none" normalizeH="0" baseline="0" dirty="0">
                            <a:ln>
                              <a:noFill/>
                            </a:ln>
                            <a:solidFill>
                              <a:srgbClr val="000000"/>
                            </a:solidFill>
                            <a:effectLst/>
                            <a:latin typeface="Arial" pitchFamily="34" charset="0"/>
                            <a:ea typeface="ＭＳ Ｐゴシック" pitchFamily="34" charset="-128"/>
                          </a:endParaRP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8CD"/>
                        </a:solidFill>
                      </a:tcPr>
                    </a:tc>
                    <a:extLst>
                      <a:ext uri="{0D108BD9-81ED-4DB2-BD59-A6C34878D82A}">
                        <a16:rowId xmlns:a16="http://schemas.microsoft.com/office/drawing/2014/main" xmlns="" val="10001"/>
                      </a:ext>
                    </a:extLst>
                  </a:tr>
                </a:tbl>
              </a:graphicData>
            </a:graphic>
          </p:graphicFrame>
        </mc:Choice>
        <mc:Fallback xmlns="">
          <p:graphicFrame>
            <p:nvGraphicFramePr>
              <p:cNvPr id="16" name="Table 15" descr="The answer option &quot;b&quot; shows a table with 4 columns and 2 rows. The column 1, row 1 is named as &quot;Number of heads,&quot; and column 1, row 2 is named as &quot;Probability.&quot; Probability value &quot;1 by 16,&quot; &quot;5 by 8&quot; and &quot;5 by 16&quot; correspond to 'Number of heads' &quot;0,&quot; &quot;1&quot; and &quot;2,&quot; respectively."/>
              <p:cNvGraphicFramePr>
                <a:graphicFrameLocks noGrp="1"/>
              </p:cNvGraphicFramePr>
              <p:nvPr>
                <p:extLst>
                  <p:ext uri="{D42A27DB-BD31-4B8C-83A1-F6EECF244321}">
                    <p14:modId xmlns:p14="http://schemas.microsoft.com/office/powerpoint/2010/main" val="4292059978"/>
                  </p:ext>
                </p:extLst>
              </p:nvPr>
            </p:nvGraphicFramePr>
            <p:xfrm>
              <a:off x="1447800" y="4322762"/>
              <a:ext cx="6781800" cy="1011238"/>
            </p:xfrm>
            <a:graphic>
              <a:graphicData uri="http://schemas.openxmlformats.org/drawingml/2006/table">
                <a:tbl>
                  <a:tblPr firstRow="1"/>
                  <a:tblGrid>
                    <a:gridCol w="2209800">
                      <a:extLst>
                        <a:ext uri="{9D8B030D-6E8A-4147-A177-3AD203B41FA5}">
                          <a16:colId xmlns:a16="http://schemas.microsoft.com/office/drawing/2014/main" xmlns:a14="http://schemas.microsoft.com/office/drawing/2010/main" xmlns="" val="20000"/>
                        </a:ext>
                      </a:extLst>
                    </a:gridCol>
                    <a:gridCol w="1524000">
                      <a:extLst>
                        <a:ext uri="{9D8B030D-6E8A-4147-A177-3AD203B41FA5}">
                          <a16:colId xmlns:a16="http://schemas.microsoft.com/office/drawing/2014/main" xmlns:a14="http://schemas.microsoft.com/office/drawing/2010/main" xmlns="" val="20001"/>
                        </a:ext>
                      </a:extLst>
                    </a:gridCol>
                    <a:gridCol w="1524000">
                      <a:extLst>
                        <a:ext uri="{9D8B030D-6E8A-4147-A177-3AD203B41FA5}">
                          <a16:colId xmlns:a16="http://schemas.microsoft.com/office/drawing/2014/main" xmlns:a14="http://schemas.microsoft.com/office/drawing/2010/main" xmlns="" val="20002"/>
                        </a:ext>
                      </a:extLst>
                    </a:gridCol>
                    <a:gridCol w="1524000">
                      <a:extLst>
                        <a:ext uri="{9D8B030D-6E8A-4147-A177-3AD203B41FA5}">
                          <a16:colId xmlns:a16="http://schemas.microsoft.com/office/drawing/2014/main" xmlns:a14="http://schemas.microsoft.com/office/drawing/2010/main" xmlns="" val="20003"/>
                        </a:ext>
                      </a:extLst>
                    </a:gridCol>
                  </a:tblGrid>
                  <a:tr h="371389">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Number of heads</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0</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1</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2</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xmlns:a14="http://schemas.microsoft.com/office/drawing/2010/main" xmlns="" val="10000"/>
                      </a:ext>
                    </a:extLst>
                  </a:tr>
                  <a:tr h="639849">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itchFamily="34" charset="0"/>
                              <a:ea typeface="ＭＳ Ｐゴシック" pitchFamily="34" charset="-128"/>
                            </a:rPr>
                            <a:t>Probability</a:t>
                          </a:r>
                        </a:p>
                      </a:txBody>
                      <a:tcPr marT="45667" marB="4566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8CD"/>
                        </a:solidFill>
                      </a:tcPr>
                    </a:tc>
                    <a:tc>
                      <a:txBody>
                        <a:bodyPr/>
                        <a:lstStyle/>
                        <a:p>
                          <a:endParaRPr lang="en-US"/>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rotWithShape="0">
                          <a:blip r:embed="rId4"/>
                          <a:stretch>
                            <a:fillRect l="-148400" t="-62857" r="-202000" b="-2857"/>
                          </a:stretch>
                        </a:blipFill>
                      </a:tcPr>
                    </a:tc>
                    <a:tc>
                      <a:txBody>
                        <a:bodyPr/>
                        <a:lstStyle/>
                        <a:p>
                          <a:endParaRPr lang="en-US"/>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rotWithShape="0">
                          <a:blip r:embed="rId4"/>
                          <a:stretch>
                            <a:fillRect l="-248400" t="-62857" r="-102000" b="-2857"/>
                          </a:stretch>
                        </a:blipFill>
                      </a:tcPr>
                    </a:tc>
                    <a:tc>
                      <a:txBody>
                        <a:bodyPr/>
                        <a:lstStyle/>
                        <a:p>
                          <a:endParaRPr lang="en-US"/>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rotWithShape="0">
                          <a:blip r:embed="rId4"/>
                          <a:stretch>
                            <a:fillRect l="-348400" t="-62857" r="-2000" b="-2857"/>
                          </a:stretch>
                        </a:blipFill>
                      </a:tcPr>
                    </a:tc>
                    <a:extLst>
                      <a:ext uri="{0D108BD9-81ED-4DB2-BD59-A6C34878D82A}">
                        <a16:rowId xmlns:a16="http://schemas.microsoft.com/office/drawing/2014/main" xmlns:a14="http://schemas.microsoft.com/office/drawing/2010/main" xmlns="" val="10001"/>
                      </a:ext>
                    </a:extLst>
                  </a:tr>
                </a:tbl>
              </a:graphicData>
            </a:graphic>
          </p:graphicFrame>
        </mc:Fallback>
      </mc:AlternateContent>
      <p:sp>
        <p:nvSpPr>
          <p:cNvPr id="7" name="TextBox 6"/>
          <p:cNvSpPr txBox="1"/>
          <p:nvPr/>
        </p:nvSpPr>
        <p:spPr>
          <a:xfrm>
            <a:off x="514894" y="5961221"/>
            <a:ext cx="457200" cy="400110"/>
          </a:xfrm>
          <a:prstGeom prst="rect">
            <a:avLst/>
          </a:prstGeom>
          <a:noFill/>
        </p:spPr>
        <p:txBody>
          <a:bodyPr wrap="square" rtlCol="0">
            <a:spAutoFit/>
          </a:bodyPr>
          <a:lstStyle/>
          <a:p>
            <a:r>
              <a:rPr lang="en-US" sz="2000" dirty="0">
                <a:solidFill>
                  <a:prstClr val="black"/>
                </a:solidFill>
                <a:cs typeface="Arial" panose="020B0604020202020204" pitchFamily="34" charset="0"/>
              </a:rPr>
              <a:t>c.</a:t>
            </a:r>
          </a:p>
        </p:txBody>
      </p:sp>
      <mc:AlternateContent xmlns:mc="http://schemas.openxmlformats.org/markup-compatibility/2006" xmlns:a14="http://schemas.microsoft.com/office/drawing/2010/main">
        <mc:Choice Requires="a14">
          <p:graphicFrame>
            <p:nvGraphicFramePr>
              <p:cNvPr id="20" name="Table 19" descr="The answer option &quot;c&quot; shows a table with 4 columns and 2 rows. The column 1, row 1 is named as &quot;Number of heads,&quot; and column 1, row 2 is named as &quot;Probability.&quot; Probability value &quot;1 by 2,&quot; &quot;3 by 4&quot; and &quot;-1 by 4&quot; correspond to 'Number of heads' &quot;0,&quot; &quot;1&quot; and &quot;2,&quot; respectively."/>
              <p:cNvGraphicFramePr>
                <a:graphicFrameLocks noGrp="1"/>
              </p:cNvGraphicFramePr>
              <p:nvPr>
                <p:extLst>
                  <p:ext uri="{D42A27DB-BD31-4B8C-83A1-F6EECF244321}">
                    <p14:modId xmlns:p14="http://schemas.microsoft.com/office/powerpoint/2010/main" val="2061644139"/>
                  </p:ext>
                </p:extLst>
              </p:nvPr>
            </p:nvGraphicFramePr>
            <p:xfrm>
              <a:off x="1447800" y="5512021"/>
              <a:ext cx="6781800" cy="1011238"/>
            </p:xfrm>
            <a:graphic>
              <a:graphicData uri="http://schemas.openxmlformats.org/drawingml/2006/table">
                <a:tbl>
                  <a:tblPr firstRow="1"/>
                  <a:tblGrid>
                    <a:gridCol w="2209800">
                      <a:extLst>
                        <a:ext uri="{9D8B030D-6E8A-4147-A177-3AD203B41FA5}">
                          <a16:colId xmlns:a16="http://schemas.microsoft.com/office/drawing/2014/main" xmlns="" val="20000"/>
                        </a:ext>
                      </a:extLst>
                    </a:gridCol>
                    <a:gridCol w="1524000">
                      <a:extLst>
                        <a:ext uri="{9D8B030D-6E8A-4147-A177-3AD203B41FA5}">
                          <a16:colId xmlns:a16="http://schemas.microsoft.com/office/drawing/2014/main" xmlns="" val="20001"/>
                        </a:ext>
                      </a:extLst>
                    </a:gridCol>
                    <a:gridCol w="1524000">
                      <a:extLst>
                        <a:ext uri="{9D8B030D-6E8A-4147-A177-3AD203B41FA5}">
                          <a16:colId xmlns:a16="http://schemas.microsoft.com/office/drawing/2014/main" xmlns="" val="20002"/>
                        </a:ext>
                      </a:extLst>
                    </a:gridCol>
                    <a:gridCol w="1524000">
                      <a:extLst>
                        <a:ext uri="{9D8B030D-6E8A-4147-A177-3AD203B41FA5}">
                          <a16:colId xmlns:a16="http://schemas.microsoft.com/office/drawing/2014/main" xmlns="" val="20003"/>
                        </a:ext>
                      </a:extLst>
                    </a:gridCol>
                  </a:tblGrid>
                  <a:tr h="371389">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Number of heads</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0</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1</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Arial" pitchFamily="34" charset="0"/>
                              <a:ea typeface="ＭＳ Ｐゴシック" pitchFamily="34" charset="-128"/>
                            </a:rPr>
                            <a:t>2</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xmlns="" val="10000"/>
                      </a:ext>
                    </a:extLst>
                  </a:tr>
                  <a:tr h="639849">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itchFamily="34" charset="0"/>
                              <a:ea typeface="ＭＳ Ｐゴシック" pitchFamily="34" charset="-128"/>
                            </a:rPr>
                            <a:t>Probability</a:t>
                          </a:r>
                        </a:p>
                      </a:txBody>
                      <a:tcPr marT="45667" marB="4566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8CD"/>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f>
                                  <m:fPr>
                                    <m:ctrlP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ctrlPr>
                                  </m:fPr>
                                  <m:num>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1</m:t>
                                    </m:r>
                                  </m:num>
                                  <m:den>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2</m:t>
                                    </m:r>
                                  </m:den>
                                </m:f>
                              </m:oMath>
                            </m:oMathPara>
                          </a14:m>
                          <a:endParaRPr kumimoji="0" lang="en-US" altLang="en-US" sz="1800" b="0" i="0" u="none" strike="noStrike" cap="none" normalizeH="0" baseline="0" dirty="0">
                            <a:ln>
                              <a:noFill/>
                            </a:ln>
                            <a:solidFill>
                              <a:srgbClr val="000000"/>
                            </a:solidFill>
                            <a:effectLst/>
                            <a:latin typeface="Arial" pitchFamily="34" charset="0"/>
                            <a:ea typeface="ＭＳ Ｐゴシック" pitchFamily="34" charset="-128"/>
                          </a:endParaRP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8CD"/>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f>
                                  <m:fPr>
                                    <m:ctrlP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ctrlPr>
                                  </m:fPr>
                                  <m:num>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3</m:t>
                                    </m:r>
                                  </m:num>
                                  <m:den>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4</m:t>
                                    </m:r>
                                  </m:den>
                                </m:f>
                              </m:oMath>
                            </m:oMathPara>
                          </a14:m>
                          <a:endParaRPr kumimoji="0" lang="en-US" altLang="en-US" sz="1800" b="0" i="0" u="none" strike="noStrike" cap="none" normalizeH="0" baseline="0" dirty="0">
                            <a:ln>
                              <a:noFill/>
                            </a:ln>
                            <a:solidFill>
                              <a:srgbClr val="000000"/>
                            </a:solidFill>
                            <a:effectLst/>
                            <a:latin typeface="Arial" pitchFamily="34" charset="0"/>
                            <a:ea typeface="ＭＳ Ｐゴシック" pitchFamily="34" charset="-128"/>
                          </a:endParaRP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8CD"/>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m:t>
                                </m:r>
                                <m:f>
                                  <m:fPr>
                                    <m:ctrlP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ctrlPr>
                                  </m:fPr>
                                  <m:num>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1</m:t>
                                    </m:r>
                                  </m:num>
                                  <m:den>
                                    <m:r>
                                      <a:rPr kumimoji="0" lang="en-US" altLang="en-US" sz="1800" b="0" i="1" u="none" strike="noStrike" cap="none" normalizeH="0" baseline="0" smtClean="0">
                                        <a:ln>
                                          <a:noFill/>
                                        </a:ln>
                                        <a:solidFill>
                                          <a:srgbClr val="000000"/>
                                        </a:solidFill>
                                        <a:effectLst/>
                                        <a:latin typeface="Cambria Math" panose="02040503050406030204" pitchFamily="18" charset="0"/>
                                        <a:ea typeface="ＭＳ Ｐゴシック" pitchFamily="34" charset="-128"/>
                                      </a:rPr>
                                      <m:t>4</m:t>
                                    </m:r>
                                  </m:den>
                                </m:f>
                              </m:oMath>
                            </m:oMathPara>
                          </a14:m>
                          <a:endParaRPr kumimoji="0" lang="en-US" altLang="en-US" sz="1800" b="0" i="0" u="none" strike="noStrike" cap="none" normalizeH="0" baseline="0" dirty="0">
                            <a:ln>
                              <a:noFill/>
                            </a:ln>
                            <a:solidFill>
                              <a:srgbClr val="000000"/>
                            </a:solidFill>
                            <a:effectLst/>
                            <a:latin typeface="Arial" pitchFamily="34" charset="0"/>
                            <a:ea typeface="ＭＳ Ｐゴシック" pitchFamily="34" charset="-128"/>
                          </a:endParaRP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8CD"/>
                        </a:solidFill>
                      </a:tcPr>
                    </a:tc>
                    <a:extLst>
                      <a:ext uri="{0D108BD9-81ED-4DB2-BD59-A6C34878D82A}">
                        <a16:rowId xmlns:a16="http://schemas.microsoft.com/office/drawing/2014/main" xmlns="" val="10001"/>
                      </a:ext>
                    </a:extLst>
                  </a:tr>
                </a:tbl>
              </a:graphicData>
            </a:graphic>
          </p:graphicFrame>
        </mc:Choice>
        <mc:Fallback xmlns="">
          <p:graphicFrame>
            <p:nvGraphicFramePr>
              <p:cNvPr id="20" name="Table 19" descr="The answer option &quot;c&quot; shows a table with 4 columns and 2 rows. The column 1, row 1 is named as &quot;Number of heads,&quot; and column 1, row 2 is named as &quot;Probability.&quot; Probability value &quot;1 by 2,&quot; &quot;3 by 4&quot; and &quot;-1 by 4&quot; correspond to 'Number of heads' &quot;0,&quot; &quot;1&quot; and &quot;2,&quot; respectively."/>
              <p:cNvGraphicFramePr>
                <a:graphicFrameLocks noGrp="1"/>
              </p:cNvGraphicFramePr>
              <p:nvPr>
                <p:extLst>
                  <p:ext uri="{D42A27DB-BD31-4B8C-83A1-F6EECF244321}">
                    <p14:modId xmlns:p14="http://schemas.microsoft.com/office/powerpoint/2010/main" val="2061644139"/>
                  </p:ext>
                </p:extLst>
              </p:nvPr>
            </p:nvGraphicFramePr>
            <p:xfrm>
              <a:off x="1447800" y="5512021"/>
              <a:ext cx="6781800" cy="1011238"/>
            </p:xfrm>
            <a:graphic>
              <a:graphicData uri="http://schemas.openxmlformats.org/drawingml/2006/table">
                <a:tbl>
                  <a:tblPr firstRow="1"/>
                  <a:tblGrid>
                    <a:gridCol w="2209800"/>
                    <a:gridCol w="1524000"/>
                    <a:gridCol w="1524000"/>
                    <a:gridCol w="1524000"/>
                  </a:tblGrid>
                  <a:tr h="371389">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FFFFFF"/>
                              </a:solidFill>
                              <a:effectLst/>
                              <a:latin typeface="Arial" pitchFamily="34" charset="0"/>
                              <a:ea typeface="ＭＳ Ｐゴシック" pitchFamily="34" charset="-128"/>
                            </a:rPr>
                            <a:t>Number of heads</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FFFFFF"/>
                              </a:solidFill>
                              <a:effectLst/>
                              <a:latin typeface="Arial" pitchFamily="34" charset="0"/>
                              <a:ea typeface="ＭＳ Ｐゴシック" pitchFamily="34" charset="-128"/>
                            </a:rPr>
                            <a:t>0</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FFFFFF"/>
                              </a:solidFill>
                              <a:effectLst/>
                              <a:latin typeface="Arial" pitchFamily="34" charset="0"/>
                              <a:ea typeface="ＭＳ Ｐゴシック" pitchFamily="34" charset="-128"/>
                            </a:rPr>
                            <a:t>1</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FFFFFF"/>
                              </a:solidFill>
                              <a:effectLst/>
                              <a:latin typeface="Arial" pitchFamily="34" charset="0"/>
                              <a:ea typeface="ＭＳ Ｐゴシック" pitchFamily="34" charset="-128"/>
                            </a:rPr>
                            <a:t>2</a:t>
                          </a:r>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r>
                  <a:tr h="639849">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itchFamily="34" charset="0"/>
                              <a:ea typeface="ＭＳ Ｐゴシック" pitchFamily="34" charset="-128"/>
                            </a:rPr>
                            <a:t>Probability</a:t>
                          </a:r>
                        </a:p>
                      </a:txBody>
                      <a:tcPr marT="45667" marB="4566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8CD"/>
                        </a:solidFill>
                      </a:tcPr>
                    </a:tc>
                    <a:tc>
                      <a:txBody>
                        <a:bodyPr/>
                        <a:lstStyle/>
                        <a:p>
                          <a:endParaRPr lang="en-US"/>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rotWithShape="0">
                          <a:blip r:embed="rId5"/>
                          <a:stretch>
                            <a:fillRect l="-148400" t="-62264" r="-202000" b="-1887"/>
                          </a:stretch>
                        </a:blipFill>
                      </a:tcPr>
                    </a:tc>
                    <a:tc>
                      <a:txBody>
                        <a:bodyPr/>
                        <a:lstStyle/>
                        <a:p>
                          <a:endParaRPr lang="en-US"/>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rotWithShape="0">
                          <a:blip r:embed="rId5"/>
                          <a:stretch>
                            <a:fillRect l="-248400" t="-62264" r="-102000" b="-1887"/>
                          </a:stretch>
                        </a:blipFill>
                      </a:tcPr>
                    </a:tc>
                    <a:tc>
                      <a:txBody>
                        <a:bodyPr/>
                        <a:lstStyle/>
                        <a:p>
                          <a:endParaRPr lang="en-US"/>
                        </a:p>
                      </a:txBody>
                      <a:tcPr marT="45667" marB="4566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rotWithShape="0">
                          <a:blip r:embed="rId5"/>
                          <a:stretch>
                            <a:fillRect l="-348400" t="-62264" r="-2000" b="-1887"/>
                          </a:stretch>
                        </a:blipFill>
                      </a:tcPr>
                    </a:tc>
                  </a:tr>
                </a:tbl>
              </a:graphicData>
            </a:graphic>
          </p:graphicFrame>
        </mc:Fallback>
      </mc:AlternateContent>
      <p:sp>
        <p:nvSpPr>
          <p:cNvPr id="3" name="Footer Placeholder 2"/>
          <p:cNvSpPr>
            <a:spLocks noGrp="1"/>
          </p:cNvSpPr>
          <p:nvPr>
            <p:ph type="ftr" sz="quarter" idx="11"/>
          </p:nvPr>
        </p:nvSpPr>
        <p:spPr/>
        <p:txBody>
          <a:bodyPr/>
          <a:lstStyle/>
          <a:p>
            <a:pPr>
              <a:defRPr/>
            </a:pPr>
            <a:r>
              <a:rPr lang="en-US" altLang="en-US" dirty="0">
                <a:latin typeface="Arial" panose="020B0604020202020204" pitchFamily="34" charset="0"/>
                <a:cs typeface="Arial" panose="020B0604020202020204" pitchFamily="34" charset="0"/>
              </a:rPr>
              <a:t>4.2  Probability Models</a:t>
            </a:r>
            <a:endParaRPr lang="en-US" altLang="en-US"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6327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4.2-7</a:t>
            </a:r>
          </a:p>
        </p:txBody>
      </p:sp>
      <p:sp>
        <p:nvSpPr>
          <p:cNvPr id="1302531" name="Rectangle 3"/>
          <p:cNvSpPr>
            <a:spLocks noGrp="1" noChangeArrowheads="1"/>
          </p:cNvSpPr>
          <p:nvPr>
            <p:ph idx="1"/>
          </p:nvPr>
        </p:nvSpPr>
        <p:spPr/>
        <p:txBody>
          <a:bodyPr/>
          <a:lstStyle/>
          <a:p>
            <a:pPr marL="0" eaLnBrk="1" hangingPunct="1">
              <a:lnSpc>
                <a:spcPct val="90000"/>
              </a:lnSpc>
              <a:buFont typeface="Wingdings" pitchFamily="2" charset="2"/>
              <a:buNone/>
            </a:pPr>
            <a:r>
              <a:rPr lang="en-CA" altLang="en-US" dirty="0">
                <a:ea typeface="ヒラギノ角ゴ Pro W3" charset="-128"/>
              </a:rPr>
              <a:t>The following table shows the distribution of blood types in the general population.</a:t>
            </a:r>
          </a:p>
          <a:p>
            <a:pPr marL="0" eaLnBrk="1" hangingPunct="1">
              <a:lnSpc>
                <a:spcPct val="90000"/>
              </a:lnSpc>
              <a:buFont typeface="Wingdings" pitchFamily="2" charset="2"/>
              <a:buNone/>
            </a:pPr>
            <a:r>
              <a:rPr lang="en-CA" altLang="en-US" dirty="0">
                <a:ea typeface="ヒラギノ角ゴ Pro W3" charset="-128"/>
              </a:rPr>
              <a:t>	         	   A          B          AB          O</a:t>
            </a:r>
          </a:p>
          <a:p>
            <a:pPr marL="0" eaLnBrk="1" hangingPunct="1">
              <a:lnSpc>
                <a:spcPct val="90000"/>
              </a:lnSpc>
              <a:buFont typeface="Wingdings" pitchFamily="2" charset="2"/>
              <a:buNone/>
            </a:pPr>
            <a:r>
              <a:rPr lang="en-CA" altLang="en-US" dirty="0">
                <a:ea typeface="ヒラギノ角ゴ Pro W3" charset="-128"/>
              </a:rPr>
              <a:t>	Rh+     34%      9%        4%         38%</a:t>
            </a:r>
          </a:p>
          <a:p>
            <a:pPr marL="0" eaLnBrk="1" hangingPunct="1">
              <a:lnSpc>
                <a:spcPct val="90000"/>
              </a:lnSpc>
              <a:buFont typeface="Wingdings" pitchFamily="2" charset="2"/>
              <a:buNone/>
            </a:pPr>
            <a:r>
              <a:rPr lang="en-CA" altLang="en-US" dirty="0">
                <a:ea typeface="ヒラギノ角ゴ Pro W3" charset="-128"/>
              </a:rPr>
              <a:t>	Rh–       6%      2%        1%          6%</a:t>
            </a:r>
          </a:p>
          <a:p>
            <a:pPr marL="0" eaLnBrk="1" hangingPunct="1">
              <a:lnSpc>
                <a:spcPct val="90000"/>
              </a:lnSpc>
              <a:buFont typeface="Wingdings" pitchFamily="2" charset="2"/>
              <a:buNone/>
            </a:pPr>
            <a:r>
              <a:rPr lang="en-CA" altLang="en-US" dirty="0">
                <a:ea typeface="ヒラギノ角ゴ Pro W3" charset="-128"/>
              </a:rPr>
              <a:t>What is the probability that a randomly selected person will have type-O blood?</a:t>
            </a:r>
          </a:p>
          <a:p>
            <a:pPr marL="0" eaLnBrk="1" hangingPunct="1">
              <a:lnSpc>
                <a:spcPct val="80000"/>
              </a:lnSpc>
              <a:buFont typeface="Wingdings" pitchFamily="2" charset="2"/>
              <a:buNone/>
            </a:pPr>
            <a:endParaRPr lang="en-US" altLang="en-US" dirty="0">
              <a:ea typeface="ヒラギノ角ゴ Pro W3" charset="-128"/>
            </a:endParaRPr>
          </a:p>
          <a:p>
            <a:pPr marL="0" eaLnBrk="1" hangingPunct="1">
              <a:lnSpc>
                <a:spcPct val="80000"/>
              </a:lnSpc>
              <a:buFont typeface="Wingdings" pitchFamily="2" charset="2"/>
              <a:buNone/>
            </a:pPr>
            <a:r>
              <a:rPr lang="en-US" altLang="en-US" dirty="0">
                <a:ea typeface="ヒラギノ角ゴ Pro W3" charset="-128"/>
              </a:rPr>
              <a:t>	a. 0.24</a:t>
            </a:r>
          </a:p>
          <a:p>
            <a:pPr marL="0" eaLnBrk="1" hangingPunct="1">
              <a:lnSpc>
                <a:spcPct val="80000"/>
              </a:lnSpc>
              <a:buFont typeface="Wingdings" pitchFamily="2" charset="2"/>
              <a:buNone/>
            </a:pPr>
            <a:r>
              <a:rPr lang="en-US" altLang="en-US" dirty="0">
                <a:ea typeface="ヒラギノ角ゴ Pro W3" charset="-128"/>
              </a:rPr>
              <a:t>	b. 0.34</a:t>
            </a:r>
          </a:p>
          <a:p>
            <a:pPr marL="0" eaLnBrk="1" hangingPunct="1">
              <a:lnSpc>
                <a:spcPct val="80000"/>
              </a:lnSpc>
              <a:buFont typeface="Wingdings" pitchFamily="2" charset="2"/>
              <a:buNone/>
            </a:pPr>
            <a:r>
              <a:rPr lang="en-US" altLang="en-US" dirty="0">
                <a:ea typeface="ヒラギノ角ゴ Pro W3" charset="-128"/>
              </a:rPr>
              <a:t>	c. 0.44</a:t>
            </a:r>
          </a:p>
        </p:txBody>
      </p:sp>
      <p:sp>
        <p:nvSpPr>
          <p:cNvPr id="3" name="Footer Placeholder 2"/>
          <p:cNvSpPr>
            <a:spLocks noGrp="1"/>
          </p:cNvSpPr>
          <p:nvPr>
            <p:ph type="ftr" sz="quarter" idx="11"/>
          </p:nvPr>
        </p:nvSpPr>
        <p:spPr/>
        <p:txBody>
          <a:bodyPr/>
          <a:lstStyle/>
          <a:p>
            <a:pPr>
              <a:defRPr/>
            </a:pPr>
            <a:r>
              <a:rPr lang="en-US" altLang="en-US" dirty="0"/>
              <a:t>4.2  Probability Models</a:t>
            </a:r>
            <a:endParaRPr lang="en-US" altLang="en-US" i="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4.2-7 answer</a:t>
            </a:r>
          </a:p>
        </p:txBody>
      </p:sp>
      <p:sp>
        <p:nvSpPr>
          <p:cNvPr id="1302531" name="Rectangle 3"/>
          <p:cNvSpPr>
            <a:spLocks noGrp="1" noChangeArrowheads="1"/>
          </p:cNvSpPr>
          <p:nvPr>
            <p:ph idx="1"/>
          </p:nvPr>
        </p:nvSpPr>
        <p:spPr>
          <a:xfrm>
            <a:off x="457200" y="1558834"/>
            <a:ext cx="8229600" cy="5222966"/>
          </a:xfrm>
        </p:spPr>
        <p:txBody>
          <a:bodyPr/>
          <a:lstStyle/>
          <a:p>
            <a:pPr marL="0" eaLnBrk="1" hangingPunct="1">
              <a:lnSpc>
                <a:spcPct val="90000"/>
              </a:lnSpc>
              <a:buFont typeface="Wingdings" pitchFamily="2" charset="2"/>
              <a:buNone/>
            </a:pPr>
            <a:r>
              <a:rPr lang="en-CA" altLang="en-US" dirty="0">
                <a:ea typeface="ヒラギノ角ゴ Pro W3" charset="-128"/>
              </a:rPr>
              <a:t>The following table shows the distribution of blood types in the general population.</a:t>
            </a:r>
          </a:p>
          <a:p>
            <a:pPr marL="0" eaLnBrk="1" hangingPunct="1">
              <a:lnSpc>
                <a:spcPct val="90000"/>
              </a:lnSpc>
              <a:buFont typeface="Wingdings" pitchFamily="2" charset="2"/>
              <a:buNone/>
            </a:pPr>
            <a:r>
              <a:rPr lang="en-CA" altLang="en-US" dirty="0">
                <a:ea typeface="ヒラギノ角ゴ Pro W3" charset="-128"/>
              </a:rPr>
              <a:t>	         	   A          B          AB          O</a:t>
            </a:r>
          </a:p>
          <a:p>
            <a:pPr marL="0" eaLnBrk="1" hangingPunct="1">
              <a:lnSpc>
                <a:spcPct val="90000"/>
              </a:lnSpc>
              <a:buFont typeface="Wingdings" pitchFamily="2" charset="2"/>
              <a:buNone/>
            </a:pPr>
            <a:r>
              <a:rPr lang="en-CA" altLang="en-US" dirty="0">
                <a:ea typeface="ヒラギノ角ゴ Pro W3" charset="-128"/>
              </a:rPr>
              <a:t>	Rh+     34%      9%        4%         38%</a:t>
            </a:r>
          </a:p>
          <a:p>
            <a:pPr marL="0" eaLnBrk="1" hangingPunct="1">
              <a:lnSpc>
                <a:spcPct val="90000"/>
              </a:lnSpc>
              <a:buFont typeface="Wingdings" pitchFamily="2" charset="2"/>
              <a:buNone/>
            </a:pPr>
            <a:r>
              <a:rPr lang="en-CA" altLang="en-US" dirty="0">
                <a:ea typeface="ヒラギノ角ゴ Pro W3" charset="-128"/>
              </a:rPr>
              <a:t>	Rh–       6%      2%        1%          6%</a:t>
            </a:r>
          </a:p>
          <a:p>
            <a:pPr marL="0" eaLnBrk="1" hangingPunct="1">
              <a:lnSpc>
                <a:spcPct val="90000"/>
              </a:lnSpc>
              <a:buFont typeface="Wingdings" pitchFamily="2" charset="2"/>
              <a:buNone/>
            </a:pPr>
            <a:r>
              <a:rPr lang="en-CA" altLang="en-US" dirty="0">
                <a:ea typeface="ヒラギノ角ゴ Pro W3" charset="-128"/>
              </a:rPr>
              <a:t>What is the probability that a randomly selected person will have type-O blood?</a:t>
            </a:r>
          </a:p>
          <a:p>
            <a:pPr marL="0" eaLnBrk="1" hangingPunct="1">
              <a:lnSpc>
                <a:spcPct val="80000"/>
              </a:lnSpc>
              <a:buFont typeface="Wingdings" pitchFamily="2" charset="2"/>
              <a:buNone/>
            </a:pPr>
            <a:endParaRPr lang="en-US" altLang="en-US" dirty="0">
              <a:ea typeface="ヒラギノ角ゴ Pro W3" charset="-128"/>
            </a:endParaRPr>
          </a:p>
          <a:p>
            <a:pPr marL="0" eaLnBrk="1" hangingPunct="1">
              <a:lnSpc>
                <a:spcPct val="80000"/>
              </a:lnSpc>
              <a:buFont typeface="Wingdings" pitchFamily="2" charset="2"/>
              <a:buNone/>
            </a:pPr>
            <a:r>
              <a:rPr lang="en-US" altLang="en-US" dirty="0">
                <a:ea typeface="ヒラギノ角ゴ Pro W3" charset="-128"/>
              </a:rPr>
              <a:t>	a. 0.24</a:t>
            </a:r>
          </a:p>
          <a:p>
            <a:pPr marL="0" eaLnBrk="1" hangingPunct="1">
              <a:lnSpc>
                <a:spcPct val="80000"/>
              </a:lnSpc>
              <a:buFont typeface="Wingdings" pitchFamily="2" charset="2"/>
              <a:buNone/>
            </a:pPr>
            <a:r>
              <a:rPr lang="en-US" altLang="en-US" dirty="0">
                <a:ea typeface="ヒラギノ角ゴ Pro W3" charset="-128"/>
              </a:rPr>
              <a:t>	b. 0.34</a:t>
            </a:r>
          </a:p>
          <a:p>
            <a:pPr marL="0" eaLnBrk="1" hangingPunct="1">
              <a:lnSpc>
                <a:spcPct val="80000"/>
              </a:lnSpc>
              <a:buFont typeface="Wingdings" pitchFamily="2" charset="2"/>
              <a:buNone/>
            </a:pPr>
            <a:r>
              <a:rPr lang="en-US" altLang="en-US" b="1" dirty="0">
                <a:ea typeface="ヒラギノ角ゴ Pro W3" charset="-128"/>
              </a:rPr>
              <a:t>	c. 0.44 (correct)</a:t>
            </a:r>
          </a:p>
        </p:txBody>
      </p:sp>
      <p:sp>
        <p:nvSpPr>
          <p:cNvPr id="7" name="TextBox 6" descr="The image shows a mathematical calculation, which is given as: &quot;0.38&quot; plus &quot;0.06&quot; equals to &quot;0.44.&quot;"/>
          <p:cNvSpPr txBox="1">
            <a:spLocks noChangeArrowheads="1"/>
          </p:cNvSpPr>
          <p:nvPr/>
        </p:nvSpPr>
        <p:spPr bwMode="auto">
          <a:xfrm>
            <a:off x="3962400" y="5904301"/>
            <a:ext cx="3124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altLang="en-US" sz="2400" dirty="0">
                <a:cs typeface="Arial" panose="020B0604020202020204" pitchFamily="34" charset="0"/>
              </a:rPr>
              <a:t>0.38 + 0.06 = 0.44</a:t>
            </a:r>
          </a:p>
        </p:txBody>
      </p:sp>
      <p:sp>
        <p:nvSpPr>
          <p:cNvPr id="3" name="Footer Placeholder 2"/>
          <p:cNvSpPr>
            <a:spLocks noGrp="1"/>
          </p:cNvSpPr>
          <p:nvPr>
            <p:ph type="ftr" sz="quarter" idx="11"/>
          </p:nvPr>
        </p:nvSpPr>
        <p:spPr/>
        <p:txBody>
          <a:bodyPr/>
          <a:lstStyle/>
          <a:p>
            <a:pPr>
              <a:defRPr/>
            </a:pPr>
            <a:r>
              <a:rPr lang="en-US" altLang="en-US" dirty="0"/>
              <a:t>4.2  Probability Models</a:t>
            </a:r>
            <a:endParaRPr lang="en-US" altLang="en-US" i="1" dirty="0"/>
          </a:p>
        </p:txBody>
      </p:sp>
    </p:spTree>
    <p:extLst>
      <p:ext uri="{BB962C8B-B14F-4D97-AF65-F5344CB8AC3E}">
        <p14:creationId xmlns:p14="http://schemas.microsoft.com/office/powerpoint/2010/main" val="4075322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4.2-8</a:t>
            </a:r>
          </a:p>
        </p:txBody>
      </p:sp>
      <p:sp>
        <p:nvSpPr>
          <p:cNvPr id="1352707" name="Rectangle 3"/>
          <p:cNvSpPr>
            <a:spLocks noGrp="1" noChangeArrowheads="1"/>
          </p:cNvSpPr>
          <p:nvPr>
            <p:ph idx="1"/>
          </p:nvPr>
        </p:nvSpPr>
        <p:spPr/>
        <p:txBody>
          <a:bodyPr/>
          <a:lstStyle/>
          <a:p>
            <a:pPr marL="0" indent="-381000" eaLnBrk="1" hangingPunct="1">
              <a:buFont typeface="Wingdings" pitchFamily="2" charset="2"/>
              <a:buNone/>
            </a:pPr>
            <a:r>
              <a:rPr lang="en-US" altLang="en-US" dirty="0">
                <a:ea typeface="ヒラギノ角ゴ Pro W3" charset="-128"/>
              </a:rPr>
              <a:t>An event </a:t>
            </a:r>
            <a:r>
              <a:rPr lang="en-US" altLang="en-US" i="1" dirty="0">
                <a:ea typeface="ヒラギノ角ゴ Pro W3" charset="-128"/>
              </a:rPr>
              <a:t>A</a:t>
            </a:r>
            <a:r>
              <a:rPr lang="en-US" altLang="en-US" dirty="0">
                <a:ea typeface="ヒラギノ角ゴ Pro W3" charset="-128"/>
              </a:rPr>
              <a:t> occurs with probability 0.3. Event </a:t>
            </a:r>
            <a:r>
              <a:rPr lang="en-US" altLang="en-US" i="1" dirty="0">
                <a:ea typeface="ヒラギノ角ゴ Pro W3" charset="-128"/>
              </a:rPr>
              <a:t>B</a:t>
            </a:r>
            <a:r>
              <a:rPr lang="en-US" altLang="en-US" dirty="0">
                <a:ea typeface="ヒラギノ角ゴ Pro W3" charset="-128"/>
              </a:rPr>
              <a:t> occurs with probability 0.5. If </a:t>
            </a:r>
            <a:r>
              <a:rPr lang="en-US" altLang="en-US" i="1" dirty="0">
                <a:ea typeface="ヒラギノ角ゴ Pro W3" charset="-128"/>
              </a:rPr>
              <a:t>A</a:t>
            </a:r>
            <a:r>
              <a:rPr lang="en-US" altLang="en-US" dirty="0">
                <a:ea typeface="ヒラギノ角ゴ Pro W3" charset="-128"/>
              </a:rPr>
              <a:t> and </a:t>
            </a:r>
            <a:r>
              <a:rPr lang="en-US" altLang="en-US" i="1" dirty="0">
                <a:ea typeface="ヒラギノ角ゴ Pro W3" charset="-128"/>
              </a:rPr>
              <a:t>B</a:t>
            </a:r>
            <a:r>
              <a:rPr lang="en-US" altLang="en-US" dirty="0">
                <a:ea typeface="ヒラギノ角ゴ Pro W3" charset="-128"/>
              </a:rPr>
              <a:t> are disjoint (mutually exclusive), then </a:t>
            </a:r>
            <a:r>
              <a:rPr lang="en-US" altLang="en-US" i="1" dirty="0">
                <a:ea typeface="ヒラギノ角ゴ Pro W3" charset="-128"/>
              </a:rPr>
              <a:t>P </a:t>
            </a:r>
            <a:r>
              <a:rPr lang="en-US" altLang="en-US" dirty="0">
                <a:ea typeface="ヒラギノ角ゴ Pro W3" charset="-128"/>
              </a:rPr>
              <a:t>(</a:t>
            </a:r>
            <a:r>
              <a:rPr lang="en-US" altLang="en-US" i="1" dirty="0">
                <a:ea typeface="ヒラギノ角ゴ Pro W3" charset="-128"/>
              </a:rPr>
              <a:t>A</a:t>
            </a:r>
            <a:r>
              <a:rPr lang="en-US" altLang="en-US" dirty="0">
                <a:ea typeface="ヒラギノ角ゴ Pro W3" charset="-128"/>
              </a:rPr>
              <a:t> and </a:t>
            </a:r>
            <a:r>
              <a:rPr lang="en-US" altLang="en-US" i="1" dirty="0">
                <a:ea typeface="ヒラギノ角ゴ Pro W3" charset="-128"/>
              </a:rPr>
              <a:t>B</a:t>
            </a:r>
            <a:r>
              <a:rPr lang="en-US" altLang="en-US" dirty="0">
                <a:ea typeface="ヒラギノ角ゴ Pro W3" charset="-128"/>
              </a:rPr>
              <a:t>) = </a:t>
            </a: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r>
              <a:rPr lang="en-US" altLang="en-US" dirty="0">
                <a:ea typeface="ヒラギノ角ゴ Pro W3" charset="-128"/>
              </a:rPr>
              <a:t>a.  0.80.</a:t>
            </a:r>
          </a:p>
          <a:p>
            <a:pPr marL="0" indent="-381000" eaLnBrk="1" hangingPunct="1">
              <a:buFont typeface="Wingdings" pitchFamily="2" charset="2"/>
              <a:buNone/>
            </a:pPr>
            <a:r>
              <a:rPr lang="en-US" altLang="en-US" dirty="0">
                <a:ea typeface="ヒラギノ角ゴ Pro W3" charset="-128"/>
              </a:rPr>
              <a:t>b.  0.15.</a:t>
            </a:r>
          </a:p>
          <a:p>
            <a:pPr marL="0" indent="-381000" eaLnBrk="1" hangingPunct="1">
              <a:buFont typeface="Wingdings" pitchFamily="2" charset="2"/>
              <a:buNone/>
            </a:pPr>
            <a:r>
              <a:rPr lang="en-US" altLang="en-US" dirty="0">
                <a:ea typeface="ヒラギノ角ゴ Pro W3" charset="-128"/>
              </a:rPr>
              <a:t>c.  0.00.</a:t>
            </a:r>
          </a:p>
        </p:txBody>
      </p:sp>
      <p:sp>
        <p:nvSpPr>
          <p:cNvPr id="3" name="Footer Placeholder 2"/>
          <p:cNvSpPr>
            <a:spLocks noGrp="1"/>
          </p:cNvSpPr>
          <p:nvPr>
            <p:ph type="ftr" sz="quarter" idx="11"/>
          </p:nvPr>
        </p:nvSpPr>
        <p:spPr/>
        <p:txBody>
          <a:bodyPr/>
          <a:lstStyle/>
          <a:p>
            <a:pPr>
              <a:defRPr/>
            </a:pPr>
            <a:r>
              <a:rPr lang="en-US" altLang="en-US" dirty="0"/>
              <a:t>4.2  Probability Models</a:t>
            </a:r>
            <a:endParaRPr lang="en-US" altLang="en-US" i="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4.2-8 answer</a:t>
            </a:r>
          </a:p>
        </p:txBody>
      </p:sp>
      <p:sp>
        <p:nvSpPr>
          <p:cNvPr id="1352707" name="Rectangle 3"/>
          <p:cNvSpPr>
            <a:spLocks noGrp="1" noChangeArrowheads="1"/>
          </p:cNvSpPr>
          <p:nvPr>
            <p:ph idx="1"/>
          </p:nvPr>
        </p:nvSpPr>
        <p:spPr/>
        <p:txBody>
          <a:bodyPr/>
          <a:lstStyle/>
          <a:p>
            <a:pPr marL="0" indent="-381000" eaLnBrk="1" hangingPunct="1">
              <a:buFont typeface="Wingdings" pitchFamily="2" charset="2"/>
              <a:buNone/>
            </a:pPr>
            <a:r>
              <a:rPr lang="en-US" altLang="en-US" dirty="0">
                <a:ea typeface="ヒラギノ角ゴ Pro W3" charset="-128"/>
              </a:rPr>
              <a:t>An event </a:t>
            </a:r>
            <a:r>
              <a:rPr lang="en-US" altLang="en-US" i="1" dirty="0">
                <a:ea typeface="ヒラギノ角ゴ Pro W3" charset="-128"/>
              </a:rPr>
              <a:t>A</a:t>
            </a:r>
            <a:r>
              <a:rPr lang="en-US" altLang="en-US" dirty="0">
                <a:ea typeface="ヒラギノ角ゴ Pro W3" charset="-128"/>
              </a:rPr>
              <a:t> occurs with probability 0.3. Event </a:t>
            </a:r>
            <a:r>
              <a:rPr lang="en-US" altLang="en-US" i="1" dirty="0">
                <a:ea typeface="ヒラギノ角ゴ Pro W3" charset="-128"/>
              </a:rPr>
              <a:t>B</a:t>
            </a:r>
            <a:r>
              <a:rPr lang="en-US" altLang="en-US" dirty="0">
                <a:ea typeface="ヒラギノ角ゴ Pro W3" charset="-128"/>
              </a:rPr>
              <a:t> occurs with probability 0.5. If </a:t>
            </a:r>
            <a:r>
              <a:rPr lang="en-US" altLang="en-US" i="1" dirty="0">
                <a:ea typeface="ヒラギノ角ゴ Pro W3" charset="-128"/>
              </a:rPr>
              <a:t>A</a:t>
            </a:r>
            <a:r>
              <a:rPr lang="en-US" altLang="en-US" dirty="0">
                <a:ea typeface="ヒラギノ角ゴ Pro W3" charset="-128"/>
              </a:rPr>
              <a:t> and </a:t>
            </a:r>
            <a:r>
              <a:rPr lang="en-US" altLang="en-US" i="1" dirty="0">
                <a:ea typeface="ヒラギノ角ゴ Pro W3" charset="-128"/>
              </a:rPr>
              <a:t>B</a:t>
            </a:r>
            <a:r>
              <a:rPr lang="en-US" altLang="en-US" dirty="0">
                <a:ea typeface="ヒラギノ角ゴ Pro W3" charset="-128"/>
              </a:rPr>
              <a:t> are disjoint (mutually exclusive), then </a:t>
            </a:r>
            <a:r>
              <a:rPr lang="en-US" altLang="en-US" i="1" dirty="0">
                <a:ea typeface="ヒラギノ角ゴ Pro W3" charset="-128"/>
              </a:rPr>
              <a:t>P </a:t>
            </a:r>
            <a:r>
              <a:rPr lang="en-US" altLang="en-US" dirty="0">
                <a:ea typeface="ヒラギノ角ゴ Pro W3" charset="-128"/>
              </a:rPr>
              <a:t>(</a:t>
            </a:r>
            <a:r>
              <a:rPr lang="en-US" altLang="en-US" i="1" dirty="0">
                <a:ea typeface="ヒラギノ角ゴ Pro W3" charset="-128"/>
              </a:rPr>
              <a:t>A</a:t>
            </a:r>
            <a:r>
              <a:rPr lang="en-US" altLang="en-US" dirty="0">
                <a:ea typeface="ヒラギノ角ゴ Pro W3" charset="-128"/>
              </a:rPr>
              <a:t> and </a:t>
            </a:r>
            <a:r>
              <a:rPr lang="en-US" altLang="en-US" i="1" dirty="0">
                <a:ea typeface="ヒラギノ角ゴ Pro W3" charset="-128"/>
              </a:rPr>
              <a:t>B</a:t>
            </a:r>
            <a:r>
              <a:rPr lang="en-US" altLang="en-US" dirty="0">
                <a:ea typeface="ヒラギノ角ゴ Pro W3" charset="-128"/>
              </a:rPr>
              <a:t>) = </a:t>
            </a: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r>
              <a:rPr lang="en-US" altLang="en-US" dirty="0">
                <a:ea typeface="ヒラギノ角ゴ Pro W3" charset="-128"/>
              </a:rPr>
              <a:t>a.  0.80.</a:t>
            </a:r>
          </a:p>
          <a:p>
            <a:pPr marL="0" indent="-381000" eaLnBrk="1" hangingPunct="1">
              <a:buFont typeface="Wingdings" pitchFamily="2" charset="2"/>
              <a:buNone/>
            </a:pPr>
            <a:r>
              <a:rPr lang="en-US" altLang="en-US" dirty="0">
                <a:ea typeface="ヒラギノ角ゴ Pro W3" charset="-128"/>
              </a:rPr>
              <a:t>b.  0.15.</a:t>
            </a:r>
          </a:p>
          <a:p>
            <a:pPr marL="0" indent="-381000" eaLnBrk="1" hangingPunct="1">
              <a:buFont typeface="Wingdings" pitchFamily="2" charset="2"/>
              <a:buNone/>
            </a:pPr>
            <a:r>
              <a:rPr lang="en-US" altLang="en-US" b="1" dirty="0">
                <a:ea typeface="ヒラギノ角ゴ Pro W3" charset="-128"/>
              </a:rPr>
              <a:t>c.  0.00. (correct)</a:t>
            </a:r>
          </a:p>
        </p:txBody>
      </p:sp>
      <p:sp>
        <p:nvSpPr>
          <p:cNvPr id="3" name="Footer Placeholder 2"/>
          <p:cNvSpPr>
            <a:spLocks noGrp="1"/>
          </p:cNvSpPr>
          <p:nvPr>
            <p:ph type="ftr" sz="quarter" idx="11"/>
          </p:nvPr>
        </p:nvSpPr>
        <p:spPr/>
        <p:txBody>
          <a:bodyPr/>
          <a:lstStyle/>
          <a:p>
            <a:pPr>
              <a:defRPr/>
            </a:pPr>
            <a:r>
              <a:rPr lang="en-US" altLang="en-US" dirty="0"/>
              <a:t>4.2  Probability Models</a:t>
            </a:r>
            <a:endParaRPr lang="en-US" altLang="en-US" i="1" dirty="0"/>
          </a:p>
        </p:txBody>
      </p:sp>
    </p:spTree>
    <p:extLst>
      <p:ext uri="{BB962C8B-B14F-4D97-AF65-F5344CB8AC3E}">
        <p14:creationId xmlns:p14="http://schemas.microsoft.com/office/powerpoint/2010/main" val="3386987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4.1-1 answer</a:t>
            </a:r>
          </a:p>
        </p:txBody>
      </p:sp>
      <p:sp>
        <p:nvSpPr>
          <p:cNvPr id="1299459" name="Rectangle 3"/>
          <p:cNvSpPr>
            <a:spLocks noGrp="1" noChangeArrowheads="1"/>
          </p:cNvSpPr>
          <p:nvPr>
            <p:ph idx="1"/>
          </p:nvPr>
        </p:nvSpPr>
        <p:spPr/>
        <p:txBody>
          <a:bodyPr/>
          <a:lstStyle/>
          <a:p>
            <a:pPr marL="0" indent="-381000" eaLnBrk="1" hangingPunct="1">
              <a:buFont typeface="Wingdings" pitchFamily="2" charset="2"/>
              <a:buNone/>
            </a:pPr>
            <a:r>
              <a:rPr lang="en-US" altLang="en-US" dirty="0">
                <a:ea typeface="ヒラギノ角ゴ Pro W3" charset="-128"/>
              </a:rPr>
              <a:t>Suppose you toss a thumbtack 60 times, and it lands point up on 35 of the tosses. The approximate probability of landing point up is</a:t>
            </a: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r>
              <a:rPr lang="en-US" altLang="en-US" dirty="0">
                <a:ea typeface="ヒラギノ角ゴ Pro W3" charset="-128"/>
              </a:rPr>
              <a:t>a. 35.</a:t>
            </a:r>
          </a:p>
          <a:p>
            <a:pPr marL="0" indent="-381000" eaLnBrk="1" hangingPunct="1">
              <a:buFont typeface="Wingdings" pitchFamily="2" charset="2"/>
              <a:buNone/>
            </a:pPr>
            <a:r>
              <a:rPr lang="en-US" altLang="en-US" dirty="0">
                <a:ea typeface="ヒラギノ角ゴ Pro W3" charset="-128"/>
              </a:rPr>
              <a:t>b. 0.35.</a:t>
            </a:r>
          </a:p>
          <a:p>
            <a:pPr marL="0" indent="-381000" eaLnBrk="1" hangingPunct="1">
              <a:buFont typeface="Wingdings" pitchFamily="2" charset="2"/>
              <a:buNone/>
            </a:pPr>
            <a:r>
              <a:rPr lang="en-US" altLang="en-US" b="1" dirty="0">
                <a:ea typeface="ヒラギノ角ゴ Pro W3" charset="-128"/>
              </a:rPr>
              <a:t>c. 0.58. (correct)</a:t>
            </a:r>
          </a:p>
        </p:txBody>
      </p:sp>
      <p:sp>
        <p:nvSpPr>
          <p:cNvPr id="2" name="Footer Placeholder 1"/>
          <p:cNvSpPr>
            <a:spLocks noGrp="1"/>
          </p:cNvSpPr>
          <p:nvPr>
            <p:ph type="ftr" sz="quarter" idx="11"/>
          </p:nvPr>
        </p:nvSpPr>
        <p:spPr/>
        <p:txBody>
          <a:bodyPr/>
          <a:lstStyle/>
          <a:p>
            <a:pPr>
              <a:defRPr/>
            </a:pPr>
            <a:r>
              <a:rPr lang="en-US" altLang="en-US" dirty="0"/>
              <a:t>4.1  Randomness</a:t>
            </a:r>
            <a:endParaRPr lang="en-US" altLang="en-US" i="1" dirty="0"/>
          </a:p>
        </p:txBody>
      </p:sp>
    </p:spTree>
    <p:extLst>
      <p:ext uri="{BB962C8B-B14F-4D97-AF65-F5344CB8AC3E}">
        <p14:creationId xmlns:p14="http://schemas.microsoft.com/office/powerpoint/2010/main" val="35880758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4.2-9</a:t>
            </a:r>
          </a:p>
        </p:txBody>
      </p:sp>
      <p:sp>
        <p:nvSpPr>
          <p:cNvPr id="1352707" name="Rectangle 3"/>
          <p:cNvSpPr>
            <a:spLocks noGrp="1" noChangeArrowheads="1"/>
          </p:cNvSpPr>
          <p:nvPr>
            <p:ph idx="1"/>
          </p:nvPr>
        </p:nvSpPr>
        <p:spPr/>
        <p:txBody>
          <a:bodyPr/>
          <a:lstStyle/>
          <a:p>
            <a:pPr marL="0" indent="-381000" eaLnBrk="1" hangingPunct="1">
              <a:buFont typeface="Wingdings" pitchFamily="2" charset="2"/>
              <a:buNone/>
            </a:pPr>
            <a:r>
              <a:rPr lang="en-US" altLang="en-US" dirty="0">
                <a:ea typeface="ヒラギノ角ゴ Pro W3" charset="-128"/>
              </a:rPr>
              <a:t>An event </a:t>
            </a:r>
            <a:r>
              <a:rPr lang="en-US" altLang="en-US" i="1" dirty="0">
                <a:ea typeface="ヒラギノ角ゴ Pro W3" charset="-128"/>
              </a:rPr>
              <a:t>A</a:t>
            </a:r>
            <a:r>
              <a:rPr lang="en-US" altLang="en-US" dirty="0">
                <a:ea typeface="ヒラギノ角ゴ Pro W3" charset="-128"/>
              </a:rPr>
              <a:t> occurs with probability 0.3. Event </a:t>
            </a:r>
            <a:r>
              <a:rPr lang="en-US" altLang="en-US" i="1" dirty="0">
                <a:ea typeface="ヒラギノ角ゴ Pro W3" charset="-128"/>
              </a:rPr>
              <a:t>B</a:t>
            </a:r>
            <a:r>
              <a:rPr lang="en-US" altLang="en-US" dirty="0">
                <a:ea typeface="ヒラギノ角ゴ Pro W3" charset="-128"/>
              </a:rPr>
              <a:t> occurs with probability 0.5. If </a:t>
            </a:r>
            <a:r>
              <a:rPr lang="en-US" altLang="en-US" i="1" dirty="0">
                <a:ea typeface="ヒラギノ角ゴ Pro W3" charset="-128"/>
              </a:rPr>
              <a:t>A</a:t>
            </a:r>
            <a:r>
              <a:rPr lang="en-US" altLang="en-US" dirty="0">
                <a:ea typeface="ヒラギノ角ゴ Pro W3" charset="-128"/>
              </a:rPr>
              <a:t> and </a:t>
            </a:r>
            <a:r>
              <a:rPr lang="en-US" altLang="en-US" i="1" dirty="0">
                <a:ea typeface="ヒラギノ角ゴ Pro W3" charset="-128"/>
              </a:rPr>
              <a:t>B</a:t>
            </a:r>
            <a:r>
              <a:rPr lang="en-US" altLang="en-US" dirty="0">
                <a:ea typeface="ヒラギノ角ゴ Pro W3" charset="-128"/>
              </a:rPr>
              <a:t> are independent, </a:t>
            </a:r>
            <a:r>
              <a:rPr lang="en-US" altLang="en-US" i="1" dirty="0">
                <a:ea typeface="ヒラギノ角ゴ Pro W3" charset="-128"/>
              </a:rPr>
              <a:t>P</a:t>
            </a:r>
            <a:r>
              <a:rPr lang="en-US" altLang="en-US" dirty="0">
                <a:ea typeface="ヒラギノ角ゴ Pro W3" charset="-128"/>
              </a:rPr>
              <a:t>(</a:t>
            </a:r>
            <a:r>
              <a:rPr lang="en-US" altLang="en-US" i="1" dirty="0">
                <a:ea typeface="ヒラギノ角ゴ Pro W3" charset="-128"/>
              </a:rPr>
              <a:t>A</a:t>
            </a:r>
            <a:r>
              <a:rPr lang="en-US" altLang="en-US" dirty="0">
                <a:ea typeface="ヒラギノ角ゴ Pro W3" charset="-128"/>
              </a:rPr>
              <a:t> or </a:t>
            </a:r>
            <a:r>
              <a:rPr lang="en-US" altLang="en-US" i="1" dirty="0">
                <a:ea typeface="ヒラギノ角ゴ Pro W3" charset="-128"/>
              </a:rPr>
              <a:t>B</a:t>
            </a:r>
            <a:r>
              <a:rPr lang="en-US" altLang="en-US" dirty="0">
                <a:ea typeface="ヒラギノ角ゴ Pro W3" charset="-128"/>
              </a:rPr>
              <a:t>) = </a:t>
            </a: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r>
              <a:rPr lang="en-US" altLang="en-US" dirty="0">
                <a:ea typeface="ヒラギノ角ゴ Pro W3" charset="-128"/>
              </a:rPr>
              <a:t>a.  0.80.</a:t>
            </a:r>
          </a:p>
          <a:p>
            <a:pPr marL="0" indent="-381000" eaLnBrk="1" hangingPunct="1">
              <a:buFont typeface="Wingdings" pitchFamily="2" charset="2"/>
              <a:buNone/>
            </a:pPr>
            <a:r>
              <a:rPr lang="en-US" altLang="en-US" dirty="0">
                <a:ea typeface="ヒラギノ角ゴ Pro W3" charset="-128"/>
              </a:rPr>
              <a:t>b.  0.15.</a:t>
            </a:r>
          </a:p>
          <a:p>
            <a:pPr marL="0" indent="-381000" eaLnBrk="1" hangingPunct="1">
              <a:buFont typeface="Wingdings" pitchFamily="2" charset="2"/>
              <a:buNone/>
            </a:pPr>
            <a:r>
              <a:rPr lang="en-US" altLang="en-US" dirty="0">
                <a:ea typeface="ヒラギノ角ゴ Pro W3" charset="-128"/>
              </a:rPr>
              <a:t>c.  0.65.</a:t>
            </a:r>
          </a:p>
        </p:txBody>
      </p:sp>
      <p:sp>
        <p:nvSpPr>
          <p:cNvPr id="3" name="Footer Placeholder 2"/>
          <p:cNvSpPr>
            <a:spLocks noGrp="1"/>
          </p:cNvSpPr>
          <p:nvPr>
            <p:ph type="ftr" sz="quarter" idx="11"/>
          </p:nvPr>
        </p:nvSpPr>
        <p:spPr/>
        <p:txBody>
          <a:bodyPr/>
          <a:lstStyle/>
          <a:p>
            <a:pPr>
              <a:defRPr/>
            </a:pPr>
            <a:r>
              <a:rPr lang="en-US" altLang="en-US" dirty="0"/>
              <a:t>4.2  Probability Models</a:t>
            </a:r>
            <a:endParaRPr lang="en-US" altLang="en-US" i="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4.2-9 answer</a:t>
            </a:r>
          </a:p>
        </p:txBody>
      </p:sp>
      <p:sp>
        <p:nvSpPr>
          <p:cNvPr id="1352707" name="Rectangle 3"/>
          <p:cNvSpPr>
            <a:spLocks noGrp="1" noChangeArrowheads="1"/>
          </p:cNvSpPr>
          <p:nvPr>
            <p:ph idx="1"/>
          </p:nvPr>
        </p:nvSpPr>
        <p:spPr/>
        <p:txBody>
          <a:bodyPr/>
          <a:lstStyle/>
          <a:p>
            <a:pPr marL="0" indent="-381000" eaLnBrk="1" hangingPunct="1">
              <a:buFont typeface="Wingdings" pitchFamily="2" charset="2"/>
              <a:buNone/>
            </a:pPr>
            <a:r>
              <a:rPr lang="en-US" altLang="en-US" dirty="0">
                <a:ea typeface="ヒラギノ角ゴ Pro W3" charset="-128"/>
              </a:rPr>
              <a:t>An event </a:t>
            </a:r>
            <a:r>
              <a:rPr lang="en-US" altLang="en-US" i="1" dirty="0">
                <a:ea typeface="ヒラギノ角ゴ Pro W3" charset="-128"/>
              </a:rPr>
              <a:t>A</a:t>
            </a:r>
            <a:r>
              <a:rPr lang="en-US" altLang="en-US" dirty="0">
                <a:ea typeface="ヒラギノ角ゴ Pro W3" charset="-128"/>
              </a:rPr>
              <a:t> occurs with probability 0.3. Event </a:t>
            </a:r>
            <a:r>
              <a:rPr lang="en-US" altLang="en-US" i="1" dirty="0">
                <a:ea typeface="ヒラギノ角ゴ Pro W3" charset="-128"/>
              </a:rPr>
              <a:t>B</a:t>
            </a:r>
            <a:r>
              <a:rPr lang="en-US" altLang="en-US" dirty="0">
                <a:ea typeface="ヒラギノ角ゴ Pro W3" charset="-128"/>
              </a:rPr>
              <a:t> occurs with probability 0.5. If </a:t>
            </a:r>
            <a:r>
              <a:rPr lang="en-US" altLang="en-US" i="1" dirty="0">
                <a:ea typeface="ヒラギノ角ゴ Pro W3" charset="-128"/>
              </a:rPr>
              <a:t>A</a:t>
            </a:r>
            <a:r>
              <a:rPr lang="en-US" altLang="en-US" dirty="0">
                <a:ea typeface="ヒラギノ角ゴ Pro W3" charset="-128"/>
              </a:rPr>
              <a:t> and </a:t>
            </a:r>
            <a:r>
              <a:rPr lang="en-US" altLang="en-US" i="1" dirty="0">
                <a:ea typeface="ヒラギノ角ゴ Pro W3" charset="-128"/>
              </a:rPr>
              <a:t>B</a:t>
            </a:r>
            <a:r>
              <a:rPr lang="en-US" altLang="en-US" dirty="0">
                <a:ea typeface="ヒラギノ角ゴ Pro W3" charset="-128"/>
              </a:rPr>
              <a:t> are independent, </a:t>
            </a:r>
            <a:r>
              <a:rPr lang="en-US" altLang="en-US" i="1" dirty="0">
                <a:ea typeface="ヒラギノ角ゴ Pro W3" charset="-128"/>
              </a:rPr>
              <a:t>P</a:t>
            </a:r>
            <a:r>
              <a:rPr lang="en-US" altLang="en-US" dirty="0">
                <a:ea typeface="ヒラギノ角ゴ Pro W3" charset="-128"/>
              </a:rPr>
              <a:t>(</a:t>
            </a:r>
            <a:r>
              <a:rPr lang="en-US" altLang="en-US" i="1" dirty="0">
                <a:ea typeface="ヒラギノ角ゴ Pro W3" charset="-128"/>
              </a:rPr>
              <a:t>A</a:t>
            </a:r>
            <a:r>
              <a:rPr lang="en-US" altLang="en-US" dirty="0">
                <a:ea typeface="ヒラギノ角ゴ Pro W3" charset="-128"/>
              </a:rPr>
              <a:t> or </a:t>
            </a:r>
            <a:r>
              <a:rPr lang="en-US" altLang="en-US" i="1" dirty="0">
                <a:ea typeface="ヒラギノ角ゴ Pro W3" charset="-128"/>
              </a:rPr>
              <a:t>B</a:t>
            </a:r>
            <a:r>
              <a:rPr lang="en-US" altLang="en-US" dirty="0">
                <a:ea typeface="ヒラギノ角ゴ Pro W3" charset="-128"/>
              </a:rPr>
              <a:t>) = </a:t>
            </a: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r>
              <a:rPr lang="en-US" altLang="en-US" dirty="0">
                <a:ea typeface="ヒラギノ角ゴ Pro W3" charset="-128"/>
              </a:rPr>
              <a:t>a.  0.80.</a:t>
            </a:r>
          </a:p>
          <a:p>
            <a:pPr marL="0" indent="-381000" eaLnBrk="1" hangingPunct="1">
              <a:buFont typeface="Wingdings" pitchFamily="2" charset="2"/>
              <a:buNone/>
            </a:pPr>
            <a:r>
              <a:rPr lang="en-US" altLang="en-US" dirty="0">
                <a:ea typeface="ヒラギノ角ゴ Pro W3" charset="-128"/>
              </a:rPr>
              <a:t>b.  0.15.</a:t>
            </a:r>
          </a:p>
          <a:p>
            <a:pPr marL="0" indent="-381000" eaLnBrk="1" hangingPunct="1">
              <a:buFont typeface="Wingdings" pitchFamily="2" charset="2"/>
              <a:buNone/>
            </a:pPr>
            <a:r>
              <a:rPr lang="en-US" altLang="en-US" b="1" dirty="0">
                <a:ea typeface="ヒラギノ角ゴ Pro W3" charset="-128"/>
              </a:rPr>
              <a:t>c.  0.65. (correct)</a:t>
            </a:r>
          </a:p>
        </p:txBody>
      </p:sp>
      <p:sp>
        <p:nvSpPr>
          <p:cNvPr id="3" name="Footer Placeholder 2"/>
          <p:cNvSpPr>
            <a:spLocks noGrp="1"/>
          </p:cNvSpPr>
          <p:nvPr>
            <p:ph type="ftr" sz="quarter" idx="11"/>
          </p:nvPr>
        </p:nvSpPr>
        <p:spPr/>
        <p:txBody>
          <a:bodyPr/>
          <a:lstStyle/>
          <a:p>
            <a:pPr>
              <a:defRPr/>
            </a:pPr>
            <a:r>
              <a:rPr lang="en-US" altLang="en-US" dirty="0"/>
              <a:t>4.2  Probability Models</a:t>
            </a:r>
            <a:endParaRPr lang="en-US" altLang="en-US" i="1" dirty="0"/>
          </a:p>
        </p:txBody>
      </p:sp>
    </p:spTree>
    <p:extLst>
      <p:ext uri="{BB962C8B-B14F-4D97-AF65-F5344CB8AC3E}">
        <p14:creationId xmlns:p14="http://schemas.microsoft.com/office/powerpoint/2010/main" val="1441651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4.3-1</a:t>
            </a:r>
          </a:p>
        </p:txBody>
      </p:sp>
      <p:sp>
        <p:nvSpPr>
          <p:cNvPr id="1309699" name="Rectangle 3"/>
          <p:cNvSpPr>
            <a:spLocks noGrp="1" noChangeArrowheads="1"/>
          </p:cNvSpPr>
          <p:nvPr>
            <p:ph idx="1"/>
          </p:nvPr>
        </p:nvSpPr>
        <p:spPr>
          <a:xfrm>
            <a:off x="457200" y="1600200"/>
            <a:ext cx="8229600" cy="1447800"/>
          </a:xfrm>
        </p:spPr>
        <p:txBody>
          <a:bodyPr/>
          <a:lstStyle/>
          <a:p>
            <a:pPr marL="0" indent="-381000" eaLnBrk="1" hangingPunct="1">
              <a:lnSpc>
                <a:spcPct val="90000"/>
              </a:lnSpc>
              <a:buFont typeface="Wingdings" pitchFamily="2" charset="2"/>
              <a:buNone/>
            </a:pPr>
            <a:r>
              <a:rPr lang="en-US" altLang="en-US" sz="2000" dirty="0">
                <a:ea typeface="ヒラギノ角ゴ Pro W3" charset="-128"/>
              </a:rPr>
              <a:t>Let the random variable </a:t>
            </a:r>
            <a:r>
              <a:rPr lang="en-US" altLang="en-US" sz="2000" i="1" dirty="0">
                <a:ea typeface="ヒラギノ角ゴ Pro W3" charset="-128"/>
              </a:rPr>
              <a:t>X</a:t>
            </a:r>
            <a:r>
              <a:rPr lang="en-US" altLang="en-US" sz="2000" dirty="0">
                <a:ea typeface="ヒラギノ角ゴ Pro W3" charset="-128"/>
              </a:rPr>
              <a:t> be a random number with the uniform density curve given below. What proportion of observations are between 0.3 and 1.0?</a:t>
            </a:r>
            <a:r>
              <a:rPr lang="en-US" altLang="en-US" sz="2000" i="1" dirty="0">
                <a:ea typeface="ヒラギノ角ゴ Pro W3" charset="-128"/>
              </a:rPr>
              <a:t> </a:t>
            </a:r>
          </a:p>
          <a:p>
            <a:pPr marL="0" indent="-381000" eaLnBrk="1" hangingPunct="1">
              <a:lnSpc>
                <a:spcPct val="60000"/>
              </a:lnSpc>
              <a:buFont typeface="Wingdings" pitchFamily="2" charset="2"/>
              <a:buNone/>
            </a:pPr>
            <a:r>
              <a:rPr lang="en-US" altLang="en-US" sz="2000" i="1" dirty="0">
                <a:ea typeface="ヒラギノ角ゴ Pro W3" charset="-128"/>
              </a:rPr>
              <a:t>				P</a:t>
            </a:r>
            <a:r>
              <a:rPr lang="en-US" altLang="en-US" sz="2000" dirty="0">
                <a:ea typeface="ヒラギノ角ゴ Pro W3" charset="-128"/>
              </a:rPr>
              <a:t>(0.3 &lt; </a:t>
            </a:r>
            <a:r>
              <a:rPr lang="en-US" altLang="en-US" sz="2000" i="1" dirty="0">
                <a:ea typeface="ヒラギノ角ゴ Pro W3" charset="-128"/>
              </a:rPr>
              <a:t>X</a:t>
            </a:r>
            <a:r>
              <a:rPr lang="en-US" altLang="en-US" sz="2000" dirty="0">
                <a:ea typeface="ヒラギノ角ゴ Pro W3" charset="-128"/>
              </a:rPr>
              <a:t> &lt; 1) has value</a:t>
            </a:r>
          </a:p>
          <a:p>
            <a:pPr marL="0" indent="-381000" eaLnBrk="1" hangingPunct="1">
              <a:lnSpc>
                <a:spcPct val="60000"/>
              </a:lnSpc>
              <a:buFont typeface="Wingdings" pitchFamily="2" charset="2"/>
              <a:buNone/>
            </a:pPr>
            <a:r>
              <a:rPr lang="en-US" altLang="en-US" sz="2000" dirty="0">
                <a:ea typeface="ヒラギノ角ゴ Pro W3" charset="-128"/>
              </a:rPr>
              <a:t>					</a:t>
            </a:r>
          </a:p>
        </p:txBody>
      </p:sp>
      <p:sp>
        <p:nvSpPr>
          <p:cNvPr id="3" name="TextBox 2"/>
          <p:cNvSpPr txBox="1"/>
          <p:nvPr/>
        </p:nvSpPr>
        <p:spPr>
          <a:xfrm>
            <a:off x="452846" y="3486011"/>
            <a:ext cx="2861854" cy="1867178"/>
          </a:xfrm>
          <a:prstGeom prst="rect">
            <a:avLst/>
          </a:prstGeom>
          <a:noFill/>
        </p:spPr>
        <p:txBody>
          <a:bodyPr wrap="square" rtlCol="0">
            <a:spAutoFit/>
          </a:bodyPr>
          <a:lstStyle/>
          <a:p>
            <a:pPr lvl="0" indent="-381000" eaLnBrk="1" hangingPunct="1">
              <a:lnSpc>
                <a:spcPct val="60000"/>
              </a:lnSpc>
              <a:spcBef>
                <a:spcPts val="400"/>
              </a:spcBef>
              <a:spcAft>
                <a:spcPts val="1200"/>
              </a:spcAft>
              <a:buClr>
                <a:prstClr val="black"/>
              </a:buClr>
              <a:buSzPct val="100000"/>
            </a:pPr>
            <a:r>
              <a:rPr lang="en-US" altLang="en-US" sz="2000" dirty="0">
                <a:solidFill>
                  <a:prstClr val="black"/>
                </a:solidFill>
                <a:ea typeface="ヒラギノ角ゴ Pro W3" charset="-128"/>
                <a:cs typeface="Arial" panose="020B0604020202020204" pitchFamily="34" charset="0"/>
              </a:rPr>
              <a:t>a. 0.70</a:t>
            </a:r>
          </a:p>
          <a:p>
            <a:pPr lvl="0" indent="-381000" eaLnBrk="1" hangingPunct="1">
              <a:lnSpc>
                <a:spcPct val="60000"/>
              </a:lnSpc>
              <a:spcBef>
                <a:spcPts val="400"/>
              </a:spcBef>
              <a:spcAft>
                <a:spcPts val="1200"/>
              </a:spcAft>
              <a:buClr>
                <a:prstClr val="black"/>
              </a:buClr>
              <a:buSzPct val="100000"/>
            </a:pPr>
            <a:endParaRPr lang="en-US" altLang="en-US" sz="2000" dirty="0">
              <a:solidFill>
                <a:prstClr val="black"/>
              </a:solidFill>
              <a:ea typeface="ヒラギノ角ゴ Pro W3" charset="-128"/>
              <a:cs typeface="Arial" panose="020B0604020202020204" pitchFamily="34" charset="0"/>
            </a:endParaRPr>
          </a:p>
          <a:p>
            <a:pPr lvl="0" indent="-381000" eaLnBrk="1" hangingPunct="1">
              <a:lnSpc>
                <a:spcPct val="60000"/>
              </a:lnSpc>
              <a:spcBef>
                <a:spcPts val="400"/>
              </a:spcBef>
              <a:spcAft>
                <a:spcPts val="1200"/>
              </a:spcAft>
              <a:buClr>
                <a:prstClr val="black"/>
              </a:buClr>
              <a:buSzPct val="100000"/>
            </a:pPr>
            <a:r>
              <a:rPr lang="en-US" altLang="en-US" sz="2000" dirty="0">
                <a:solidFill>
                  <a:prstClr val="black"/>
                </a:solidFill>
                <a:ea typeface="ヒラギノ角ゴ Pro W3" charset="-128"/>
                <a:cs typeface="Arial" panose="020B0604020202020204" pitchFamily="34" charset="0"/>
              </a:rPr>
              <a:t>b. 0.40</a:t>
            </a:r>
          </a:p>
          <a:p>
            <a:pPr lvl="0" indent="-381000" eaLnBrk="1" hangingPunct="1">
              <a:lnSpc>
                <a:spcPct val="60000"/>
              </a:lnSpc>
              <a:spcBef>
                <a:spcPts val="400"/>
              </a:spcBef>
              <a:spcAft>
                <a:spcPts val="1200"/>
              </a:spcAft>
              <a:buClr>
                <a:prstClr val="black"/>
              </a:buClr>
              <a:buSzPct val="100000"/>
            </a:pPr>
            <a:endParaRPr lang="en-US" altLang="en-US" sz="2000" dirty="0">
              <a:solidFill>
                <a:prstClr val="black"/>
              </a:solidFill>
              <a:ea typeface="ヒラギノ角ゴ Pro W3" charset="-128"/>
              <a:cs typeface="Arial" panose="020B0604020202020204" pitchFamily="34" charset="0"/>
            </a:endParaRPr>
          </a:p>
          <a:p>
            <a:pPr lvl="0" indent="-381000" eaLnBrk="1" hangingPunct="1">
              <a:lnSpc>
                <a:spcPct val="60000"/>
              </a:lnSpc>
              <a:spcBef>
                <a:spcPts val="400"/>
              </a:spcBef>
              <a:spcAft>
                <a:spcPts val="1200"/>
              </a:spcAft>
              <a:buClr>
                <a:prstClr val="black"/>
              </a:buClr>
              <a:buSzPct val="100000"/>
            </a:pPr>
            <a:r>
              <a:rPr lang="en-US" altLang="en-US" sz="2000" dirty="0">
                <a:solidFill>
                  <a:prstClr val="black"/>
                </a:solidFill>
                <a:ea typeface="ヒラギノ角ゴ Pro W3" charset="-128"/>
                <a:cs typeface="Arial" panose="020B0604020202020204" pitchFamily="34" charset="0"/>
              </a:rPr>
              <a:t>c. 0.30</a:t>
            </a:r>
          </a:p>
        </p:txBody>
      </p:sp>
      <p:pic>
        <p:nvPicPr>
          <p:cNvPr id="33794" name="Picture 31" descr="The image shows a graph depicting the proportion of observations. The horizontal axis depicts two markings on it: 0.0 and 1.0. The vertical axis depicts one point in the middle of the axis, which is marked as 1.00. There is a rectangle shape appearing in the graph. The height of the rectangle correspond to the vertical axis value 1.00. The area of the rectangular region that lie between 0.0 to 0.3, corresponding to horizontal axis, is not shaded. However, the area of the rectangular region that lie between 0.3 to 1.0, corresponding to horizontal axis, is shaded in &quot;yellow&quot; col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895600"/>
            <a:ext cx="4572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1"/>
          </p:nvPr>
        </p:nvSpPr>
        <p:spPr/>
        <p:txBody>
          <a:bodyPr/>
          <a:lstStyle/>
          <a:p>
            <a:pPr>
              <a:defRPr/>
            </a:pPr>
            <a:r>
              <a:rPr lang="en-US" altLang="en-US" dirty="0"/>
              <a:t>4.3 Random Variables</a:t>
            </a:r>
            <a:endParaRPr lang="en-US" altLang="en-US" i="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4.3-1 answer</a:t>
            </a:r>
          </a:p>
        </p:txBody>
      </p:sp>
      <p:sp>
        <p:nvSpPr>
          <p:cNvPr id="1309699" name="Rectangle 3"/>
          <p:cNvSpPr>
            <a:spLocks noGrp="1" noChangeArrowheads="1"/>
          </p:cNvSpPr>
          <p:nvPr>
            <p:ph idx="1"/>
          </p:nvPr>
        </p:nvSpPr>
        <p:spPr>
          <a:xfrm>
            <a:off x="457200" y="1600200"/>
            <a:ext cx="8229600" cy="1447800"/>
          </a:xfrm>
        </p:spPr>
        <p:txBody>
          <a:bodyPr/>
          <a:lstStyle/>
          <a:p>
            <a:pPr marL="0" indent="-381000" eaLnBrk="1" hangingPunct="1">
              <a:lnSpc>
                <a:spcPct val="90000"/>
              </a:lnSpc>
              <a:buFont typeface="Wingdings" pitchFamily="2" charset="2"/>
              <a:buNone/>
            </a:pPr>
            <a:r>
              <a:rPr lang="en-US" altLang="en-US" sz="2000" dirty="0">
                <a:ea typeface="ヒラギノ角ゴ Pro W3" charset="-128"/>
              </a:rPr>
              <a:t>Let the random variable </a:t>
            </a:r>
            <a:r>
              <a:rPr lang="en-US" altLang="en-US" sz="2000" i="1" dirty="0">
                <a:ea typeface="ヒラギノ角ゴ Pro W3" charset="-128"/>
              </a:rPr>
              <a:t>X</a:t>
            </a:r>
            <a:r>
              <a:rPr lang="en-US" altLang="en-US" sz="2000" dirty="0">
                <a:ea typeface="ヒラギノ角ゴ Pro W3" charset="-128"/>
              </a:rPr>
              <a:t> be a random number with the uniform density curve given below. What proportion of observations are between 0.3 and 1.0?</a:t>
            </a:r>
            <a:r>
              <a:rPr lang="en-US" altLang="en-US" sz="2000" i="1" dirty="0">
                <a:ea typeface="ヒラギノ角ゴ Pro W3" charset="-128"/>
              </a:rPr>
              <a:t> </a:t>
            </a:r>
          </a:p>
          <a:p>
            <a:pPr marL="0" indent="-381000" eaLnBrk="1" hangingPunct="1">
              <a:lnSpc>
                <a:spcPct val="60000"/>
              </a:lnSpc>
              <a:buFont typeface="Wingdings" pitchFamily="2" charset="2"/>
              <a:buNone/>
            </a:pPr>
            <a:r>
              <a:rPr lang="en-US" altLang="en-US" sz="2000" i="1" dirty="0">
                <a:ea typeface="ヒラギノ角ゴ Pro W3" charset="-128"/>
              </a:rPr>
              <a:t>				P</a:t>
            </a:r>
            <a:r>
              <a:rPr lang="en-US" altLang="en-US" sz="2000" dirty="0">
                <a:ea typeface="ヒラギノ角ゴ Pro W3" charset="-128"/>
              </a:rPr>
              <a:t>(0.3 &lt; </a:t>
            </a:r>
            <a:r>
              <a:rPr lang="en-US" altLang="en-US" sz="2000" i="1" dirty="0">
                <a:ea typeface="ヒラギノ角ゴ Pro W3" charset="-128"/>
              </a:rPr>
              <a:t>X</a:t>
            </a:r>
            <a:r>
              <a:rPr lang="en-US" altLang="en-US" sz="2000" dirty="0">
                <a:ea typeface="ヒラギノ角ゴ Pro W3" charset="-128"/>
              </a:rPr>
              <a:t> &lt; 1) has value</a:t>
            </a:r>
          </a:p>
          <a:p>
            <a:pPr marL="0" indent="-381000" eaLnBrk="1" hangingPunct="1">
              <a:lnSpc>
                <a:spcPct val="60000"/>
              </a:lnSpc>
              <a:buFont typeface="Wingdings" pitchFamily="2" charset="2"/>
              <a:buNone/>
            </a:pPr>
            <a:r>
              <a:rPr lang="en-US" altLang="en-US" sz="2000" dirty="0">
                <a:ea typeface="ヒラギノ角ゴ Pro W3" charset="-128"/>
              </a:rPr>
              <a:t>					</a:t>
            </a:r>
          </a:p>
        </p:txBody>
      </p:sp>
      <p:sp>
        <p:nvSpPr>
          <p:cNvPr id="3" name="TextBox 2"/>
          <p:cNvSpPr txBox="1"/>
          <p:nvPr/>
        </p:nvSpPr>
        <p:spPr>
          <a:xfrm>
            <a:off x="452846" y="3638411"/>
            <a:ext cx="2861854" cy="1867178"/>
          </a:xfrm>
          <a:prstGeom prst="rect">
            <a:avLst/>
          </a:prstGeom>
          <a:noFill/>
        </p:spPr>
        <p:txBody>
          <a:bodyPr wrap="square" rtlCol="0">
            <a:spAutoFit/>
          </a:bodyPr>
          <a:lstStyle/>
          <a:p>
            <a:pPr indent="-381000" eaLnBrk="1" hangingPunct="1">
              <a:lnSpc>
                <a:spcPct val="60000"/>
              </a:lnSpc>
              <a:spcBef>
                <a:spcPts val="400"/>
              </a:spcBef>
              <a:spcAft>
                <a:spcPts val="1200"/>
              </a:spcAft>
              <a:buClr>
                <a:prstClr val="black"/>
              </a:buClr>
              <a:buSzPct val="100000"/>
            </a:pPr>
            <a:r>
              <a:rPr lang="en-US" altLang="en-US" sz="2000" b="1" dirty="0">
                <a:solidFill>
                  <a:prstClr val="black"/>
                </a:solidFill>
                <a:ea typeface="ヒラギノ角ゴ Pro W3" charset="-128"/>
                <a:cs typeface="Arial" panose="020B0604020202020204" pitchFamily="34" charset="0"/>
              </a:rPr>
              <a:t>a. 0.70 (correct)</a:t>
            </a:r>
          </a:p>
          <a:p>
            <a:pPr indent="-381000" eaLnBrk="1" hangingPunct="1">
              <a:lnSpc>
                <a:spcPct val="60000"/>
              </a:lnSpc>
              <a:spcBef>
                <a:spcPts val="400"/>
              </a:spcBef>
              <a:spcAft>
                <a:spcPts val="1200"/>
              </a:spcAft>
              <a:buClr>
                <a:prstClr val="black"/>
              </a:buClr>
              <a:buSzPct val="100000"/>
            </a:pPr>
            <a:endParaRPr lang="en-US" altLang="en-US" sz="2000" dirty="0">
              <a:solidFill>
                <a:prstClr val="black"/>
              </a:solidFill>
              <a:ea typeface="ヒラギノ角ゴ Pro W3" charset="-128"/>
              <a:cs typeface="Arial" panose="020B0604020202020204" pitchFamily="34" charset="0"/>
            </a:endParaRPr>
          </a:p>
          <a:p>
            <a:pPr indent="-381000" eaLnBrk="1" hangingPunct="1">
              <a:lnSpc>
                <a:spcPct val="60000"/>
              </a:lnSpc>
              <a:spcBef>
                <a:spcPts val="400"/>
              </a:spcBef>
              <a:spcAft>
                <a:spcPts val="1200"/>
              </a:spcAft>
              <a:buClr>
                <a:prstClr val="black"/>
              </a:buClr>
              <a:buSzPct val="100000"/>
            </a:pPr>
            <a:r>
              <a:rPr lang="en-US" altLang="en-US" sz="2000" dirty="0">
                <a:solidFill>
                  <a:prstClr val="black"/>
                </a:solidFill>
                <a:ea typeface="ヒラギノ角ゴ Pro W3" charset="-128"/>
                <a:cs typeface="Arial" panose="020B0604020202020204" pitchFamily="34" charset="0"/>
              </a:rPr>
              <a:t>b. 0.40</a:t>
            </a:r>
          </a:p>
          <a:p>
            <a:pPr indent="-381000" eaLnBrk="1" hangingPunct="1">
              <a:lnSpc>
                <a:spcPct val="60000"/>
              </a:lnSpc>
              <a:spcBef>
                <a:spcPts val="400"/>
              </a:spcBef>
              <a:spcAft>
                <a:spcPts val="1200"/>
              </a:spcAft>
              <a:buClr>
                <a:prstClr val="black"/>
              </a:buClr>
              <a:buSzPct val="100000"/>
            </a:pPr>
            <a:endParaRPr lang="en-US" altLang="en-US" sz="2000" dirty="0">
              <a:solidFill>
                <a:prstClr val="black"/>
              </a:solidFill>
              <a:ea typeface="ヒラギノ角ゴ Pro W3" charset="-128"/>
              <a:cs typeface="Arial" panose="020B0604020202020204" pitchFamily="34" charset="0"/>
            </a:endParaRPr>
          </a:p>
          <a:p>
            <a:pPr indent="-381000" eaLnBrk="1" hangingPunct="1">
              <a:lnSpc>
                <a:spcPct val="60000"/>
              </a:lnSpc>
              <a:spcBef>
                <a:spcPts val="400"/>
              </a:spcBef>
              <a:spcAft>
                <a:spcPts val="1200"/>
              </a:spcAft>
              <a:buClr>
                <a:prstClr val="black"/>
              </a:buClr>
              <a:buSzPct val="100000"/>
            </a:pPr>
            <a:r>
              <a:rPr lang="en-US" altLang="en-US" sz="2000" dirty="0">
                <a:solidFill>
                  <a:prstClr val="black"/>
                </a:solidFill>
                <a:ea typeface="ヒラギノ角ゴ Pro W3" charset="-128"/>
                <a:cs typeface="Arial" panose="020B0604020202020204" pitchFamily="34" charset="0"/>
              </a:rPr>
              <a:t>c. 0.30</a:t>
            </a:r>
          </a:p>
        </p:txBody>
      </p:sp>
      <p:grpSp>
        <p:nvGrpSpPr>
          <p:cNvPr id="5" name="Group 4" descr="The image shows a graph depicting the proportion of observations. The horizontal axis depicts two markings on it: 0.0 and 1.0. The vertical axis depicts one point in the middle of the axis, which is marked as 1.00. There is a rectangle shape appearing in the graph. The height of the rectangle correspond to the vertical axis value 1.00. The area of the rectangular region that lie between 0.0 to 0.3, corresponding to horizontal axis, is not shaded. However, the area of the rectangular region that lie between 0.3 to 1.0, corresponding to horizontal axis, is shaded in &quot;yellow&quot; color."/>
          <p:cNvGrpSpPr/>
          <p:nvPr/>
        </p:nvGrpSpPr>
        <p:grpSpPr>
          <a:xfrm>
            <a:off x="2514600" y="3048000"/>
            <a:ext cx="5486400" cy="3048000"/>
            <a:chOff x="2514600" y="2590800"/>
            <a:chExt cx="5486400" cy="3048000"/>
          </a:xfrm>
        </p:grpSpPr>
        <p:pic>
          <p:nvPicPr>
            <p:cNvPr id="10" name="Picture 31" descr="The image shows a graph depicting the proportion of observations. The horizontal axis depicts two markings on it: 0.0 and 1.0. The vertical axis depicts one point in the middle of the axis, which is marked as 1.00. There is a rectangle shape appearing in the graph. The height of the rectangle correspond to the vertical axis value 1.00. The area of the rectangular region that lie between 0.0 to 0.3, corresponding to horizontal axis, is not shaded. However, the area of the rectangular region that lie between 0.3 to 1.0, corresponding to horizontal axis, is shaded in &quot;yellow&quot; col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590800"/>
              <a:ext cx="4572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32"/>
            <p:cNvSpPr>
              <a:spLocks noChangeArrowheads="1"/>
            </p:cNvSpPr>
            <p:nvPr/>
          </p:nvSpPr>
          <p:spPr bwMode="auto">
            <a:xfrm>
              <a:off x="5118100" y="3975100"/>
              <a:ext cx="2336800" cy="1143000"/>
            </a:xfrm>
            <a:prstGeom prst="rect">
              <a:avLst/>
            </a:prstGeom>
            <a:solidFill>
              <a:srgbClr val="FFFF00"/>
            </a:solidFill>
            <a:ln w="9525">
              <a:solidFill>
                <a:schemeClr val="tx1"/>
              </a:solidFill>
              <a:miter lim="800000"/>
              <a:headEnd/>
              <a:tailEnd/>
            </a:ln>
          </p:spPr>
          <p:txBody>
            <a:bodyPr wrap="none" anchor="ctr"/>
            <a:lstStyle/>
            <a:p>
              <a:pPr eaLnBrk="1" hangingPunct="1"/>
              <a:endParaRPr lang="en-US" altLang="en-US">
                <a:solidFill>
                  <a:schemeClr val="bg1"/>
                </a:solidFill>
              </a:endParaRPr>
            </a:p>
          </p:txBody>
        </p:sp>
        <p:sp>
          <p:nvSpPr>
            <p:cNvPr id="12" name="Line 33" descr="Vertical line at 0.5 on the horizontal axis"/>
            <p:cNvSpPr>
              <a:spLocks noChangeShapeType="1"/>
            </p:cNvSpPr>
            <p:nvPr/>
          </p:nvSpPr>
          <p:spPr bwMode="auto">
            <a:xfrm>
              <a:off x="5829300" y="3987800"/>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35" descr="Arrow pointing right to yellow shaded area"/>
            <p:cNvSpPr>
              <a:spLocks noChangeShapeType="1"/>
            </p:cNvSpPr>
            <p:nvPr/>
          </p:nvSpPr>
          <p:spPr bwMode="auto">
            <a:xfrm>
              <a:off x="2514600" y="3276600"/>
              <a:ext cx="3162300" cy="1612129"/>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4" name="Footer Placeholder 3"/>
          <p:cNvSpPr>
            <a:spLocks noGrp="1"/>
          </p:cNvSpPr>
          <p:nvPr>
            <p:ph type="ftr" sz="quarter" idx="11"/>
          </p:nvPr>
        </p:nvSpPr>
        <p:spPr/>
        <p:txBody>
          <a:bodyPr/>
          <a:lstStyle/>
          <a:p>
            <a:pPr>
              <a:defRPr/>
            </a:pPr>
            <a:r>
              <a:rPr lang="en-US" altLang="en-US" dirty="0">
                <a:latin typeface="Arial" panose="020B0604020202020204" pitchFamily="34" charset="0"/>
                <a:cs typeface="Arial" panose="020B0604020202020204" pitchFamily="34" charset="0"/>
              </a:rPr>
              <a:t>4.3 Random Variables</a:t>
            </a:r>
            <a:endParaRPr lang="en-US" altLang="en-US"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39919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4.3-2</a:t>
            </a:r>
          </a:p>
        </p:txBody>
      </p:sp>
      <p:sp>
        <p:nvSpPr>
          <p:cNvPr id="1338371" name="Rectangle 3"/>
          <p:cNvSpPr>
            <a:spLocks noGrp="1" noChangeArrowheads="1"/>
          </p:cNvSpPr>
          <p:nvPr>
            <p:ph idx="1"/>
          </p:nvPr>
        </p:nvSpPr>
        <p:spPr/>
        <p:txBody>
          <a:bodyPr/>
          <a:lstStyle/>
          <a:p>
            <a:pPr marL="0" eaLnBrk="1" hangingPunct="1">
              <a:lnSpc>
                <a:spcPct val="90000"/>
              </a:lnSpc>
              <a:buFont typeface="Wingdings" pitchFamily="2" charset="2"/>
              <a:buNone/>
            </a:pPr>
            <a:r>
              <a:rPr lang="en-US" altLang="en-US" dirty="0">
                <a:ea typeface="ヒラギノ角ゴ Pro W3" charset="-128"/>
              </a:rPr>
              <a:t>Let the random variable </a:t>
            </a:r>
            <a:r>
              <a:rPr lang="en-US" altLang="en-US" i="1" dirty="0">
                <a:ea typeface="ヒラギノ角ゴ Pro W3" charset="-128"/>
              </a:rPr>
              <a:t>X</a:t>
            </a:r>
            <a:r>
              <a:rPr lang="en-US" altLang="en-US" dirty="0">
                <a:ea typeface="ヒラギノ角ゴ Pro W3" charset="-128"/>
              </a:rPr>
              <a:t> represent the profit made on a randomly selected day by a small clothing store on Main Street. Assume </a:t>
            </a:r>
            <a:r>
              <a:rPr lang="en-US" altLang="en-US" i="1" dirty="0">
                <a:ea typeface="ヒラギノ角ゴ Pro W3" charset="-128"/>
              </a:rPr>
              <a:t>X</a:t>
            </a:r>
            <a:r>
              <a:rPr lang="en-US" altLang="en-US" dirty="0">
                <a:ea typeface="ヒラギノ角ゴ Pro W3" charset="-128"/>
              </a:rPr>
              <a:t> is Normal with a mean of $360 and a standard deviation of $50.</a:t>
            </a:r>
          </a:p>
          <a:p>
            <a:pPr marL="0" eaLnBrk="1" hangingPunct="1">
              <a:lnSpc>
                <a:spcPct val="90000"/>
              </a:lnSpc>
              <a:buFont typeface="Wingdings" pitchFamily="2" charset="2"/>
              <a:buNone/>
            </a:pPr>
            <a:r>
              <a:rPr lang="en-US" altLang="en-US" dirty="0">
                <a:ea typeface="ヒラギノ角ゴ Pro W3" charset="-128"/>
              </a:rPr>
              <a:t>What is </a:t>
            </a:r>
            <a:r>
              <a:rPr lang="en-US" altLang="en-US" i="1" dirty="0">
                <a:ea typeface="ヒラギノ角ゴ Pro W3" charset="-128"/>
              </a:rPr>
              <a:t>P </a:t>
            </a:r>
            <a:r>
              <a:rPr lang="en-US" altLang="en-US" dirty="0">
                <a:ea typeface="ヒラギノ角ゴ Pro W3" charset="-128"/>
              </a:rPr>
              <a:t>(</a:t>
            </a:r>
            <a:r>
              <a:rPr lang="en-US" altLang="en-US" i="1" dirty="0">
                <a:ea typeface="ヒラギノ角ゴ Pro W3" charset="-128"/>
              </a:rPr>
              <a:t>X </a:t>
            </a:r>
            <a:r>
              <a:rPr lang="en-US" altLang="en-US" dirty="0">
                <a:ea typeface="ヒラギノ角ゴ Pro W3" charset="-128"/>
              </a:rPr>
              <a:t>&gt; $400)?</a:t>
            </a:r>
          </a:p>
          <a:p>
            <a:pPr marL="0" eaLnBrk="1" hangingPunct="1">
              <a:lnSpc>
                <a:spcPct val="90000"/>
              </a:lnSpc>
              <a:buFont typeface="Wingdings" pitchFamily="2" charset="2"/>
              <a:buNone/>
            </a:pPr>
            <a:endParaRPr lang="en-US" altLang="en-US" dirty="0">
              <a:ea typeface="ヒラギノ角ゴ Pro W3" charset="-128"/>
            </a:endParaRPr>
          </a:p>
          <a:p>
            <a:pPr marL="0" eaLnBrk="1" hangingPunct="1">
              <a:lnSpc>
                <a:spcPct val="90000"/>
              </a:lnSpc>
              <a:buFont typeface="Wingdings" pitchFamily="2" charset="2"/>
              <a:buNone/>
            </a:pPr>
            <a:r>
              <a:rPr lang="en-US" altLang="en-US" dirty="0">
                <a:ea typeface="ヒラギノ角ゴ Pro W3" charset="-128"/>
              </a:rPr>
              <a:t>a.   0.2119</a:t>
            </a:r>
          </a:p>
          <a:p>
            <a:pPr marL="0" eaLnBrk="1" hangingPunct="1">
              <a:lnSpc>
                <a:spcPct val="90000"/>
              </a:lnSpc>
              <a:buFont typeface="Wingdings" pitchFamily="2" charset="2"/>
              <a:buNone/>
            </a:pPr>
            <a:r>
              <a:rPr lang="en-US" altLang="en-US" dirty="0">
                <a:ea typeface="ヒラギノ角ゴ Pro W3" charset="-128"/>
              </a:rPr>
              <a:t>b.   0.2881 </a:t>
            </a:r>
          </a:p>
          <a:p>
            <a:pPr marL="0" eaLnBrk="1" hangingPunct="1">
              <a:lnSpc>
                <a:spcPct val="90000"/>
              </a:lnSpc>
              <a:buFont typeface="Wingdings" pitchFamily="2" charset="2"/>
              <a:buNone/>
            </a:pPr>
            <a:r>
              <a:rPr lang="en-US" altLang="en-US" dirty="0">
                <a:ea typeface="ヒラギノ角ゴ Pro W3" charset="-128"/>
              </a:rPr>
              <a:t>c.   0.7881   </a:t>
            </a:r>
          </a:p>
          <a:p>
            <a:pPr marL="0" eaLnBrk="1" hangingPunct="1">
              <a:lnSpc>
                <a:spcPct val="90000"/>
              </a:lnSpc>
              <a:buFont typeface="Wingdings" pitchFamily="2" charset="2"/>
              <a:buNone/>
            </a:pPr>
            <a:r>
              <a:rPr lang="en-US" altLang="en-US" dirty="0">
                <a:ea typeface="ヒラギノ角ゴ Pro W3" charset="-128"/>
              </a:rPr>
              <a:t>d.   0.8450 </a:t>
            </a:r>
          </a:p>
          <a:p>
            <a:pPr marL="0" eaLnBrk="1" hangingPunct="1">
              <a:lnSpc>
                <a:spcPct val="90000"/>
              </a:lnSpc>
              <a:buFont typeface="Wingdings" pitchFamily="2" charset="2"/>
              <a:buNone/>
            </a:pPr>
            <a:endParaRPr lang="en-US" altLang="en-US" sz="2000" dirty="0">
              <a:ea typeface="ヒラギノ角ゴ Pro W3" charset="-128"/>
            </a:endParaRPr>
          </a:p>
          <a:p>
            <a:pPr marL="0" eaLnBrk="1" hangingPunct="1">
              <a:lnSpc>
                <a:spcPct val="90000"/>
              </a:lnSpc>
              <a:buFont typeface="Wingdings" pitchFamily="2" charset="2"/>
              <a:buNone/>
            </a:pPr>
            <a:r>
              <a:rPr lang="en-US" altLang="en-US" sz="2000" dirty="0">
                <a:ea typeface="ヒラギノ角ゴ Pro W3" charset="-128"/>
              </a:rPr>
              <a:t>	</a:t>
            </a:r>
            <a:endParaRPr lang="en-US" altLang="en-US" sz="2000" i="1" dirty="0">
              <a:ea typeface="ヒラギノ角ゴ Pro W3" charset="-128"/>
            </a:endParaRPr>
          </a:p>
        </p:txBody>
      </p:sp>
      <p:sp>
        <p:nvSpPr>
          <p:cNvPr id="3" name="Footer Placeholder 2"/>
          <p:cNvSpPr>
            <a:spLocks noGrp="1"/>
          </p:cNvSpPr>
          <p:nvPr>
            <p:ph type="ftr" sz="quarter" idx="11"/>
          </p:nvPr>
        </p:nvSpPr>
        <p:spPr/>
        <p:txBody>
          <a:bodyPr/>
          <a:lstStyle/>
          <a:p>
            <a:pPr>
              <a:defRPr/>
            </a:pPr>
            <a:r>
              <a:rPr lang="en-US" altLang="en-US" dirty="0"/>
              <a:t>4.3 Random Variables</a:t>
            </a:r>
            <a:endParaRPr lang="en-US" altLang="en-US" i="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4.3-2 answer</a:t>
            </a:r>
          </a:p>
        </p:txBody>
      </p:sp>
      <p:sp>
        <p:nvSpPr>
          <p:cNvPr id="1338371" name="Rectangle 3"/>
          <p:cNvSpPr>
            <a:spLocks noGrp="1" noChangeArrowheads="1"/>
          </p:cNvSpPr>
          <p:nvPr>
            <p:ph idx="1"/>
          </p:nvPr>
        </p:nvSpPr>
        <p:spPr/>
        <p:txBody>
          <a:bodyPr/>
          <a:lstStyle/>
          <a:p>
            <a:pPr marL="0" eaLnBrk="1" hangingPunct="1">
              <a:lnSpc>
                <a:spcPct val="90000"/>
              </a:lnSpc>
              <a:buFont typeface="Wingdings" pitchFamily="2" charset="2"/>
              <a:buNone/>
            </a:pPr>
            <a:r>
              <a:rPr lang="en-US" altLang="en-US" dirty="0">
                <a:ea typeface="ヒラギノ角ゴ Pro W3" charset="-128"/>
              </a:rPr>
              <a:t>Let the random variable </a:t>
            </a:r>
            <a:r>
              <a:rPr lang="en-US" altLang="en-US" i="1" dirty="0">
                <a:ea typeface="ヒラギノ角ゴ Pro W3" charset="-128"/>
              </a:rPr>
              <a:t>X</a:t>
            </a:r>
            <a:r>
              <a:rPr lang="en-US" altLang="en-US" dirty="0">
                <a:ea typeface="ヒラギノ角ゴ Pro W3" charset="-128"/>
              </a:rPr>
              <a:t> represent the profit made on a randomly selected day by a small clothing store on Main Street. Assume </a:t>
            </a:r>
            <a:r>
              <a:rPr lang="en-US" altLang="en-US" i="1" dirty="0">
                <a:ea typeface="ヒラギノ角ゴ Pro W3" charset="-128"/>
              </a:rPr>
              <a:t>X</a:t>
            </a:r>
            <a:r>
              <a:rPr lang="en-US" altLang="en-US" dirty="0">
                <a:ea typeface="ヒラギノ角ゴ Pro W3" charset="-128"/>
              </a:rPr>
              <a:t> is Normal with a mean of $360 and a standard deviation of $50.</a:t>
            </a:r>
          </a:p>
          <a:p>
            <a:pPr marL="0" eaLnBrk="1" hangingPunct="1">
              <a:lnSpc>
                <a:spcPct val="90000"/>
              </a:lnSpc>
              <a:buFont typeface="Wingdings" pitchFamily="2" charset="2"/>
              <a:buNone/>
            </a:pPr>
            <a:r>
              <a:rPr lang="en-US" altLang="en-US" dirty="0">
                <a:ea typeface="ヒラギノ角ゴ Pro W3" charset="-128"/>
              </a:rPr>
              <a:t>What is </a:t>
            </a:r>
            <a:r>
              <a:rPr lang="en-US" altLang="en-US" i="1" dirty="0">
                <a:ea typeface="ヒラギノ角ゴ Pro W3" charset="-128"/>
              </a:rPr>
              <a:t>P </a:t>
            </a:r>
            <a:r>
              <a:rPr lang="en-US" altLang="en-US" dirty="0">
                <a:ea typeface="ヒラギノ角ゴ Pro W3" charset="-128"/>
              </a:rPr>
              <a:t>(</a:t>
            </a:r>
            <a:r>
              <a:rPr lang="en-US" altLang="en-US" i="1" dirty="0">
                <a:ea typeface="ヒラギノ角ゴ Pro W3" charset="-128"/>
              </a:rPr>
              <a:t>X </a:t>
            </a:r>
            <a:r>
              <a:rPr lang="en-US" altLang="en-US" dirty="0">
                <a:ea typeface="ヒラギノ角ゴ Pro W3" charset="-128"/>
              </a:rPr>
              <a:t>&gt; $400)?</a:t>
            </a:r>
          </a:p>
          <a:p>
            <a:pPr marL="0" eaLnBrk="1" hangingPunct="1">
              <a:lnSpc>
                <a:spcPct val="90000"/>
              </a:lnSpc>
              <a:buFont typeface="Wingdings" pitchFamily="2" charset="2"/>
              <a:buNone/>
            </a:pPr>
            <a:endParaRPr lang="en-US" altLang="en-US" dirty="0">
              <a:ea typeface="ヒラギノ角ゴ Pro W3" charset="-128"/>
            </a:endParaRPr>
          </a:p>
          <a:p>
            <a:pPr marL="0" eaLnBrk="1" hangingPunct="1">
              <a:lnSpc>
                <a:spcPct val="90000"/>
              </a:lnSpc>
              <a:buFont typeface="Wingdings" pitchFamily="2" charset="2"/>
              <a:buNone/>
            </a:pPr>
            <a:r>
              <a:rPr lang="en-US" altLang="en-US" b="1" dirty="0">
                <a:ea typeface="ヒラギノ角ゴ Pro W3" charset="-128"/>
              </a:rPr>
              <a:t>a.   0.2119 (correct)</a:t>
            </a:r>
          </a:p>
          <a:p>
            <a:pPr marL="0" eaLnBrk="1" hangingPunct="1">
              <a:lnSpc>
                <a:spcPct val="90000"/>
              </a:lnSpc>
              <a:buFont typeface="Wingdings" pitchFamily="2" charset="2"/>
              <a:buNone/>
            </a:pPr>
            <a:r>
              <a:rPr lang="en-US" altLang="en-US" dirty="0">
                <a:ea typeface="ヒラギノ角ゴ Pro W3" charset="-128"/>
              </a:rPr>
              <a:t>b.   0.2881 </a:t>
            </a:r>
          </a:p>
          <a:p>
            <a:pPr marL="0" eaLnBrk="1" hangingPunct="1">
              <a:lnSpc>
                <a:spcPct val="90000"/>
              </a:lnSpc>
              <a:buFont typeface="Wingdings" pitchFamily="2" charset="2"/>
              <a:buNone/>
            </a:pPr>
            <a:r>
              <a:rPr lang="en-US" altLang="en-US" dirty="0">
                <a:ea typeface="ヒラギノ角ゴ Pro W3" charset="-128"/>
              </a:rPr>
              <a:t>c.   0.7881 </a:t>
            </a:r>
          </a:p>
          <a:p>
            <a:pPr marL="0" eaLnBrk="1" hangingPunct="1">
              <a:lnSpc>
                <a:spcPct val="90000"/>
              </a:lnSpc>
              <a:buFont typeface="Wingdings" pitchFamily="2" charset="2"/>
              <a:buNone/>
            </a:pPr>
            <a:r>
              <a:rPr lang="en-US" altLang="en-US" dirty="0">
                <a:ea typeface="ヒラギノ角ゴ Pro W3" charset="-128"/>
              </a:rPr>
              <a:t>d.   0.8450 </a:t>
            </a:r>
          </a:p>
          <a:p>
            <a:pPr marL="0" eaLnBrk="1" hangingPunct="1">
              <a:lnSpc>
                <a:spcPct val="90000"/>
              </a:lnSpc>
              <a:buFont typeface="Wingdings" pitchFamily="2" charset="2"/>
              <a:buNone/>
            </a:pPr>
            <a:endParaRPr lang="en-US" altLang="en-US" dirty="0">
              <a:ea typeface="ヒラギノ角ゴ Pro W3" charset="-128"/>
            </a:endParaRPr>
          </a:p>
          <a:p>
            <a:pPr marL="0" eaLnBrk="1" hangingPunct="1">
              <a:lnSpc>
                <a:spcPct val="90000"/>
              </a:lnSpc>
              <a:buFont typeface="Wingdings" pitchFamily="2" charset="2"/>
              <a:buNone/>
            </a:pPr>
            <a:r>
              <a:rPr lang="en-US" altLang="en-US" dirty="0">
                <a:ea typeface="ヒラギノ角ゴ Pro W3" charset="-128"/>
              </a:rPr>
              <a:t>	</a:t>
            </a:r>
            <a:endParaRPr lang="en-US" altLang="en-US" i="1" dirty="0">
              <a:ea typeface="ヒラギノ角ゴ Pro W3" charset="-128"/>
            </a:endParaRPr>
          </a:p>
        </p:txBody>
      </p:sp>
      <p:graphicFrame>
        <p:nvGraphicFramePr>
          <p:cNvPr id="9" name="Object 7" descr="The image shows a mathematical expression, which is given as: Probability, &quot;P&quot; bracket open &quot;z&quot; greater than the value for expression &quot;400&quot; minus &quot;360,&quot; divide by 50, bracket close."/>
          <p:cNvGraphicFramePr>
            <a:graphicFrameLocks noChangeAspect="1"/>
          </p:cNvGraphicFramePr>
          <p:nvPr>
            <p:extLst>
              <p:ext uri="{D42A27DB-BD31-4B8C-83A1-F6EECF244321}">
                <p14:modId xmlns:p14="http://schemas.microsoft.com/office/powerpoint/2010/main" val="1840916919"/>
              </p:ext>
            </p:extLst>
          </p:nvPr>
        </p:nvGraphicFramePr>
        <p:xfrm>
          <a:off x="3429000" y="4419600"/>
          <a:ext cx="1939925" cy="685800"/>
        </p:xfrm>
        <a:graphic>
          <a:graphicData uri="http://schemas.openxmlformats.org/presentationml/2006/ole">
            <mc:AlternateContent xmlns:mc="http://schemas.openxmlformats.org/markup-compatibility/2006">
              <mc:Choice xmlns:v="urn:schemas-microsoft-com:vml" Requires="v">
                <p:oleObj spid="_x0000_s63563" name="Equation" r:id="rId4" imgW="1689100" imgH="596900" progId="Equation.DSMT4">
                  <p:embed/>
                </p:oleObj>
              </mc:Choice>
              <mc:Fallback>
                <p:oleObj name="Equation" r:id="rId4" imgW="1689100" imgH="5969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4419600"/>
                        <a:ext cx="1939925" cy="685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Footer Placeholder 2"/>
          <p:cNvSpPr>
            <a:spLocks noGrp="1"/>
          </p:cNvSpPr>
          <p:nvPr>
            <p:ph type="ftr" sz="quarter" idx="11"/>
          </p:nvPr>
        </p:nvSpPr>
        <p:spPr/>
        <p:txBody>
          <a:bodyPr/>
          <a:lstStyle/>
          <a:p>
            <a:pPr>
              <a:defRPr/>
            </a:pPr>
            <a:r>
              <a:rPr lang="en-US" altLang="en-US" dirty="0"/>
              <a:t>4.3 Random Variables</a:t>
            </a:r>
            <a:endParaRPr lang="en-US" altLang="en-US" i="1" dirty="0"/>
          </a:p>
        </p:txBody>
      </p:sp>
    </p:spTree>
    <p:extLst>
      <p:ext uri="{BB962C8B-B14F-4D97-AF65-F5344CB8AC3E}">
        <p14:creationId xmlns:p14="http://schemas.microsoft.com/office/powerpoint/2010/main" val="23065679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4.3-3</a:t>
            </a:r>
          </a:p>
        </p:txBody>
      </p:sp>
      <p:sp>
        <p:nvSpPr>
          <p:cNvPr id="1310723" name="Rectangle 3"/>
          <p:cNvSpPr>
            <a:spLocks noGrp="1" noChangeArrowheads="1"/>
          </p:cNvSpPr>
          <p:nvPr>
            <p:ph idx="1"/>
          </p:nvPr>
        </p:nvSpPr>
        <p:spPr>
          <a:xfrm>
            <a:off x="457200" y="1547494"/>
            <a:ext cx="8229600" cy="871946"/>
          </a:xfrm>
        </p:spPr>
        <p:txBody>
          <a:bodyPr/>
          <a:lstStyle/>
          <a:p>
            <a:pPr marL="0" indent="-381000" eaLnBrk="1" hangingPunct="1">
              <a:spcBef>
                <a:spcPct val="0"/>
              </a:spcBef>
              <a:buFont typeface="Wingdings" pitchFamily="2" charset="2"/>
              <a:buNone/>
            </a:pPr>
            <a:r>
              <a:rPr lang="en-US" altLang="en-US" sz="2400" dirty="0">
                <a:ea typeface="ヒラギノ角ゴ Pro W3" charset="-128"/>
              </a:rPr>
              <a:t>Consider the following probability histogram for a discrete random variable </a:t>
            </a:r>
            <a:r>
              <a:rPr lang="en-US" altLang="en-US" sz="2400" i="1" dirty="0">
                <a:ea typeface="ヒラギノ角ゴ Pro W3" charset="-128"/>
              </a:rPr>
              <a:t>X</a:t>
            </a:r>
            <a:r>
              <a:rPr lang="en-US" altLang="en-US" sz="2400" dirty="0">
                <a:ea typeface="ヒラギノ角ゴ Pro W3" charset="-128"/>
              </a:rPr>
              <a:t>.</a:t>
            </a:r>
          </a:p>
        </p:txBody>
      </p:sp>
      <p:sp>
        <p:nvSpPr>
          <p:cNvPr id="36871" name="Rectangle 13"/>
          <p:cNvSpPr>
            <a:spLocks noChangeArrowheads="1"/>
          </p:cNvSpPr>
          <p:nvPr/>
        </p:nvSpPr>
        <p:spPr bwMode="auto">
          <a:xfrm>
            <a:off x="457200" y="2669675"/>
            <a:ext cx="2691763" cy="3498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en-US" sz="2400" dirty="0">
                <a:cs typeface="Arial" panose="020B0604020202020204" pitchFamily="34" charset="0"/>
              </a:rPr>
              <a:t>What is </a:t>
            </a:r>
            <a:r>
              <a:rPr lang="en-US" altLang="en-US" sz="2400" i="1" dirty="0">
                <a:cs typeface="Arial" panose="020B0604020202020204" pitchFamily="34" charset="0"/>
              </a:rPr>
              <a:t>P</a:t>
            </a:r>
            <a:r>
              <a:rPr lang="en-US" altLang="en-US" sz="2400" dirty="0">
                <a:cs typeface="Arial" panose="020B0604020202020204" pitchFamily="34" charset="0"/>
              </a:rPr>
              <a:t>(</a:t>
            </a:r>
            <a:r>
              <a:rPr lang="en-US" altLang="en-US" sz="2400" i="1" dirty="0">
                <a:cs typeface="Arial" panose="020B0604020202020204" pitchFamily="34" charset="0"/>
              </a:rPr>
              <a:t>X </a:t>
            </a:r>
            <a:r>
              <a:rPr lang="en-US" altLang="en-US" sz="2400" dirty="0">
                <a:cs typeface="Arial" panose="020B0604020202020204" pitchFamily="34" charset="0"/>
              </a:rPr>
              <a:t>&lt; 3)?</a:t>
            </a:r>
          </a:p>
          <a:p>
            <a:pPr eaLnBrk="1" hangingPunct="1"/>
            <a:endParaRPr lang="en-US" altLang="en-US" sz="2400" dirty="0">
              <a:cs typeface="Arial" panose="020B0604020202020204" pitchFamily="34" charset="0"/>
            </a:endParaRPr>
          </a:p>
          <a:p>
            <a:pPr lvl="0" indent="-381000" eaLnBrk="1" hangingPunct="1">
              <a:spcBef>
                <a:spcPts val="400"/>
              </a:spcBef>
              <a:spcAft>
                <a:spcPts val="1200"/>
              </a:spcAft>
              <a:buClr>
                <a:prstClr val="black"/>
              </a:buClr>
              <a:buSzPct val="100000"/>
            </a:pPr>
            <a:r>
              <a:rPr lang="en-US" altLang="en-US" sz="2400" dirty="0">
                <a:solidFill>
                  <a:prstClr val="black"/>
                </a:solidFill>
                <a:ea typeface="ヒラギノ角ゴ Pro W3" charset="-128"/>
                <a:cs typeface="Arial" panose="020B0604020202020204" pitchFamily="34" charset="0"/>
              </a:rPr>
              <a:t>a.  0.10</a:t>
            </a:r>
          </a:p>
          <a:p>
            <a:pPr lvl="0" indent="-381000" eaLnBrk="1" hangingPunct="1">
              <a:spcBef>
                <a:spcPts val="400"/>
              </a:spcBef>
              <a:spcAft>
                <a:spcPts val="1200"/>
              </a:spcAft>
              <a:buClr>
                <a:prstClr val="black"/>
              </a:buClr>
              <a:buSzPct val="100000"/>
            </a:pPr>
            <a:r>
              <a:rPr lang="en-US" altLang="en-US" sz="2400" dirty="0">
                <a:solidFill>
                  <a:prstClr val="black"/>
                </a:solidFill>
                <a:ea typeface="ヒラギノ角ゴ Pro W3" charset="-128"/>
                <a:cs typeface="Arial" panose="020B0604020202020204" pitchFamily="34" charset="0"/>
              </a:rPr>
              <a:t>b.  0.25</a:t>
            </a:r>
          </a:p>
          <a:p>
            <a:pPr lvl="0" indent="-381000" eaLnBrk="1" hangingPunct="1">
              <a:spcBef>
                <a:spcPts val="400"/>
              </a:spcBef>
              <a:spcAft>
                <a:spcPts val="1200"/>
              </a:spcAft>
              <a:buClr>
                <a:prstClr val="black"/>
              </a:buClr>
              <a:buSzPct val="100000"/>
            </a:pPr>
            <a:r>
              <a:rPr lang="en-US" altLang="en-US" sz="2400" dirty="0">
                <a:solidFill>
                  <a:prstClr val="black"/>
                </a:solidFill>
                <a:ea typeface="ヒラギノ角ゴ Pro W3" charset="-128"/>
                <a:cs typeface="Arial" panose="020B0604020202020204" pitchFamily="34" charset="0"/>
              </a:rPr>
              <a:t>c.  0.35</a:t>
            </a:r>
          </a:p>
          <a:p>
            <a:pPr lvl="0" indent="-381000" eaLnBrk="1" hangingPunct="1">
              <a:spcBef>
                <a:spcPts val="400"/>
              </a:spcBef>
              <a:spcAft>
                <a:spcPts val="1200"/>
              </a:spcAft>
              <a:buClr>
                <a:prstClr val="black"/>
              </a:buClr>
              <a:buSzPct val="100000"/>
            </a:pPr>
            <a:r>
              <a:rPr lang="en-US" altLang="en-US" sz="2400" dirty="0">
                <a:solidFill>
                  <a:prstClr val="black"/>
                </a:solidFill>
                <a:ea typeface="ヒラギノ角ゴ Pro W3" charset="-128"/>
                <a:cs typeface="Arial" panose="020B0604020202020204" pitchFamily="34" charset="0"/>
              </a:rPr>
              <a:t>d.  0.65</a:t>
            </a:r>
            <a:endParaRPr lang="en-US" altLang="en-US" sz="2400" dirty="0">
              <a:cs typeface="Arial" panose="020B0604020202020204" pitchFamily="34" charset="0"/>
            </a:endParaRPr>
          </a:p>
          <a:p>
            <a:pPr eaLnBrk="1" hangingPunct="1"/>
            <a:endParaRPr lang="en-US" altLang="en-US" sz="2400" dirty="0">
              <a:cs typeface="Arial" panose="020B0604020202020204" pitchFamily="34" charset="0"/>
            </a:endParaRPr>
          </a:p>
        </p:txBody>
      </p:sp>
      <p:pic>
        <p:nvPicPr>
          <p:cNvPr id="36870" name="Picture 10" descr="The image shows a probability histogram for a discrete random variable &quot;X&quot; on the x-axis and &quot;percent&quot; on the y-axis. The x-axis depicts markings ranging from 0 to 5 in successive intervals of 1. The Y-axis depicts markings ranging from 0 to 30 in successive intervals of 5. There are five rectangular shapes or bars, which vary in their height. The bar appearing for &quot;x&quot; equals to &quot;1&quot; correspond to &quot;10 percent&quot; on the y-axis. Similarly, the bar appearing for &quot;x&quot; equals to &quot;2&quot; correspond to &quot;25 percent&quot; on the y-axis. The bar appearing for &quot;x&quot; equals to &quot;3&quot; correspond to &quot;30 percent&quot; on the y-axis. The bar appearing for &quot;x&quot; equals to &quot;4&quot; correspond to &quot;20 percent&quot; on the y-axis. The bar appearing for &quot;x&quot; equals to &quot;5&quot; correspond to &quot;15 percent&quot; on the y-axis. "/>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2516187"/>
            <a:ext cx="4572000" cy="380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US" altLang="en-US" dirty="0">
                <a:latin typeface="Arial" panose="020B0604020202020204" pitchFamily="34" charset="0"/>
                <a:cs typeface="Arial" panose="020B0604020202020204" pitchFamily="34" charset="0"/>
              </a:rPr>
              <a:t>4.3 Random Variables</a:t>
            </a:r>
            <a:endParaRPr lang="en-US" altLang="en-US" i="1" dirty="0">
              <a:latin typeface="Arial" panose="020B0604020202020204" pitchFamily="34" charset="0"/>
              <a:cs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4.3-3 answer</a:t>
            </a:r>
          </a:p>
        </p:txBody>
      </p:sp>
      <p:sp>
        <p:nvSpPr>
          <p:cNvPr id="1310723" name="Rectangle 3"/>
          <p:cNvSpPr>
            <a:spLocks noGrp="1" noChangeArrowheads="1"/>
          </p:cNvSpPr>
          <p:nvPr>
            <p:ph idx="1"/>
          </p:nvPr>
        </p:nvSpPr>
        <p:spPr>
          <a:xfrm>
            <a:off x="457200" y="1600200"/>
            <a:ext cx="8229600" cy="871946"/>
          </a:xfrm>
        </p:spPr>
        <p:txBody>
          <a:bodyPr/>
          <a:lstStyle/>
          <a:p>
            <a:pPr marL="0" indent="-381000" eaLnBrk="1" hangingPunct="1">
              <a:spcBef>
                <a:spcPct val="0"/>
              </a:spcBef>
              <a:buFont typeface="Wingdings" pitchFamily="2" charset="2"/>
              <a:buNone/>
            </a:pPr>
            <a:r>
              <a:rPr lang="en-US" altLang="en-US" sz="2400" dirty="0">
                <a:ea typeface="ヒラギノ角ゴ Pro W3" charset="-128"/>
              </a:rPr>
              <a:t>Consider the following probability histogram for a discrete random variable </a:t>
            </a:r>
            <a:r>
              <a:rPr lang="en-US" altLang="en-US" sz="2400" i="1" dirty="0">
                <a:ea typeface="ヒラギノ角ゴ Pro W3" charset="-128"/>
              </a:rPr>
              <a:t>X</a:t>
            </a:r>
            <a:r>
              <a:rPr lang="en-US" altLang="en-US" sz="2400" dirty="0">
                <a:ea typeface="ヒラギノ角ゴ Pro W3" charset="-128"/>
              </a:rPr>
              <a:t>.</a:t>
            </a:r>
          </a:p>
        </p:txBody>
      </p:sp>
      <p:sp>
        <p:nvSpPr>
          <p:cNvPr id="36871" name="Rectangle 13"/>
          <p:cNvSpPr>
            <a:spLocks noChangeArrowheads="1"/>
          </p:cNvSpPr>
          <p:nvPr/>
        </p:nvSpPr>
        <p:spPr bwMode="auto">
          <a:xfrm>
            <a:off x="457200" y="2723902"/>
            <a:ext cx="2691763" cy="3498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en-US" sz="2400" dirty="0">
                <a:solidFill>
                  <a:prstClr val="black"/>
                </a:solidFill>
                <a:cs typeface="Arial" panose="020B0604020202020204" pitchFamily="34" charset="0"/>
              </a:rPr>
              <a:t>What is </a:t>
            </a:r>
            <a:r>
              <a:rPr lang="en-US" altLang="en-US" sz="2400" i="1" dirty="0">
                <a:solidFill>
                  <a:prstClr val="black"/>
                </a:solidFill>
                <a:cs typeface="Arial" panose="020B0604020202020204" pitchFamily="34" charset="0"/>
              </a:rPr>
              <a:t>P</a:t>
            </a:r>
            <a:r>
              <a:rPr lang="en-US" altLang="en-US" sz="2400" dirty="0">
                <a:solidFill>
                  <a:prstClr val="black"/>
                </a:solidFill>
                <a:cs typeface="Arial" panose="020B0604020202020204" pitchFamily="34" charset="0"/>
              </a:rPr>
              <a:t>(</a:t>
            </a:r>
            <a:r>
              <a:rPr lang="en-US" altLang="en-US" sz="2400" i="1" dirty="0">
                <a:solidFill>
                  <a:prstClr val="black"/>
                </a:solidFill>
                <a:cs typeface="Arial" panose="020B0604020202020204" pitchFamily="34" charset="0"/>
              </a:rPr>
              <a:t>X </a:t>
            </a:r>
            <a:r>
              <a:rPr lang="en-US" altLang="en-US" sz="2400" dirty="0">
                <a:solidFill>
                  <a:prstClr val="black"/>
                </a:solidFill>
                <a:cs typeface="Arial" panose="020B0604020202020204" pitchFamily="34" charset="0"/>
              </a:rPr>
              <a:t>&lt; 3)?</a:t>
            </a:r>
          </a:p>
          <a:p>
            <a:pPr eaLnBrk="1" hangingPunct="1"/>
            <a:endParaRPr lang="en-US" altLang="en-US" sz="2400" dirty="0">
              <a:solidFill>
                <a:prstClr val="black"/>
              </a:solidFill>
              <a:cs typeface="Arial" panose="020B0604020202020204" pitchFamily="34" charset="0"/>
            </a:endParaRPr>
          </a:p>
          <a:p>
            <a:pPr indent="-381000" eaLnBrk="1" hangingPunct="1">
              <a:spcBef>
                <a:spcPts val="400"/>
              </a:spcBef>
              <a:spcAft>
                <a:spcPts val="1200"/>
              </a:spcAft>
              <a:buClr>
                <a:prstClr val="black"/>
              </a:buClr>
              <a:buSzPct val="100000"/>
            </a:pPr>
            <a:r>
              <a:rPr lang="en-US" altLang="en-US" sz="2400" dirty="0">
                <a:solidFill>
                  <a:prstClr val="black"/>
                </a:solidFill>
                <a:ea typeface="ヒラギノ角ゴ Pro W3" charset="-128"/>
                <a:cs typeface="Arial" panose="020B0604020202020204" pitchFamily="34" charset="0"/>
              </a:rPr>
              <a:t>a.  0.10</a:t>
            </a:r>
          </a:p>
          <a:p>
            <a:pPr indent="-381000" eaLnBrk="1" hangingPunct="1">
              <a:spcBef>
                <a:spcPts val="400"/>
              </a:spcBef>
              <a:spcAft>
                <a:spcPts val="1200"/>
              </a:spcAft>
              <a:buClr>
                <a:prstClr val="black"/>
              </a:buClr>
              <a:buSzPct val="100000"/>
            </a:pPr>
            <a:r>
              <a:rPr lang="en-US" altLang="en-US" sz="2400" dirty="0">
                <a:solidFill>
                  <a:prstClr val="black"/>
                </a:solidFill>
                <a:ea typeface="ヒラギノ角ゴ Pro W3" charset="-128"/>
                <a:cs typeface="Arial" panose="020B0604020202020204" pitchFamily="34" charset="0"/>
              </a:rPr>
              <a:t>b.  0.25</a:t>
            </a:r>
          </a:p>
          <a:p>
            <a:pPr indent="-381000" eaLnBrk="1" hangingPunct="1">
              <a:spcBef>
                <a:spcPts val="400"/>
              </a:spcBef>
              <a:spcAft>
                <a:spcPts val="1200"/>
              </a:spcAft>
              <a:buClr>
                <a:prstClr val="black"/>
              </a:buClr>
              <a:buSzPct val="100000"/>
            </a:pPr>
            <a:r>
              <a:rPr lang="en-US" altLang="en-US" sz="2400" b="1" dirty="0">
                <a:solidFill>
                  <a:prstClr val="black"/>
                </a:solidFill>
                <a:ea typeface="ヒラギノ角ゴ Pro W3" charset="-128"/>
                <a:cs typeface="Arial" panose="020B0604020202020204" pitchFamily="34" charset="0"/>
              </a:rPr>
              <a:t>c.  0.35 (correct)</a:t>
            </a:r>
          </a:p>
          <a:p>
            <a:pPr indent="-381000" eaLnBrk="1" hangingPunct="1">
              <a:spcBef>
                <a:spcPts val="400"/>
              </a:spcBef>
              <a:spcAft>
                <a:spcPts val="1200"/>
              </a:spcAft>
              <a:buClr>
                <a:prstClr val="black"/>
              </a:buClr>
              <a:buSzPct val="100000"/>
            </a:pPr>
            <a:r>
              <a:rPr lang="en-US" altLang="en-US" sz="2400" dirty="0">
                <a:solidFill>
                  <a:prstClr val="black"/>
                </a:solidFill>
                <a:ea typeface="ヒラギノ角ゴ Pro W3" charset="-128"/>
                <a:cs typeface="Arial" panose="020B0604020202020204" pitchFamily="34" charset="0"/>
              </a:rPr>
              <a:t>d.  0.65</a:t>
            </a:r>
            <a:endParaRPr lang="en-US" altLang="en-US" sz="2400" dirty="0">
              <a:solidFill>
                <a:prstClr val="black"/>
              </a:solidFill>
              <a:cs typeface="Arial" panose="020B0604020202020204" pitchFamily="34" charset="0"/>
            </a:endParaRPr>
          </a:p>
          <a:p>
            <a:pPr eaLnBrk="1" hangingPunct="1"/>
            <a:endParaRPr lang="en-US" altLang="en-US" sz="2400" dirty="0">
              <a:solidFill>
                <a:prstClr val="black"/>
              </a:solidFill>
              <a:cs typeface="Arial" panose="020B0604020202020204" pitchFamily="34" charset="0"/>
            </a:endParaRPr>
          </a:p>
        </p:txBody>
      </p:sp>
      <p:grpSp>
        <p:nvGrpSpPr>
          <p:cNvPr id="4" name="Group 3" descr="The image shows a probability histogram for a discrete random variable &quot;X&quot; on the x-axis and &quot;percent&quot; on the y-axis. The x-axis depicts markings ranging from 0 to 5 in successive intervals of 1. The Y-axis depicts markings ranging from 0 to 30 in successive intervals of 5. There are five rectangular shapes or bars, which vary in their height. The bar appearing for &quot;x&quot; equals to &quot;1&quot; correspond to &quot;10 percent&quot; on the y-axis. Similarly, the bar appearing for &quot;x&quot; equals to &quot;2&quot; correspond to &quot;25 percent&quot; on the y-axis. The bar appearing for &quot;x&quot; equals to &quot;3&quot; correspond to &quot;30 percent&quot; on the y-axis. The bar appearing for &quot;x&quot; equals to &quot;4&quot; correspond to &quot;20 percent&quot; on the y-axis. The bar appearing for &quot;x&quot; equals to &quot;5&quot; correspond to &quot;15 percent&quot; on the y-axis. "/>
          <p:cNvGrpSpPr/>
          <p:nvPr/>
        </p:nvGrpSpPr>
        <p:grpSpPr>
          <a:xfrm>
            <a:off x="3657600" y="2568892"/>
            <a:ext cx="4572000" cy="3808413"/>
            <a:chOff x="3657600" y="2032816"/>
            <a:chExt cx="4572000" cy="3808413"/>
          </a:xfrm>
        </p:grpSpPr>
        <p:pic>
          <p:nvPicPr>
            <p:cNvPr id="7" name="Picture 10" descr="The image shows a probability histogram for a discrete random variable &quot;X&quot; on the x-axis and &quot;percent&quot; on the y-axis. The x-axis depicts markings ranging from 0 to 5 in successive intervals of 1. The Y-axis depicts markings ranging from 0 to 30 in successive intervals of 5. There are five rectangular shapes or bars, which vary in their height. The bar appearing for &quot;x&quot; equals to &quot;1&quot; correspond to &quot;10 percent&quot; on the y-axis. Similarly, the bar appearing for &quot;x&quot; equals to &quot;2&quot; correspond to &quot;25 percent&quot; on the y-axis. The bar appearing for &quot;x&quot; equals to &quot;3&quot; correspond to &quot;30 percent&quot; on the y-axis. The bar appearing for &quot;x&quot; equals to &quot;4&quot; correspond to &quot;20 percent&quot; on the y-axis. The bar appearing for &quot;x&quot; equals to &quot;5&quot; correspond to &quot;15 percent&quot; on the y-axis. "/>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2032816"/>
              <a:ext cx="4572000" cy="380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5181600" y="2871016"/>
              <a:ext cx="457200" cy="2489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endParaRPr lang="en-US" altLang="en-US" dirty="0">
                <a:solidFill>
                  <a:srgbClr val="FFFFFF"/>
                </a:solidFill>
                <a:latin typeface="Lucida Sans Unicode" pitchFamily="34" charset="0"/>
              </a:endParaRPr>
            </a:p>
          </p:txBody>
        </p:sp>
        <p:sp>
          <p:nvSpPr>
            <p:cNvPr id="9" name="Rectangle 8"/>
            <p:cNvSpPr/>
            <p:nvPr/>
          </p:nvSpPr>
          <p:spPr>
            <a:xfrm>
              <a:off x="4443413" y="4395016"/>
              <a:ext cx="509587" cy="9271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endParaRPr lang="en-US" altLang="en-US" dirty="0">
                <a:solidFill>
                  <a:srgbClr val="FFFFFF"/>
                </a:solidFill>
                <a:latin typeface="Lucida Sans Unicode" pitchFamily="34" charset="0"/>
              </a:endParaRPr>
            </a:p>
          </p:txBody>
        </p:sp>
      </p:grpSp>
      <p:sp>
        <p:nvSpPr>
          <p:cNvPr id="3" name="Footer Placeholder 2"/>
          <p:cNvSpPr>
            <a:spLocks noGrp="1"/>
          </p:cNvSpPr>
          <p:nvPr>
            <p:ph type="ftr" sz="quarter" idx="11"/>
          </p:nvPr>
        </p:nvSpPr>
        <p:spPr/>
        <p:txBody>
          <a:bodyPr/>
          <a:lstStyle/>
          <a:p>
            <a:pPr>
              <a:defRPr/>
            </a:pPr>
            <a:r>
              <a:rPr lang="en-US" altLang="en-US" dirty="0"/>
              <a:t>4.3 Random Variables</a:t>
            </a:r>
            <a:endParaRPr lang="en-US" altLang="en-US" i="1" dirty="0"/>
          </a:p>
        </p:txBody>
      </p:sp>
    </p:spTree>
    <p:extLst>
      <p:ext uri="{BB962C8B-B14F-4D97-AF65-F5344CB8AC3E}">
        <p14:creationId xmlns:p14="http://schemas.microsoft.com/office/powerpoint/2010/main" val="21956395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4.3-4</a:t>
            </a:r>
          </a:p>
        </p:txBody>
      </p:sp>
      <p:sp>
        <p:nvSpPr>
          <p:cNvPr id="1310723" name="Rectangle 3"/>
          <p:cNvSpPr>
            <a:spLocks noGrp="1" noChangeArrowheads="1"/>
          </p:cNvSpPr>
          <p:nvPr>
            <p:ph idx="1"/>
          </p:nvPr>
        </p:nvSpPr>
        <p:spPr>
          <a:xfrm>
            <a:off x="457200" y="1597760"/>
            <a:ext cx="8229600" cy="990600"/>
          </a:xfrm>
        </p:spPr>
        <p:txBody>
          <a:bodyPr/>
          <a:lstStyle/>
          <a:p>
            <a:pPr marL="0" indent="-381000" eaLnBrk="1" hangingPunct="1">
              <a:spcBef>
                <a:spcPct val="0"/>
              </a:spcBef>
              <a:buFont typeface="Wingdings" pitchFamily="2" charset="2"/>
              <a:buNone/>
            </a:pPr>
            <a:r>
              <a:rPr lang="en-US" altLang="en-US" sz="2000" dirty="0">
                <a:ea typeface="ヒラギノ角ゴ Pro W3" charset="-128"/>
              </a:rPr>
              <a:t>Consider the following probability histogram for a discrete random variable </a:t>
            </a:r>
            <a:r>
              <a:rPr lang="en-US" altLang="en-US" sz="2000" i="1" dirty="0">
                <a:ea typeface="ヒラギノ角ゴ Pro W3" charset="-128"/>
              </a:rPr>
              <a:t>X</a:t>
            </a:r>
            <a:r>
              <a:rPr lang="en-US" altLang="en-US" sz="2000" dirty="0">
                <a:ea typeface="ヒラギノ角ゴ Pro W3" charset="-128"/>
              </a:rPr>
              <a:t>. This probability histogram corresponds to which of the following distributions for </a:t>
            </a:r>
            <a:r>
              <a:rPr lang="en-US" altLang="en-US" sz="2000" i="1" dirty="0">
                <a:ea typeface="ヒラギノ角ゴ Pro W3" charset="-128"/>
              </a:rPr>
              <a:t>X</a:t>
            </a:r>
            <a:r>
              <a:rPr lang="en-US" altLang="en-US" sz="2000" dirty="0">
                <a:ea typeface="ヒラギノ角ゴ Pro W3" charset="-128"/>
              </a:rPr>
              <a:t>?</a:t>
            </a:r>
          </a:p>
        </p:txBody>
      </p:sp>
      <p:sp>
        <p:nvSpPr>
          <p:cNvPr id="3" name="TextBox 2"/>
          <p:cNvSpPr txBox="1"/>
          <p:nvPr/>
        </p:nvSpPr>
        <p:spPr>
          <a:xfrm>
            <a:off x="455023" y="3072668"/>
            <a:ext cx="457200" cy="400110"/>
          </a:xfrm>
          <a:prstGeom prst="rect">
            <a:avLst/>
          </a:prstGeom>
          <a:noFill/>
        </p:spPr>
        <p:txBody>
          <a:bodyPr wrap="square" rtlCol="0">
            <a:spAutoFit/>
          </a:bodyPr>
          <a:lstStyle/>
          <a:p>
            <a:r>
              <a:rPr lang="en-US" sz="2000" dirty="0">
                <a:solidFill>
                  <a:prstClr val="black"/>
                </a:solidFill>
                <a:cs typeface="Arial" panose="020B0604020202020204" pitchFamily="34" charset="0"/>
              </a:rPr>
              <a:t>a.</a:t>
            </a:r>
          </a:p>
        </p:txBody>
      </p:sp>
      <p:graphicFrame>
        <p:nvGraphicFramePr>
          <p:cNvPr id="37966" name="Group 78" descr="The table has 2 rows and 6 columns. The column 1, row 1 is named as &quot;variable X,&quot; and column 1, row 2 is named as &quot;probability of X, P(X).&quot; The probability &quot;0.06&quot; is mentioned for variable &quot;x&quot; equals to &quot;1.&quot; Similarly, the probability &quot;0.025&quot; is mentioned for variable &quot;x&quot; equals to &quot;2.&quot; The probability &quot;0.038&quot; is mentioned for variable &quot;x&quot; equals to &quot;3.&quot; The probability &quot;0.025&quot; is mentioned for variable &quot;x&quot; equals to &quot;4.&quot; The probability &quot;0.06&quot; is mentioned for variable &quot;x&quot; equals to &quot;5.&quot;"/>
          <p:cNvGraphicFramePr>
            <a:graphicFrameLocks noGrp="1"/>
          </p:cNvGraphicFramePr>
          <p:nvPr>
            <p:extLst>
              <p:ext uri="{D42A27DB-BD31-4B8C-83A1-F6EECF244321}">
                <p14:modId xmlns:p14="http://schemas.microsoft.com/office/powerpoint/2010/main" val="3234278208"/>
              </p:ext>
            </p:extLst>
          </p:nvPr>
        </p:nvGraphicFramePr>
        <p:xfrm>
          <a:off x="1064623" y="2901248"/>
          <a:ext cx="3657600" cy="742950"/>
        </p:xfrm>
        <a:graphic>
          <a:graphicData uri="http://schemas.openxmlformats.org/drawingml/2006/table">
            <a:tbl>
              <a:tblPr firstRow="1"/>
              <a:tblGrid>
                <a:gridCol w="609600">
                  <a:extLst>
                    <a:ext uri="{9D8B030D-6E8A-4147-A177-3AD203B41FA5}">
                      <a16:colId xmlns:a16="http://schemas.microsoft.com/office/drawing/2014/main" xmlns="" val="20000"/>
                    </a:ext>
                  </a:extLst>
                </a:gridCol>
                <a:gridCol w="609600">
                  <a:extLst>
                    <a:ext uri="{9D8B030D-6E8A-4147-A177-3AD203B41FA5}">
                      <a16:colId xmlns:a16="http://schemas.microsoft.com/office/drawing/2014/main" xmlns="" val="20001"/>
                    </a:ext>
                  </a:extLst>
                </a:gridCol>
                <a:gridCol w="609600">
                  <a:extLst>
                    <a:ext uri="{9D8B030D-6E8A-4147-A177-3AD203B41FA5}">
                      <a16:colId xmlns:a16="http://schemas.microsoft.com/office/drawing/2014/main" xmlns="" val="20002"/>
                    </a:ext>
                  </a:extLst>
                </a:gridCol>
                <a:gridCol w="609600">
                  <a:extLst>
                    <a:ext uri="{9D8B030D-6E8A-4147-A177-3AD203B41FA5}">
                      <a16:colId xmlns:a16="http://schemas.microsoft.com/office/drawing/2014/main" xmlns="" val="20003"/>
                    </a:ext>
                  </a:extLst>
                </a:gridCol>
                <a:gridCol w="609600">
                  <a:extLst>
                    <a:ext uri="{9D8B030D-6E8A-4147-A177-3AD203B41FA5}">
                      <a16:colId xmlns:a16="http://schemas.microsoft.com/office/drawing/2014/main" xmlns="" val="20004"/>
                    </a:ext>
                  </a:extLst>
                </a:gridCol>
                <a:gridCol w="609600">
                  <a:extLst>
                    <a:ext uri="{9D8B030D-6E8A-4147-A177-3AD203B41FA5}">
                      <a16:colId xmlns:a16="http://schemas.microsoft.com/office/drawing/2014/main" xmlns="" val="20005"/>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dirty="0">
                          <a:ln>
                            <a:noFill/>
                          </a:ln>
                          <a:solidFill>
                            <a:schemeClr val="tx1"/>
                          </a:solidFill>
                          <a:effectLst/>
                          <a:latin typeface="Arial" charset="0"/>
                          <a:ea typeface="ＭＳ Ｐゴシック"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dirty="0">
                          <a:ln>
                            <a:noFill/>
                          </a:ln>
                          <a:solidFill>
                            <a:schemeClr val="tx1"/>
                          </a:solidFill>
                          <a:effectLst/>
                          <a:latin typeface="Arial" charset="0"/>
                          <a:ea typeface="ＭＳ Ｐゴシック" charset="-128"/>
                        </a:rPr>
                        <a:t>P</a:t>
                      </a:r>
                      <a:r>
                        <a:rPr kumimoji="0" lang="en-US" sz="1600" b="0" i="0" u="none" strike="noStrike" cap="none" normalizeH="0" baseline="0" dirty="0">
                          <a:ln>
                            <a:noFill/>
                          </a:ln>
                          <a:solidFill>
                            <a:schemeClr val="tx1"/>
                          </a:solidFill>
                          <a:effectLst/>
                          <a:latin typeface="Arial" charset="0"/>
                          <a:ea typeface="ＭＳ Ｐゴシック" charset="-128"/>
                        </a:rPr>
                        <a:t>(</a:t>
                      </a:r>
                      <a:r>
                        <a:rPr kumimoji="0" lang="en-US" sz="1600" b="0" i="1" u="none" strike="noStrike" cap="none" normalizeH="0" baseline="0" dirty="0">
                          <a:ln>
                            <a:noFill/>
                          </a:ln>
                          <a:solidFill>
                            <a:schemeClr val="tx1"/>
                          </a:solidFill>
                          <a:effectLst/>
                          <a:latin typeface="Arial" charset="0"/>
                          <a:ea typeface="ＭＳ Ｐゴシック" charset="-128"/>
                        </a:rPr>
                        <a:t>X</a:t>
                      </a:r>
                      <a:r>
                        <a:rPr kumimoji="0" lang="en-US" sz="1600" b="0" i="0" u="none" strike="noStrike" cap="none" normalizeH="0" baseline="0" dirty="0">
                          <a:ln>
                            <a:noFill/>
                          </a:ln>
                          <a:solidFill>
                            <a:schemeClr val="tx1"/>
                          </a:solidFill>
                          <a:effectLst/>
                          <a:latin typeface="Arial" charset="0"/>
                          <a:ea typeface="ＭＳ Ｐゴシック"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0.06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.025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.038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.025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0.06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bl>
          </a:graphicData>
        </a:graphic>
      </p:graphicFrame>
      <p:sp>
        <p:nvSpPr>
          <p:cNvPr id="10" name="TextBox 9"/>
          <p:cNvSpPr txBox="1"/>
          <p:nvPr/>
        </p:nvSpPr>
        <p:spPr>
          <a:xfrm>
            <a:off x="455023" y="4129030"/>
            <a:ext cx="455023" cy="400110"/>
          </a:xfrm>
          <a:prstGeom prst="rect">
            <a:avLst/>
          </a:prstGeom>
          <a:noFill/>
        </p:spPr>
        <p:txBody>
          <a:bodyPr wrap="square" rtlCol="0">
            <a:spAutoFit/>
          </a:bodyPr>
          <a:lstStyle/>
          <a:p>
            <a:r>
              <a:rPr lang="en-US" sz="2000" dirty="0">
                <a:solidFill>
                  <a:prstClr val="black"/>
                </a:solidFill>
                <a:cs typeface="Arial" panose="020B0604020202020204" pitchFamily="34" charset="0"/>
              </a:rPr>
              <a:t>b.</a:t>
            </a:r>
          </a:p>
        </p:txBody>
      </p:sp>
      <p:graphicFrame>
        <p:nvGraphicFramePr>
          <p:cNvPr id="37967" name="Group 79" descr="The table has 2 rows and 6 columns. The column 1, row 1 is named as &quot;variable X,&quot; and column 1, row 2 is named as &quot;probability of X, P(X).&quot; The probability &quot;0.10&quot; is mentioned for variable &quot;x&quot; equals to &quot;1.&quot; Similarly, the probability &quot;0.25&quot; is mentioned for variable &quot;x&quot; equals to &quot;2.&quot; The probability &quot;0.30&quot; is mentioned for variable &quot;x&quot; equals to &quot;3.&quot; The probability &quot;0.20&quot; is mentioned for variable &quot;x&quot; equals to &quot;4.&quot; The probability &quot;0.15&quot; is mentioned for variable &quot;x&quot; equals to &quot;5.&quot;"/>
          <p:cNvGraphicFramePr>
            <a:graphicFrameLocks noGrp="1"/>
          </p:cNvGraphicFramePr>
          <p:nvPr>
            <p:extLst>
              <p:ext uri="{D42A27DB-BD31-4B8C-83A1-F6EECF244321}">
                <p14:modId xmlns:p14="http://schemas.microsoft.com/office/powerpoint/2010/main" val="1124776436"/>
              </p:ext>
            </p:extLst>
          </p:nvPr>
        </p:nvGraphicFramePr>
        <p:xfrm>
          <a:off x="1068977" y="3954494"/>
          <a:ext cx="3657600" cy="742950"/>
        </p:xfrm>
        <a:graphic>
          <a:graphicData uri="http://schemas.openxmlformats.org/drawingml/2006/table">
            <a:tbl>
              <a:tblPr firstRow="1"/>
              <a:tblGrid>
                <a:gridCol w="609600">
                  <a:extLst>
                    <a:ext uri="{9D8B030D-6E8A-4147-A177-3AD203B41FA5}">
                      <a16:colId xmlns:a16="http://schemas.microsoft.com/office/drawing/2014/main" xmlns="" val="20000"/>
                    </a:ext>
                  </a:extLst>
                </a:gridCol>
                <a:gridCol w="609600">
                  <a:extLst>
                    <a:ext uri="{9D8B030D-6E8A-4147-A177-3AD203B41FA5}">
                      <a16:colId xmlns:a16="http://schemas.microsoft.com/office/drawing/2014/main" xmlns="" val="20001"/>
                    </a:ext>
                  </a:extLst>
                </a:gridCol>
                <a:gridCol w="609600">
                  <a:extLst>
                    <a:ext uri="{9D8B030D-6E8A-4147-A177-3AD203B41FA5}">
                      <a16:colId xmlns:a16="http://schemas.microsoft.com/office/drawing/2014/main" xmlns="" val="20002"/>
                    </a:ext>
                  </a:extLst>
                </a:gridCol>
                <a:gridCol w="609600">
                  <a:extLst>
                    <a:ext uri="{9D8B030D-6E8A-4147-A177-3AD203B41FA5}">
                      <a16:colId xmlns:a16="http://schemas.microsoft.com/office/drawing/2014/main" xmlns="" val="20003"/>
                    </a:ext>
                  </a:extLst>
                </a:gridCol>
                <a:gridCol w="609600">
                  <a:extLst>
                    <a:ext uri="{9D8B030D-6E8A-4147-A177-3AD203B41FA5}">
                      <a16:colId xmlns:a16="http://schemas.microsoft.com/office/drawing/2014/main" xmlns="" val="20004"/>
                    </a:ext>
                  </a:extLst>
                </a:gridCol>
                <a:gridCol w="609600">
                  <a:extLst>
                    <a:ext uri="{9D8B030D-6E8A-4147-A177-3AD203B41FA5}">
                      <a16:colId xmlns:a16="http://schemas.microsoft.com/office/drawing/2014/main" xmlns="" val="20005"/>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dirty="0">
                          <a:ln>
                            <a:noFill/>
                          </a:ln>
                          <a:solidFill>
                            <a:schemeClr val="tx1"/>
                          </a:solidFill>
                          <a:effectLst/>
                          <a:latin typeface="Arial" charset="0"/>
                          <a:ea typeface="ＭＳ Ｐゴシック"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dirty="0">
                          <a:ln>
                            <a:noFill/>
                          </a:ln>
                          <a:solidFill>
                            <a:schemeClr val="tx1"/>
                          </a:solidFill>
                          <a:effectLst/>
                          <a:latin typeface="Arial" charset="0"/>
                          <a:ea typeface="ＭＳ Ｐゴシック" charset="-128"/>
                        </a:rPr>
                        <a:t>P</a:t>
                      </a:r>
                      <a:r>
                        <a:rPr kumimoji="0" lang="en-US" sz="1600" b="0" i="0" u="none" strike="noStrike" cap="none" normalizeH="0" baseline="0" dirty="0">
                          <a:ln>
                            <a:noFill/>
                          </a:ln>
                          <a:solidFill>
                            <a:schemeClr val="tx1"/>
                          </a:solidFill>
                          <a:effectLst/>
                          <a:latin typeface="Arial" charset="0"/>
                          <a:ea typeface="ＭＳ Ｐゴシック" charset="-128"/>
                        </a:rPr>
                        <a:t>(</a:t>
                      </a:r>
                      <a:r>
                        <a:rPr kumimoji="0" lang="en-US" sz="1600" b="0" i="1" u="none" strike="noStrike" cap="none" normalizeH="0" baseline="0" dirty="0">
                          <a:ln>
                            <a:noFill/>
                          </a:ln>
                          <a:solidFill>
                            <a:schemeClr val="tx1"/>
                          </a:solidFill>
                          <a:effectLst/>
                          <a:latin typeface="Arial" charset="0"/>
                          <a:ea typeface="ＭＳ Ｐゴシック" charset="-128"/>
                        </a:rPr>
                        <a:t>X</a:t>
                      </a:r>
                      <a:r>
                        <a:rPr kumimoji="0" lang="en-US" sz="1600" b="0" i="0" u="none" strike="noStrike" cap="none" normalizeH="0" baseline="0" dirty="0">
                          <a:ln>
                            <a:noFill/>
                          </a:ln>
                          <a:solidFill>
                            <a:schemeClr val="tx1"/>
                          </a:solidFill>
                          <a:effectLst/>
                          <a:latin typeface="Arial" charset="0"/>
                          <a:ea typeface="ＭＳ Ｐゴシック"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0.25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0.30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0.15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bl>
          </a:graphicData>
        </a:graphic>
      </p:graphicFrame>
      <p:sp>
        <p:nvSpPr>
          <p:cNvPr id="11" name="TextBox 10"/>
          <p:cNvSpPr txBox="1"/>
          <p:nvPr/>
        </p:nvSpPr>
        <p:spPr>
          <a:xfrm>
            <a:off x="455023" y="5179160"/>
            <a:ext cx="457200" cy="400110"/>
          </a:xfrm>
          <a:prstGeom prst="rect">
            <a:avLst/>
          </a:prstGeom>
          <a:noFill/>
        </p:spPr>
        <p:txBody>
          <a:bodyPr wrap="square" rtlCol="0">
            <a:spAutoFit/>
          </a:bodyPr>
          <a:lstStyle/>
          <a:p>
            <a:r>
              <a:rPr lang="en-US" sz="2000" dirty="0">
                <a:solidFill>
                  <a:prstClr val="black"/>
                </a:solidFill>
                <a:cs typeface="Arial" panose="020B0604020202020204" pitchFamily="34" charset="0"/>
              </a:rPr>
              <a:t>c.</a:t>
            </a:r>
          </a:p>
        </p:txBody>
      </p:sp>
      <p:graphicFrame>
        <p:nvGraphicFramePr>
          <p:cNvPr id="37968" name="Group 80" descr="The table has 2 rows and 6 columns. The column 1, row 1 is named as &quot;variable X,&quot; and column 1, row 2 is named as &quot;probability of X, P(X).&quot; The probability &quot;0.10&quot; is mentioned for variable &quot;x&quot; equals to &quot;1.&quot; Similarly, the probability &quot;0.25&quot; is mentioned for variable &quot;x&quot; equals to &quot;2.&quot; The probability &quot;0.30&quot; is mentioned for variable &quot;x&quot; equals to &quot;3.&quot; The probability &quot;0.25&quot; is mentioned for variable &quot;x&quot; equals to &quot;4.&quot; The probability &quot;0.10&quot; is mentioned for variable &quot;x&quot; equals to &quot;5.&quot;"/>
          <p:cNvGraphicFramePr>
            <a:graphicFrameLocks noGrp="1"/>
          </p:cNvGraphicFramePr>
          <p:nvPr>
            <p:extLst>
              <p:ext uri="{D42A27DB-BD31-4B8C-83A1-F6EECF244321}">
                <p14:modId xmlns:p14="http://schemas.microsoft.com/office/powerpoint/2010/main" val="2864369120"/>
              </p:ext>
            </p:extLst>
          </p:nvPr>
        </p:nvGraphicFramePr>
        <p:xfrm>
          <a:off x="1064623" y="5007740"/>
          <a:ext cx="3657600" cy="742950"/>
        </p:xfrm>
        <a:graphic>
          <a:graphicData uri="http://schemas.openxmlformats.org/drawingml/2006/table">
            <a:tbl>
              <a:tblPr firstRow="1"/>
              <a:tblGrid>
                <a:gridCol w="609600">
                  <a:extLst>
                    <a:ext uri="{9D8B030D-6E8A-4147-A177-3AD203B41FA5}">
                      <a16:colId xmlns:a16="http://schemas.microsoft.com/office/drawing/2014/main" xmlns="" val="20000"/>
                    </a:ext>
                  </a:extLst>
                </a:gridCol>
                <a:gridCol w="609600">
                  <a:extLst>
                    <a:ext uri="{9D8B030D-6E8A-4147-A177-3AD203B41FA5}">
                      <a16:colId xmlns:a16="http://schemas.microsoft.com/office/drawing/2014/main" xmlns="" val="20001"/>
                    </a:ext>
                  </a:extLst>
                </a:gridCol>
                <a:gridCol w="609600">
                  <a:extLst>
                    <a:ext uri="{9D8B030D-6E8A-4147-A177-3AD203B41FA5}">
                      <a16:colId xmlns:a16="http://schemas.microsoft.com/office/drawing/2014/main" xmlns="" val="20002"/>
                    </a:ext>
                  </a:extLst>
                </a:gridCol>
                <a:gridCol w="609600">
                  <a:extLst>
                    <a:ext uri="{9D8B030D-6E8A-4147-A177-3AD203B41FA5}">
                      <a16:colId xmlns:a16="http://schemas.microsoft.com/office/drawing/2014/main" xmlns="" val="20003"/>
                    </a:ext>
                  </a:extLst>
                </a:gridCol>
                <a:gridCol w="609600">
                  <a:extLst>
                    <a:ext uri="{9D8B030D-6E8A-4147-A177-3AD203B41FA5}">
                      <a16:colId xmlns:a16="http://schemas.microsoft.com/office/drawing/2014/main" xmlns="" val="20004"/>
                    </a:ext>
                  </a:extLst>
                </a:gridCol>
                <a:gridCol w="609600">
                  <a:extLst>
                    <a:ext uri="{9D8B030D-6E8A-4147-A177-3AD203B41FA5}">
                      <a16:colId xmlns:a16="http://schemas.microsoft.com/office/drawing/2014/main" xmlns="" val="20005"/>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dirty="0">
                          <a:ln>
                            <a:noFill/>
                          </a:ln>
                          <a:solidFill>
                            <a:schemeClr val="tx1"/>
                          </a:solidFill>
                          <a:effectLst/>
                          <a:latin typeface="Arial" charset="0"/>
                          <a:ea typeface="ＭＳ Ｐゴシック"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dirty="0">
                          <a:ln>
                            <a:noFill/>
                          </a:ln>
                          <a:solidFill>
                            <a:schemeClr val="tx1"/>
                          </a:solidFill>
                          <a:effectLst/>
                          <a:latin typeface="Arial" charset="0"/>
                          <a:ea typeface="ＭＳ Ｐゴシック" charset="-128"/>
                        </a:rPr>
                        <a:t>P</a:t>
                      </a:r>
                      <a:r>
                        <a:rPr kumimoji="0" lang="en-US" sz="1600" b="0" i="0" u="none" strike="noStrike" cap="none" normalizeH="0" baseline="0" dirty="0">
                          <a:ln>
                            <a:noFill/>
                          </a:ln>
                          <a:solidFill>
                            <a:schemeClr val="tx1"/>
                          </a:solidFill>
                          <a:effectLst/>
                          <a:latin typeface="Arial" charset="0"/>
                          <a:ea typeface="ＭＳ Ｐゴシック" charset="-128"/>
                        </a:rPr>
                        <a:t>(</a:t>
                      </a:r>
                      <a:r>
                        <a:rPr kumimoji="0" lang="en-US" sz="1600" b="0" i="1" u="none" strike="noStrike" cap="none" normalizeH="0" baseline="0" dirty="0">
                          <a:ln>
                            <a:noFill/>
                          </a:ln>
                          <a:solidFill>
                            <a:schemeClr val="tx1"/>
                          </a:solidFill>
                          <a:effectLst/>
                          <a:latin typeface="Arial" charset="0"/>
                          <a:ea typeface="ＭＳ Ｐゴシック" charset="-128"/>
                        </a:rPr>
                        <a:t>X</a:t>
                      </a:r>
                      <a:r>
                        <a:rPr kumimoji="0" lang="en-US" sz="1600" b="0" i="0" u="none" strike="noStrike" cap="none" normalizeH="0" baseline="0" dirty="0">
                          <a:ln>
                            <a:noFill/>
                          </a:ln>
                          <a:solidFill>
                            <a:schemeClr val="tx1"/>
                          </a:solidFill>
                          <a:effectLst/>
                          <a:latin typeface="Arial" charset="0"/>
                          <a:ea typeface="ＭＳ Ｐゴシック"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0.25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0.30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0.25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bl>
          </a:graphicData>
        </a:graphic>
      </p:graphicFrame>
      <p:sp>
        <p:nvSpPr>
          <p:cNvPr id="4" name="TextBox 3"/>
          <p:cNvSpPr txBox="1"/>
          <p:nvPr/>
        </p:nvSpPr>
        <p:spPr>
          <a:xfrm>
            <a:off x="455023" y="6229290"/>
            <a:ext cx="2745377" cy="400110"/>
          </a:xfrm>
          <a:prstGeom prst="rect">
            <a:avLst/>
          </a:prstGeom>
          <a:noFill/>
        </p:spPr>
        <p:txBody>
          <a:bodyPr wrap="square" rtlCol="0">
            <a:spAutoFit/>
          </a:bodyPr>
          <a:lstStyle/>
          <a:p>
            <a:r>
              <a:rPr lang="en-US" sz="2000" dirty="0">
                <a:solidFill>
                  <a:prstClr val="black"/>
                </a:solidFill>
                <a:cs typeface="Arial" panose="020B0604020202020204" pitchFamily="34" charset="0"/>
              </a:rPr>
              <a:t>d. none of the above</a:t>
            </a:r>
          </a:p>
        </p:txBody>
      </p:sp>
      <p:pic>
        <p:nvPicPr>
          <p:cNvPr id="37894" name="Picture 10" descr="The image shows a probability histogram for a discrete random variable &quot;X&quot; on the x-axis and &quot;percent&quot; on the y-axis. The x-axis depicts markings ranging from 0 to 5 in successive intervals of 1. The Y-axis depicts markings ranging from 0 to 30 in successive intervals of 5. There are five rectangular shapes or bars, which vary in their height. The bar appearing for &quot;x&quot; equals to &quot;1&quot; correspond to &quot;10 percent&quot; on the y-axis. Similarly, the bar appearing for &quot;x&quot; equals to &quot;2&quot; correspond to &quot;25 percent&quot; on the y-axis. The bar appearing for &quot;x&quot; equals to &quot;3&quot; correspond to &quot;30 percent&quot; on the y-axis. The bar appearing for &quot;x&quot; equals to &quot;4&quot; correspond to &quot;20 percent&quot; on the y-axis. The bar appearing for &quot;x&quot; equals to &quot;5&quot; correspond to &quot;15 percent&quot; on the y-axis. "/>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80425" y="2740760"/>
            <a:ext cx="3806375" cy="3170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pPr>
              <a:defRPr/>
            </a:pPr>
            <a:r>
              <a:rPr lang="en-US" altLang="en-US" dirty="0">
                <a:latin typeface="Arial" panose="020B0604020202020204" pitchFamily="34" charset="0"/>
                <a:cs typeface="Arial" panose="020B0604020202020204" pitchFamily="34" charset="0"/>
              </a:rPr>
              <a:t>4.3 Random Variables</a:t>
            </a:r>
            <a:endParaRPr lang="en-US" altLang="en-US"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00923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4.3-4 answer</a:t>
            </a:r>
          </a:p>
        </p:txBody>
      </p:sp>
      <p:sp>
        <p:nvSpPr>
          <p:cNvPr id="1310723" name="Rectangle 3"/>
          <p:cNvSpPr>
            <a:spLocks noGrp="1" noChangeArrowheads="1"/>
          </p:cNvSpPr>
          <p:nvPr>
            <p:ph idx="1"/>
          </p:nvPr>
        </p:nvSpPr>
        <p:spPr>
          <a:xfrm>
            <a:off x="457200" y="1591778"/>
            <a:ext cx="8229600" cy="990600"/>
          </a:xfrm>
        </p:spPr>
        <p:txBody>
          <a:bodyPr/>
          <a:lstStyle/>
          <a:p>
            <a:pPr marL="0" indent="-381000" eaLnBrk="1" hangingPunct="1">
              <a:spcBef>
                <a:spcPct val="0"/>
              </a:spcBef>
              <a:buFont typeface="Wingdings" pitchFamily="2" charset="2"/>
              <a:buNone/>
            </a:pPr>
            <a:r>
              <a:rPr lang="en-US" altLang="en-US" sz="2000" dirty="0">
                <a:ea typeface="ヒラギノ角ゴ Pro W3" charset="-128"/>
              </a:rPr>
              <a:t>Consider the following probability histogram for a discrete random variable </a:t>
            </a:r>
            <a:r>
              <a:rPr lang="en-US" altLang="en-US" sz="2000" i="1" dirty="0">
                <a:ea typeface="ヒラギノ角ゴ Pro W3" charset="-128"/>
              </a:rPr>
              <a:t>X</a:t>
            </a:r>
            <a:r>
              <a:rPr lang="en-US" altLang="en-US" sz="2000" dirty="0">
                <a:ea typeface="ヒラギノ角ゴ Pro W3" charset="-128"/>
              </a:rPr>
              <a:t>. This probability histogram corresponds to which of the following distributions for </a:t>
            </a:r>
            <a:r>
              <a:rPr lang="en-US" altLang="en-US" sz="2000" i="1" dirty="0">
                <a:ea typeface="ヒラギノ角ゴ Pro W3" charset="-128"/>
              </a:rPr>
              <a:t>X</a:t>
            </a:r>
            <a:r>
              <a:rPr lang="en-US" altLang="en-US" sz="2000" dirty="0">
                <a:ea typeface="ヒラギノ角ゴ Pro W3" charset="-128"/>
              </a:rPr>
              <a:t>?</a:t>
            </a:r>
          </a:p>
        </p:txBody>
      </p:sp>
      <p:sp>
        <p:nvSpPr>
          <p:cNvPr id="3" name="TextBox 2"/>
          <p:cNvSpPr txBox="1"/>
          <p:nvPr/>
        </p:nvSpPr>
        <p:spPr>
          <a:xfrm>
            <a:off x="455023" y="3070484"/>
            <a:ext cx="457200" cy="400110"/>
          </a:xfrm>
          <a:prstGeom prst="rect">
            <a:avLst/>
          </a:prstGeom>
          <a:noFill/>
        </p:spPr>
        <p:txBody>
          <a:bodyPr wrap="square" rtlCol="0">
            <a:spAutoFit/>
          </a:bodyPr>
          <a:lstStyle/>
          <a:p>
            <a:r>
              <a:rPr lang="en-US" sz="2000" dirty="0">
                <a:cs typeface="Arial" panose="020B0604020202020204" pitchFamily="34" charset="0"/>
              </a:rPr>
              <a:t>a.</a:t>
            </a:r>
          </a:p>
        </p:txBody>
      </p:sp>
      <p:graphicFrame>
        <p:nvGraphicFramePr>
          <p:cNvPr id="37966" name="Group 78" descr="The table has 2 rows and 6 columns. The column 1, row 1 is named as &quot;variable X,&quot; and column 1, row 2 is named as &quot;probability of X, P(X).&quot; The probability &quot;0.06&quot; is mentioned for variable &quot;x&quot; equals to &quot;1.&quot; Similarly, the probability &quot;0.025&quot; is mentioned for variable &quot;x&quot; equals to &quot;2.&quot; The probability &quot;0.038&quot; is mentioned for variable &quot;x&quot; equals to &quot;3.&quot; The probability &quot;0.025&quot; is mentioned for variable &quot;x&quot; equals to &quot;4.&quot; The probability &quot;0.06&quot; is mentioned for variable &quot;x&quot; equals to &quot;5.&quot;"/>
          <p:cNvGraphicFramePr>
            <a:graphicFrameLocks noGrp="1"/>
          </p:cNvGraphicFramePr>
          <p:nvPr>
            <p:extLst>
              <p:ext uri="{D42A27DB-BD31-4B8C-83A1-F6EECF244321}">
                <p14:modId xmlns:p14="http://schemas.microsoft.com/office/powerpoint/2010/main" val="3938966289"/>
              </p:ext>
            </p:extLst>
          </p:nvPr>
        </p:nvGraphicFramePr>
        <p:xfrm>
          <a:off x="1226093" y="2891849"/>
          <a:ext cx="3657600" cy="742950"/>
        </p:xfrm>
        <a:graphic>
          <a:graphicData uri="http://schemas.openxmlformats.org/drawingml/2006/table">
            <a:tbl>
              <a:tblPr firstRow="1"/>
              <a:tblGrid>
                <a:gridCol w="609600">
                  <a:extLst>
                    <a:ext uri="{9D8B030D-6E8A-4147-A177-3AD203B41FA5}">
                      <a16:colId xmlns:a16="http://schemas.microsoft.com/office/drawing/2014/main" xmlns="" val="20000"/>
                    </a:ext>
                  </a:extLst>
                </a:gridCol>
                <a:gridCol w="609600">
                  <a:extLst>
                    <a:ext uri="{9D8B030D-6E8A-4147-A177-3AD203B41FA5}">
                      <a16:colId xmlns:a16="http://schemas.microsoft.com/office/drawing/2014/main" xmlns="" val="20001"/>
                    </a:ext>
                  </a:extLst>
                </a:gridCol>
                <a:gridCol w="609600">
                  <a:extLst>
                    <a:ext uri="{9D8B030D-6E8A-4147-A177-3AD203B41FA5}">
                      <a16:colId xmlns:a16="http://schemas.microsoft.com/office/drawing/2014/main" xmlns="" val="20002"/>
                    </a:ext>
                  </a:extLst>
                </a:gridCol>
                <a:gridCol w="609600">
                  <a:extLst>
                    <a:ext uri="{9D8B030D-6E8A-4147-A177-3AD203B41FA5}">
                      <a16:colId xmlns:a16="http://schemas.microsoft.com/office/drawing/2014/main" xmlns="" val="20003"/>
                    </a:ext>
                  </a:extLst>
                </a:gridCol>
                <a:gridCol w="609600">
                  <a:extLst>
                    <a:ext uri="{9D8B030D-6E8A-4147-A177-3AD203B41FA5}">
                      <a16:colId xmlns:a16="http://schemas.microsoft.com/office/drawing/2014/main" xmlns="" val="20004"/>
                    </a:ext>
                  </a:extLst>
                </a:gridCol>
                <a:gridCol w="609600">
                  <a:extLst>
                    <a:ext uri="{9D8B030D-6E8A-4147-A177-3AD203B41FA5}">
                      <a16:colId xmlns:a16="http://schemas.microsoft.com/office/drawing/2014/main" xmlns="" val="20005"/>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dirty="0">
                          <a:ln>
                            <a:noFill/>
                          </a:ln>
                          <a:solidFill>
                            <a:schemeClr val="tx1"/>
                          </a:solidFill>
                          <a:effectLst/>
                          <a:latin typeface="Arial" charset="0"/>
                          <a:ea typeface="ＭＳ Ｐゴシック"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dirty="0">
                          <a:ln>
                            <a:noFill/>
                          </a:ln>
                          <a:solidFill>
                            <a:schemeClr val="tx1"/>
                          </a:solidFill>
                          <a:effectLst/>
                          <a:latin typeface="Arial" charset="0"/>
                          <a:ea typeface="ＭＳ Ｐゴシック" charset="-128"/>
                        </a:rPr>
                        <a:t>P</a:t>
                      </a:r>
                      <a:r>
                        <a:rPr kumimoji="0" lang="en-US" sz="1600" b="0" i="0" u="none" strike="noStrike" cap="none" normalizeH="0" baseline="0" dirty="0">
                          <a:ln>
                            <a:noFill/>
                          </a:ln>
                          <a:solidFill>
                            <a:schemeClr val="tx1"/>
                          </a:solidFill>
                          <a:effectLst/>
                          <a:latin typeface="Arial" charset="0"/>
                          <a:ea typeface="ＭＳ Ｐゴシック" charset="-128"/>
                        </a:rPr>
                        <a:t>(</a:t>
                      </a:r>
                      <a:r>
                        <a:rPr kumimoji="0" lang="en-US" sz="1600" b="0" i="1" u="none" strike="noStrike" cap="none" normalizeH="0" baseline="0" dirty="0">
                          <a:ln>
                            <a:noFill/>
                          </a:ln>
                          <a:solidFill>
                            <a:schemeClr val="tx1"/>
                          </a:solidFill>
                          <a:effectLst/>
                          <a:latin typeface="Arial" charset="0"/>
                          <a:ea typeface="ＭＳ Ｐゴシック" charset="-128"/>
                        </a:rPr>
                        <a:t>X</a:t>
                      </a:r>
                      <a:r>
                        <a:rPr kumimoji="0" lang="en-US" sz="1600" b="0" i="0" u="none" strike="noStrike" cap="none" normalizeH="0" baseline="0" dirty="0">
                          <a:ln>
                            <a:noFill/>
                          </a:ln>
                          <a:solidFill>
                            <a:schemeClr val="tx1"/>
                          </a:solidFill>
                          <a:effectLst/>
                          <a:latin typeface="Arial" charset="0"/>
                          <a:ea typeface="ＭＳ Ｐゴシック"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0.06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.025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.038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.025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0.06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bl>
          </a:graphicData>
        </a:graphic>
      </p:graphicFrame>
      <p:sp>
        <p:nvSpPr>
          <p:cNvPr id="10" name="TextBox 9"/>
          <p:cNvSpPr txBox="1"/>
          <p:nvPr/>
        </p:nvSpPr>
        <p:spPr>
          <a:xfrm>
            <a:off x="0" y="3975691"/>
            <a:ext cx="1217023" cy="707886"/>
          </a:xfrm>
          <a:prstGeom prst="rect">
            <a:avLst/>
          </a:prstGeom>
          <a:noFill/>
        </p:spPr>
        <p:txBody>
          <a:bodyPr wrap="square" rtlCol="0">
            <a:spAutoFit/>
          </a:bodyPr>
          <a:lstStyle/>
          <a:p>
            <a:pPr algn="ctr"/>
            <a:r>
              <a:rPr lang="en-US" sz="2000" b="1" dirty="0">
                <a:cs typeface="Arial" panose="020B0604020202020204" pitchFamily="34" charset="0"/>
              </a:rPr>
              <a:t>b.</a:t>
            </a:r>
          </a:p>
          <a:p>
            <a:pPr algn="ctr"/>
            <a:r>
              <a:rPr lang="en-US" sz="2000" b="1" dirty="0">
                <a:cs typeface="Arial" panose="020B0604020202020204" pitchFamily="34" charset="0"/>
              </a:rPr>
              <a:t>(correct)</a:t>
            </a:r>
          </a:p>
        </p:txBody>
      </p:sp>
      <p:graphicFrame>
        <p:nvGraphicFramePr>
          <p:cNvPr id="37967" name="Group 79" descr="The table has 2 rows and 6 columns. The column 1, row 1 is named as &quot;variable X,&quot; and column 1, row 2 is named as &quot;probability of X, P(X).&quot; The probability &quot;0.10&quot; is mentioned for variable &quot;x&quot; equals to &quot;1.&quot; Similarly, the probability &quot;0.25&quot; is mentioned for variable &quot;x&quot; equals to &quot;2.&quot; The probability &quot;0.30&quot; is mentioned for variable &quot;x&quot; equals to &quot;3.&quot; The probability &quot;0.20&quot; is mentioned for variable &quot;x&quot; equals to &quot;4.&quot; The probability &quot;0.15&quot; is mentioned for variable &quot;x&quot; equals to &quot;5.&quot;"/>
          <p:cNvGraphicFramePr>
            <a:graphicFrameLocks noGrp="1"/>
          </p:cNvGraphicFramePr>
          <p:nvPr>
            <p:extLst>
              <p:ext uri="{D42A27DB-BD31-4B8C-83A1-F6EECF244321}">
                <p14:modId xmlns:p14="http://schemas.microsoft.com/office/powerpoint/2010/main" val="2293029536"/>
              </p:ext>
            </p:extLst>
          </p:nvPr>
        </p:nvGraphicFramePr>
        <p:xfrm>
          <a:off x="1230447" y="3945095"/>
          <a:ext cx="3657600" cy="742950"/>
        </p:xfrm>
        <a:graphic>
          <a:graphicData uri="http://schemas.openxmlformats.org/drawingml/2006/table">
            <a:tbl>
              <a:tblPr firstRow="1"/>
              <a:tblGrid>
                <a:gridCol w="609600">
                  <a:extLst>
                    <a:ext uri="{9D8B030D-6E8A-4147-A177-3AD203B41FA5}">
                      <a16:colId xmlns:a16="http://schemas.microsoft.com/office/drawing/2014/main" xmlns="" val="20000"/>
                    </a:ext>
                  </a:extLst>
                </a:gridCol>
                <a:gridCol w="609600">
                  <a:extLst>
                    <a:ext uri="{9D8B030D-6E8A-4147-A177-3AD203B41FA5}">
                      <a16:colId xmlns:a16="http://schemas.microsoft.com/office/drawing/2014/main" xmlns="" val="20001"/>
                    </a:ext>
                  </a:extLst>
                </a:gridCol>
                <a:gridCol w="609600">
                  <a:extLst>
                    <a:ext uri="{9D8B030D-6E8A-4147-A177-3AD203B41FA5}">
                      <a16:colId xmlns:a16="http://schemas.microsoft.com/office/drawing/2014/main" xmlns="" val="20002"/>
                    </a:ext>
                  </a:extLst>
                </a:gridCol>
                <a:gridCol w="609600">
                  <a:extLst>
                    <a:ext uri="{9D8B030D-6E8A-4147-A177-3AD203B41FA5}">
                      <a16:colId xmlns:a16="http://schemas.microsoft.com/office/drawing/2014/main" xmlns="" val="20003"/>
                    </a:ext>
                  </a:extLst>
                </a:gridCol>
                <a:gridCol w="609600">
                  <a:extLst>
                    <a:ext uri="{9D8B030D-6E8A-4147-A177-3AD203B41FA5}">
                      <a16:colId xmlns:a16="http://schemas.microsoft.com/office/drawing/2014/main" xmlns="" val="20004"/>
                    </a:ext>
                  </a:extLst>
                </a:gridCol>
                <a:gridCol w="609600">
                  <a:extLst>
                    <a:ext uri="{9D8B030D-6E8A-4147-A177-3AD203B41FA5}">
                      <a16:colId xmlns:a16="http://schemas.microsoft.com/office/drawing/2014/main" xmlns="" val="20005"/>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dirty="0">
                          <a:ln>
                            <a:noFill/>
                          </a:ln>
                          <a:solidFill>
                            <a:schemeClr val="tx1"/>
                          </a:solidFill>
                          <a:effectLst/>
                          <a:latin typeface="Arial" charset="0"/>
                          <a:ea typeface="ＭＳ Ｐゴシック"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dirty="0">
                          <a:ln>
                            <a:noFill/>
                          </a:ln>
                          <a:solidFill>
                            <a:schemeClr val="tx1"/>
                          </a:solidFill>
                          <a:effectLst/>
                          <a:latin typeface="Arial" charset="0"/>
                          <a:ea typeface="ＭＳ Ｐゴシック" charset="-128"/>
                        </a:rPr>
                        <a:t>P</a:t>
                      </a:r>
                      <a:r>
                        <a:rPr kumimoji="0" lang="en-US" sz="1600" b="0" i="0" u="none" strike="noStrike" cap="none" normalizeH="0" baseline="0" dirty="0">
                          <a:ln>
                            <a:noFill/>
                          </a:ln>
                          <a:solidFill>
                            <a:schemeClr val="tx1"/>
                          </a:solidFill>
                          <a:effectLst/>
                          <a:latin typeface="Arial" charset="0"/>
                          <a:ea typeface="ＭＳ Ｐゴシック" charset="-128"/>
                        </a:rPr>
                        <a:t>(</a:t>
                      </a:r>
                      <a:r>
                        <a:rPr kumimoji="0" lang="en-US" sz="1600" b="0" i="1" u="none" strike="noStrike" cap="none" normalizeH="0" baseline="0" dirty="0">
                          <a:ln>
                            <a:noFill/>
                          </a:ln>
                          <a:solidFill>
                            <a:schemeClr val="tx1"/>
                          </a:solidFill>
                          <a:effectLst/>
                          <a:latin typeface="Arial" charset="0"/>
                          <a:ea typeface="ＭＳ Ｐゴシック" charset="-128"/>
                        </a:rPr>
                        <a:t>X</a:t>
                      </a:r>
                      <a:r>
                        <a:rPr kumimoji="0" lang="en-US" sz="1600" b="0" i="0" u="none" strike="noStrike" cap="none" normalizeH="0" baseline="0" dirty="0">
                          <a:ln>
                            <a:noFill/>
                          </a:ln>
                          <a:solidFill>
                            <a:schemeClr val="tx1"/>
                          </a:solidFill>
                          <a:effectLst/>
                          <a:latin typeface="Arial" charset="0"/>
                          <a:ea typeface="ＭＳ Ｐゴシック"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0.25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0.30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0.15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bl>
          </a:graphicData>
        </a:graphic>
      </p:graphicFrame>
      <p:sp>
        <p:nvSpPr>
          <p:cNvPr id="11" name="TextBox 10"/>
          <p:cNvSpPr txBox="1"/>
          <p:nvPr/>
        </p:nvSpPr>
        <p:spPr>
          <a:xfrm>
            <a:off x="455023" y="5191532"/>
            <a:ext cx="457200" cy="400110"/>
          </a:xfrm>
          <a:prstGeom prst="rect">
            <a:avLst/>
          </a:prstGeom>
          <a:noFill/>
        </p:spPr>
        <p:txBody>
          <a:bodyPr wrap="square" rtlCol="0">
            <a:spAutoFit/>
          </a:bodyPr>
          <a:lstStyle/>
          <a:p>
            <a:r>
              <a:rPr lang="en-US" sz="2000" dirty="0">
                <a:cs typeface="Arial" panose="020B0604020202020204" pitchFamily="34" charset="0"/>
              </a:rPr>
              <a:t>c.</a:t>
            </a:r>
          </a:p>
        </p:txBody>
      </p:sp>
      <p:graphicFrame>
        <p:nvGraphicFramePr>
          <p:cNvPr id="37968" name="Group 80" descr="The table has 2 rows and 6 columns. The column 1, row 1 is named as &quot;variable X,&quot; and column 1, row 2 is named as &quot;probability of X, P(X).&quot; The probability &quot;0.10&quot; is mentioned for variable &quot;x&quot; equals to &quot;1.&quot; Similarly, the probability &quot;0.25&quot; is mentioned for variable &quot;x&quot; equals to &quot;2.&quot; The probability &quot;0.30&quot; is mentioned for variable &quot;x&quot; equals to &quot;3.&quot; The probability &quot;0.25&quot; is mentioned for variable &quot;x&quot; equals to &quot;4.&quot; The probability &quot;0.10&quot; is mentioned for variable &quot;x&quot; equals to &quot;5.&quot;"/>
          <p:cNvGraphicFramePr>
            <a:graphicFrameLocks noGrp="1"/>
          </p:cNvGraphicFramePr>
          <p:nvPr>
            <p:extLst>
              <p:ext uri="{D42A27DB-BD31-4B8C-83A1-F6EECF244321}">
                <p14:modId xmlns:p14="http://schemas.microsoft.com/office/powerpoint/2010/main" val="739338930"/>
              </p:ext>
            </p:extLst>
          </p:nvPr>
        </p:nvGraphicFramePr>
        <p:xfrm>
          <a:off x="1226093" y="4998341"/>
          <a:ext cx="3657600" cy="742950"/>
        </p:xfrm>
        <a:graphic>
          <a:graphicData uri="http://schemas.openxmlformats.org/drawingml/2006/table">
            <a:tbl>
              <a:tblPr firstRow="1"/>
              <a:tblGrid>
                <a:gridCol w="609600">
                  <a:extLst>
                    <a:ext uri="{9D8B030D-6E8A-4147-A177-3AD203B41FA5}">
                      <a16:colId xmlns:a16="http://schemas.microsoft.com/office/drawing/2014/main" xmlns="" val="20000"/>
                    </a:ext>
                  </a:extLst>
                </a:gridCol>
                <a:gridCol w="609600">
                  <a:extLst>
                    <a:ext uri="{9D8B030D-6E8A-4147-A177-3AD203B41FA5}">
                      <a16:colId xmlns:a16="http://schemas.microsoft.com/office/drawing/2014/main" xmlns="" val="20001"/>
                    </a:ext>
                  </a:extLst>
                </a:gridCol>
                <a:gridCol w="609600">
                  <a:extLst>
                    <a:ext uri="{9D8B030D-6E8A-4147-A177-3AD203B41FA5}">
                      <a16:colId xmlns:a16="http://schemas.microsoft.com/office/drawing/2014/main" xmlns="" val="20002"/>
                    </a:ext>
                  </a:extLst>
                </a:gridCol>
                <a:gridCol w="609600">
                  <a:extLst>
                    <a:ext uri="{9D8B030D-6E8A-4147-A177-3AD203B41FA5}">
                      <a16:colId xmlns:a16="http://schemas.microsoft.com/office/drawing/2014/main" xmlns="" val="20003"/>
                    </a:ext>
                  </a:extLst>
                </a:gridCol>
                <a:gridCol w="609600">
                  <a:extLst>
                    <a:ext uri="{9D8B030D-6E8A-4147-A177-3AD203B41FA5}">
                      <a16:colId xmlns:a16="http://schemas.microsoft.com/office/drawing/2014/main" xmlns="" val="20004"/>
                    </a:ext>
                  </a:extLst>
                </a:gridCol>
                <a:gridCol w="609600">
                  <a:extLst>
                    <a:ext uri="{9D8B030D-6E8A-4147-A177-3AD203B41FA5}">
                      <a16:colId xmlns:a16="http://schemas.microsoft.com/office/drawing/2014/main" xmlns="" val="20005"/>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dirty="0">
                          <a:ln>
                            <a:noFill/>
                          </a:ln>
                          <a:solidFill>
                            <a:schemeClr val="tx1"/>
                          </a:solidFill>
                          <a:effectLst/>
                          <a:latin typeface="Arial" charset="0"/>
                          <a:ea typeface="ＭＳ Ｐゴシック"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dirty="0">
                          <a:ln>
                            <a:noFill/>
                          </a:ln>
                          <a:solidFill>
                            <a:schemeClr val="tx1"/>
                          </a:solidFill>
                          <a:effectLst/>
                          <a:latin typeface="Arial" charset="0"/>
                          <a:ea typeface="ＭＳ Ｐゴシック" charset="-128"/>
                        </a:rPr>
                        <a:t>P</a:t>
                      </a:r>
                      <a:r>
                        <a:rPr kumimoji="0" lang="en-US" sz="1600" b="0" i="0" u="none" strike="noStrike" cap="none" normalizeH="0" baseline="0" dirty="0">
                          <a:ln>
                            <a:noFill/>
                          </a:ln>
                          <a:solidFill>
                            <a:schemeClr val="tx1"/>
                          </a:solidFill>
                          <a:effectLst/>
                          <a:latin typeface="Arial" charset="0"/>
                          <a:ea typeface="ＭＳ Ｐゴシック" charset="-128"/>
                        </a:rPr>
                        <a:t>(</a:t>
                      </a:r>
                      <a:r>
                        <a:rPr kumimoji="0" lang="en-US" sz="1600" b="0" i="1" u="none" strike="noStrike" cap="none" normalizeH="0" baseline="0" dirty="0">
                          <a:ln>
                            <a:noFill/>
                          </a:ln>
                          <a:solidFill>
                            <a:schemeClr val="tx1"/>
                          </a:solidFill>
                          <a:effectLst/>
                          <a:latin typeface="Arial" charset="0"/>
                          <a:ea typeface="ＭＳ Ｐゴシック" charset="-128"/>
                        </a:rPr>
                        <a:t>X</a:t>
                      </a:r>
                      <a:r>
                        <a:rPr kumimoji="0" lang="en-US" sz="1600" b="0" i="0" u="none" strike="noStrike" cap="none" normalizeH="0" baseline="0" dirty="0">
                          <a:ln>
                            <a:noFill/>
                          </a:ln>
                          <a:solidFill>
                            <a:schemeClr val="tx1"/>
                          </a:solidFill>
                          <a:effectLst/>
                          <a:latin typeface="Arial" charset="0"/>
                          <a:ea typeface="ＭＳ Ｐゴシック"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0.25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0.30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0.25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128"/>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bl>
          </a:graphicData>
        </a:graphic>
      </p:graphicFrame>
      <p:sp>
        <p:nvSpPr>
          <p:cNvPr id="4" name="TextBox 3"/>
          <p:cNvSpPr txBox="1"/>
          <p:nvPr/>
        </p:nvSpPr>
        <p:spPr>
          <a:xfrm>
            <a:off x="455023" y="6076890"/>
            <a:ext cx="2745377" cy="400110"/>
          </a:xfrm>
          <a:prstGeom prst="rect">
            <a:avLst/>
          </a:prstGeom>
          <a:noFill/>
        </p:spPr>
        <p:txBody>
          <a:bodyPr wrap="square" rtlCol="0">
            <a:spAutoFit/>
          </a:bodyPr>
          <a:lstStyle/>
          <a:p>
            <a:r>
              <a:rPr lang="en-US" sz="2000" dirty="0">
                <a:cs typeface="Arial" panose="020B0604020202020204" pitchFamily="34" charset="0"/>
              </a:rPr>
              <a:t>d. none of the above</a:t>
            </a:r>
          </a:p>
        </p:txBody>
      </p:sp>
      <p:pic>
        <p:nvPicPr>
          <p:cNvPr id="37894" name="Picture 10" descr="The image shows a probability histogram for a discrete random variable &quot;X&quot; on the x-axis and &quot;percent&quot; on the y-axis. The x-axis depicts markings ranging from 0 to 5 in successive intervals of 1. The Y-axis depicts markings ranging from 0 to 30 in successive intervals of 5. There are five rectangular shapes or bars, which vary in their height. The bar appearing for &quot;x&quot; equals to &quot;1&quot; correspond to &quot;10 percent&quot; on the y-axis. Similarly, the bar appearing for &quot;x&quot; equals to &quot;2&quot; correspond to &quot;25 percent&quot; on the y-axis. The bar appearing for &quot;x&quot; equals to &quot;3&quot; correspond to &quot;30 percent&quot; on the y-axis. The bar appearing for &quot;x&quot; equals to &quot;4&quot; correspond to &quot;20 percent&quot; on the y-axis. The bar appearing for &quot;x&quot; equals to &quot;5&quot; correspond to &quot;15 percent&quot; on the y-axis. "/>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58225" y="2731361"/>
            <a:ext cx="3806375" cy="3170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pPr>
              <a:defRPr/>
            </a:pPr>
            <a:r>
              <a:rPr lang="en-US" altLang="en-US" dirty="0">
                <a:latin typeface="Arial" panose="020B0604020202020204" pitchFamily="34" charset="0"/>
                <a:cs typeface="Arial" panose="020B0604020202020204" pitchFamily="34" charset="0"/>
              </a:rPr>
              <a:t>4.3 Random Variables</a:t>
            </a:r>
            <a:endParaRPr lang="en-US" altLang="en-US"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9326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4.1-2</a:t>
            </a:r>
          </a:p>
        </p:txBody>
      </p:sp>
      <p:sp>
        <p:nvSpPr>
          <p:cNvPr id="1300483" name="Rectangle 3"/>
          <p:cNvSpPr>
            <a:spLocks noGrp="1" noChangeArrowheads="1"/>
          </p:cNvSpPr>
          <p:nvPr>
            <p:ph idx="1"/>
          </p:nvPr>
        </p:nvSpPr>
        <p:spPr/>
        <p:txBody>
          <a:bodyPr/>
          <a:lstStyle/>
          <a:p>
            <a:pPr marL="381000" indent="-381000" eaLnBrk="1" hangingPunct="1">
              <a:buFont typeface="Wingdings" pitchFamily="2" charset="2"/>
              <a:buNone/>
            </a:pPr>
            <a:r>
              <a:rPr lang="en-US" altLang="en-US" dirty="0">
                <a:ea typeface="ヒラギノ角ゴ Pro W3" charset="-128"/>
              </a:rPr>
              <a:t>Two trials in an experiment are </a:t>
            </a:r>
            <a:r>
              <a:rPr lang="en-US" altLang="en-US" i="1" dirty="0">
                <a:ea typeface="ヒラギノ角ゴ Pro W3" charset="-128"/>
              </a:rPr>
              <a:t>independent </a:t>
            </a:r>
            <a:r>
              <a:rPr lang="en-US" altLang="en-US" dirty="0">
                <a:ea typeface="ヒラギノ角ゴ Pro W3" charset="-128"/>
              </a:rPr>
              <a:t>if</a:t>
            </a:r>
          </a:p>
          <a:p>
            <a:pPr marL="381000" indent="-381000" eaLnBrk="1" hangingPunct="1">
              <a:buFont typeface="Wingdings" pitchFamily="2" charset="2"/>
              <a:buNone/>
            </a:pPr>
            <a:endParaRPr lang="en-US" altLang="en-US" i="1" dirty="0">
              <a:ea typeface="ヒラギノ角ゴ Pro W3" charset="-128"/>
            </a:endParaRPr>
          </a:p>
          <a:p>
            <a:pPr marL="381000" indent="-381000" eaLnBrk="1" hangingPunct="1">
              <a:buFont typeface="Wingdings" pitchFamily="2" charset="2"/>
              <a:buNone/>
            </a:pPr>
            <a:r>
              <a:rPr lang="en-US" altLang="en-US" dirty="0">
                <a:ea typeface="ヒラギノ角ゴ Pro W3" charset="-128"/>
              </a:rPr>
              <a:t>a. an outcome occurs on the first trial; then that particular outcome cannot occur on the second trial.</a:t>
            </a:r>
          </a:p>
          <a:p>
            <a:pPr marL="381000" indent="-381000" eaLnBrk="1" hangingPunct="1">
              <a:buFont typeface="Wingdings" pitchFamily="2" charset="2"/>
              <a:buNone/>
            </a:pPr>
            <a:r>
              <a:rPr lang="en-US" altLang="en-US" dirty="0">
                <a:ea typeface="ヒラギノ角ゴ Pro W3" charset="-128"/>
              </a:rPr>
              <a:t>b. an outcome occurs on the first trial; then that particular outcome has no effect on what outcome occurs on the second trial.</a:t>
            </a:r>
          </a:p>
          <a:p>
            <a:pPr marL="381000" indent="-381000" eaLnBrk="1" hangingPunct="1">
              <a:buFont typeface="Wingdings" pitchFamily="2" charset="2"/>
              <a:buNone/>
            </a:pPr>
            <a:r>
              <a:rPr lang="en-US" altLang="en-US" dirty="0">
                <a:ea typeface="ヒラギノ角ゴ Pro W3" charset="-128"/>
              </a:rPr>
              <a:t>c. outcomes in the first trial are mutually exclusive of the outcomes in the second trial.</a:t>
            </a:r>
            <a:endParaRPr lang="en-US" altLang="en-US" dirty="0">
              <a:solidFill>
                <a:schemeClr val="bg1"/>
              </a:solidFill>
              <a:ea typeface="ヒラギノ角ゴ Pro W3" charset="-128"/>
            </a:endParaRPr>
          </a:p>
        </p:txBody>
      </p:sp>
      <p:sp>
        <p:nvSpPr>
          <p:cNvPr id="2" name="Footer Placeholder 1"/>
          <p:cNvSpPr>
            <a:spLocks noGrp="1"/>
          </p:cNvSpPr>
          <p:nvPr>
            <p:ph type="ftr" sz="quarter" idx="11"/>
          </p:nvPr>
        </p:nvSpPr>
        <p:spPr/>
        <p:txBody>
          <a:bodyPr/>
          <a:lstStyle/>
          <a:p>
            <a:pPr>
              <a:defRPr/>
            </a:pPr>
            <a:r>
              <a:rPr lang="en-US" altLang="en-US" dirty="0"/>
              <a:t>4.1  Randomness</a:t>
            </a:r>
            <a:endParaRPr lang="en-US" altLang="en-US" i="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4.3-5</a:t>
            </a:r>
          </a:p>
        </p:txBody>
      </p:sp>
      <p:sp>
        <p:nvSpPr>
          <p:cNvPr id="1338371" name="Rectangle 3"/>
          <p:cNvSpPr>
            <a:spLocks noGrp="1" noChangeArrowheads="1"/>
          </p:cNvSpPr>
          <p:nvPr>
            <p:ph idx="1"/>
          </p:nvPr>
        </p:nvSpPr>
        <p:spPr/>
        <p:txBody>
          <a:bodyPr/>
          <a:lstStyle/>
          <a:p>
            <a:pPr marL="0" indent="0" eaLnBrk="1" hangingPunct="1">
              <a:buFont typeface="Wingdings" pitchFamily="2" charset="2"/>
              <a:buNone/>
            </a:pPr>
            <a:r>
              <a:rPr lang="en-US" altLang="en-US" sz="2400" dirty="0">
                <a:ea typeface="ヒラギノ角ゴ Pro W3" charset="-128"/>
              </a:rPr>
              <a:t>The time it takes for downhill skiers to finish a race follows a Normal distribution with a mean of 59 seconds and a standard deviation of 1.45 seconds. What proportion of skiers will finish the race in exactly 1 minute?</a:t>
            </a:r>
          </a:p>
          <a:p>
            <a:pPr marL="0" indent="0" eaLnBrk="1" hangingPunct="1">
              <a:buFont typeface="Wingdings" pitchFamily="2" charset="2"/>
              <a:buNone/>
            </a:pPr>
            <a:endParaRPr lang="en-US" altLang="en-US" sz="2000" dirty="0">
              <a:ea typeface="ヒラギノ角ゴ Pro W3" charset="-128"/>
            </a:endParaRPr>
          </a:p>
          <a:p>
            <a:pPr marL="0" indent="0" eaLnBrk="1" hangingPunct="1">
              <a:buFont typeface="Wingdings" pitchFamily="2" charset="2"/>
              <a:buNone/>
            </a:pPr>
            <a:r>
              <a:rPr lang="en-US" altLang="en-US" sz="2400" dirty="0">
                <a:ea typeface="ヒラギノ角ゴ Pro W3" charset="-128"/>
              </a:rPr>
              <a:t>a. 0.6897</a:t>
            </a:r>
          </a:p>
          <a:p>
            <a:pPr marL="0" indent="0" eaLnBrk="1" hangingPunct="1">
              <a:buFont typeface="Wingdings 3" pitchFamily="18" charset="2"/>
              <a:buNone/>
            </a:pPr>
            <a:r>
              <a:rPr lang="en-US" altLang="en-US" sz="2400" dirty="0">
                <a:ea typeface="ヒラギノ角ゴ Pro W3" charset="-128"/>
              </a:rPr>
              <a:t>b. 0.2451</a:t>
            </a:r>
          </a:p>
          <a:p>
            <a:pPr marL="0" indent="0" eaLnBrk="1" hangingPunct="1">
              <a:buFont typeface="Wingdings" pitchFamily="2" charset="2"/>
              <a:buNone/>
            </a:pPr>
            <a:r>
              <a:rPr lang="en-US" altLang="en-US" sz="2400" dirty="0">
                <a:ea typeface="ヒラギノ角ゴ Pro W3" charset="-128"/>
              </a:rPr>
              <a:t>c. 0.7549  </a:t>
            </a:r>
          </a:p>
          <a:p>
            <a:pPr marL="0" indent="0" eaLnBrk="1" hangingPunct="1">
              <a:buFont typeface="Wingdings" pitchFamily="2" charset="2"/>
              <a:buNone/>
            </a:pPr>
            <a:r>
              <a:rPr lang="en-US" altLang="en-US" sz="2400" dirty="0">
                <a:ea typeface="ヒラギノ角ゴ Pro W3" charset="-128"/>
              </a:rPr>
              <a:t>d. 0.0000 </a:t>
            </a:r>
          </a:p>
          <a:p>
            <a:pPr marL="0" indent="0" eaLnBrk="1" hangingPunct="1">
              <a:buFont typeface="Wingdings" pitchFamily="2" charset="2"/>
              <a:buNone/>
            </a:pPr>
            <a:endParaRPr lang="en-US" altLang="en-US" sz="2000" dirty="0">
              <a:ea typeface="ヒラギノ角ゴ Pro W3" charset="-128"/>
            </a:endParaRPr>
          </a:p>
          <a:p>
            <a:pPr marL="0" indent="0" eaLnBrk="1" hangingPunct="1">
              <a:buFont typeface="Wingdings" pitchFamily="2" charset="2"/>
              <a:buNone/>
            </a:pPr>
            <a:r>
              <a:rPr lang="en-US" altLang="en-US" sz="2000" dirty="0">
                <a:ea typeface="ヒラギノ角ゴ Pro W3" charset="-128"/>
              </a:rPr>
              <a:t>	</a:t>
            </a:r>
            <a:endParaRPr lang="en-US" altLang="en-US" sz="2000" i="1" dirty="0">
              <a:ea typeface="ヒラギノ角ゴ Pro W3" charset="-128"/>
            </a:endParaRPr>
          </a:p>
        </p:txBody>
      </p:sp>
      <p:sp>
        <p:nvSpPr>
          <p:cNvPr id="3" name="Footer Placeholder 2"/>
          <p:cNvSpPr>
            <a:spLocks noGrp="1"/>
          </p:cNvSpPr>
          <p:nvPr>
            <p:ph type="ftr" sz="quarter" idx="11"/>
          </p:nvPr>
        </p:nvSpPr>
        <p:spPr/>
        <p:txBody>
          <a:bodyPr/>
          <a:lstStyle/>
          <a:p>
            <a:pPr>
              <a:defRPr/>
            </a:pPr>
            <a:r>
              <a:rPr lang="en-US" altLang="en-US" dirty="0"/>
              <a:t>4.3 Random Variables</a:t>
            </a:r>
            <a:endParaRPr lang="en-US" altLang="en-US" i="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4.3-5 answer</a:t>
            </a:r>
          </a:p>
        </p:txBody>
      </p:sp>
      <p:sp>
        <p:nvSpPr>
          <p:cNvPr id="1338371" name="Rectangle 3"/>
          <p:cNvSpPr>
            <a:spLocks noGrp="1" noChangeArrowheads="1"/>
          </p:cNvSpPr>
          <p:nvPr>
            <p:ph idx="1"/>
          </p:nvPr>
        </p:nvSpPr>
        <p:spPr/>
        <p:txBody>
          <a:bodyPr/>
          <a:lstStyle/>
          <a:p>
            <a:pPr marL="0" indent="0" eaLnBrk="1" hangingPunct="1">
              <a:buFont typeface="Wingdings" pitchFamily="2" charset="2"/>
              <a:buNone/>
            </a:pPr>
            <a:r>
              <a:rPr lang="en-US" altLang="en-US" sz="2400" dirty="0">
                <a:ea typeface="ヒラギノ角ゴ Pro W3" charset="-128"/>
              </a:rPr>
              <a:t>The time it takes for downhill skiers to finish a race follows a Normal distribution with a mean of 59 seconds and a standard deviation of 1.45 seconds. What proportion of skiers will finish the race in exactly 1 minute?</a:t>
            </a:r>
          </a:p>
          <a:p>
            <a:pPr marL="0" indent="0" eaLnBrk="1" hangingPunct="1">
              <a:buFont typeface="Wingdings" pitchFamily="2" charset="2"/>
              <a:buNone/>
            </a:pPr>
            <a:endParaRPr lang="en-US" altLang="en-US" sz="2000" dirty="0">
              <a:ea typeface="ヒラギノ角ゴ Pro W3" charset="-128"/>
            </a:endParaRPr>
          </a:p>
          <a:p>
            <a:pPr marL="0" indent="0" eaLnBrk="1" hangingPunct="1">
              <a:buFont typeface="Wingdings" pitchFamily="2" charset="2"/>
              <a:buNone/>
            </a:pPr>
            <a:r>
              <a:rPr lang="en-US" altLang="en-US" sz="2400" dirty="0">
                <a:ea typeface="ヒラギノ角ゴ Pro W3" charset="-128"/>
              </a:rPr>
              <a:t>a. 0.6897</a:t>
            </a:r>
          </a:p>
          <a:p>
            <a:pPr marL="0" indent="0" eaLnBrk="1" hangingPunct="1">
              <a:buFont typeface="Wingdings 3" pitchFamily="18" charset="2"/>
              <a:buNone/>
            </a:pPr>
            <a:r>
              <a:rPr lang="en-US" altLang="en-US" sz="2400" dirty="0">
                <a:ea typeface="ヒラギノ角ゴ Pro W3" charset="-128"/>
              </a:rPr>
              <a:t>b. 0.2451</a:t>
            </a:r>
          </a:p>
          <a:p>
            <a:pPr marL="0" indent="0" eaLnBrk="1" hangingPunct="1">
              <a:buFont typeface="Wingdings" pitchFamily="2" charset="2"/>
              <a:buNone/>
            </a:pPr>
            <a:r>
              <a:rPr lang="en-US" altLang="en-US" sz="2400" dirty="0">
                <a:ea typeface="ヒラギノ角ゴ Pro W3" charset="-128"/>
              </a:rPr>
              <a:t>c. 0.7549  </a:t>
            </a:r>
          </a:p>
          <a:p>
            <a:pPr marL="0" indent="0" eaLnBrk="1" hangingPunct="1">
              <a:buFont typeface="Wingdings" pitchFamily="2" charset="2"/>
              <a:buNone/>
            </a:pPr>
            <a:r>
              <a:rPr lang="en-US" altLang="en-US" sz="2400" b="1" dirty="0">
                <a:ea typeface="ヒラギノ角ゴ Pro W3" charset="-128"/>
              </a:rPr>
              <a:t>d. 0.0000 (correct) </a:t>
            </a:r>
          </a:p>
          <a:p>
            <a:pPr marL="0" indent="0" eaLnBrk="1" hangingPunct="1">
              <a:buFont typeface="Wingdings" pitchFamily="2" charset="2"/>
              <a:buNone/>
            </a:pPr>
            <a:endParaRPr lang="en-US" altLang="en-US" sz="2000" dirty="0">
              <a:ea typeface="ヒラギノ角ゴ Pro W3" charset="-128"/>
            </a:endParaRPr>
          </a:p>
          <a:p>
            <a:pPr marL="0" indent="0" eaLnBrk="1" hangingPunct="1">
              <a:buFont typeface="Wingdings" pitchFamily="2" charset="2"/>
              <a:buNone/>
            </a:pPr>
            <a:r>
              <a:rPr lang="en-US" altLang="en-US" sz="2000" dirty="0">
                <a:ea typeface="ヒラギノ角ゴ Pro W3" charset="-128"/>
              </a:rPr>
              <a:t>	</a:t>
            </a:r>
            <a:endParaRPr lang="en-US" altLang="en-US" sz="2000" i="1" dirty="0">
              <a:ea typeface="ヒラギノ角ゴ Pro W3" charset="-128"/>
            </a:endParaRPr>
          </a:p>
        </p:txBody>
      </p:sp>
      <p:sp>
        <p:nvSpPr>
          <p:cNvPr id="3" name="Footer Placeholder 2"/>
          <p:cNvSpPr>
            <a:spLocks noGrp="1"/>
          </p:cNvSpPr>
          <p:nvPr>
            <p:ph type="ftr" sz="quarter" idx="11"/>
          </p:nvPr>
        </p:nvSpPr>
        <p:spPr/>
        <p:txBody>
          <a:bodyPr/>
          <a:lstStyle/>
          <a:p>
            <a:pPr>
              <a:defRPr/>
            </a:pPr>
            <a:r>
              <a:rPr lang="en-US" altLang="en-US" dirty="0"/>
              <a:t>4.3 Random Variables</a:t>
            </a:r>
            <a:endParaRPr lang="en-US" altLang="en-US" i="1" dirty="0"/>
          </a:p>
        </p:txBody>
      </p:sp>
    </p:spTree>
    <p:extLst>
      <p:ext uri="{BB962C8B-B14F-4D97-AF65-F5344CB8AC3E}">
        <p14:creationId xmlns:p14="http://schemas.microsoft.com/office/powerpoint/2010/main" val="13588734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4.3-6</a:t>
            </a:r>
          </a:p>
        </p:txBody>
      </p:sp>
      <p:sp>
        <p:nvSpPr>
          <p:cNvPr id="1302531" name="Rectangle 3"/>
          <p:cNvSpPr>
            <a:spLocks noGrp="1" noChangeArrowheads="1"/>
          </p:cNvSpPr>
          <p:nvPr>
            <p:ph idx="1"/>
          </p:nvPr>
        </p:nvSpPr>
        <p:spPr>
          <a:xfrm>
            <a:off x="457200" y="1506502"/>
            <a:ext cx="8229600" cy="1905000"/>
          </a:xfrm>
        </p:spPr>
        <p:txBody>
          <a:bodyPr/>
          <a:lstStyle/>
          <a:p>
            <a:pPr marL="0" indent="-381000" eaLnBrk="1" hangingPunct="1">
              <a:buFont typeface="Wingdings" pitchFamily="2" charset="2"/>
              <a:buNone/>
            </a:pPr>
            <a:r>
              <a:rPr lang="en-US" altLang="en-US" dirty="0">
                <a:ea typeface="ヒラギノ角ゴ Pro W3" charset="-128"/>
              </a:rPr>
              <a:t>Suppose</a:t>
            </a:r>
            <a:r>
              <a:rPr lang="en-US" altLang="en-US" i="1" dirty="0">
                <a:ea typeface="ヒラギノ角ゴ Pro W3" charset="-128"/>
              </a:rPr>
              <a:t> X</a:t>
            </a:r>
            <a:r>
              <a:rPr lang="en-US" altLang="en-US" dirty="0">
                <a:ea typeface="ヒラギノ角ゴ Pro W3" charset="-128"/>
              </a:rPr>
              <a:t> is a continuous random variable taking values between 0 and 1 and having a probability distribution described by the following density curve. The probability that </a:t>
            </a:r>
            <a:r>
              <a:rPr lang="en-US" altLang="en-US" i="1" dirty="0">
                <a:ea typeface="ヒラギノ角ゴ Pro W3" charset="-128"/>
              </a:rPr>
              <a:t>X</a:t>
            </a:r>
            <a:r>
              <a:rPr lang="en-US" altLang="en-US" dirty="0">
                <a:ea typeface="ヒラギノ角ゴ Pro W3" charset="-128"/>
              </a:rPr>
              <a:t> takes a value between 0 and 3/4 is</a:t>
            </a:r>
          </a:p>
        </p:txBody>
      </p:sp>
      <p:sp>
        <p:nvSpPr>
          <p:cNvPr id="3" name="TextBox 2"/>
          <p:cNvSpPr txBox="1"/>
          <p:nvPr/>
        </p:nvSpPr>
        <p:spPr>
          <a:xfrm>
            <a:off x="457200" y="3716302"/>
            <a:ext cx="3352800" cy="1389098"/>
          </a:xfrm>
          <a:prstGeom prst="rect">
            <a:avLst/>
          </a:prstGeom>
          <a:noFill/>
        </p:spPr>
        <p:txBody>
          <a:bodyPr wrap="square" rtlCol="0">
            <a:spAutoFit/>
          </a:bodyPr>
          <a:lstStyle/>
          <a:p>
            <a:pPr lvl="0" indent="-381000" eaLnBrk="1" hangingPunct="1">
              <a:lnSpc>
                <a:spcPct val="80000"/>
              </a:lnSpc>
              <a:spcBef>
                <a:spcPts val="400"/>
              </a:spcBef>
              <a:spcAft>
                <a:spcPts val="1200"/>
              </a:spcAft>
              <a:buClr>
                <a:prstClr val="black"/>
              </a:buClr>
              <a:buSzPct val="100000"/>
            </a:pPr>
            <a:r>
              <a:rPr lang="en-US" altLang="en-US" sz="2400" dirty="0">
                <a:solidFill>
                  <a:prstClr val="black"/>
                </a:solidFill>
                <a:ea typeface="ヒラギノ角ゴ Pro W3" charset="-128"/>
                <a:cs typeface="Arial" panose="020B0604020202020204" pitchFamily="34" charset="0"/>
              </a:rPr>
              <a:t>a. 0.875.</a:t>
            </a:r>
          </a:p>
          <a:p>
            <a:pPr lvl="0" indent="-381000" eaLnBrk="1" hangingPunct="1">
              <a:lnSpc>
                <a:spcPct val="80000"/>
              </a:lnSpc>
              <a:spcBef>
                <a:spcPts val="400"/>
              </a:spcBef>
              <a:spcAft>
                <a:spcPts val="1200"/>
              </a:spcAft>
              <a:buClr>
                <a:prstClr val="black"/>
              </a:buClr>
              <a:buSzPct val="100000"/>
            </a:pPr>
            <a:r>
              <a:rPr lang="en-US" altLang="en-US" sz="2400" dirty="0">
                <a:solidFill>
                  <a:prstClr val="black"/>
                </a:solidFill>
                <a:ea typeface="ヒラギノ角ゴ Pro W3" charset="-128"/>
                <a:cs typeface="Arial" panose="020B0604020202020204" pitchFamily="34" charset="0"/>
              </a:rPr>
              <a:t>b. 0.75.</a:t>
            </a:r>
          </a:p>
          <a:p>
            <a:pPr lvl="0" indent="-381000" eaLnBrk="1" hangingPunct="1">
              <a:lnSpc>
                <a:spcPct val="80000"/>
              </a:lnSpc>
              <a:spcBef>
                <a:spcPts val="400"/>
              </a:spcBef>
              <a:spcAft>
                <a:spcPts val="1200"/>
              </a:spcAft>
              <a:buClr>
                <a:prstClr val="black"/>
              </a:buClr>
              <a:buSzPct val="100000"/>
            </a:pPr>
            <a:r>
              <a:rPr lang="en-US" altLang="en-US" sz="2400" dirty="0">
                <a:solidFill>
                  <a:prstClr val="black"/>
                </a:solidFill>
                <a:ea typeface="ヒラギノ角ゴ Pro W3" charset="-128"/>
                <a:cs typeface="Arial" panose="020B0604020202020204" pitchFamily="34" charset="0"/>
              </a:rPr>
              <a:t>c. 3/8.</a:t>
            </a:r>
          </a:p>
        </p:txBody>
      </p:sp>
      <p:pic>
        <p:nvPicPr>
          <p:cNvPr id="43011" name="Picture 6" descr="The image shows a density curve graph  with horizontal axis depicting 0.0, 0.5 and 1.0 interval markings, and vertical axis depicting 0.0, 0.5, 1.0, 1.5 and 2.0 interval markings. There is a line parallel to the horizontal axis with coordinates (horizontal &quot;0.0,&quot; vertical &quot;1.5&quot;) and (horizontal &quot;0.5,&quot; vertical &quot;1.5&quot;). Then there is a line parallel to the vertical axis with coordinates (horizontal &quot;0.5,&quot; vertical &quot;0.5&quot;) and (horizontal &quot;0.5,&quot; vertical &quot;1.5&quot;). Again there is a line parallel to the horizontal axis with coordinates (horizontal &quot;0.5,&quot; vertical &quot;0.5&quot;) and (horizontal &quot;1.0,&quot; vertical &quot;0.5&quot;). Again there is a line parallel to the vertical axis with coordinates (horizontal &quot;1.0,&quot; vertical &quot;0.5&quot;) and (horizontal &quot;0.0,&quot; vertical &quot;0.5&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8275" y="3352800"/>
            <a:ext cx="3438525"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1"/>
          </p:nvPr>
        </p:nvSpPr>
        <p:spPr/>
        <p:txBody>
          <a:bodyPr/>
          <a:lstStyle/>
          <a:p>
            <a:pPr>
              <a:defRPr/>
            </a:pPr>
            <a:r>
              <a:rPr lang="en-US" altLang="en-US" dirty="0">
                <a:latin typeface="Arial" panose="020B0604020202020204" pitchFamily="34" charset="0"/>
                <a:cs typeface="Arial" panose="020B0604020202020204" pitchFamily="34" charset="0"/>
              </a:rPr>
              <a:t>4.3 Random Variables</a:t>
            </a:r>
            <a:endParaRPr lang="en-US" altLang="en-US" i="1" dirty="0">
              <a:latin typeface="Arial" panose="020B0604020202020204" pitchFamily="34" charset="0"/>
              <a:cs typeface="Arial"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4.3-6 answer</a:t>
            </a:r>
          </a:p>
        </p:txBody>
      </p:sp>
      <p:sp>
        <p:nvSpPr>
          <p:cNvPr id="1302531" name="Rectangle 3"/>
          <p:cNvSpPr>
            <a:spLocks noGrp="1" noChangeArrowheads="1"/>
          </p:cNvSpPr>
          <p:nvPr>
            <p:ph idx="1"/>
          </p:nvPr>
        </p:nvSpPr>
        <p:spPr>
          <a:xfrm>
            <a:off x="457200" y="1582702"/>
            <a:ext cx="8229600" cy="1905000"/>
          </a:xfrm>
        </p:spPr>
        <p:txBody>
          <a:bodyPr/>
          <a:lstStyle/>
          <a:p>
            <a:pPr marL="0" indent="-381000" eaLnBrk="1" hangingPunct="1">
              <a:buFont typeface="Wingdings" pitchFamily="2" charset="2"/>
              <a:buNone/>
            </a:pPr>
            <a:r>
              <a:rPr lang="en-US" altLang="en-US" dirty="0">
                <a:ea typeface="ヒラギノ角ゴ Pro W3" charset="-128"/>
              </a:rPr>
              <a:t>Suppose</a:t>
            </a:r>
            <a:r>
              <a:rPr lang="en-US" altLang="en-US" i="1" dirty="0">
                <a:ea typeface="ヒラギノ角ゴ Pro W3" charset="-128"/>
              </a:rPr>
              <a:t> X</a:t>
            </a:r>
            <a:r>
              <a:rPr lang="en-US" altLang="en-US" dirty="0">
                <a:ea typeface="ヒラギノ角ゴ Pro W3" charset="-128"/>
              </a:rPr>
              <a:t> is a continuous random variable taking values between 0 and 1 and having a probability distribution described by the following density curve. The probability that </a:t>
            </a:r>
            <a:r>
              <a:rPr lang="en-US" altLang="en-US" i="1" dirty="0">
                <a:ea typeface="ヒラギノ角ゴ Pro W3" charset="-128"/>
              </a:rPr>
              <a:t>X</a:t>
            </a:r>
            <a:r>
              <a:rPr lang="en-US" altLang="en-US" dirty="0">
                <a:ea typeface="ヒラギノ角ゴ Pro W3" charset="-128"/>
              </a:rPr>
              <a:t> takes a value between 0 and 3/4 is</a:t>
            </a:r>
          </a:p>
        </p:txBody>
      </p:sp>
      <p:sp>
        <p:nvSpPr>
          <p:cNvPr id="3" name="TextBox 2"/>
          <p:cNvSpPr txBox="1"/>
          <p:nvPr/>
        </p:nvSpPr>
        <p:spPr>
          <a:xfrm>
            <a:off x="457200" y="3792502"/>
            <a:ext cx="3352800" cy="1389098"/>
          </a:xfrm>
          <a:prstGeom prst="rect">
            <a:avLst/>
          </a:prstGeom>
          <a:noFill/>
        </p:spPr>
        <p:txBody>
          <a:bodyPr wrap="square" rtlCol="0">
            <a:spAutoFit/>
          </a:bodyPr>
          <a:lstStyle/>
          <a:p>
            <a:pPr lvl="0" indent="-381000" eaLnBrk="1" hangingPunct="1">
              <a:lnSpc>
                <a:spcPct val="80000"/>
              </a:lnSpc>
              <a:spcBef>
                <a:spcPts val="400"/>
              </a:spcBef>
              <a:spcAft>
                <a:spcPts val="1200"/>
              </a:spcAft>
              <a:buClr>
                <a:prstClr val="black"/>
              </a:buClr>
              <a:buSzPct val="100000"/>
            </a:pPr>
            <a:r>
              <a:rPr lang="en-US" altLang="en-US" sz="2400" b="1" dirty="0">
                <a:solidFill>
                  <a:prstClr val="black"/>
                </a:solidFill>
                <a:ea typeface="ヒラギノ角ゴ Pro W3" charset="-128"/>
                <a:cs typeface="Arial" panose="020B0604020202020204" pitchFamily="34" charset="0"/>
              </a:rPr>
              <a:t>a. 0.875. (correct)</a:t>
            </a:r>
          </a:p>
          <a:p>
            <a:pPr lvl="0" indent="-381000" eaLnBrk="1" hangingPunct="1">
              <a:lnSpc>
                <a:spcPct val="80000"/>
              </a:lnSpc>
              <a:spcBef>
                <a:spcPts val="400"/>
              </a:spcBef>
              <a:spcAft>
                <a:spcPts val="1200"/>
              </a:spcAft>
              <a:buClr>
                <a:prstClr val="black"/>
              </a:buClr>
              <a:buSzPct val="100000"/>
            </a:pPr>
            <a:r>
              <a:rPr lang="en-US" altLang="en-US" sz="2400" dirty="0">
                <a:solidFill>
                  <a:prstClr val="black"/>
                </a:solidFill>
                <a:ea typeface="ヒラギノ角ゴ Pro W3" charset="-128"/>
                <a:cs typeface="Arial" panose="020B0604020202020204" pitchFamily="34" charset="0"/>
              </a:rPr>
              <a:t>b. 0.75.</a:t>
            </a:r>
          </a:p>
          <a:p>
            <a:pPr lvl="0" indent="-381000" eaLnBrk="1" hangingPunct="1">
              <a:lnSpc>
                <a:spcPct val="80000"/>
              </a:lnSpc>
              <a:spcBef>
                <a:spcPts val="400"/>
              </a:spcBef>
              <a:spcAft>
                <a:spcPts val="1200"/>
              </a:spcAft>
              <a:buClr>
                <a:prstClr val="black"/>
              </a:buClr>
              <a:buSzPct val="100000"/>
            </a:pPr>
            <a:r>
              <a:rPr lang="en-US" altLang="en-US" sz="2400" dirty="0">
                <a:solidFill>
                  <a:prstClr val="black"/>
                </a:solidFill>
                <a:ea typeface="ヒラギノ角ゴ Pro W3" charset="-128"/>
                <a:cs typeface="Arial" panose="020B0604020202020204" pitchFamily="34" charset="0"/>
              </a:rPr>
              <a:t>c. 3/8.</a:t>
            </a:r>
          </a:p>
        </p:txBody>
      </p:sp>
      <p:pic>
        <p:nvPicPr>
          <p:cNvPr id="43011" name="Picture 6" descr="The image shows a density curve graph  with horizontal axis depicting 0.0, 0.5 and 1.0 interval markings, and vertical axis depicting 0.0, 0.5, 1.0, 1.5 and 2.0 interval markings. There is a line parallel to the horizontal axis with coordinates (horizontal &quot;0.0,&quot; vertical &quot;1.5&quot;) and (horizontal &quot;0.5,&quot; vertical &quot;1.5&quot;). Then there is a line parallel to the vertical axis with coordinates (horizontal &quot;0.5,&quot; vertical &quot;0.5&quot;) and (horizontal &quot;0.5,&quot; vertical &quot;1.5&quot;). Again there is a line parallel to the horizontal axis with coordinates (horizontal &quot;0.5,&quot; vertical &quot;0.5&quot;) and (horizontal &quot;1.0,&quot; vertical &quot;0.5&quot;). Again there is a line parallel to the vertical axis with coordinates (horizontal &quot;1.0,&quot; vertical &quot;0.5&quot;) and (horizontal &quot;0.0,&quot; vertical &quot;0.5&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8275" y="3352800"/>
            <a:ext cx="3438525"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1"/>
          </p:nvPr>
        </p:nvSpPr>
        <p:spPr/>
        <p:txBody>
          <a:bodyPr/>
          <a:lstStyle/>
          <a:p>
            <a:pPr>
              <a:defRPr/>
            </a:pPr>
            <a:r>
              <a:rPr lang="en-US" altLang="en-US" dirty="0">
                <a:latin typeface="Arial" panose="020B0604020202020204" pitchFamily="34" charset="0"/>
                <a:cs typeface="Arial" panose="020B0604020202020204" pitchFamily="34" charset="0"/>
              </a:rPr>
              <a:t>4.3 Random Variables</a:t>
            </a:r>
            <a:endParaRPr lang="en-US" altLang="en-US"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606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4.4-1</a:t>
            </a:r>
          </a:p>
        </p:txBody>
      </p:sp>
      <p:sp>
        <p:nvSpPr>
          <p:cNvPr id="4" name="Content Placeholder 3"/>
          <p:cNvSpPr>
            <a:spLocks noGrp="1"/>
          </p:cNvSpPr>
          <p:nvPr>
            <p:ph idx="1"/>
          </p:nvPr>
        </p:nvSpPr>
        <p:spPr/>
        <p:txBody>
          <a:bodyPr/>
          <a:lstStyle/>
          <a:p>
            <a:pPr marL="0" eaLnBrk="1" hangingPunct="1">
              <a:buClr>
                <a:srgbClr val="00CC99"/>
              </a:buClr>
              <a:buSzPct val="65000"/>
            </a:pPr>
            <a:r>
              <a:rPr lang="en-US" altLang="en-US" dirty="0">
                <a:cs typeface="Arial" pitchFamily="34" charset="0"/>
              </a:rPr>
              <a:t>A college basketball player makes 80% of his free throws. At the beginning of a game, he misses his first two free throws. We may correctly conclude that</a:t>
            </a:r>
          </a:p>
          <a:p>
            <a:pPr marL="0" eaLnBrk="1" hangingPunct="1">
              <a:spcBef>
                <a:spcPct val="20000"/>
              </a:spcBef>
              <a:buClr>
                <a:srgbClr val="00CC99"/>
              </a:buClr>
              <a:buSzPct val="65000"/>
            </a:pPr>
            <a:endParaRPr lang="en-US" altLang="en-US" dirty="0">
              <a:cs typeface="Arial" pitchFamily="34" charset="0"/>
            </a:endParaRPr>
          </a:p>
          <a:p>
            <a:pPr marL="0" eaLnBrk="1" hangingPunct="1">
              <a:spcBef>
                <a:spcPct val="20000"/>
              </a:spcBef>
              <a:buClr>
                <a:srgbClr val="00CC99"/>
              </a:buClr>
              <a:buSzPct val="65000"/>
            </a:pPr>
            <a:r>
              <a:rPr lang="en-US" altLang="en-US" dirty="0">
                <a:cs typeface="Arial" pitchFamily="34" charset="0"/>
              </a:rPr>
              <a:t>a. he will make his next eight shots.</a:t>
            </a:r>
          </a:p>
          <a:p>
            <a:pPr marL="0" eaLnBrk="1" hangingPunct="1">
              <a:spcBef>
                <a:spcPct val="20000"/>
              </a:spcBef>
              <a:buClr>
                <a:srgbClr val="00CC99"/>
              </a:buClr>
              <a:buSzPct val="65000"/>
            </a:pPr>
            <a:r>
              <a:rPr lang="en-US" altLang="en-US" dirty="0">
                <a:cs typeface="Arial" pitchFamily="34" charset="0"/>
              </a:rPr>
              <a:t>b. he will make eight shots in a row sometime during the season, but not necessarily in this game.</a:t>
            </a:r>
          </a:p>
          <a:p>
            <a:pPr marL="0" eaLnBrk="1" hangingPunct="1">
              <a:spcBef>
                <a:spcPct val="20000"/>
              </a:spcBef>
              <a:buClr>
                <a:srgbClr val="00CC99"/>
              </a:buClr>
              <a:buSzPct val="65000"/>
            </a:pPr>
            <a:r>
              <a:rPr lang="en-US" altLang="en-US" dirty="0">
                <a:cs typeface="Arial" pitchFamily="34" charset="0"/>
              </a:rPr>
              <a:t>c. none of the above</a:t>
            </a:r>
          </a:p>
        </p:txBody>
      </p:sp>
      <p:sp>
        <p:nvSpPr>
          <p:cNvPr id="5" name="Footer Placeholder 4"/>
          <p:cNvSpPr>
            <a:spLocks noGrp="1"/>
          </p:cNvSpPr>
          <p:nvPr>
            <p:ph type="ftr" sz="quarter" idx="11"/>
          </p:nvPr>
        </p:nvSpPr>
        <p:spPr/>
        <p:txBody>
          <a:bodyPr/>
          <a:lstStyle/>
          <a:p>
            <a:pPr>
              <a:defRPr/>
            </a:pPr>
            <a:r>
              <a:rPr lang="en-US" altLang="en-US" dirty="0"/>
              <a:t>4.4  Means and Variances of Random Variables</a:t>
            </a:r>
            <a:endParaRPr lang="en-US" altLang="en-US" i="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4.4-1 answer</a:t>
            </a:r>
          </a:p>
        </p:txBody>
      </p:sp>
      <p:sp>
        <p:nvSpPr>
          <p:cNvPr id="4" name="Content Placeholder 3"/>
          <p:cNvSpPr>
            <a:spLocks noGrp="1"/>
          </p:cNvSpPr>
          <p:nvPr>
            <p:ph idx="1"/>
          </p:nvPr>
        </p:nvSpPr>
        <p:spPr/>
        <p:txBody>
          <a:bodyPr/>
          <a:lstStyle/>
          <a:p>
            <a:pPr marL="0" eaLnBrk="1" hangingPunct="1">
              <a:buClr>
                <a:srgbClr val="00CC99"/>
              </a:buClr>
              <a:buSzPct val="65000"/>
            </a:pPr>
            <a:r>
              <a:rPr lang="en-US" altLang="en-US" dirty="0">
                <a:cs typeface="Arial" pitchFamily="34" charset="0"/>
              </a:rPr>
              <a:t>A college basketball player makes 80% of his free throws. At the beginning of a game, he misses his first two free throws. We may correctly conclude that</a:t>
            </a:r>
          </a:p>
          <a:p>
            <a:pPr marL="0" eaLnBrk="1" hangingPunct="1">
              <a:spcBef>
                <a:spcPct val="20000"/>
              </a:spcBef>
              <a:buClr>
                <a:srgbClr val="00CC99"/>
              </a:buClr>
              <a:buSzPct val="65000"/>
            </a:pPr>
            <a:endParaRPr lang="en-US" altLang="en-US" dirty="0">
              <a:cs typeface="Arial" pitchFamily="34" charset="0"/>
            </a:endParaRPr>
          </a:p>
          <a:p>
            <a:pPr marL="0" eaLnBrk="1" hangingPunct="1">
              <a:spcBef>
                <a:spcPct val="20000"/>
              </a:spcBef>
              <a:buClr>
                <a:srgbClr val="00CC99"/>
              </a:buClr>
              <a:buSzPct val="65000"/>
            </a:pPr>
            <a:r>
              <a:rPr lang="en-US" altLang="en-US" dirty="0">
                <a:cs typeface="Arial" pitchFamily="34" charset="0"/>
              </a:rPr>
              <a:t>a. he will make his next eight shots.</a:t>
            </a:r>
          </a:p>
          <a:p>
            <a:pPr marL="0" eaLnBrk="1" hangingPunct="1">
              <a:spcBef>
                <a:spcPct val="20000"/>
              </a:spcBef>
              <a:buClr>
                <a:srgbClr val="00CC99"/>
              </a:buClr>
              <a:buSzPct val="65000"/>
            </a:pPr>
            <a:r>
              <a:rPr lang="en-US" altLang="en-US" dirty="0">
                <a:cs typeface="Arial" pitchFamily="34" charset="0"/>
              </a:rPr>
              <a:t>b. he will make eight shots in a row sometime during the season, but not necessarily in this game.</a:t>
            </a:r>
          </a:p>
          <a:p>
            <a:pPr marL="0" eaLnBrk="1" hangingPunct="1">
              <a:spcBef>
                <a:spcPct val="20000"/>
              </a:spcBef>
              <a:buClr>
                <a:srgbClr val="00CC99"/>
              </a:buClr>
              <a:buSzPct val="65000"/>
            </a:pPr>
            <a:r>
              <a:rPr lang="en-US" altLang="en-US" b="1" dirty="0">
                <a:cs typeface="Arial" pitchFamily="34" charset="0"/>
              </a:rPr>
              <a:t>c. none of the above (correct)</a:t>
            </a:r>
          </a:p>
        </p:txBody>
      </p:sp>
      <p:sp>
        <p:nvSpPr>
          <p:cNvPr id="3" name="Footer Placeholder 2"/>
          <p:cNvSpPr>
            <a:spLocks noGrp="1"/>
          </p:cNvSpPr>
          <p:nvPr>
            <p:ph type="ftr" sz="quarter" idx="11"/>
          </p:nvPr>
        </p:nvSpPr>
        <p:spPr/>
        <p:txBody>
          <a:bodyPr/>
          <a:lstStyle/>
          <a:p>
            <a:pPr>
              <a:defRPr/>
            </a:pPr>
            <a:r>
              <a:rPr lang="en-US" altLang="en-US" dirty="0"/>
              <a:t>4.4  Means and Variances of Random Variables</a:t>
            </a:r>
            <a:endParaRPr lang="en-US" altLang="en-US" i="1" dirty="0"/>
          </a:p>
        </p:txBody>
      </p:sp>
    </p:spTree>
    <p:extLst>
      <p:ext uri="{BB962C8B-B14F-4D97-AF65-F5344CB8AC3E}">
        <p14:creationId xmlns:p14="http://schemas.microsoft.com/office/powerpoint/2010/main" val="27393865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4.4-2</a:t>
            </a:r>
          </a:p>
        </p:txBody>
      </p:sp>
      <mc:AlternateContent xmlns:mc="http://schemas.openxmlformats.org/markup-compatibility/2006" xmlns:a14="http://schemas.microsoft.com/office/drawing/2010/main">
        <mc:Choice Requires="a14">
          <p:sp>
            <p:nvSpPr>
              <p:cNvPr id="1312771" name="Rectangle 3"/>
              <p:cNvSpPr>
                <a:spLocks noGrp="1" noChangeArrowheads="1"/>
              </p:cNvSpPr>
              <p:nvPr>
                <p:ph idx="1"/>
              </p:nvPr>
            </p:nvSpPr>
            <p:spPr/>
            <p:txBody>
              <a:bodyPr/>
              <a:lstStyle/>
              <a:p>
                <a:pPr marL="0" indent="-381000" eaLnBrk="1" hangingPunct="1">
                  <a:lnSpc>
                    <a:spcPct val="120000"/>
                  </a:lnSpc>
                  <a:spcBef>
                    <a:spcPct val="0"/>
                  </a:spcBef>
                  <a:buFont typeface="Wingdings" pitchFamily="2" charset="2"/>
                  <a:buNone/>
                </a:pPr>
                <a:r>
                  <a:rPr lang="en-US" altLang="en-US" sz="2200" dirty="0">
                    <a:ea typeface="ヒラギノ角ゴ Pro W3" charset="-128"/>
                  </a:rPr>
                  <a:t>The weight of a medium-sized orange selected at random from a large bin of oranges at the local supermarket is a random variable with mean </a:t>
                </a:r>
                <a14:m>
                  <m:oMath xmlns:m="http://schemas.openxmlformats.org/officeDocument/2006/math">
                    <m:r>
                      <a:rPr lang="en-US" altLang="en-US" sz="2200" i="1" dirty="0" smtClean="0">
                        <a:latin typeface="Cambria Math" panose="02040503050406030204" pitchFamily="18" charset="0"/>
                        <a:ea typeface="Cambria Math" panose="02040503050406030204" pitchFamily="18" charset="0"/>
                      </a:rPr>
                      <m:t>𝜇</m:t>
                    </m:r>
                  </m:oMath>
                </a14:m>
                <a:r>
                  <a:rPr lang="en-US" altLang="en-US" sz="2200" dirty="0">
                    <a:ea typeface="ヒラギノ角ゴ Pro W3" charset="-128"/>
                  </a:rPr>
                  <a:t> = 12 </a:t>
                </a:r>
                <a:r>
                  <a:rPr lang="en-US" altLang="en-US" sz="2200" dirty="0" err="1">
                    <a:ea typeface="ヒラギノ角ゴ Pro W3" charset="-128"/>
                  </a:rPr>
                  <a:t>oz</a:t>
                </a:r>
                <a:r>
                  <a:rPr lang="en-US" altLang="en-US" sz="2200" dirty="0">
                    <a:ea typeface="ヒラギノ角ゴ Pro W3" charset="-128"/>
                  </a:rPr>
                  <a:t> and standard deviation </a:t>
                </a:r>
                <a14:m>
                  <m:oMath xmlns:m="http://schemas.openxmlformats.org/officeDocument/2006/math">
                    <m:r>
                      <a:rPr lang="en-US" altLang="en-US" sz="2200" i="1" dirty="0" smtClean="0">
                        <a:latin typeface="Cambria Math" panose="02040503050406030204" pitchFamily="18" charset="0"/>
                        <a:ea typeface="Cambria Math" panose="02040503050406030204" pitchFamily="18" charset="0"/>
                      </a:rPr>
                      <m:t>𝜎</m:t>
                    </m:r>
                  </m:oMath>
                </a14:m>
                <a:r>
                  <a:rPr lang="en-US" altLang="en-US" sz="2200" dirty="0">
                    <a:ea typeface="ヒラギノ角ゴ Pro W3" charset="-128"/>
                  </a:rPr>
                  <a:t> = 1.2 oz. Suppose we independently pick two oranges at random from the bin. The expected value of the sum of the weights of the two oranges, in pounds (1 </a:t>
                </a:r>
                <a:r>
                  <a:rPr lang="en-US" altLang="en-US" sz="2200" dirty="0" err="1">
                    <a:ea typeface="ヒラギノ角ゴ Pro W3" charset="-128"/>
                  </a:rPr>
                  <a:t>lb</a:t>
                </a:r>
                <a:r>
                  <a:rPr lang="en-US" altLang="en-US" sz="2200" dirty="0">
                    <a:ea typeface="ヒラギノ角ゴ Pro W3" charset="-128"/>
                  </a:rPr>
                  <a:t> = 16 oz), is</a:t>
                </a:r>
              </a:p>
              <a:p>
                <a:pPr marL="0" indent="-381000" eaLnBrk="1" hangingPunct="1">
                  <a:lnSpc>
                    <a:spcPct val="120000"/>
                  </a:lnSpc>
                  <a:spcBef>
                    <a:spcPct val="0"/>
                  </a:spcBef>
                  <a:buFont typeface="Wingdings" pitchFamily="2" charset="2"/>
                  <a:buNone/>
                </a:pPr>
                <a:endParaRPr lang="en-US" altLang="en-US" sz="2200" b="1" dirty="0">
                  <a:ea typeface="ヒラギノ角ゴ Pro W3" charset="-128"/>
                </a:endParaRPr>
              </a:p>
              <a:p>
                <a:pPr marL="0" indent="-381000" eaLnBrk="1" hangingPunct="1">
                  <a:lnSpc>
                    <a:spcPct val="120000"/>
                  </a:lnSpc>
                  <a:spcBef>
                    <a:spcPct val="0"/>
                  </a:spcBef>
                  <a:buFont typeface="Wingdings" pitchFamily="2" charset="2"/>
                  <a:buNone/>
                </a:pPr>
                <a:r>
                  <a:rPr lang="en-US" altLang="en-US" sz="2200" dirty="0">
                    <a:ea typeface="ヒラギノ角ゴ Pro W3" charset="-128"/>
                  </a:rPr>
                  <a:t>a.  24.</a:t>
                </a:r>
              </a:p>
              <a:p>
                <a:pPr marL="0" indent="-381000" eaLnBrk="1" hangingPunct="1">
                  <a:lnSpc>
                    <a:spcPct val="120000"/>
                  </a:lnSpc>
                  <a:spcBef>
                    <a:spcPct val="0"/>
                  </a:spcBef>
                  <a:buFont typeface="Wingdings" pitchFamily="2" charset="2"/>
                  <a:buNone/>
                </a:pPr>
                <a:r>
                  <a:rPr lang="en-US" altLang="en-US" sz="2200" dirty="0">
                    <a:ea typeface="ヒラギノ角ゴ Pro W3" charset="-128"/>
                  </a:rPr>
                  <a:t>b.  1.5.</a:t>
                </a:r>
              </a:p>
              <a:p>
                <a:pPr marL="0" indent="-381000" eaLnBrk="1" hangingPunct="1">
                  <a:lnSpc>
                    <a:spcPct val="120000"/>
                  </a:lnSpc>
                  <a:spcBef>
                    <a:spcPct val="0"/>
                  </a:spcBef>
                  <a:buFont typeface="Wingdings" pitchFamily="2" charset="2"/>
                  <a:buNone/>
                </a:pPr>
                <a:r>
                  <a:rPr lang="en-US" altLang="en-US" sz="2200" dirty="0">
                    <a:ea typeface="ヒラギノ角ゴ Pro W3" charset="-128"/>
                  </a:rPr>
                  <a:t>c.  0.75.</a:t>
                </a:r>
              </a:p>
            </p:txBody>
          </p:sp>
        </mc:Choice>
        <mc:Fallback xmlns="">
          <p:sp>
            <p:nvSpPr>
              <p:cNvPr id="1312771" name="Rectangle 3"/>
              <p:cNvSpPr>
                <a:spLocks noGrp="1" noRot="1" noChangeAspect="1" noMove="1" noResize="1" noEditPoints="1" noAdjustHandles="1" noChangeArrowheads="1" noChangeShapeType="1" noTextEdit="1"/>
              </p:cNvSpPr>
              <p:nvPr>
                <p:ph idx="1"/>
              </p:nvPr>
            </p:nvSpPr>
            <p:spPr>
              <a:blipFill>
                <a:blip r:embed="rId3"/>
                <a:stretch>
                  <a:fillRect l="-963" t="-119" r="-1481"/>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pPr>
              <a:defRPr/>
            </a:pPr>
            <a:r>
              <a:rPr lang="en-US" altLang="en-US" dirty="0"/>
              <a:t>4.4  Means and Variances of Random Variables</a:t>
            </a:r>
            <a:endParaRPr lang="en-US" altLang="en-US" i="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4.4-2 answer</a:t>
            </a:r>
          </a:p>
        </p:txBody>
      </p:sp>
      <mc:AlternateContent xmlns:mc="http://schemas.openxmlformats.org/markup-compatibility/2006" xmlns:a14="http://schemas.microsoft.com/office/drawing/2010/main">
        <mc:Choice Requires="a14">
          <p:sp>
            <p:nvSpPr>
              <p:cNvPr id="1312771" name="Rectangle 3"/>
              <p:cNvSpPr>
                <a:spLocks noGrp="1" noChangeArrowheads="1"/>
              </p:cNvSpPr>
              <p:nvPr>
                <p:ph idx="1"/>
              </p:nvPr>
            </p:nvSpPr>
            <p:spPr/>
            <p:txBody>
              <a:bodyPr/>
              <a:lstStyle/>
              <a:p>
                <a:pPr marL="0" indent="-381000" eaLnBrk="1" hangingPunct="1">
                  <a:lnSpc>
                    <a:spcPct val="120000"/>
                  </a:lnSpc>
                  <a:spcBef>
                    <a:spcPct val="0"/>
                  </a:spcBef>
                  <a:buFont typeface="Wingdings" pitchFamily="2" charset="2"/>
                  <a:buNone/>
                </a:pPr>
                <a:r>
                  <a:rPr lang="en-US" altLang="en-US" sz="2200" dirty="0">
                    <a:ea typeface="ヒラギノ角ゴ Pro W3" charset="-128"/>
                  </a:rPr>
                  <a:t>The weight of a medium-sized orange selected at random from a large bin of oranges at the local supermarket is a random variable with mean </a:t>
                </a:r>
                <a14:m>
                  <m:oMath xmlns:m="http://schemas.openxmlformats.org/officeDocument/2006/math">
                    <m:r>
                      <a:rPr lang="en-US" altLang="en-US" sz="2200" i="1" dirty="0" smtClean="0">
                        <a:latin typeface="Cambria Math" panose="02040503050406030204" pitchFamily="18" charset="0"/>
                        <a:ea typeface="Cambria Math" panose="02040503050406030204" pitchFamily="18" charset="0"/>
                      </a:rPr>
                      <m:t>𝜇</m:t>
                    </m:r>
                  </m:oMath>
                </a14:m>
                <a:r>
                  <a:rPr lang="en-US" altLang="en-US" sz="2200" dirty="0">
                    <a:ea typeface="ヒラギノ角ゴ Pro W3" charset="-128"/>
                  </a:rPr>
                  <a:t> = 12 </a:t>
                </a:r>
                <a:r>
                  <a:rPr lang="en-US" altLang="en-US" sz="2200" dirty="0" err="1">
                    <a:ea typeface="ヒラギノ角ゴ Pro W3" charset="-128"/>
                  </a:rPr>
                  <a:t>oz</a:t>
                </a:r>
                <a:r>
                  <a:rPr lang="en-US" altLang="en-US" sz="2200" dirty="0">
                    <a:ea typeface="ヒラギノ角ゴ Pro W3" charset="-128"/>
                  </a:rPr>
                  <a:t> and standard deviation </a:t>
                </a:r>
                <a14:m>
                  <m:oMath xmlns:m="http://schemas.openxmlformats.org/officeDocument/2006/math">
                    <m:r>
                      <a:rPr lang="en-US" altLang="en-US" sz="2200" i="1" dirty="0" smtClean="0">
                        <a:latin typeface="Cambria Math" panose="02040503050406030204" pitchFamily="18" charset="0"/>
                        <a:ea typeface="Cambria Math" panose="02040503050406030204" pitchFamily="18" charset="0"/>
                      </a:rPr>
                      <m:t>𝜎</m:t>
                    </m:r>
                  </m:oMath>
                </a14:m>
                <a:r>
                  <a:rPr lang="en-US" altLang="en-US" sz="2200" dirty="0">
                    <a:ea typeface="ヒラギノ角ゴ Pro W3" charset="-128"/>
                  </a:rPr>
                  <a:t> = 1.2 oz. Suppose we independently pick two oranges at random from the bin. The expected value of the sum of the weights of the two oranges, in pounds (1 </a:t>
                </a:r>
                <a:r>
                  <a:rPr lang="en-US" altLang="en-US" sz="2200" dirty="0" err="1">
                    <a:ea typeface="ヒラギノ角ゴ Pro W3" charset="-128"/>
                  </a:rPr>
                  <a:t>lb</a:t>
                </a:r>
                <a:r>
                  <a:rPr lang="en-US" altLang="en-US" sz="2200" dirty="0">
                    <a:ea typeface="ヒラギノ角ゴ Pro W3" charset="-128"/>
                  </a:rPr>
                  <a:t> = 16 oz), is</a:t>
                </a:r>
              </a:p>
              <a:p>
                <a:pPr marL="0" indent="-381000" eaLnBrk="1" hangingPunct="1">
                  <a:lnSpc>
                    <a:spcPct val="120000"/>
                  </a:lnSpc>
                  <a:spcBef>
                    <a:spcPct val="0"/>
                  </a:spcBef>
                  <a:buFont typeface="Wingdings" pitchFamily="2" charset="2"/>
                  <a:buNone/>
                </a:pPr>
                <a:endParaRPr lang="en-US" altLang="en-US" sz="2200" b="1" dirty="0">
                  <a:ea typeface="ヒラギノ角ゴ Pro W3" charset="-128"/>
                </a:endParaRPr>
              </a:p>
              <a:p>
                <a:pPr marL="0" indent="-381000" eaLnBrk="1" hangingPunct="1">
                  <a:lnSpc>
                    <a:spcPct val="120000"/>
                  </a:lnSpc>
                  <a:spcBef>
                    <a:spcPct val="0"/>
                  </a:spcBef>
                  <a:buFont typeface="Wingdings" pitchFamily="2" charset="2"/>
                  <a:buNone/>
                </a:pPr>
                <a:r>
                  <a:rPr lang="en-US" altLang="en-US" sz="2200" dirty="0">
                    <a:ea typeface="ヒラギノ角ゴ Pro W3" charset="-128"/>
                  </a:rPr>
                  <a:t>a.  24.</a:t>
                </a:r>
              </a:p>
              <a:p>
                <a:pPr marL="0" indent="-381000" eaLnBrk="1" hangingPunct="1">
                  <a:lnSpc>
                    <a:spcPct val="120000"/>
                  </a:lnSpc>
                  <a:spcBef>
                    <a:spcPct val="0"/>
                  </a:spcBef>
                  <a:buFont typeface="Wingdings" pitchFamily="2" charset="2"/>
                  <a:buNone/>
                </a:pPr>
                <a:r>
                  <a:rPr lang="en-US" altLang="en-US" sz="2200" b="1" dirty="0">
                    <a:ea typeface="ヒラギノ角ゴ Pro W3" charset="-128"/>
                  </a:rPr>
                  <a:t>b.  1.5. (correct)</a:t>
                </a:r>
              </a:p>
              <a:p>
                <a:pPr marL="0" indent="-381000" eaLnBrk="1" hangingPunct="1">
                  <a:lnSpc>
                    <a:spcPct val="120000"/>
                  </a:lnSpc>
                  <a:spcBef>
                    <a:spcPct val="0"/>
                  </a:spcBef>
                  <a:buFont typeface="Wingdings" pitchFamily="2" charset="2"/>
                  <a:buNone/>
                </a:pPr>
                <a:r>
                  <a:rPr lang="en-US" altLang="en-US" sz="2200" dirty="0">
                    <a:ea typeface="ヒラギノ角ゴ Pro W3" charset="-128"/>
                  </a:rPr>
                  <a:t>c.  0.75.</a:t>
                </a:r>
              </a:p>
            </p:txBody>
          </p:sp>
        </mc:Choice>
        <mc:Fallback xmlns="">
          <p:sp>
            <p:nvSpPr>
              <p:cNvPr id="1312771" name="Rectangle 3"/>
              <p:cNvSpPr>
                <a:spLocks noGrp="1" noRot="1" noChangeAspect="1" noMove="1" noResize="1" noEditPoints="1" noAdjustHandles="1" noChangeArrowheads="1" noChangeShapeType="1" noTextEdit="1"/>
              </p:cNvSpPr>
              <p:nvPr>
                <p:ph idx="1"/>
              </p:nvPr>
            </p:nvSpPr>
            <p:spPr>
              <a:blipFill>
                <a:blip r:embed="rId3"/>
                <a:stretch>
                  <a:fillRect l="-963" t="-119" r="-1481"/>
                </a:stretch>
              </a:blipFill>
            </p:spPr>
            <p:txBody>
              <a:bodyPr/>
              <a:lstStyle/>
              <a:p>
                <a:r>
                  <a:rPr lang="en-US">
                    <a:noFill/>
                  </a:rPr>
                  <a:t> </a:t>
                </a:r>
              </a:p>
            </p:txBody>
          </p:sp>
        </mc:Fallback>
      </mc:AlternateContent>
      <p:sp>
        <p:nvSpPr>
          <p:cNvPr id="1312775" name="Rectangle 7" descr="The image shows a mathematical calculation, which is mentioned as: &quot;24&quot; divide by &quot;16&quot; equals to &quot;1.5 lb.&quot;"/>
          <p:cNvSpPr>
            <a:spLocks noChangeArrowheads="1"/>
          </p:cNvSpPr>
          <p:nvPr/>
        </p:nvSpPr>
        <p:spPr bwMode="auto">
          <a:xfrm>
            <a:off x="3124200" y="4876800"/>
            <a:ext cx="1743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r>
              <a:rPr lang="en-US" altLang="en-US" b="1" dirty="0"/>
              <a:t>24/16 = 1.5 </a:t>
            </a:r>
            <a:r>
              <a:rPr lang="en-US" altLang="en-US" b="1" dirty="0" err="1"/>
              <a:t>lb</a:t>
            </a:r>
            <a:r>
              <a:rPr lang="en-US" altLang="en-US" dirty="0"/>
              <a:t> </a:t>
            </a:r>
          </a:p>
        </p:txBody>
      </p:sp>
      <p:sp>
        <p:nvSpPr>
          <p:cNvPr id="3" name="Footer Placeholder 2"/>
          <p:cNvSpPr>
            <a:spLocks noGrp="1"/>
          </p:cNvSpPr>
          <p:nvPr>
            <p:ph type="ftr" sz="quarter" idx="11"/>
          </p:nvPr>
        </p:nvSpPr>
        <p:spPr/>
        <p:txBody>
          <a:bodyPr/>
          <a:lstStyle/>
          <a:p>
            <a:pPr>
              <a:defRPr/>
            </a:pPr>
            <a:r>
              <a:rPr lang="en-US" altLang="en-US" dirty="0"/>
              <a:t>4.4  Means and Variances of Random Variables</a:t>
            </a:r>
            <a:endParaRPr lang="en-US" altLang="en-US" i="1" dirty="0"/>
          </a:p>
        </p:txBody>
      </p:sp>
    </p:spTree>
    <p:extLst>
      <p:ext uri="{BB962C8B-B14F-4D97-AF65-F5344CB8AC3E}">
        <p14:creationId xmlns:p14="http://schemas.microsoft.com/office/powerpoint/2010/main" val="27887071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4.4-3</a:t>
            </a:r>
          </a:p>
        </p:txBody>
      </p:sp>
      <p:sp>
        <p:nvSpPr>
          <p:cNvPr id="1313795" name="Rectangle 3"/>
          <p:cNvSpPr>
            <a:spLocks noGrp="1" noChangeArrowheads="1"/>
          </p:cNvSpPr>
          <p:nvPr>
            <p:ph idx="1"/>
          </p:nvPr>
        </p:nvSpPr>
        <p:spPr/>
        <p:txBody>
          <a:bodyPr/>
          <a:lstStyle/>
          <a:p>
            <a:pPr marL="0" indent="0" eaLnBrk="1" hangingPunct="1">
              <a:buFont typeface="Wingdings" pitchFamily="2" charset="2"/>
              <a:buNone/>
            </a:pPr>
            <a:r>
              <a:rPr lang="en-US" altLang="en-US" sz="2000" dirty="0">
                <a:ea typeface="ヒラギノ角ゴ Pro W3" charset="-128"/>
              </a:rPr>
              <a:t>A fourth-grade teacher gives homework every night in mathematics and language arts. The time to complete the mathematics homework has a mean of </a:t>
            </a:r>
            <a:r>
              <a:rPr lang="en-US" altLang="en-US" sz="2000" u="sng" dirty="0">
                <a:ea typeface="ヒラギノ角ゴ Pro W3" charset="-128"/>
              </a:rPr>
              <a:t>10 minutes</a:t>
            </a:r>
            <a:r>
              <a:rPr lang="en-US" altLang="en-US" sz="2000" dirty="0">
                <a:ea typeface="ヒラギノ角ゴ Pro W3" charset="-128"/>
              </a:rPr>
              <a:t> and a standard deviation of </a:t>
            </a:r>
            <a:r>
              <a:rPr lang="en-US" altLang="en-US" sz="2000" u="sng" dirty="0">
                <a:ea typeface="ヒラギノ角ゴ Pro W3" charset="-128"/>
              </a:rPr>
              <a:t>3 minutes</a:t>
            </a:r>
            <a:r>
              <a:rPr lang="en-US" altLang="en-US" sz="2000" dirty="0">
                <a:ea typeface="ヒラギノ角ゴ Pro W3" charset="-128"/>
              </a:rPr>
              <a:t>. The time to complete the language arts assignment has a mean of </a:t>
            </a:r>
            <a:r>
              <a:rPr lang="en-US" altLang="en-US" sz="2000" u="sng" dirty="0">
                <a:ea typeface="ヒラギノ角ゴ Pro W3" charset="-128"/>
              </a:rPr>
              <a:t>12 minutes</a:t>
            </a:r>
            <a:r>
              <a:rPr lang="en-US" altLang="en-US" sz="2000" dirty="0">
                <a:ea typeface="ヒラギノ角ゴ Pro W3" charset="-128"/>
              </a:rPr>
              <a:t> and a standard deviation of </a:t>
            </a:r>
            <a:r>
              <a:rPr lang="en-US" altLang="en-US" sz="2000" u="sng" dirty="0">
                <a:ea typeface="ヒラギノ角ゴ Pro W3" charset="-128"/>
              </a:rPr>
              <a:t>4 minutes</a:t>
            </a:r>
            <a:r>
              <a:rPr lang="en-US" altLang="en-US" sz="2000" dirty="0">
                <a:ea typeface="ヒラギノ角ゴ Pro W3" charset="-128"/>
              </a:rPr>
              <a:t>. The time to complete the math homework and the time to complete the language arts homework have a correlation </a:t>
            </a:r>
            <a:r>
              <a:rPr lang="el-GR" altLang="en-US" sz="2000" i="1" u="sng" dirty="0">
                <a:ea typeface="ヒラギノ角ゴ Pro W3" charset="-128"/>
              </a:rPr>
              <a:t>ρ</a:t>
            </a:r>
            <a:r>
              <a:rPr lang="en-US" altLang="en-US" sz="2000" i="1" u="sng" dirty="0">
                <a:ea typeface="ヒラギノ角ゴ Pro W3" charset="-128"/>
              </a:rPr>
              <a:t> </a:t>
            </a:r>
            <a:r>
              <a:rPr lang="en-US" altLang="en-US" sz="2000" u="sng" dirty="0">
                <a:ea typeface="ヒラギノ角ゴ Pro W3" charset="-128"/>
              </a:rPr>
              <a:t>= –0.375. </a:t>
            </a:r>
            <a:r>
              <a:rPr lang="en-US" altLang="en-US" sz="2000" dirty="0">
                <a:ea typeface="ヒラギノ角ゴ Pro W3" charset="-128"/>
              </a:rPr>
              <a:t>The standard deviation of the time to complete the entire homework assignment is</a:t>
            </a:r>
          </a:p>
          <a:p>
            <a:pPr marL="0" indent="0" eaLnBrk="1" hangingPunct="1">
              <a:buFont typeface="Wingdings" pitchFamily="2" charset="2"/>
              <a:buNone/>
            </a:pPr>
            <a:endParaRPr lang="en-US" altLang="en-US" sz="2000" dirty="0">
              <a:ea typeface="ヒラギノ角ゴ Pro W3" charset="-128"/>
            </a:endParaRPr>
          </a:p>
          <a:p>
            <a:pPr marL="0" indent="0" eaLnBrk="1" hangingPunct="1">
              <a:spcBef>
                <a:spcPct val="0"/>
              </a:spcBef>
              <a:buFont typeface="Wingdings" pitchFamily="2" charset="2"/>
              <a:buNone/>
            </a:pPr>
            <a:r>
              <a:rPr lang="en-US" altLang="en-US" sz="2000" dirty="0">
                <a:ea typeface="ヒラギノ角ゴ Pro W3" charset="-128"/>
              </a:rPr>
              <a:t>a. 25 minutes.</a:t>
            </a:r>
          </a:p>
          <a:p>
            <a:pPr marL="0" indent="0" eaLnBrk="1" hangingPunct="1">
              <a:spcBef>
                <a:spcPct val="0"/>
              </a:spcBef>
              <a:buFont typeface="Wingdings" pitchFamily="2" charset="2"/>
              <a:buNone/>
            </a:pPr>
            <a:r>
              <a:rPr lang="en-US" altLang="en-US" sz="2000" dirty="0">
                <a:ea typeface="ヒラギノ角ゴ Pro W3" charset="-128"/>
              </a:rPr>
              <a:t>b. 7 minutes.</a:t>
            </a:r>
          </a:p>
          <a:p>
            <a:pPr marL="0" indent="0" eaLnBrk="1" hangingPunct="1">
              <a:spcBef>
                <a:spcPct val="0"/>
              </a:spcBef>
              <a:buFont typeface="Wingdings" pitchFamily="2" charset="2"/>
              <a:buNone/>
            </a:pPr>
            <a:r>
              <a:rPr lang="en-US" altLang="en-US" sz="2000" dirty="0">
                <a:ea typeface="ヒラギノ角ゴ Pro W3" charset="-128"/>
              </a:rPr>
              <a:t>c. 4 minutes.</a:t>
            </a:r>
          </a:p>
        </p:txBody>
      </p:sp>
      <p:sp>
        <p:nvSpPr>
          <p:cNvPr id="3" name="Footer Placeholder 2"/>
          <p:cNvSpPr>
            <a:spLocks noGrp="1"/>
          </p:cNvSpPr>
          <p:nvPr>
            <p:ph type="ftr" sz="quarter" idx="11"/>
          </p:nvPr>
        </p:nvSpPr>
        <p:spPr/>
        <p:txBody>
          <a:bodyPr/>
          <a:lstStyle/>
          <a:p>
            <a:pPr>
              <a:defRPr/>
            </a:pPr>
            <a:r>
              <a:rPr lang="en-US" altLang="en-US" dirty="0"/>
              <a:t>4.4  Means and Variances of Random Variables</a:t>
            </a:r>
            <a:endParaRPr lang="en-US" altLang="en-US" i="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4.4-3 answer</a:t>
            </a:r>
          </a:p>
        </p:txBody>
      </p:sp>
      <p:sp>
        <p:nvSpPr>
          <p:cNvPr id="1313795" name="Rectangle 3"/>
          <p:cNvSpPr>
            <a:spLocks noGrp="1" noChangeArrowheads="1"/>
          </p:cNvSpPr>
          <p:nvPr>
            <p:ph idx="1"/>
          </p:nvPr>
        </p:nvSpPr>
        <p:spPr/>
        <p:txBody>
          <a:bodyPr/>
          <a:lstStyle/>
          <a:p>
            <a:pPr marL="0" indent="0" eaLnBrk="1" hangingPunct="1">
              <a:buFont typeface="Wingdings" pitchFamily="2" charset="2"/>
              <a:buNone/>
            </a:pPr>
            <a:r>
              <a:rPr lang="en-US" altLang="en-US" sz="2000" dirty="0">
                <a:ea typeface="ヒラギノ角ゴ Pro W3" charset="-128"/>
              </a:rPr>
              <a:t>A fourth-grade teacher gives homework every night in mathematics and language arts. The time to complete the mathematics homework has a mean of </a:t>
            </a:r>
            <a:r>
              <a:rPr lang="en-US" altLang="en-US" sz="2000" u="sng" dirty="0">
                <a:ea typeface="ヒラギノ角ゴ Pro W3" charset="-128"/>
              </a:rPr>
              <a:t>10 minutes</a:t>
            </a:r>
            <a:r>
              <a:rPr lang="en-US" altLang="en-US" sz="2000" dirty="0">
                <a:ea typeface="ヒラギノ角ゴ Pro W3" charset="-128"/>
              </a:rPr>
              <a:t> and a standard deviation of </a:t>
            </a:r>
            <a:r>
              <a:rPr lang="en-US" altLang="en-US" sz="2000" u="sng" dirty="0">
                <a:ea typeface="ヒラギノ角ゴ Pro W3" charset="-128"/>
              </a:rPr>
              <a:t>3 minutes</a:t>
            </a:r>
            <a:r>
              <a:rPr lang="en-US" altLang="en-US" sz="2000" dirty="0">
                <a:ea typeface="ヒラギノ角ゴ Pro W3" charset="-128"/>
              </a:rPr>
              <a:t>. The time to complete the language arts assignment has a mean of </a:t>
            </a:r>
            <a:r>
              <a:rPr lang="en-US" altLang="en-US" sz="2000" u="sng" dirty="0">
                <a:ea typeface="ヒラギノ角ゴ Pro W3" charset="-128"/>
              </a:rPr>
              <a:t>12 minutes</a:t>
            </a:r>
            <a:r>
              <a:rPr lang="en-US" altLang="en-US" sz="2000" dirty="0">
                <a:ea typeface="ヒラギノ角ゴ Pro W3" charset="-128"/>
              </a:rPr>
              <a:t> and a standard deviation of </a:t>
            </a:r>
            <a:r>
              <a:rPr lang="en-US" altLang="en-US" sz="2000" u="sng" dirty="0">
                <a:ea typeface="ヒラギノ角ゴ Pro W3" charset="-128"/>
              </a:rPr>
              <a:t>4 minutes</a:t>
            </a:r>
            <a:r>
              <a:rPr lang="en-US" altLang="en-US" sz="2000" dirty="0">
                <a:ea typeface="ヒラギノ角ゴ Pro W3" charset="-128"/>
              </a:rPr>
              <a:t>. The time to complete the math homework and the time to complete the language arts homework have a correlation </a:t>
            </a:r>
            <a:r>
              <a:rPr lang="el-GR" altLang="en-US" sz="2000" i="1" u="sng" dirty="0">
                <a:ea typeface="ヒラギノ角ゴ Pro W3" charset="-128"/>
              </a:rPr>
              <a:t>ρ</a:t>
            </a:r>
            <a:r>
              <a:rPr lang="en-US" altLang="en-US" sz="2000" i="1" u="sng" dirty="0">
                <a:ea typeface="ヒラギノ角ゴ Pro W3" charset="-128"/>
              </a:rPr>
              <a:t> </a:t>
            </a:r>
            <a:r>
              <a:rPr lang="en-US" altLang="en-US" sz="2000" u="sng" dirty="0">
                <a:ea typeface="ヒラギノ角ゴ Pro W3" charset="-128"/>
              </a:rPr>
              <a:t>= –0.375. </a:t>
            </a:r>
            <a:r>
              <a:rPr lang="en-US" altLang="en-US" sz="2000" dirty="0">
                <a:ea typeface="ヒラギノ角ゴ Pro W3" charset="-128"/>
              </a:rPr>
              <a:t>The standard deviation of the time to complete the entire homework assignment is</a:t>
            </a:r>
          </a:p>
          <a:p>
            <a:pPr marL="0" indent="0" eaLnBrk="1" hangingPunct="1">
              <a:buFont typeface="Wingdings" pitchFamily="2" charset="2"/>
              <a:buNone/>
            </a:pPr>
            <a:endParaRPr lang="en-US" altLang="en-US" sz="2000" dirty="0">
              <a:ea typeface="ヒラギノ角ゴ Pro W3" charset="-128"/>
            </a:endParaRPr>
          </a:p>
          <a:p>
            <a:pPr marL="0" indent="0" eaLnBrk="1" hangingPunct="1">
              <a:spcBef>
                <a:spcPct val="0"/>
              </a:spcBef>
              <a:buFont typeface="Wingdings" pitchFamily="2" charset="2"/>
              <a:buNone/>
            </a:pPr>
            <a:r>
              <a:rPr lang="en-US" altLang="en-US" sz="2000" dirty="0">
                <a:ea typeface="ヒラギノ角ゴ Pro W3" charset="-128"/>
              </a:rPr>
              <a:t>a. 25 minutes.</a:t>
            </a:r>
          </a:p>
          <a:p>
            <a:pPr marL="0" indent="0" eaLnBrk="1" hangingPunct="1">
              <a:spcBef>
                <a:spcPct val="0"/>
              </a:spcBef>
              <a:buFont typeface="Wingdings" pitchFamily="2" charset="2"/>
              <a:buNone/>
            </a:pPr>
            <a:r>
              <a:rPr lang="en-US" altLang="en-US" sz="2000" dirty="0">
                <a:ea typeface="ヒラギノ角ゴ Pro W3" charset="-128"/>
              </a:rPr>
              <a:t>b. 7 minutes.</a:t>
            </a:r>
          </a:p>
          <a:p>
            <a:pPr marL="0" indent="0" eaLnBrk="1" hangingPunct="1">
              <a:spcBef>
                <a:spcPct val="0"/>
              </a:spcBef>
              <a:buFont typeface="Wingdings" pitchFamily="2" charset="2"/>
              <a:buNone/>
            </a:pPr>
            <a:r>
              <a:rPr lang="en-US" altLang="en-US" sz="2000" b="1" dirty="0">
                <a:ea typeface="ヒラギノ角ゴ Pro W3" charset="-128"/>
              </a:rPr>
              <a:t>c. 4 minutes. (correct)</a:t>
            </a:r>
          </a:p>
          <a:p>
            <a:pPr marL="0" indent="0" eaLnBrk="1" hangingPunct="1">
              <a:buFont typeface="Wingdings" pitchFamily="2" charset="2"/>
              <a:buNone/>
            </a:pPr>
            <a:endParaRPr lang="en-US" altLang="en-US" dirty="0">
              <a:ea typeface="ヒラギノ角ゴ Pro W3" charset="-128"/>
            </a:endParaRPr>
          </a:p>
        </p:txBody>
      </p:sp>
      <p:graphicFrame>
        <p:nvGraphicFramePr>
          <p:cNvPr id="1313798" name="Object 6" descr="The image shows mathematical calculations mentioned as: sigma square subscript &quot;x&quot; plus &quot;y&quot; equals to sigma square subscript &quot;x&quot; plus sigma square subscript &quot;y&quot; plus product of &quot;2,&quot; correlation &quot;row sign,&quot; sigma subscript &quot;x&quot; and sigma subscript &quot;y&quot; equals to &quot;3 square&quot; plus &quot;4 square&quot; plus product of &quot;2,&quot; &quot;-0.375,&quot;&quot;3&quot; and &quot;4&quot; equals to 16. Therefore, sigma square subscript &quot;x&quot; plus &quot;y&quot; equals to 16, and sigma subscript &quot;x&quot; plus &quot;y&quot; equals to 4.&#10;"/>
          <p:cNvGraphicFramePr>
            <a:graphicFrameLocks noChangeAspect="1"/>
          </p:cNvGraphicFramePr>
          <p:nvPr>
            <p:extLst>
              <p:ext uri="{D42A27DB-BD31-4B8C-83A1-F6EECF244321}">
                <p14:modId xmlns:p14="http://schemas.microsoft.com/office/powerpoint/2010/main" val="2570812029"/>
              </p:ext>
            </p:extLst>
          </p:nvPr>
        </p:nvGraphicFramePr>
        <p:xfrm>
          <a:off x="2286000" y="4267200"/>
          <a:ext cx="6469063" cy="817562"/>
        </p:xfrm>
        <a:graphic>
          <a:graphicData uri="http://schemas.openxmlformats.org/presentationml/2006/ole">
            <mc:AlternateContent xmlns:mc="http://schemas.openxmlformats.org/markup-compatibility/2006">
              <mc:Choice xmlns:v="urn:schemas-microsoft-com:vml" Requires="v">
                <p:oleObj spid="_x0000_s68681" name="Equation" r:id="rId4" imgW="5130800" imgH="647700" progId="Equation.DSMT4">
                  <p:embed/>
                </p:oleObj>
              </mc:Choice>
              <mc:Fallback>
                <p:oleObj name="Equation" r:id="rId4" imgW="5130800" imgH="6477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4267200"/>
                        <a:ext cx="6469063" cy="8175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Footer Placeholder 2"/>
          <p:cNvSpPr>
            <a:spLocks noGrp="1"/>
          </p:cNvSpPr>
          <p:nvPr>
            <p:ph type="ftr" sz="quarter" idx="11"/>
          </p:nvPr>
        </p:nvSpPr>
        <p:spPr/>
        <p:txBody>
          <a:bodyPr/>
          <a:lstStyle/>
          <a:p>
            <a:pPr>
              <a:defRPr/>
            </a:pPr>
            <a:r>
              <a:rPr lang="en-US" altLang="en-US" dirty="0"/>
              <a:t>4.4  Means and Variances of Random Variables</a:t>
            </a:r>
            <a:endParaRPr lang="en-US" altLang="en-US" i="1" dirty="0"/>
          </a:p>
        </p:txBody>
      </p:sp>
    </p:spTree>
    <p:extLst>
      <p:ext uri="{BB962C8B-B14F-4D97-AF65-F5344CB8AC3E}">
        <p14:creationId xmlns:p14="http://schemas.microsoft.com/office/powerpoint/2010/main" val="3439471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4.1-2 answer</a:t>
            </a:r>
          </a:p>
        </p:txBody>
      </p:sp>
      <p:sp>
        <p:nvSpPr>
          <p:cNvPr id="1300483" name="Rectangle 3"/>
          <p:cNvSpPr>
            <a:spLocks noGrp="1" noChangeArrowheads="1"/>
          </p:cNvSpPr>
          <p:nvPr>
            <p:ph idx="1"/>
          </p:nvPr>
        </p:nvSpPr>
        <p:spPr/>
        <p:txBody>
          <a:bodyPr/>
          <a:lstStyle/>
          <a:p>
            <a:pPr marL="381000" indent="-381000" eaLnBrk="1" hangingPunct="1">
              <a:buFont typeface="Wingdings" pitchFamily="2" charset="2"/>
              <a:buNone/>
            </a:pPr>
            <a:r>
              <a:rPr lang="en-US" altLang="en-US" dirty="0">
                <a:ea typeface="ヒラギノ角ゴ Pro W3" charset="-128"/>
              </a:rPr>
              <a:t>Two trials in an experiment are </a:t>
            </a:r>
            <a:r>
              <a:rPr lang="en-US" altLang="en-US" i="1" dirty="0">
                <a:ea typeface="ヒラギノ角ゴ Pro W3" charset="-128"/>
              </a:rPr>
              <a:t>independent </a:t>
            </a:r>
            <a:r>
              <a:rPr lang="en-US" altLang="en-US" dirty="0">
                <a:ea typeface="ヒラギノ角ゴ Pro W3" charset="-128"/>
              </a:rPr>
              <a:t>if</a:t>
            </a:r>
            <a:endParaRPr lang="en-US" altLang="en-US" i="1" dirty="0">
              <a:ea typeface="ヒラギノ角ゴ Pro W3" charset="-128"/>
            </a:endParaRPr>
          </a:p>
          <a:p>
            <a:pPr marL="381000" indent="-381000" eaLnBrk="1" hangingPunct="1">
              <a:buFont typeface="Wingdings" pitchFamily="2" charset="2"/>
              <a:buNone/>
            </a:pPr>
            <a:endParaRPr lang="en-US" altLang="en-US" dirty="0">
              <a:ea typeface="ヒラギノ角ゴ Pro W3" charset="-128"/>
            </a:endParaRPr>
          </a:p>
          <a:p>
            <a:pPr marL="381000" indent="-381000" eaLnBrk="1" hangingPunct="1">
              <a:buFont typeface="Wingdings" pitchFamily="2" charset="2"/>
              <a:buNone/>
            </a:pPr>
            <a:r>
              <a:rPr lang="en-US" altLang="en-US" dirty="0">
                <a:ea typeface="ヒラギノ角ゴ Pro W3" charset="-128"/>
              </a:rPr>
              <a:t>a. an outcome occurs on the first trial; then that particular outcome cannot occur on the second trial.</a:t>
            </a:r>
          </a:p>
          <a:p>
            <a:pPr marL="381000" indent="-381000" eaLnBrk="1" hangingPunct="1">
              <a:buFont typeface="Wingdings" pitchFamily="2" charset="2"/>
              <a:buNone/>
            </a:pPr>
            <a:r>
              <a:rPr lang="en-US" altLang="en-US" b="1" dirty="0">
                <a:ea typeface="ヒラギノ角ゴ Pro W3" charset="-128"/>
              </a:rPr>
              <a:t>b. an outcome occurs on the first trial; then that particular outcome has no effect on what outcome occurs on the second trial. (correct)</a:t>
            </a:r>
          </a:p>
          <a:p>
            <a:pPr marL="381000" indent="-381000" eaLnBrk="1" hangingPunct="1">
              <a:buFont typeface="Wingdings" pitchFamily="2" charset="2"/>
              <a:buNone/>
            </a:pPr>
            <a:r>
              <a:rPr lang="en-US" altLang="en-US" dirty="0">
                <a:ea typeface="ヒラギノ角ゴ Pro W3" charset="-128"/>
              </a:rPr>
              <a:t>c. outcomes in the first trial are mutually exclusive of the outcomes in the second trial.</a:t>
            </a:r>
            <a:endParaRPr lang="en-US" altLang="en-US" dirty="0">
              <a:solidFill>
                <a:schemeClr val="bg1"/>
              </a:solidFill>
              <a:ea typeface="ヒラギノ角ゴ Pro W3" charset="-128"/>
            </a:endParaRPr>
          </a:p>
        </p:txBody>
      </p:sp>
      <p:sp>
        <p:nvSpPr>
          <p:cNvPr id="2" name="Footer Placeholder 1"/>
          <p:cNvSpPr>
            <a:spLocks noGrp="1"/>
          </p:cNvSpPr>
          <p:nvPr>
            <p:ph type="ftr" sz="quarter" idx="11"/>
          </p:nvPr>
        </p:nvSpPr>
        <p:spPr/>
        <p:txBody>
          <a:bodyPr/>
          <a:lstStyle/>
          <a:p>
            <a:pPr>
              <a:defRPr/>
            </a:pPr>
            <a:r>
              <a:rPr lang="en-US" altLang="en-US" dirty="0"/>
              <a:t>4.1  Randomness</a:t>
            </a:r>
            <a:endParaRPr lang="en-US" altLang="en-US" i="1" dirty="0"/>
          </a:p>
        </p:txBody>
      </p:sp>
    </p:spTree>
    <p:extLst>
      <p:ext uri="{BB962C8B-B14F-4D97-AF65-F5344CB8AC3E}">
        <p14:creationId xmlns:p14="http://schemas.microsoft.com/office/powerpoint/2010/main" val="27321364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4.4-4</a:t>
            </a:r>
          </a:p>
        </p:txBody>
      </p:sp>
      <mc:AlternateContent xmlns:mc="http://schemas.openxmlformats.org/markup-compatibility/2006" xmlns:a14="http://schemas.microsoft.com/office/drawing/2010/main">
        <mc:Choice Requires="a14">
          <p:sp>
            <p:nvSpPr>
              <p:cNvPr id="1314819" name="Rectangle 3"/>
              <p:cNvSpPr>
                <a:spLocks noGrp="1" noChangeArrowheads="1"/>
              </p:cNvSpPr>
              <p:nvPr>
                <p:ph idx="1"/>
              </p:nvPr>
            </p:nvSpPr>
            <p:spPr/>
            <p:txBody>
              <a:bodyPr/>
              <a:lstStyle/>
              <a:p>
                <a:pPr marL="0" indent="-381000" eaLnBrk="1" hangingPunct="1">
                  <a:spcBef>
                    <a:spcPct val="0"/>
                  </a:spcBef>
                  <a:buFont typeface="Wingdings" pitchFamily="2" charset="2"/>
                  <a:buNone/>
                </a:pPr>
                <a:r>
                  <a:rPr lang="en-US" altLang="en-US" sz="2000" dirty="0">
                    <a:ea typeface="ヒラギノ角ゴ Pro W3" charset="-128"/>
                  </a:rPr>
                  <a:t>The weight of a medium-sized orange selected at random from a large bin of oranges at the local supermarket is a random variable with mean </a:t>
                </a:r>
                <a:r>
                  <a:rPr lang="en-US" altLang="en-US" sz="2000" i="1" dirty="0">
                    <a:ea typeface="ヒラギノ角ゴ Pro W3" charset="-128"/>
                  </a:rPr>
                  <a:t>µ</a:t>
                </a:r>
                <a:r>
                  <a:rPr lang="en-US" altLang="en-US" sz="2000" dirty="0">
                    <a:ea typeface="ヒラギノ角ゴ Pro W3" charset="-128"/>
                  </a:rPr>
                  <a:t> = 12 </a:t>
                </a:r>
                <a:r>
                  <a:rPr lang="en-US" altLang="en-US" sz="2000" dirty="0" err="1">
                    <a:ea typeface="ヒラギノ角ゴ Pro W3" charset="-128"/>
                  </a:rPr>
                  <a:t>oz</a:t>
                </a:r>
                <a:r>
                  <a:rPr lang="en-US" altLang="en-US" sz="2000" dirty="0">
                    <a:ea typeface="ヒラギノ角ゴ Pro W3" charset="-128"/>
                  </a:rPr>
                  <a:t> and standard deviation </a:t>
                </a:r>
                <a14:m>
                  <m:oMath xmlns:m="http://schemas.openxmlformats.org/officeDocument/2006/math">
                    <m:r>
                      <a:rPr lang="en-US" altLang="en-US" sz="2000" i="1" dirty="0" smtClean="0">
                        <a:latin typeface="Cambria Math" panose="02040503050406030204" pitchFamily="18" charset="0"/>
                        <a:ea typeface="Cambria Math" panose="02040503050406030204" pitchFamily="18" charset="0"/>
                      </a:rPr>
                      <m:t>𝜎</m:t>
                    </m:r>
                  </m:oMath>
                </a14:m>
                <a:r>
                  <a:rPr lang="en-US" altLang="en-US" sz="2000" dirty="0">
                    <a:ea typeface="ヒラギノ角ゴ Pro W3" charset="-128"/>
                  </a:rPr>
                  <a:t> = 1.2 oz. Suppose we independently pick two oranges at random from the bin. The difference in the weights of the two oranges selected (the weight of first orange minus the weight of the second orange)</a:t>
                </a:r>
                <a:r>
                  <a:rPr lang="en-US" altLang="en-US" sz="2000" i="1" dirty="0">
                    <a:ea typeface="ヒラギノ角ゴ Pro W3" charset="-128"/>
                  </a:rPr>
                  <a:t> </a:t>
                </a:r>
                <a:r>
                  <a:rPr lang="en-US" altLang="en-US" sz="2000" dirty="0">
                    <a:ea typeface="ヒラギノ角ゴ Pro W3" charset="-128"/>
                  </a:rPr>
                  <a:t>is a random variable with standard deviation approximately</a:t>
                </a:r>
                <a:r>
                  <a:rPr lang="en-US" altLang="en-US" sz="2000" b="1" dirty="0">
                    <a:ea typeface="ヒラギノ角ゴ Pro W3" charset="-128"/>
                  </a:rPr>
                  <a:t> </a:t>
                </a:r>
                <a:r>
                  <a:rPr lang="en-US" altLang="en-US" sz="2000" dirty="0">
                    <a:ea typeface="ヒラギノ角ゴ Pro W3" charset="-128"/>
                  </a:rPr>
                  <a:t>(to two decimal places)</a:t>
                </a:r>
                <a:endParaRPr lang="en-US" altLang="en-US" sz="2000" i="1" dirty="0">
                  <a:ea typeface="ヒラギノ角ゴ Pro W3" charset="-128"/>
                </a:endParaRPr>
              </a:p>
              <a:p>
                <a:pPr marL="0" indent="-381000" eaLnBrk="1" hangingPunct="1">
                  <a:spcBef>
                    <a:spcPct val="0"/>
                  </a:spcBef>
                  <a:buFont typeface="Wingdings" pitchFamily="2" charset="2"/>
                  <a:buNone/>
                </a:pPr>
                <a:endParaRPr lang="en-US" altLang="en-US" sz="2000" dirty="0">
                  <a:ea typeface="ヒラギノ角ゴ Pro W3" charset="-128"/>
                </a:endParaRPr>
              </a:p>
              <a:p>
                <a:pPr marL="0" indent="-381000" eaLnBrk="1" hangingPunct="1">
                  <a:spcBef>
                    <a:spcPct val="0"/>
                  </a:spcBef>
                  <a:buFont typeface="Wingdings" pitchFamily="2" charset="2"/>
                  <a:buNone/>
                </a:pPr>
                <a:r>
                  <a:rPr lang="en-US" altLang="en-US" sz="2000" dirty="0">
                    <a:ea typeface="ヒラギノ角ゴ Pro W3" charset="-128"/>
                  </a:rPr>
                  <a:t>a. 0.00 oz.</a:t>
                </a:r>
              </a:p>
              <a:p>
                <a:pPr marL="0" indent="-381000" eaLnBrk="1" hangingPunct="1">
                  <a:spcBef>
                    <a:spcPct val="0"/>
                  </a:spcBef>
                  <a:buFont typeface="Wingdings" pitchFamily="2" charset="2"/>
                  <a:buNone/>
                </a:pPr>
                <a:r>
                  <a:rPr lang="en-US" altLang="en-US" sz="2000" dirty="0">
                    <a:ea typeface="ヒラギノ角ゴ Pro W3" charset="-128"/>
                  </a:rPr>
                  <a:t>b. 1.70 oz.</a:t>
                </a:r>
              </a:p>
              <a:p>
                <a:pPr marL="0" indent="-381000" eaLnBrk="1" hangingPunct="1">
                  <a:spcBef>
                    <a:spcPct val="0"/>
                  </a:spcBef>
                  <a:buFont typeface="Wingdings" pitchFamily="2" charset="2"/>
                  <a:buNone/>
                </a:pPr>
                <a:r>
                  <a:rPr lang="en-US" altLang="en-US" sz="2000" dirty="0">
                    <a:ea typeface="ヒラギノ角ゴ Pro W3" charset="-128"/>
                  </a:rPr>
                  <a:t>c. 2.88 oz.</a:t>
                </a:r>
              </a:p>
              <a:p>
                <a:pPr marL="0" indent="-381000" eaLnBrk="1" hangingPunct="1">
                  <a:buFont typeface="Wingdings" pitchFamily="2" charset="2"/>
                  <a:buNone/>
                </a:pPr>
                <a:endParaRPr lang="en-US" altLang="en-US" sz="1800" dirty="0">
                  <a:solidFill>
                    <a:schemeClr val="bg1"/>
                  </a:solidFill>
                  <a:ea typeface="ヒラギノ角ゴ Pro W3" charset="-128"/>
                </a:endParaRPr>
              </a:p>
              <a:p>
                <a:pPr marL="0" indent="-381000" eaLnBrk="1" hangingPunct="1">
                  <a:buFont typeface="Wingdings" pitchFamily="2" charset="2"/>
                  <a:buNone/>
                </a:pPr>
                <a:endParaRPr lang="en-US" altLang="en-US" sz="1800" dirty="0">
                  <a:solidFill>
                    <a:schemeClr val="bg1"/>
                  </a:solidFill>
                  <a:ea typeface="ヒラギノ角ゴ Pro W3" charset="-128"/>
                </a:endParaRPr>
              </a:p>
            </p:txBody>
          </p:sp>
        </mc:Choice>
        <mc:Fallback xmlns="">
          <p:sp>
            <p:nvSpPr>
              <p:cNvPr id="1314819" name="Rectangle 3"/>
              <p:cNvSpPr>
                <a:spLocks noGrp="1" noRot="1" noChangeAspect="1" noMove="1" noResize="1" noEditPoints="1" noAdjustHandles="1" noChangeArrowheads="1" noChangeShapeType="1" noTextEdit="1"/>
              </p:cNvSpPr>
              <p:nvPr>
                <p:ph idx="1"/>
              </p:nvPr>
            </p:nvSpPr>
            <p:spPr>
              <a:blipFill>
                <a:blip r:embed="rId3"/>
                <a:stretch>
                  <a:fillRect l="-741" t="-597" r="-593"/>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pPr>
              <a:defRPr/>
            </a:pPr>
            <a:r>
              <a:rPr lang="en-US" altLang="en-US" dirty="0"/>
              <a:t>4.4  Means and Variances of Random Variables</a:t>
            </a:r>
            <a:endParaRPr lang="en-US" altLang="en-US" i="1" dirty="0"/>
          </a:p>
        </p:txBody>
      </p:sp>
    </p:spTree>
    <p:extLst>
      <p:ext uri="{BB962C8B-B14F-4D97-AF65-F5344CB8AC3E}">
        <p14:creationId xmlns:p14="http://schemas.microsoft.com/office/powerpoint/2010/main" val="7444008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4.4-4 answer</a:t>
            </a:r>
          </a:p>
        </p:txBody>
      </p:sp>
      <mc:AlternateContent xmlns:mc="http://schemas.openxmlformats.org/markup-compatibility/2006" xmlns:a14="http://schemas.microsoft.com/office/drawing/2010/main">
        <mc:Choice Requires="a14">
          <p:sp>
            <p:nvSpPr>
              <p:cNvPr id="1314819" name="Rectangle 3"/>
              <p:cNvSpPr>
                <a:spLocks noGrp="1" noChangeArrowheads="1"/>
              </p:cNvSpPr>
              <p:nvPr>
                <p:ph idx="1"/>
              </p:nvPr>
            </p:nvSpPr>
            <p:spPr/>
            <p:txBody>
              <a:bodyPr/>
              <a:lstStyle/>
              <a:p>
                <a:pPr marL="0" indent="-381000" eaLnBrk="1" hangingPunct="1">
                  <a:spcBef>
                    <a:spcPct val="0"/>
                  </a:spcBef>
                  <a:buFont typeface="Wingdings" pitchFamily="2" charset="2"/>
                  <a:buNone/>
                </a:pPr>
                <a:r>
                  <a:rPr lang="en-US" altLang="en-US" sz="2000" dirty="0">
                    <a:ea typeface="ヒラギノ角ゴ Pro W3" charset="-128"/>
                  </a:rPr>
                  <a:t>The weight of a medium-sized orange selected at random from a large bin of oranges at the local supermarket is a random variable with mean </a:t>
                </a:r>
                <a:r>
                  <a:rPr lang="en-US" altLang="en-US" sz="2000" i="1" dirty="0">
                    <a:ea typeface="ヒラギノ角ゴ Pro W3" charset="-128"/>
                  </a:rPr>
                  <a:t>µ</a:t>
                </a:r>
                <a:r>
                  <a:rPr lang="en-US" altLang="en-US" sz="2000" dirty="0">
                    <a:ea typeface="ヒラギノ角ゴ Pro W3" charset="-128"/>
                  </a:rPr>
                  <a:t> = 12 </a:t>
                </a:r>
                <a:r>
                  <a:rPr lang="en-US" altLang="en-US" sz="2000" dirty="0" err="1">
                    <a:ea typeface="ヒラギノ角ゴ Pro W3" charset="-128"/>
                  </a:rPr>
                  <a:t>oz</a:t>
                </a:r>
                <a:r>
                  <a:rPr lang="en-US" altLang="en-US" sz="2000" dirty="0">
                    <a:ea typeface="ヒラギノ角ゴ Pro W3" charset="-128"/>
                  </a:rPr>
                  <a:t> and standard deviation </a:t>
                </a:r>
                <a14:m>
                  <m:oMath xmlns:m="http://schemas.openxmlformats.org/officeDocument/2006/math">
                    <m:r>
                      <a:rPr lang="en-US" altLang="en-US" sz="2000" i="1" dirty="0" smtClean="0">
                        <a:latin typeface="Cambria Math" panose="02040503050406030204" pitchFamily="18" charset="0"/>
                        <a:ea typeface="Cambria Math" panose="02040503050406030204" pitchFamily="18" charset="0"/>
                      </a:rPr>
                      <m:t>𝜎</m:t>
                    </m:r>
                  </m:oMath>
                </a14:m>
                <a:r>
                  <a:rPr lang="en-US" altLang="en-US" sz="2000" dirty="0">
                    <a:ea typeface="ヒラギノ角ゴ Pro W3" charset="-128"/>
                  </a:rPr>
                  <a:t> = 1.2 oz. Suppose we independently pick two oranges at random from the bin. The difference in the weights of the two oranges selected (the weight of first orange minus the weight of the second orange)</a:t>
                </a:r>
                <a:r>
                  <a:rPr lang="en-US" altLang="en-US" sz="2000" i="1" dirty="0">
                    <a:ea typeface="ヒラギノ角ゴ Pro W3" charset="-128"/>
                  </a:rPr>
                  <a:t> </a:t>
                </a:r>
                <a:r>
                  <a:rPr lang="en-US" altLang="en-US" sz="2000" dirty="0">
                    <a:ea typeface="ヒラギノ角ゴ Pro W3" charset="-128"/>
                  </a:rPr>
                  <a:t>is a random variable with standard deviation approximately</a:t>
                </a:r>
                <a:r>
                  <a:rPr lang="en-US" altLang="en-US" sz="2000" b="1" dirty="0">
                    <a:ea typeface="ヒラギノ角ゴ Pro W3" charset="-128"/>
                  </a:rPr>
                  <a:t> </a:t>
                </a:r>
                <a:r>
                  <a:rPr lang="en-US" altLang="en-US" sz="2000" dirty="0">
                    <a:ea typeface="ヒラギノ角ゴ Pro W3" charset="-128"/>
                  </a:rPr>
                  <a:t>(to two decimal places)</a:t>
                </a:r>
                <a:endParaRPr lang="en-US" altLang="en-US" sz="2000" i="1" dirty="0">
                  <a:ea typeface="ヒラギノ角ゴ Pro W3" charset="-128"/>
                </a:endParaRPr>
              </a:p>
              <a:p>
                <a:pPr marL="0" indent="-381000" eaLnBrk="1" hangingPunct="1">
                  <a:spcBef>
                    <a:spcPct val="0"/>
                  </a:spcBef>
                  <a:buFont typeface="Wingdings" pitchFamily="2" charset="2"/>
                  <a:buNone/>
                </a:pPr>
                <a:endParaRPr lang="en-US" altLang="en-US" sz="2000" dirty="0">
                  <a:ea typeface="ヒラギノ角ゴ Pro W3" charset="-128"/>
                </a:endParaRPr>
              </a:p>
              <a:p>
                <a:pPr marL="0" indent="-381000" eaLnBrk="1" hangingPunct="1">
                  <a:spcBef>
                    <a:spcPct val="0"/>
                  </a:spcBef>
                  <a:buFont typeface="Wingdings" pitchFamily="2" charset="2"/>
                  <a:buNone/>
                </a:pPr>
                <a:r>
                  <a:rPr lang="en-US" altLang="en-US" sz="2000" dirty="0">
                    <a:ea typeface="ヒラギノ角ゴ Pro W3" charset="-128"/>
                  </a:rPr>
                  <a:t>a. 0.00 oz.</a:t>
                </a:r>
              </a:p>
              <a:p>
                <a:pPr marL="0" indent="-381000" eaLnBrk="1" hangingPunct="1">
                  <a:spcBef>
                    <a:spcPct val="0"/>
                  </a:spcBef>
                  <a:buFont typeface="Wingdings" pitchFamily="2" charset="2"/>
                  <a:buNone/>
                </a:pPr>
                <a:r>
                  <a:rPr lang="en-US" altLang="en-US" sz="2000" b="1" dirty="0">
                    <a:ea typeface="ヒラギノ角ゴ Pro W3" charset="-128"/>
                  </a:rPr>
                  <a:t>b. 1.70 oz. (correct)</a:t>
                </a:r>
              </a:p>
              <a:p>
                <a:pPr marL="0" indent="-381000" eaLnBrk="1" hangingPunct="1">
                  <a:spcBef>
                    <a:spcPct val="0"/>
                  </a:spcBef>
                  <a:buFont typeface="Wingdings" pitchFamily="2" charset="2"/>
                  <a:buNone/>
                </a:pPr>
                <a:r>
                  <a:rPr lang="en-US" altLang="en-US" sz="2000" dirty="0">
                    <a:ea typeface="ヒラギノ角ゴ Pro W3" charset="-128"/>
                  </a:rPr>
                  <a:t>c. 2.88 oz,</a:t>
                </a:r>
              </a:p>
              <a:p>
                <a:pPr marL="0" indent="-381000" eaLnBrk="1" hangingPunct="1">
                  <a:buFont typeface="Wingdings" pitchFamily="2" charset="2"/>
                  <a:buNone/>
                </a:pPr>
                <a:endParaRPr lang="en-US" altLang="en-US" sz="1800" dirty="0">
                  <a:solidFill>
                    <a:schemeClr val="bg1"/>
                  </a:solidFill>
                  <a:ea typeface="ヒラギノ角ゴ Pro W3" charset="-128"/>
                </a:endParaRPr>
              </a:p>
              <a:p>
                <a:pPr marL="0" indent="-381000" eaLnBrk="1" hangingPunct="1">
                  <a:buFont typeface="Wingdings" pitchFamily="2" charset="2"/>
                  <a:buNone/>
                </a:pPr>
                <a:endParaRPr lang="en-US" altLang="en-US" sz="1800" dirty="0">
                  <a:solidFill>
                    <a:schemeClr val="bg1"/>
                  </a:solidFill>
                  <a:ea typeface="ヒラギノ角ゴ Pro W3" charset="-128"/>
                </a:endParaRPr>
              </a:p>
            </p:txBody>
          </p:sp>
        </mc:Choice>
        <mc:Fallback xmlns="">
          <p:sp>
            <p:nvSpPr>
              <p:cNvPr id="1314819" name="Rectangle 3"/>
              <p:cNvSpPr>
                <a:spLocks noGrp="1" noRot="1" noChangeAspect="1" noMove="1" noResize="1" noEditPoints="1" noAdjustHandles="1" noChangeArrowheads="1" noChangeShapeType="1" noTextEdit="1"/>
              </p:cNvSpPr>
              <p:nvPr>
                <p:ph idx="1"/>
              </p:nvPr>
            </p:nvSpPr>
            <p:spPr>
              <a:blipFill>
                <a:blip r:embed="rId4"/>
                <a:stretch>
                  <a:fillRect l="-741" t="-597" r="-593"/>
                </a:stretch>
              </a:blipFill>
            </p:spPr>
            <p:txBody>
              <a:bodyPr/>
              <a:lstStyle/>
              <a:p>
                <a:r>
                  <a:rPr lang="en-US">
                    <a:noFill/>
                  </a:rPr>
                  <a:t> </a:t>
                </a:r>
              </a:p>
            </p:txBody>
          </p:sp>
        </mc:Fallback>
      </mc:AlternateContent>
      <p:graphicFrame>
        <p:nvGraphicFramePr>
          <p:cNvPr id="1314829" name="Object 13" descr="The image shows mathematical calculations mentioned as: sigma square subscript &quot;x&quot; plus &quot;y,&quot; equals to sigma square subscript &quot;x&quot; plus sigma square subscript &quot;y&quot; equals to &quot;1.2 square&quot; plus &quot;1.2 square,&quot; equals to 2.88. Therefore, sigma subscript &quot;x&quot; plus &quot;y&quot; equals to square root of 2.88, which is approximately equals to 1.70.&#10;"/>
          <p:cNvGraphicFramePr>
            <a:graphicFrameLocks noChangeAspect="1"/>
          </p:cNvGraphicFramePr>
          <p:nvPr>
            <p:extLst>
              <p:ext uri="{D42A27DB-BD31-4B8C-83A1-F6EECF244321}">
                <p14:modId xmlns:p14="http://schemas.microsoft.com/office/powerpoint/2010/main" val="3137884660"/>
              </p:ext>
            </p:extLst>
          </p:nvPr>
        </p:nvGraphicFramePr>
        <p:xfrm>
          <a:off x="3167425" y="4191000"/>
          <a:ext cx="5532438" cy="1266825"/>
        </p:xfrm>
        <a:graphic>
          <a:graphicData uri="http://schemas.openxmlformats.org/presentationml/2006/ole">
            <mc:AlternateContent xmlns:mc="http://schemas.openxmlformats.org/markup-compatibility/2006">
              <mc:Choice xmlns:v="urn:schemas-microsoft-com:vml" Requires="v">
                <p:oleObj spid="_x0000_s47221" name="Equation" r:id="rId5" imgW="3048000" imgH="698500" progId="Equation.DSMT4">
                  <p:embed/>
                </p:oleObj>
              </mc:Choice>
              <mc:Fallback>
                <p:oleObj name="Equation" r:id="rId5" imgW="3048000" imgH="69850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7425" y="4191000"/>
                        <a:ext cx="5532438" cy="12668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Footer Placeholder 2"/>
          <p:cNvSpPr>
            <a:spLocks noGrp="1"/>
          </p:cNvSpPr>
          <p:nvPr>
            <p:ph type="ftr" sz="quarter" idx="11"/>
          </p:nvPr>
        </p:nvSpPr>
        <p:spPr/>
        <p:txBody>
          <a:bodyPr/>
          <a:lstStyle/>
          <a:p>
            <a:pPr>
              <a:defRPr/>
            </a:pPr>
            <a:r>
              <a:rPr lang="en-US" altLang="en-US" dirty="0"/>
              <a:t>4.4  Means and Variances of Random Variables</a:t>
            </a:r>
            <a:endParaRPr lang="en-US" altLang="en-US" i="1"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4.4-5</a:t>
            </a:r>
          </a:p>
        </p:txBody>
      </p:sp>
      <mc:AlternateContent xmlns:mc="http://schemas.openxmlformats.org/markup-compatibility/2006" xmlns:a14="http://schemas.microsoft.com/office/drawing/2010/main">
        <mc:Choice Requires="a14">
          <p:sp>
            <p:nvSpPr>
              <p:cNvPr id="1388547" name="Rectangle 3"/>
              <p:cNvSpPr>
                <a:spLocks noGrp="1" noChangeArrowheads="1"/>
              </p:cNvSpPr>
              <p:nvPr>
                <p:ph idx="1"/>
              </p:nvPr>
            </p:nvSpPr>
            <p:spPr/>
            <p:txBody>
              <a:bodyPr/>
              <a:lstStyle/>
              <a:p>
                <a:pPr marL="0" indent="-381000" eaLnBrk="1" hangingPunct="1">
                  <a:lnSpc>
                    <a:spcPct val="120000"/>
                  </a:lnSpc>
                  <a:spcBef>
                    <a:spcPct val="0"/>
                  </a:spcBef>
                  <a:buFont typeface="Wingdings" pitchFamily="2" charset="2"/>
                  <a:buNone/>
                </a:pPr>
                <a:r>
                  <a:rPr lang="en-US" altLang="en-US" sz="2000" dirty="0">
                    <a:ea typeface="ヒラギノ角ゴ Pro W3" charset="-128"/>
                  </a:rPr>
                  <a:t>The weight of medium-sized oranges selected at random from a large bin of oranges at the local supermarket is a random variable with mean </a:t>
                </a:r>
                <a:r>
                  <a:rPr lang="en-US" altLang="en-US" sz="2000" i="1" dirty="0">
                    <a:ea typeface="ヒラギノ角ゴ Pro W3" charset="-128"/>
                  </a:rPr>
                  <a:t>µ</a:t>
                </a:r>
                <a:r>
                  <a:rPr lang="en-US" altLang="en-US" sz="2000" dirty="0">
                    <a:ea typeface="ヒラギノ角ゴ Pro W3" charset="-128"/>
                  </a:rPr>
                  <a:t> = 12 </a:t>
                </a:r>
                <a:r>
                  <a:rPr lang="en-US" altLang="en-US" sz="2000" dirty="0" err="1">
                    <a:ea typeface="ヒラギノ角ゴ Pro W3" charset="-128"/>
                  </a:rPr>
                  <a:t>oz</a:t>
                </a:r>
                <a:r>
                  <a:rPr lang="en-US" altLang="en-US" sz="2000" dirty="0">
                    <a:ea typeface="ヒラギノ角ゴ Pro W3" charset="-128"/>
                  </a:rPr>
                  <a:t> and standard deviation </a:t>
                </a:r>
                <a14:m>
                  <m:oMath xmlns:m="http://schemas.openxmlformats.org/officeDocument/2006/math">
                    <m:r>
                      <a:rPr lang="en-US" altLang="en-US" sz="2000" i="1" dirty="0" smtClean="0">
                        <a:latin typeface="Cambria Math" panose="02040503050406030204" pitchFamily="18" charset="0"/>
                        <a:ea typeface="Cambria Math" panose="02040503050406030204" pitchFamily="18" charset="0"/>
                      </a:rPr>
                      <m:t>𝜎</m:t>
                    </m:r>
                  </m:oMath>
                </a14:m>
                <a:r>
                  <a:rPr lang="en-US" altLang="en-US" sz="2000" dirty="0">
                    <a:ea typeface="ヒラギノ角ゴ Pro W3" charset="-128"/>
                  </a:rPr>
                  <a:t> = 1.2 oz. The weight of the oranges, in pounds (1 </a:t>
                </a:r>
                <a:r>
                  <a:rPr lang="en-US" altLang="en-US" sz="2000" dirty="0" err="1">
                    <a:ea typeface="ヒラギノ角ゴ Pro W3" charset="-128"/>
                  </a:rPr>
                  <a:t>lb</a:t>
                </a:r>
                <a:r>
                  <a:rPr lang="en-US" altLang="en-US" sz="2000" dirty="0">
                    <a:ea typeface="ヒラギノ角ゴ Pro W3" charset="-128"/>
                  </a:rPr>
                  <a:t> = 16 oz) is a random variable with standard deviation</a:t>
                </a:r>
              </a:p>
              <a:p>
                <a:pPr marL="0" indent="-381000" eaLnBrk="1" hangingPunct="1">
                  <a:lnSpc>
                    <a:spcPct val="120000"/>
                  </a:lnSpc>
                  <a:spcBef>
                    <a:spcPct val="0"/>
                  </a:spcBef>
                  <a:buFont typeface="Wingdings" pitchFamily="2" charset="2"/>
                  <a:buNone/>
                </a:pPr>
                <a:endParaRPr lang="en-US" altLang="en-US" sz="2000" dirty="0">
                  <a:ea typeface="ヒラギノ角ゴ Pro W3" charset="-128"/>
                </a:endParaRPr>
              </a:p>
              <a:p>
                <a:pPr marL="0" indent="-381000" eaLnBrk="1" hangingPunct="1">
                  <a:lnSpc>
                    <a:spcPct val="120000"/>
                  </a:lnSpc>
                  <a:spcBef>
                    <a:spcPct val="0"/>
                  </a:spcBef>
                  <a:buFont typeface="Wingdings" pitchFamily="2" charset="2"/>
                  <a:buNone/>
                </a:pPr>
                <a:r>
                  <a:rPr lang="en-US" altLang="en-US" sz="2000" dirty="0">
                    <a:ea typeface="ヒラギノ角ゴ Pro W3" charset="-128"/>
                  </a:rPr>
                  <a:t>a. 0.075 lb.</a:t>
                </a:r>
              </a:p>
              <a:p>
                <a:pPr marL="0" indent="-381000" eaLnBrk="1" hangingPunct="1">
                  <a:lnSpc>
                    <a:spcPct val="120000"/>
                  </a:lnSpc>
                  <a:spcBef>
                    <a:spcPct val="0"/>
                  </a:spcBef>
                  <a:buFont typeface="Wingdings" pitchFamily="2" charset="2"/>
                  <a:buNone/>
                </a:pPr>
                <a:r>
                  <a:rPr lang="en-US" altLang="en-US" sz="2000" dirty="0">
                    <a:ea typeface="ヒラギノ角ゴ Pro W3" charset="-128"/>
                  </a:rPr>
                  <a:t>b. 0.005625 lb.</a:t>
                </a:r>
              </a:p>
              <a:p>
                <a:pPr marL="0" indent="-381000" eaLnBrk="1" hangingPunct="1">
                  <a:lnSpc>
                    <a:spcPct val="120000"/>
                  </a:lnSpc>
                  <a:spcBef>
                    <a:spcPct val="0"/>
                  </a:spcBef>
                  <a:buFont typeface="Wingdings" pitchFamily="2" charset="2"/>
                  <a:buNone/>
                </a:pPr>
                <a:r>
                  <a:rPr lang="en-US" altLang="en-US" sz="2000" dirty="0">
                    <a:ea typeface="ヒラギノ角ゴ Pro W3" charset="-128"/>
                  </a:rPr>
                  <a:t>c. 19.2 lb.</a:t>
                </a:r>
                <a:endParaRPr lang="en-US" altLang="en-US" dirty="0">
                  <a:solidFill>
                    <a:schemeClr val="bg1"/>
                  </a:solidFill>
                  <a:ea typeface="ヒラギノ角ゴ Pro W3" charset="-128"/>
                </a:endParaRPr>
              </a:p>
            </p:txBody>
          </p:sp>
        </mc:Choice>
        <mc:Fallback xmlns="">
          <p:sp>
            <p:nvSpPr>
              <p:cNvPr id="1388547" name="Rectangle 3"/>
              <p:cNvSpPr>
                <a:spLocks noGrp="1" noRot="1" noChangeAspect="1" noMove="1" noResize="1" noEditPoints="1" noAdjustHandles="1" noChangeArrowheads="1" noChangeShapeType="1" noTextEdit="1"/>
              </p:cNvSpPr>
              <p:nvPr>
                <p:ph idx="1"/>
              </p:nvPr>
            </p:nvSpPr>
            <p:spPr>
              <a:blipFill>
                <a:blip r:embed="rId3"/>
                <a:stretch>
                  <a:fillRect l="-741" t="-119" r="-1481"/>
                </a:stretch>
              </a:blipFill>
            </p:spPr>
            <p:txBody>
              <a:bodyPr/>
              <a:lstStyle/>
              <a:p>
                <a:r>
                  <a:rPr lang="en-US">
                    <a:noFill/>
                  </a:rPr>
                  <a:t> </a:t>
                </a:r>
              </a:p>
            </p:txBody>
          </p:sp>
        </mc:Fallback>
      </mc:AlternateContent>
      <p:sp>
        <p:nvSpPr>
          <p:cNvPr id="2" name="Footer Placeholder 1"/>
          <p:cNvSpPr>
            <a:spLocks noGrp="1"/>
          </p:cNvSpPr>
          <p:nvPr>
            <p:ph type="ftr" sz="quarter" idx="11"/>
          </p:nvPr>
        </p:nvSpPr>
        <p:spPr/>
        <p:txBody>
          <a:bodyPr/>
          <a:lstStyle/>
          <a:p>
            <a:pPr>
              <a:defRPr/>
            </a:pPr>
            <a:r>
              <a:rPr lang="en-US" altLang="en-US" dirty="0"/>
              <a:t>4.4  Means and Variances of Random Variables</a:t>
            </a:r>
            <a:endParaRPr lang="en-US" altLang="en-US" i="1"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4.4-5 answer</a:t>
            </a:r>
          </a:p>
        </p:txBody>
      </p:sp>
      <mc:AlternateContent xmlns:mc="http://schemas.openxmlformats.org/markup-compatibility/2006" xmlns:a14="http://schemas.microsoft.com/office/drawing/2010/main">
        <mc:Choice Requires="a14">
          <p:sp>
            <p:nvSpPr>
              <p:cNvPr id="1388547" name="Rectangle 3"/>
              <p:cNvSpPr>
                <a:spLocks noGrp="1" noChangeArrowheads="1"/>
              </p:cNvSpPr>
              <p:nvPr>
                <p:ph idx="1"/>
              </p:nvPr>
            </p:nvSpPr>
            <p:spPr/>
            <p:txBody>
              <a:bodyPr/>
              <a:lstStyle/>
              <a:p>
                <a:pPr marL="0" indent="-381000" eaLnBrk="1" hangingPunct="1">
                  <a:lnSpc>
                    <a:spcPct val="120000"/>
                  </a:lnSpc>
                  <a:spcBef>
                    <a:spcPct val="0"/>
                  </a:spcBef>
                  <a:buFont typeface="Wingdings" pitchFamily="2" charset="2"/>
                  <a:buNone/>
                </a:pPr>
                <a:r>
                  <a:rPr lang="en-US" altLang="en-US" sz="2000" dirty="0">
                    <a:ea typeface="ヒラギノ角ゴ Pro W3" charset="-128"/>
                  </a:rPr>
                  <a:t>The weight of medium-sized oranges selected at random from a large bin of oranges at the local supermarket is a random variable with mean </a:t>
                </a:r>
                <a:r>
                  <a:rPr lang="en-US" altLang="en-US" sz="2000" i="1" dirty="0">
                    <a:ea typeface="ヒラギノ角ゴ Pro W3" charset="-128"/>
                  </a:rPr>
                  <a:t>µ</a:t>
                </a:r>
                <a:r>
                  <a:rPr lang="en-US" altLang="en-US" sz="2000" dirty="0">
                    <a:ea typeface="ヒラギノ角ゴ Pro W3" charset="-128"/>
                  </a:rPr>
                  <a:t> = 12 </a:t>
                </a:r>
                <a:r>
                  <a:rPr lang="en-US" altLang="en-US" sz="2000" dirty="0" err="1">
                    <a:ea typeface="ヒラギノ角ゴ Pro W3" charset="-128"/>
                  </a:rPr>
                  <a:t>oz</a:t>
                </a:r>
                <a:r>
                  <a:rPr lang="en-US" altLang="en-US" sz="2000" dirty="0">
                    <a:ea typeface="ヒラギノ角ゴ Pro W3" charset="-128"/>
                  </a:rPr>
                  <a:t> and standard deviation </a:t>
                </a:r>
                <a14:m>
                  <m:oMath xmlns:m="http://schemas.openxmlformats.org/officeDocument/2006/math">
                    <m:r>
                      <a:rPr lang="en-US" altLang="en-US" sz="2000" i="1" dirty="0" smtClean="0">
                        <a:latin typeface="Cambria Math" panose="02040503050406030204" pitchFamily="18" charset="0"/>
                        <a:ea typeface="Cambria Math" panose="02040503050406030204" pitchFamily="18" charset="0"/>
                      </a:rPr>
                      <m:t>𝜎</m:t>
                    </m:r>
                  </m:oMath>
                </a14:m>
                <a:r>
                  <a:rPr lang="en-US" altLang="en-US" sz="2000" dirty="0">
                    <a:ea typeface="ヒラギノ角ゴ Pro W3" charset="-128"/>
                  </a:rPr>
                  <a:t> = 1.2 oz. The weight of the oranges, in pounds (1 </a:t>
                </a:r>
                <a:r>
                  <a:rPr lang="en-US" altLang="en-US" sz="2000" dirty="0" err="1">
                    <a:ea typeface="ヒラギノ角ゴ Pro W3" charset="-128"/>
                  </a:rPr>
                  <a:t>lb</a:t>
                </a:r>
                <a:r>
                  <a:rPr lang="en-US" altLang="en-US" sz="2000" dirty="0">
                    <a:ea typeface="ヒラギノ角ゴ Pro W3" charset="-128"/>
                  </a:rPr>
                  <a:t> = 16 oz) is a random variable with standard deviation</a:t>
                </a:r>
              </a:p>
              <a:p>
                <a:pPr marL="0" indent="-381000" eaLnBrk="1" hangingPunct="1">
                  <a:lnSpc>
                    <a:spcPct val="120000"/>
                  </a:lnSpc>
                  <a:spcBef>
                    <a:spcPct val="0"/>
                  </a:spcBef>
                  <a:buFont typeface="Wingdings" pitchFamily="2" charset="2"/>
                  <a:buNone/>
                </a:pPr>
                <a:endParaRPr lang="en-US" altLang="en-US" sz="2000" dirty="0">
                  <a:ea typeface="ヒラギノ角ゴ Pro W3" charset="-128"/>
                </a:endParaRPr>
              </a:p>
              <a:p>
                <a:pPr marL="0" indent="-381000" eaLnBrk="1" hangingPunct="1">
                  <a:lnSpc>
                    <a:spcPct val="120000"/>
                  </a:lnSpc>
                  <a:spcBef>
                    <a:spcPct val="0"/>
                  </a:spcBef>
                  <a:buFont typeface="Wingdings" pitchFamily="2" charset="2"/>
                  <a:buNone/>
                </a:pPr>
                <a:r>
                  <a:rPr lang="en-US" altLang="en-US" sz="2000" b="1" dirty="0">
                    <a:ea typeface="ヒラギノ角ゴ Pro W3" charset="-128"/>
                  </a:rPr>
                  <a:t>a. 0.075 lb. (correct)</a:t>
                </a:r>
              </a:p>
              <a:p>
                <a:pPr marL="0" indent="-381000" eaLnBrk="1" hangingPunct="1">
                  <a:lnSpc>
                    <a:spcPct val="120000"/>
                  </a:lnSpc>
                  <a:spcBef>
                    <a:spcPct val="0"/>
                  </a:spcBef>
                  <a:buFont typeface="Wingdings" pitchFamily="2" charset="2"/>
                  <a:buNone/>
                </a:pPr>
                <a:r>
                  <a:rPr lang="en-US" altLang="en-US" sz="2000" dirty="0">
                    <a:ea typeface="ヒラギノ角ゴ Pro W3" charset="-128"/>
                  </a:rPr>
                  <a:t>b. 0.005625 lb.</a:t>
                </a:r>
              </a:p>
              <a:p>
                <a:pPr marL="0" indent="-381000" eaLnBrk="1" hangingPunct="1">
                  <a:lnSpc>
                    <a:spcPct val="120000"/>
                  </a:lnSpc>
                  <a:spcBef>
                    <a:spcPct val="0"/>
                  </a:spcBef>
                  <a:buFont typeface="Wingdings" pitchFamily="2" charset="2"/>
                  <a:buNone/>
                </a:pPr>
                <a:r>
                  <a:rPr lang="en-US" altLang="en-US" sz="2000" dirty="0">
                    <a:ea typeface="ヒラギノ角ゴ Pro W3" charset="-128"/>
                  </a:rPr>
                  <a:t>c. 19.2 lb.</a:t>
                </a:r>
                <a:endParaRPr lang="en-US" altLang="en-US" dirty="0">
                  <a:solidFill>
                    <a:schemeClr val="bg1"/>
                  </a:solidFill>
                  <a:ea typeface="ヒラギノ角ゴ Pro W3" charset="-128"/>
                </a:endParaRPr>
              </a:p>
            </p:txBody>
          </p:sp>
        </mc:Choice>
        <mc:Fallback xmlns="">
          <p:sp>
            <p:nvSpPr>
              <p:cNvPr id="1388547" name="Rectangle 3"/>
              <p:cNvSpPr>
                <a:spLocks noGrp="1" noRot="1" noChangeAspect="1" noMove="1" noResize="1" noEditPoints="1" noAdjustHandles="1" noChangeArrowheads="1" noChangeShapeType="1" noTextEdit="1"/>
              </p:cNvSpPr>
              <p:nvPr>
                <p:ph idx="1"/>
              </p:nvPr>
            </p:nvSpPr>
            <p:spPr>
              <a:blipFill>
                <a:blip r:embed="rId4"/>
                <a:stretch>
                  <a:fillRect l="-741" t="-119" r="-1481"/>
                </a:stretch>
              </a:blipFill>
            </p:spPr>
            <p:txBody>
              <a:bodyPr/>
              <a:lstStyle/>
              <a:p>
                <a:r>
                  <a:rPr lang="en-US">
                    <a:noFill/>
                  </a:rPr>
                  <a:t> </a:t>
                </a:r>
              </a:p>
            </p:txBody>
          </p:sp>
        </mc:Fallback>
      </mc:AlternateContent>
      <p:graphicFrame>
        <p:nvGraphicFramePr>
          <p:cNvPr id="1388551" name="Object 7" descr="The image shows mathematical calculations mentioned as: sigma subscript &quot;bx,&quot; equals to square root of   sigma square subscript &quot;bx,&quot; equals to square root of &quot;b square&quot; multiply by &quot;sigma square subscript x,&quot; equals to square root of &quot;square of 1 by 16&quot; multiply by &quot;1.44,&quot; approximately equals to 0.075. Hence, standard deviation, sigma subscript &quot;bx&quot; equals to 0.075."/>
          <p:cNvGraphicFramePr>
            <a:graphicFrameLocks noChangeAspect="1"/>
          </p:cNvGraphicFramePr>
          <p:nvPr>
            <p:extLst>
              <p:ext uri="{D42A27DB-BD31-4B8C-83A1-F6EECF244321}">
                <p14:modId xmlns:p14="http://schemas.microsoft.com/office/powerpoint/2010/main" val="1122805552"/>
              </p:ext>
            </p:extLst>
          </p:nvPr>
        </p:nvGraphicFramePr>
        <p:xfrm>
          <a:off x="3124200" y="3695700"/>
          <a:ext cx="5437187" cy="925512"/>
        </p:xfrm>
        <a:graphic>
          <a:graphicData uri="http://schemas.openxmlformats.org/presentationml/2006/ole">
            <mc:AlternateContent xmlns:mc="http://schemas.openxmlformats.org/markup-compatibility/2006">
              <mc:Choice xmlns:v="urn:schemas-microsoft-com:vml" Requires="v">
                <p:oleObj spid="_x0000_s69705" name="Equation" r:id="rId5" imgW="4025900" imgH="685800" progId="Equation.DSMT4">
                  <p:embed/>
                </p:oleObj>
              </mc:Choice>
              <mc:Fallback>
                <p:oleObj name="Equation" r:id="rId5" imgW="4025900" imgH="685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3695700"/>
                        <a:ext cx="5437187" cy="9255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ltLang="en-US" dirty="0"/>
              <a:t>4.4  Means and Variances of Random Variables</a:t>
            </a:r>
            <a:endParaRPr lang="en-US" altLang="en-US" i="1" dirty="0"/>
          </a:p>
        </p:txBody>
      </p:sp>
    </p:spTree>
    <p:extLst>
      <p:ext uri="{BB962C8B-B14F-4D97-AF65-F5344CB8AC3E}">
        <p14:creationId xmlns:p14="http://schemas.microsoft.com/office/powerpoint/2010/main" val="26324916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4.4-6</a:t>
            </a:r>
          </a:p>
        </p:txBody>
      </p:sp>
      <p:sp>
        <p:nvSpPr>
          <p:cNvPr id="1389571" name="Rectangle 3"/>
          <p:cNvSpPr>
            <a:spLocks noGrp="1" noChangeArrowheads="1"/>
          </p:cNvSpPr>
          <p:nvPr>
            <p:ph idx="1"/>
          </p:nvPr>
        </p:nvSpPr>
        <p:spPr>
          <a:xfrm>
            <a:off x="457200" y="1604726"/>
            <a:ext cx="8229600" cy="1752600"/>
          </a:xfrm>
        </p:spPr>
        <p:txBody>
          <a:bodyPr/>
          <a:lstStyle/>
          <a:p>
            <a:pPr marL="0" indent="-381000" eaLnBrk="1" hangingPunct="1">
              <a:lnSpc>
                <a:spcPct val="120000"/>
              </a:lnSpc>
              <a:spcBef>
                <a:spcPct val="0"/>
              </a:spcBef>
              <a:buFont typeface="Wingdings" pitchFamily="2" charset="2"/>
              <a:buNone/>
            </a:pPr>
            <a:r>
              <a:rPr lang="en-US" altLang="en-US" sz="2400" dirty="0">
                <a:ea typeface="ヒラギノ角ゴ Pro W3" charset="-128"/>
              </a:rPr>
              <a:t>A psychology instructor asked the 100 students in her class to rate their intelligence on a scale of 1 to 10. The ratings are summarized in the table below. What was the mean rating for the students in this class?</a:t>
            </a:r>
          </a:p>
        </p:txBody>
      </p:sp>
      <p:pic>
        <p:nvPicPr>
          <p:cNvPr id="49158" name="Picture 8" descr="The table has 7 columns and 2 rows. The column 1, row 1 is named as &quot;Rating,&quot; and column 1, row 2 is named as &quot;Number.&quot; The rating value 5, 6, 7, 8, 9 and 10 is provided in the column 2, 3, 4, 5, 6 and 7, respectively, in the first row. The number value 24, 18, 38, 12, 4 and 4 is provided in the column 2, 3, 4, 5, 6 and 7, respectively, in the second r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495439"/>
            <a:ext cx="8382000"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433251" y="4290096"/>
            <a:ext cx="8229600" cy="1729704"/>
          </a:xfrm>
          <a:prstGeom prst="rect">
            <a:avLst/>
          </a:prstGeom>
          <a:noFill/>
        </p:spPr>
        <p:txBody>
          <a:bodyPr wrap="square" rtlCol="0">
            <a:spAutoFit/>
          </a:bodyPr>
          <a:lstStyle/>
          <a:p>
            <a:pPr lvl="0" indent="-381000" eaLnBrk="1" hangingPunct="1">
              <a:lnSpc>
                <a:spcPct val="120000"/>
              </a:lnSpc>
              <a:spcAft>
                <a:spcPts val="1200"/>
              </a:spcAft>
              <a:buClr>
                <a:prstClr val="black"/>
              </a:buClr>
              <a:buSzPct val="100000"/>
            </a:pPr>
            <a:r>
              <a:rPr lang="en-US" altLang="en-US" sz="2400" dirty="0">
                <a:solidFill>
                  <a:prstClr val="black"/>
                </a:solidFill>
                <a:ea typeface="ヒラギノ角ゴ Pro W3" charset="-128"/>
                <a:cs typeface="Arial" panose="020B0604020202020204" pitchFamily="34" charset="0"/>
              </a:rPr>
              <a:t>a. 7.5</a:t>
            </a:r>
          </a:p>
          <a:p>
            <a:pPr lvl="0" indent="-381000" eaLnBrk="1" hangingPunct="1">
              <a:lnSpc>
                <a:spcPct val="120000"/>
              </a:lnSpc>
              <a:spcAft>
                <a:spcPts val="1200"/>
              </a:spcAft>
              <a:buClr>
                <a:prstClr val="black"/>
              </a:buClr>
              <a:buSzPct val="100000"/>
            </a:pPr>
            <a:r>
              <a:rPr lang="en-US" altLang="en-US" sz="2400" dirty="0">
                <a:solidFill>
                  <a:prstClr val="black"/>
                </a:solidFill>
                <a:ea typeface="ヒラギノ角ゴ Pro W3" charset="-128"/>
                <a:cs typeface="Arial" panose="020B0604020202020204" pitchFamily="34" charset="0"/>
              </a:rPr>
              <a:t>b. 6.66</a:t>
            </a:r>
          </a:p>
          <a:p>
            <a:pPr lvl="0" indent="-381000" eaLnBrk="1" hangingPunct="1">
              <a:lnSpc>
                <a:spcPct val="120000"/>
              </a:lnSpc>
              <a:spcAft>
                <a:spcPts val="1200"/>
              </a:spcAft>
              <a:buClr>
                <a:prstClr val="black"/>
              </a:buClr>
              <a:buSzPct val="100000"/>
            </a:pPr>
            <a:r>
              <a:rPr lang="en-US" altLang="en-US" sz="2400" dirty="0">
                <a:solidFill>
                  <a:prstClr val="black"/>
                </a:solidFill>
                <a:ea typeface="ヒラギノ角ゴ Pro W3" charset="-128"/>
                <a:cs typeface="Arial" panose="020B0604020202020204" pitchFamily="34" charset="0"/>
              </a:rPr>
              <a:t>c. 612</a:t>
            </a:r>
          </a:p>
        </p:txBody>
      </p:sp>
      <p:sp>
        <p:nvSpPr>
          <p:cNvPr id="4" name="Footer Placeholder 3"/>
          <p:cNvSpPr>
            <a:spLocks noGrp="1"/>
          </p:cNvSpPr>
          <p:nvPr>
            <p:ph type="ftr" sz="quarter" idx="11"/>
          </p:nvPr>
        </p:nvSpPr>
        <p:spPr/>
        <p:txBody>
          <a:bodyPr/>
          <a:lstStyle/>
          <a:p>
            <a:pPr>
              <a:defRPr/>
            </a:pPr>
            <a:r>
              <a:rPr lang="en-US" altLang="en-US" dirty="0">
                <a:latin typeface="Arial" panose="020B0604020202020204" pitchFamily="34" charset="0"/>
                <a:cs typeface="Arial" panose="020B0604020202020204" pitchFamily="34" charset="0"/>
              </a:rPr>
              <a:t>4.4  Means and Variances of Random Variables</a:t>
            </a:r>
            <a:endParaRPr lang="en-US" altLang="en-US" i="1" dirty="0">
              <a:latin typeface="Arial" panose="020B0604020202020204" pitchFamily="34" charset="0"/>
              <a:cs typeface="Arial" panose="020B0604020202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4.4-6 answer</a:t>
            </a:r>
          </a:p>
        </p:txBody>
      </p:sp>
      <p:sp>
        <p:nvSpPr>
          <p:cNvPr id="1389571" name="Rectangle 3"/>
          <p:cNvSpPr>
            <a:spLocks noGrp="1" noChangeArrowheads="1"/>
          </p:cNvSpPr>
          <p:nvPr>
            <p:ph idx="1"/>
          </p:nvPr>
        </p:nvSpPr>
        <p:spPr>
          <a:xfrm>
            <a:off x="457200" y="1604726"/>
            <a:ext cx="8229600" cy="1752600"/>
          </a:xfrm>
        </p:spPr>
        <p:txBody>
          <a:bodyPr/>
          <a:lstStyle/>
          <a:p>
            <a:pPr marL="0" indent="-381000" eaLnBrk="1" hangingPunct="1">
              <a:lnSpc>
                <a:spcPct val="120000"/>
              </a:lnSpc>
              <a:spcBef>
                <a:spcPct val="0"/>
              </a:spcBef>
              <a:buFont typeface="Wingdings" pitchFamily="2" charset="2"/>
              <a:buNone/>
            </a:pPr>
            <a:r>
              <a:rPr lang="en-US" altLang="en-US" sz="2400" dirty="0">
                <a:ea typeface="ヒラギノ角ゴ Pro W3" charset="-128"/>
              </a:rPr>
              <a:t>A psychology instructor asked the 100 students in her class to rate their intelligence on a scale of 1 to 10. The ratings are summarized in the table below. What was the mean rating for the students in this class?</a:t>
            </a:r>
          </a:p>
        </p:txBody>
      </p:sp>
      <p:pic>
        <p:nvPicPr>
          <p:cNvPr id="49158" name="Picture 8" descr="The table has 7 columns and 2 rows. The column 1, row 1 is named as &quot;Rating,&quot; and column 1, row 2 is named as &quot;Number.&quot; The rating value 5, 6, 7, 8, 9 and 10 is provided in the column 2, 3, 4, 5, 6 and 7, respectively, in the first row. The number value 24, 18, 38, 12, 4 and 4 is provided in the column 2, 3, 4, 5, 6 and 7, respectively, in the second r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495439"/>
            <a:ext cx="8382000"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433251" y="4290096"/>
            <a:ext cx="8229600" cy="1729704"/>
          </a:xfrm>
          <a:prstGeom prst="rect">
            <a:avLst/>
          </a:prstGeom>
          <a:noFill/>
        </p:spPr>
        <p:txBody>
          <a:bodyPr wrap="square" rtlCol="0">
            <a:spAutoFit/>
          </a:bodyPr>
          <a:lstStyle/>
          <a:p>
            <a:pPr lvl="0" indent="-381000" eaLnBrk="1" hangingPunct="1">
              <a:lnSpc>
                <a:spcPct val="120000"/>
              </a:lnSpc>
              <a:spcAft>
                <a:spcPts val="1200"/>
              </a:spcAft>
              <a:buClr>
                <a:prstClr val="black"/>
              </a:buClr>
              <a:buSzPct val="100000"/>
            </a:pPr>
            <a:r>
              <a:rPr lang="en-US" altLang="en-US" sz="2400" dirty="0">
                <a:solidFill>
                  <a:prstClr val="black"/>
                </a:solidFill>
                <a:ea typeface="ヒラギノ角ゴ Pro W3" charset="-128"/>
                <a:cs typeface="Arial" panose="020B0604020202020204" pitchFamily="34" charset="0"/>
              </a:rPr>
              <a:t>a. 7.5</a:t>
            </a:r>
          </a:p>
          <a:p>
            <a:pPr lvl="0" indent="-381000" eaLnBrk="1" hangingPunct="1">
              <a:lnSpc>
                <a:spcPct val="120000"/>
              </a:lnSpc>
              <a:spcAft>
                <a:spcPts val="1200"/>
              </a:spcAft>
              <a:buClr>
                <a:prstClr val="black"/>
              </a:buClr>
              <a:buSzPct val="100000"/>
            </a:pPr>
            <a:r>
              <a:rPr lang="en-US" altLang="en-US" sz="2400" b="1" dirty="0">
                <a:solidFill>
                  <a:prstClr val="black"/>
                </a:solidFill>
                <a:ea typeface="ヒラギノ角ゴ Pro W3" charset="-128"/>
                <a:cs typeface="Arial" panose="020B0604020202020204" pitchFamily="34" charset="0"/>
              </a:rPr>
              <a:t>b. 6.66 (correct)</a:t>
            </a:r>
          </a:p>
          <a:p>
            <a:pPr lvl="0" indent="-381000" eaLnBrk="1" hangingPunct="1">
              <a:lnSpc>
                <a:spcPct val="120000"/>
              </a:lnSpc>
              <a:spcAft>
                <a:spcPts val="1200"/>
              </a:spcAft>
              <a:buClr>
                <a:prstClr val="black"/>
              </a:buClr>
              <a:buSzPct val="100000"/>
            </a:pPr>
            <a:r>
              <a:rPr lang="en-US" altLang="en-US" sz="2400" dirty="0">
                <a:solidFill>
                  <a:prstClr val="black"/>
                </a:solidFill>
                <a:ea typeface="ヒラギノ角ゴ Pro W3" charset="-128"/>
                <a:cs typeface="Arial" panose="020B0604020202020204" pitchFamily="34" charset="0"/>
              </a:rPr>
              <a:t>c. 612</a:t>
            </a:r>
          </a:p>
        </p:txBody>
      </p:sp>
      <p:graphicFrame>
        <p:nvGraphicFramePr>
          <p:cNvPr id="7" name="Object 7" descr="The image shows a mathematical calculation: E bracket open &quot;X&quot; bracket close, equals to &quot;mew&quot; sign, equals to Summation &quot;x&quot; multiply by &quot;p of x.&quot;"/>
          <p:cNvGraphicFramePr>
            <a:graphicFrameLocks noChangeAspect="1"/>
          </p:cNvGraphicFramePr>
          <p:nvPr>
            <p:extLst>
              <p:ext uri="{D42A27DB-BD31-4B8C-83A1-F6EECF244321}">
                <p14:modId xmlns:p14="http://schemas.microsoft.com/office/powerpoint/2010/main" val="3065562706"/>
              </p:ext>
            </p:extLst>
          </p:nvPr>
        </p:nvGraphicFramePr>
        <p:xfrm>
          <a:off x="3276600" y="4900948"/>
          <a:ext cx="3581400" cy="508000"/>
        </p:xfrm>
        <a:graphic>
          <a:graphicData uri="http://schemas.openxmlformats.org/presentationml/2006/ole">
            <mc:AlternateContent xmlns:mc="http://schemas.openxmlformats.org/markup-compatibility/2006">
              <mc:Choice xmlns:v="urn:schemas-microsoft-com:vml" Requires="v">
                <p:oleObj spid="_x0000_s81974" name="Equation" r:id="rId5" imgW="1968500" imgH="279400" progId="Equation.DSMT4">
                  <p:embed/>
                </p:oleObj>
              </mc:Choice>
              <mc:Fallback>
                <p:oleObj name="Equation" r:id="rId5" imgW="1968500" imgH="279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4900948"/>
                        <a:ext cx="3581400" cy="508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Footer Placeholder 3"/>
          <p:cNvSpPr>
            <a:spLocks noGrp="1"/>
          </p:cNvSpPr>
          <p:nvPr>
            <p:ph type="ftr" sz="quarter" idx="11"/>
          </p:nvPr>
        </p:nvSpPr>
        <p:spPr/>
        <p:txBody>
          <a:bodyPr/>
          <a:lstStyle/>
          <a:p>
            <a:pPr>
              <a:defRPr/>
            </a:pPr>
            <a:r>
              <a:rPr lang="en-US" altLang="en-US" dirty="0">
                <a:latin typeface="Arial" panose="020B0604020202020204" pitchFamily="34" charset="0"/>
                <a:cs typeface="Arial" panose="020B0604020202020204" pitchFamily="34" charset="0"/>
              </a:rPr>
              <a:t>4.4  Means and Variances of Random Variables</a:t>
            </a:r>
            <a:endParaRPr lang="en-US" altLang="en-US"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25797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4.4-7</a:t>
            </a:r>
          </a:p>
        </p:txBody>
      </p:sp>
      <p:sp>
        <p:nvSpPr>
          <p:cNvPr id="1390595" name="Rectangle 3"/>
          <p:cNvSpPr>
            <a:spLocks noGrp="1" noChangeArrowheads="1"/>
          </p:cNvSpPr>
          <p:nvPr>
            <p:ph idx="1"/>
          </p:nvPr>
        </p:nvSpPr>
        <p:spPr>
          <a:xfrm>
            <a:off x="457200" y="1554742"/>
            <a:ext cx="8229600" cy="1295400"/>
          </a:xfrm>
        </p:spPr>
        <p:txBody>
          <a:bodyPr/>
          <a:lstStyle/>
          <a:p>
            <a:pPr marL="0" indent="-381000" eaLnBrk="1" hangingPunct="1">
              <a:lnSpc>
                <a:spcPct val="110000"/>
              </a:lnSpc>
              <a:spcBef>
                <a:spcPct val="0"/>
              </a:spcBef>
              <a:buFont typeface="Wingdings" pitchFamily="2" charset="2"/>
              <a:buNone/>
            </a:pPr>
            <a:r>
              <a:rPr lang="en-US" altLang="en-US" sz="2400" dirty="0">
                <a:ea typeface="ヒラギノ角ゴ Pro W3" charset="-128"/>
              </a:rPr>
              <a:t>A psychology instructor asked the 100 students in her class to rate their intelligence on a scale of 1 to 10. The ratings </a:t>
            </a:r>
            <a:r>
              <a:rPr lang="en-US" altLang="en-US" dirty="0">
                <a:ea typeface="ヒラギノ角ゴ Pro W3" charset="-128"/>
              </a:rPr>
              <a:t>age given in the table below.</a:t>
            </a:r>
            <a:endParaRPr lang="en-US" altLang="en-US" sz="2400" dirty="0">
              <a:ea typeface="ヒラギノ角ゴ Pro W3" charset="-128"/>
            </a:endParaRPr>
          </a:p>
        </p:txBody>
      </p:sp>
      <p:pic>
        <p:nvPicPr>
          <p:cNvPr id="50182" name="Picture 8" descr="The table has 7 columns and 2 rows. The column 1, row 1 is named as &quot;Rating,&quot; and column 1, row 2 is named as &quot;Number.&quot; The rating value 5, 6, 7, 8, 9 and 10 is provided in the column 2, 3, 4, 5, 6 and 7, respectively, in the first row. The number value 24, 18, 38, 12, 4 and 4 is provided in the column 2, 3, 4, 5, 6 and 7, respectively, in the second r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938248"/>
            <a:ext cx="8382000"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457200" y="3688342"/>
            <a:ext cx="8229600" cy="2179058"/>
          </a:xfrm>
          <a:prstGeom prst="rect">
            <a:avLst/>
          </a:prstGeom>
          <a:noFill/>
        </p:spPr>
        <p:txBody>
          <a:bodyPr wrap="square" rtlCol="0">
            <a:spAutoFit/>
          </a:bodyPr>
          <a:lstStyle/>
          <a:p>
            <a:pPr lvl="0" indent="-381000" eaLnBrk="1" hangingPunct="1">
              <a:lnSpc>
                <a:spcPct val="110000"/>
              </a:lnSpc>
              <a:spcAft>
                <a:spcPts val="1200"/>
              </a:spcAft>
              <a:buClr>
                <a:prstClr val="black"/>
              </a:buClr>
              <a:buSzPct val="100000"/>
            </a:pPr>
            <a:r>
              <a:rPr lang="en-US" altLang="en-US" sz="2400" dirty="0">
                <a:solidFill>
                  <a:prstClr val="black"/>
                </a:solidFill>
                <a:ea typeface="ヒラギノ角ゴ Pro W3" charset="-128"/>
                <a:cs typeface="Arial" panose="020B0604020202020204" pitchFamily="34" charset="0"/>
              </a:rPr>
              <a:t>The variance of the intelligence scores is</a:t>
            </a:r>
          </a:p>
          <a:p>
            <a:pPr lvl="0" indent="-381000" eaLnBrk="1" hangingPunct="1">
              <a:lnSpc>
                <a:spcPct val="110000"/>
              </a:lnSpc>
              <a:spcAft>
                <a:spcPts val="1200"/>
              </a:spcAft>
              <a:buClr>
                <a:prstClr val="black"/>
              </a:buClr>
              <a:buSzPct val="100000"/>
            </a:pPr>
            <a:r>
              <a:rPr lang="en-US" altLang="en-US" sz="2400" dirty="0">
                <a:solidFill>
                  <a:prstClr val="black"/>
                </a:solidFill>
                <a:ea typeface="ヒラギノ角ゴ Pro W3" charset="-128"/>
                <a:cs typeface="Arial" panose="020B0604020202020204" pitchFamily="34" charset="0"/>
              </a:rPr>
              <a:t>a. 1.29.</a:t>
            </a:r>
          </a:p>
          <a:p>
            <a:pPr lvl="0" indent="-381000" eaLnBrk="1" hangingPunct="1">
              <a:lnSpc>
                <a:spcPct val="110000"/>
              </a:lnSpc>
              <a:spcAft>
                <a:spcPts val="1200"/>
              </a:spcAft>
              <a:buClr>
                <a:prstClr val="black"/>
              </a:buClr>
              <a:buSzPct val="100000"/>
            </a:pPr>
            <a:r>
              <a:rPr lang="en-US" altLang="en-US" sz="2400" dirty="0">
                <a:solidFill>
                  <a:prstClr val="black"/>
                </a:solidFill>
                <a:ea typeface="ヒラギノ角ゴ Pro W3" charset="-128"/>
                <a:cs typeface="Arial" panose="020B0604020202020204" pitchFamily="34" charset="0"/>
              </a:rPr>
              <a:t>b. 1.66. </a:t>
            </a:r>
          </a:p>
          <a:p>
            <a:pPr lvl="0" indent="-381000" eaLnBrk="1" hangingPunct="1">
              <a:lnSpc>
                <a:spcPct val="110000"/>
              </a:lnSpc>
              <a:spcAft>
                <a:spcPts val="1200"/>
              </a:spcAft>
              <a:buClr>
                <a:prstClr val="black"/>
              </a:buClr>
              <a:buSzPct val="100000"/>
            </a:pPr>
            <a:r>
              <a:rPr lang="en-US" altLang="en-US" sz="2400" dirty="0">
                <a:solidFill>
                  <a:prstClr val="black"/>
                </a:solidFill>
                <a:ea typeface="ヒラギノ角ゴ Pro W3" charset="-128"/>
                <a:cs typeface="Arial" panose="020B0604020202020204" pitchFamily="34" charset="0"/>
              </a:rPr>
              <a:t>c. 1.71.</a:t>
            </a:r>
          </a:p>
        </p:txBody>
      </p:sp>
      <p:sp>
        <p:nvSpPr>
          <p:cNvPr id="4" name="Footer Placeholder 3"/>
          <p:cNvSpPr>
            <a:spLocks noGrp="1"/>
          </p:cNvSpPr>
          <p:nvPr>
            <p:ph type="ftr" sz="quarter" idx="11"/>
          </p:nvPr>
        </p:nvSpPr>
        <p:spPr/>
        <p:txBody>
          <a:bodyPr/>
          <a:lstStyle/>
          <a:p>
            <a:pPr>
              <a:defRPr/>
            </a:pPr>
            <a:r>
              <a:rPr lang="en-US" altLang="en-US" dirty="0">
                <a:latin typeface="Arial" panose="020B0604020202020204" pitchFamily="34" charset="0"/>
                <a:cs typeface="Arial" panose="020B0604020202020204" pitchFamily="34" charset="0"/>
              </a:rPr>
              <a:t>4.4  Means and Variances of Random Variables</a:t>
            </a:r>
            <a:endParaRPr lang="en-US" altLang="en-US" i="1" dirty="0">
              <a:latin typeface="Arial" panose="020B0604020202020204" pitchFamily="34" charset="0"/>
              <a:cs typeface="Arial" panose="020B0604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4.4-7 answer</a:t>
            </a:r>
          </a:p>
        </p:txBody>
      </p:sp>
      <p:sp>
        <p:nvSpPr>
          <p:cNvPr id="1390595" name="Rectangle 3"/>
          <p:cNvSpPr>
            <a:spLocks noGrp="1" noChangeArrowheads="1"/>
          </p:cNvSpPr>
          <p:nvPr>
            <p:ph idx="1"/>
          </p:nvPr>
        </p:nvSpPr>
        <p:spPr>
          <a:xfrm>
            <a:off x="457200" y="1554742"/>
            <a:ext cx="8229600" cy="1295400"/>
          </a:xfrm>
        </p:spPr>
        <p:txBody>
          <a:bodyPr/>
          <a:lstStyle/>
          <a:p>
            <a:pPr marL="0" indent="-381000" eaLnBrk="1" hangingPunct="1">
              <a:lnSpc>
                <a:spcPct val="110000"/>
              </a:lnSpc>
              <a:spcBef>
                <a:spcPct val="0"/>
              </a:spcBef>
            </a:pPr>
            <a:r>
              <a:rPr lang="en-US" altLang="en-US" dirty="0">
                <a:ea typeface="ヒラギノ角ゴ Pro W3" charset="-128"/>
              </a:rPr>
              <a:t>A psychology instructor asked the 100 students in her class to rate their intelligence on a scale of 1 to 10. The ratings age given in the table below.</a:t>
            </a:r>
          </a:p>
        </p:txBody>
      </p:sp>
      <p:pic>
        <p:nvPicPr>
          <p:cNvPr id="50182" name="Picture 8" descr="The table has 7 columns and 2 rows. The column 1, row 1 is named as &quot;Rating,&quot; and column 1, row 2 is named as &quot;Number.&quot; The rating value 5, 6, 7, 8, 9 and 10 is provided in the column 2, 3, 4, 5, 6 and 7, respectively, in the first row. The number value 24, 18, 38, 12, 4 and 4 is provided in the column 2, 3, 4, 5, 6 and 7, respectively, in the second r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938248"/>
            <a:ext cx="8382000"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457200" y="3688342"/>
            <a:ext cx="8229600" cy="2179058"/>
          </a:xfrm>
          <a:prstGeom prst="rect">
            <a:avLst/>
          </a:prstGeom>
          <a:noFill/>
        </p:spPr>
        <p:txBody>
          <a:bodyPr wrap="square" rtlCol="0">
            <a:spAutoFit/>
          </a:bodyPr>
          <a:lstStyle/>
          <a:p>
            <a:pPr lvl="0" indent="-381000" eaLnBrk="1" hangingPunct="1">
              <a:lnSpc>
                <a:spcPct val="110000"/>
              </a:lnSpc>
              <a:spcAft>
                <a:spcPts val="1200"/>
              </a:spcAft>
              <a:buClr>
                <a:prstClr val="black"/>
              </a:buClr>
              <a:buSzPct val="100000"/>
            </a:pPr>
            <a:r>
              <a:rPr lang="en-US" altLang="en-US" sz="2400" dirty="0">
                <a:solidFill>
                  <a:prstClr val="black"/>
                </a:solidFill>
                <a:ea typeface="ヒラギノ角ゴ Pro W3" charset="-128"/>
                <a:cs typeface="Arial" panose="020B0604020202020204" pitchFamily="34" charset="0"/>
              </a:rPr>
              <a:t>The variance of the intelligence scores is</a:t>
            </a:r>
          </a:p>
          <a:p>
            <a:pPr lvl="0" indent="-381000" eaLnBrk="1" hangingPunct="1">
              <a:lnSpc>
                <a:spcPct val="110000"/>
              </a:lnSpc>
              <a:spcAft>
                <a:spcPts val="1200"/>
              </a:spcAft>
              <a:buClr>
                <a:prstClr val="black"/>
              </a:buClr>
              <a:buSzPct val="100000"/>
            </a:pPr>
            <a:r>
              <a:rPr lang="en-US" altLang="en-US" sz="2400" dirty="0">
                <a:solidFill>
                  <a:prstClr val="black"/>
                </a:solidFill>
                <a:ea typeface="ヒラギノ角ゴ Pro W3" charset="-128"/>
                <a:cs typeface="Arial" panose="020B0604020202020204" pitchFamily="34" charset="0"/>
              </a:rPr>
              <a:t>a. 1.29.</a:t>
            </a:r>
          </a:p>
          <a:p>
            <a:pPr lvl="0" indent="-381000" eaLnBrk="1" hangingPunct="1">
              <a:lnSpc>
                <a:spcPct val="110000"/>
              </a:lnSpc>
              <a:spcAft>
                <a:spcPts val="1200"/>
              </a:spcAft>
              <a:buClr>
                <a:prstClr val="black"/>
              </a:buClr>
              <a:buSzPct val="100000"/>
            </a:pPr>
            <a:r>
              <a:rPr lang="en-US" altLang="en-US" sz="2400" b="1" dirty="0">
                <a:solidFill>
                  <a:prstClr val="black"/>
                </a:solidFill>
                <a:ea typeface="ヒラギノ角ゴ Pro W3" charset="-128"/>
                <a:cs typeface="Arial" panose="020B0604020202020204" pitchFamily="34" charset="0"/>
              </a:rPr>
              <a:t>b. 1.66. (correct)</a:t>
            </a:r>
          </a:p>
          <a:p>
            <a:pPr lvl="0" indent="-381000" eaLnBrk="1" hangingPunct="1">
              <a:lnSpc>
                <a:spcPct val="110000"/>
              </a:lnSpc>
              <a:spcAft>
                <a:spcPts val="1200"/>
              </a:spcAft>
              <a:buClr>
                <a:prstClr val="black"/>
              </a:buClr>
              <a:buSzPct val="100000"/>
            </a:pPr>
            <a:r>
              <a:rPr lang="en-US" altLang="en-US" sz="2400" dirty="0">
                <a:solidFill>
                  <a:prstClr val="black"/>
                </a:solidFill>
                <a:ea typeface="ヒラギノ角ゴ Pro W3" charset="-128"/>
                <a:cs typeface="Arial" panose="020B0604020202020204" pitchFamily="34" charset="0"/>
              </a:rPr>
              <a:t>c. 1.71.</a:t>
            </a:r>
          </a:p>
        </p:txBody>
      </p:sp>
      <p:graphicFrame>
        <p:nvGraphicFramePr>
          <p:cNvPr id="7" name="Object 7" descr="The image shows a mathematical calculation: Summation of 'product of &quot;square of &quot;x&quot; minus mew&quot; and p of x,' equals to Summation of 'product of &quot;x&quot; square and p of x' minus &quot;mew&quot; square."/>
          <p:cNvGraphicFramePr>
            <a:graphicFrameLocks noChangeAspect="1"/>
          </p:cNvGraphicFramePr>
          <p:nvPr>
            <p:extLst>
              <p:ext uri="{D42A27DB-BD31-4B8C-83A1-F6EECF244321}">
                <p14:modId xmlns:p14="http://schemas.microsoft.com/office/powerpoint/2010/main" val="1611808293"/>
              </p:ext>
            </p:extLst>
          </p:nvPr>
        </p:nvGraphicFramePr>
        <p:xfrm>
          <a:off x="3352800" y="4786891"/>
          <a:ext cx="4422775" cy="501650"/>
        </p:xfrm>
        <a:graphic>
          <a:graphicData uri="http://schemas.openxmlformats.org/presentationml/2006/ole">
            <mc:AlternateContent xmlns:mc="http://schemas.openxmlformats.org/markup-compatibility/2006">
              <mc:Choice xmlns:v="urn:schemas-microsoft-com:vml" Requires="v">
                <p:oleObj spid="_x0000_s82998" name="Equation" r:id="rId5" imgW="3022600" imgH="342900" progId="Equation.DSMT4">
                  <p:embed/>
                </p:oleObj>
              </mc:Choice>
              <mc:Fallback>
                <p:oleObj name="Equation" r:id="rId5" imgW="3022600" imgH="3429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4786891"/>
                        <a:ext cx="4422775" cy="5016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Footer Placeholder 3"/>
          <p:cNvSpPr>
            <a:spLocks noGrp="1"/>
          </p:cNvSpPr>
          <p:nvPr>
            <p:ph type="ftr" sz="quarter" idx="11"/>
          </p:nvPr>
        </p:nvSpPr>
        <p:spPr/>
        <p:txBody>
          <a:bodyPr/>
          <a:lstStyle/>
          <a:p>
            <a:pPr>
              <a:defRPr/>
            </a:pPr>
            <a:r>
              <a:rPr lang="en-US" altLang="en-US" dirty="0">
                <a:latin typeface="Arial" panose="020B0604020202020204" pitchFamily="34" charset="0"/>
                <a:cs typeface="Arial" panose="020B0604020202020204" pitchFamily="34" charset="0"/>
              </a:rPr>
              <a:t>4.4  Means and Variances of Random Variables</a:t>
            </a:r>
            <a:endParaRPr lang="en-US" altLang="en-US"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38951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4.4-8</a:t>
            </a:r>
          </a:p>
        </p:txBody>
      </p:sp>
      <p:sp>
        <p:nvSpPr>
          <p:cNvPr id="1389571" name="Rectangle 3"/>
          <p:cNvSpPr>
            <a:spLocks noGrp="1" noChangeArrowheads="1"/>
          </p:cNvSpPr>
          <p:nvPr>
            <p:ph idx="1"/>
          </p:nvPr>
        </p:nvSpPr>
        <p:spPr>
          <a:xfrm>
            <a:off x="457200" y="1583670"/>
            <a:ext cx="8229600" cy="1066800"/>
          </a:xfrm>
        </p:spPr>
        <p:txBody>
          <a:bodyPr/>
          <a:lstStyle/>
          <a:p>
            <a:pPr marL="0" indent="0" eaLnBrk="1" hangingPunct="1">
              <a:lnSpc>
                <a:spcPct val="90000"/>
              </a:lnSpc>
              <a:spcBef>
                <a:spcPct val="50000"/>
              </a:spcBef>
              <a:buFont typeface="Wingdings" pitchFamily="2" charset="2"/>
              <a:buNone/>
            </a:pPr>
            <a:r>
              <a:rPr lang="en-CA" altLang="en-US" sz="2400" dirty="0">
                <a:ea typeface="ヒラギノ角ゴ Pro W3" charset="-128"/>
              </a:rPr>
              <a:t>Let </a:t>
            </a:r>
            <a:r>
              <a:rPr lang="en-CA" altLang="en-US" sz="2400" i="1" dirty="0">
                <a:ea typeface="ヒラギノ角ゴ Pro W3" charset="-128"/>
              </a:rPr>
              <a:t>X</a:t>
            </a:r>
            <a:r>
              <a:rPr lang="en-CA" altLang="en-US" sz="2400" dirty="0">
                <a:ea typeface="ヒラギノ角ゴ Pro W3" charset="-128"/>
              </a:rPr>
              <a:t> be the number of demerits a person has on his or her driver’s license. Suppose the probability distribution of </a:t>
            </a:r>
            <a:r>
              <a:rPr lang="en-CA" altLang="en-US" sz="2400" i="1" dirty="0">
                <a:ea typeface="ヒラギノ角ゴ Pro W3" charset="-128"/>
              </a:rPr>
              <a:t>X</a:t>
            </a:r>
            <a:r>
              <a:rPr lang="en-CA" altLang="en-US" sz="2400" dirty="0">
                <a:ea typeface="ヒラギノ角ゴ Pro W3" charset="-128"/>
              </a:rPr>
              <a:t> is the following:</a:t>
            </a:r>
            <a:endParaRPr lang="en-US" altLang="en-US" sz="2400" dirty="0">
              <a:ea typeface="ヒラギノ角ゴ Pro W3" charset="-128"/>
            </a:endParaRPr>
          </a:p>
        </p:txBody>
      </p:sp>
      <p:graphicFrame>
        <p:nvGraphicFramePr>
          <p:cNvPr id="4" name="Table 3"/>
          <p:cNvGraphicFramePr>
            <a:graphicFrameLocks noGrp="1"/>
          </p:cNvGraphicFramePr>
          <p:nvPr>
            <p:extLst>
              <p:ext uri="{D42A27DB-BD31-4B8C-83A1-F6EECF244321}">
                <p14:modId xmlns:p14="http://schemas.microsoft.com/office/powerpoint/2010/main" val="54565495"/>
              </p:ext>
            </p:extLst>
          </p:nvPr>
        </p:nvGraphicFramePr>
        <p:xfrm>
          <a:off x="1524000" y="2879070"/>
          <a:ext cx="6095999" cy="74168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xmlns="" val="20000"/>
                    </a:ext>
                  </a:extLst>
                </a:gridCol>
                <a:gridCol w="870857">
                  <a:extLst>
                    <a:ext uri="{9D8B030D-6E8A-4147-A177-3AD203B41FA5}">
                      <a16:colId xmlns:a16="http://schemas.microsoft.com/office/drawing/2014/main" xmlns="" val="20001"/>
                    </a:ext>
                  </a:extLst>
                </a:gridCol>
                <a:gridCol w="870857">
                  <a:extLst>
                    <a:ext uri="{9D8B030D-6E8A-4147-A177-3AD203B41FA5}">
                      <a16:colId xmlns:a16="http://schemas.microsoft.com/office/drawing/2014/main" xmlns="" val="20002"/>
                    </a:ext>
                  </a:extLst>
                </a:gridCol>
                <a:gridCol w="870857">
                  <a:extLst>
                    <a:ext uri="{9D8B030D-6E8A-4147-A177-3AD203B41FA5}">
                      <a16:colId xmlns:a16="http://schemas.microsoft.com/office/drawing/2014/main" xmlns="" val="20003"/>
                    </a:ext>
                  </a:extLst>
                </a:gridCol>
                <a:gridCol w="870857">
                  <a:extLst>
                    <a:ext uri="{9D8B030D-6E8A-4147-A177-3AD203B41FA5}">
                      <a16:colId xmlns:a16="http://schemas.microsoft.com/office/drawing/2014/main" xmlns="" val="20004"/>
                    </a:ext>
                  </a:extLst>
                </a:gridCol>
                <a:gridCol w="870857">
                  <a:extLst>
                    <a:ext uri="{9D8B030D-6E8A-4147-A177-3AD203B41FA5}">
                      <a16:colId xmlns:a16="http://schemas.microsoft.com/office/drawing/2014/main" xmlns="" val="20005"/>
                    </a:ext>
                  </a:extLst>
                </a:gridCol>
                <a:gridCol w="870857">
                  <a:extLst>
                    <a:ext uri="{9D8B030D-6E8A-4147-A177-3AD203B41FA5}">
                      <a16:colId xmlns:a16="http://schemas.microsoft.com/office/drawing/2014/main" xmlns="" val="20006"/>
                    </a:ext>
                  </a:extLst>
                </a:gridCol>
              </a:tblGrid>
              <a:tr h="370840">
                <a:tc>
                  <a:txBody>
                    <a:bodyPr/>
                    <a:lstStyle/>
                    <a:p>
                      <a:r>
                        <a:rPr lang="en-US" i="1" dirty="0">
                          <a:latin typeface="Arial" panose="020B0604020202020204" pitchFamily="34" charset="0"/>
                          <a:cs typeface="Arial" panose="020B0604020202020204" pitchFamily="34" charset="0"/>
                        </a:rPr>
                        <a:t>x</a:t>
                      </a:r>
                    </a:p>
                  </a:txBody>
                  <a:tcPr/>
                </a:tc>
                <a:tc>
                  <a:txBody>
                    <a:bodyPr/>
                    <a:lstStyle/>
                    <a:p>
                      <a:pPr algn="ctr"/>
                      <a:r>
                        <a:rPr lang="en-US" dirty="0">
                          <a:latin typeface="Arial" panose="020B0604020202020204" pitchFamily="34" charset="0"/>
                          <a:cs typeface="Arial" panose="020B0604020202020204" pitchFamily="34" charset="0"/>
                        </a:rPr>
                        <a:t>0</a:t>
                      </a:r>
                    </a:p>
                  </a:txBody>
                  <a:tcPr/>
                </a:tc>
                <a:tc>
                  <a:txBody>
                    <a:bodyPr/>
                    <a:lstStyle/>
                    <a:p>
                      <a:pPr algn="ctr"/>
                      <a:r>
                        <a:rPr lang="en-US" dirty="0">
                          <a:latin typeface="Arial" panose="020B0604020202020204" pitchFamily="34" charset="0"/>
                          <a:cs typeface="Arial" panose="020B0604020202020204" pitchFamily="34" charset="0"/>
                        </a:rPr>
                        <a:t>1</a:t>
                      </a:r>
                    </a:p>
                  </a:txBody>
                  <a:tcPr/>
                </a:tc>
                <a:tc>
                  <a:txBody>
                    <a:bodyPr/>
                    <a:lstStyle/>
                    <a:p>
                      <a:pPr algn="ctr"/>
                      <a:r>
                        <a:rPr lang="en-US" dirty="0">
                          <a:latin typeface="Arial" panose="020B0604020202020204" pitchFamily="34" charset="0"/>
                          <a:cs typeface="Arial" panose="020B0604020202020204" pitchFamily="34" charset="0"/>
                        </a:rPr>
                        <a:t>2</a:t>
                      </a:r>
                    </a:p>
                  </a:txBody>
                  <a:tcPr/>
                </a:tc>
                <a:tc>
                  <a:txBody>
                    <a:bodyPr/>
                    <a:lstStyle/>
                    <a:p>
                      <a:pPr algn="ctr"/>
                      <a:r>
                        <a:rPr lang="en-US" dirty="0">
                          <a:latin typeface="Arial" panose="020B0604020202020204" pitchFamily="34" charset="0"/>
                          <a:cs typeface="Arial" panose="020B0604020202020204" pitchFamily="34" charset="0"/>
                        </a:rPr>
                        <a:t>3</a:t>
                      </a:r>
                    </a:p>
                  </a:txBody>
                  <a:tcPr/>
                </a:tc>
                <a:tc>
                  <a:txBody>
                    <a:bodyPr/>
                    <a:lstStyle/>
                    <a:p>
                      <a:pPr algn="ctr"/>
                      <a:r>
                        <a:rPr lang="en-US" dirty="0">
                          <a:latin typeface="Arial" panose="020B0604020202020204" pitchFamily="34" charset="0"/>
                          <a:cs typeface="Arial" panose="020B0604020202020204" pitchFamily="34" charset="0"/>
                        </a:rPr>
                        <a:t>4</a:t>
                      </a:r>
                    </a:p>
                  </a:txBody>
                  <a:tcPr/>
                </a:tc>
                <a:tc>
                  <a:txBody>
                    <a:bodyPr/>
                    <a:lstStyle/>
                    <a:p>
                      <a:pPr algn="ctr"/>
                      <a:r>
                        <a:rPr lang="en-US" dirty="0">
                          <a:latin typeface="Arial" panose="020B0604020202020204" pitchFamily="34" charset="0"/>
                          <a:cs typeface="Arial" panose="020B0604020202020204" pitchFamily="34" charset="0"/>
                        </a:rPr>
                        <a:t>5</a:t>
                      </a:r>
                    </a:p>
                  </a:txBody>
                  <a:tcPr/>
                </a:tc>
                <a:extLst>
                  <a:ext uri="{0D108BD9-81ED-4DB2-BD59-A6C34878D82A}">
                    <a16:rowId xmlns:a16="http://schemas.microsoft.com/office/drawing/2014/main" xmlns="" val="10000"/>
                  </a:ext>
                </a:extLst>
              </a:tr>
              <a:tr h="370840">
                <a:tc>
                  <a:txBody>
                    <a:bodyPr/>
                    <a:lstStyle/>
                    <a:p>
                      <a:r>
                        <a:rPr lang="en-US" i="1" dirty="0">
                          <a:latin typeface="Arial" panose="020B0604020202020204" pitchFamily="34" charset="0"/>
                          <a:cs typeface="Arial" panose="020B0604020202020204" pitchFamily="34" charset="0"/>
                        </a:rPr>
                        <a:t>p(x)</a:t>
                      </a:r>
                    </a:p>
                  </a:txBody>
                  <a:tcPr/>
                </a:tc>
                <a:tc>
                  <a:txBody>
                    <a:bodyPr/>
                    <a:lstStyle/>
                    <a:p>
                      <a:pPr algn="ctr"/>
                      <a:r>
                        <a:rPr lang="en-US" dirty="0">
                          <a:latin typeface="Arial" panose="020B0604020202020204" pitchFamily="34" charset="0"/>
                          <a:cs typeface="Arial" panose="020B0604020202020204" pitchFamily="34" charset="0"/>
                        </a:rPr>
                        <a:t>0.15</a:t>
                      </a:r>
                    </a:p>
                  </a:txBody>
                  <a:tcPr/>
                </a:tc>
                <a:tc>
                  <a:txBody>
                    <a:bodyPr/>
                    <a:lstStyle/>
                    <a:p>
                      <a:pPr algn="ctr"/>
                      <a:r>
                        <a:rPr lang="en-US" dirty="0">
                          <a:latin typeface="Arial" panose="020B0604020202020204" pitchFamily="34" charset="0"/>
                          <a:cs typeface="Arial" panose="020B0604020202020204" pitchFamily="34" charset="0"/>
                        </a:rPr>
                        <a:t>0.05</a:t>
                      </a:r>
                    </a:p>
                  </a:txBody>
                  <a:tcPr/>
                </a:tc>
                <a:tc>
                  <a:txBody>
                    <a:bodyPr/>
                    <a:lstStyle/>
                    <a:p>
                      <a:pPr algn="ctr"/>
                      <a:r>
                        <a:rPr lang="en-US" dirty="0">
                          <a:latin typeface="Arial" panose="020B0604020202020204" pitchFamily="34" charset="0"/>
                          <a:cs typeface="Arial" panose="020B0604020202020204" pitchFamily="34" charset="0"/>
                        </a:rPr>
                        <a:t>0.05</a:t>
                      </a:r>
                    </a:p>
                  </a:txBody>
                  <a:tcPr/>
                </a:tc>
                <a:tc>
                  <a:txBody>
                    <a:bodyPr/>
                    <a:lstStyle/>
                    <a:p>
                      <a:pPr algn="ctr"/>
                      <a:r>
                        <a:rPr lang="en-US" dirty="0">
                          <a:latin typeface="Arial" panose="020B0604020202020204" pitchFamily="34" charset="0"/>
                          <a:cs typeface="Arial" panose="020B0604020202020204" pitchFamily="34" charset="0"/>
                        </a:rPr>
                        <a:t>0.15</a:t>
                      </a:r>
                    </a:p>
                  </a:txBody>
                  <a:tcPr/>
                </a:tc>
                <a:tc>
                  <a:txBody>
                    <a:bodyPr/>
                    <a:lstStyle/>
                    <a:p>
                      <a:pPr algn="ctr"/>
                      <a:r>
                        <a:rPr lang="en-US" dirty="0">
                          <a:latin typeface="Arial" panose="020B0604020202020204" pitchFamily="34" charset="0"/>
                          <a:cs typeface="Arial" panose="020B0604020202020204" pitchFamily="34" charset="0"/>
                        </a:rPr>
                        <a:t>0.25</a:t>
                      </a:r>
                    </a:p>
                  </a:txBody>
                  <a:tcPr/>
                </a:tc>
                <a:tc>
                  <a:txBody>
                    <a:bodyPr/>
                    <a:lstStyle/>
                    <a:p>
                      <a:pPr algn="ctr"/>
                      <a:r>
                        <a:rPr lang="en-US" dirty="0">
                          <a:latin typeface="Arial" panose="020B0604020202020204" pitchFamily="34" charset="0"/>
                          <a:cs typeface="Arial" panose="020B0604020202020204" pitchFamily="34" charset="0"/>
                        </a:rPr>
                        <a:t>0.35</a:t>
                      </a:r>
                    </a:p>
                  </a:txBody>
                  <a:tcPr/>
                </a:tc>
                <a:extLst>
                  <a:ext uri="{0D108BD9-81ED-4DB2-BD59-A6C34878D82A}">
                    <a16:rowId xmlns:a16="http://schemas.microsoft.com/office/drawing/2014/main" xmlns="" val="10001"/>
                  </a:ext>
                </a:extLst>
              </a:tr>
            </a:tbl>
          </a:graphicData>
        </a:graphic>
      </p:graphicFrame>
      <p:sp>
        <p:nvSpPr>
          <p:cNvPr id="5" name="TextBox 4"/>
          <p:cNvSpPr txBox="1"/>
          <p:nvPr/>
        </p:nvSpPr>
        <p:spPr>
          <a:xfrm>
            <a:off x="457200" y="3945870"/>
            <a:ext cx="8229600" cy="2759730"/>
          </a:xfrm>
          <a:prstGeom prst="rect">
            <a:avLst/>
          </a:prstGeom>
          <a:noFill/>
        </p:spPr>
        <p:txBody>
          <a:bodyPr wrap="square" rtlCol="0">
            <a:spAutoFit/>
          </a:bodyPr>
          <a:lstStyle/>
          <a:p>
            <a:pPr lvl="0" eaLnBrk="1" hangingPunct="1">
              <a:spcBef>
                <a:spcPts val="400"/>
              </a:spcBef>
              <a:spcAft>
                <a:spcPts val="1200"/>
              </a:spcAft>
              <a:buClr>
                <a:prstClr val="black"/>
              </a:buClr>
              <a:buSzPct val="100000"/>
            </a:pPr>
            <a:r>
              <a:rPr lang="en-US" altLang="en-US" sz="2400" dirty="0">
                <a:solidFill>
                  <a:prstClr val="black"/>
                </a:solidFill>
                <a:ea typeface="ヒラギノ角ゴ Pro W3" charset="-128"/>
                <a:cs typeface="Arial" panose="020B0604020202020204" pitchFamily="34" charset="0"/>
              </a:rPr>
              <a:t>What is the mean of </a:t>
            </a:r>
            <a:r>
              <a:rPr lang="en-US" altLang="en-US" sz="2400" i="1" dirty="0">
                <a:solidFill>
                  <a:prstClr val="black"/>
                </a:solidFill>
                <a:ea typeface="ヒラギノ角ゴ Pro W3" charset="-128"/>
                <a:cs typeface="Arial" panose="020B0604020202020204" pitchFamily="34" charset="0"/>
              </a:rPr>
              <a:t>X</a:t>
            </a:r>
            <a:r>
              <a:rPr lang="en-US" altLang="en-US" sz="2400" dirty="0">
                <a:solidFill>
                  <a:prstClr val="black"/>
                </a:solidFill>
                <a:ea typeface="ヒラギノ角ゴ Pro W3" charset="-128"/>
                <a:cs typeface="Arial" panose="020B0604020202020204" pitchFamily="34" charset="0"/>
              </a:rPr>
              <a:t>?</a:t>
            </a:r>
          </a:p>
          <a:p>
            <a:pPr lvl="0" eaLnBrk="1" hangingPunct="1">
              <a:spcBef>
                <a:spcPts val="400"/>
              </a:spcBef>
              <a:spcAft>
                <a:spcPts val="1200"/>
              </a:spcAft>
              <a:buClr>
                <a:prstClr val="black"/>
              </a:buClr>
              <a:buSzPct val="100000"/>
            </a:pPr>
            <a:endParaRPr lang="en-US" altLang="en-US" sz="2400" dirty="0">
              <a:solidFill>
                <a:prstClr val="black"/>
              </a:solidFill>
              <a:ea typeface="ヒラギノ角ゴ Pro W3" charset="-128"/>
              <a:cs typeface="Arial" panose="020B0604020202020204" pitchFamily="34" charset="0"/>
            </a:endParaRPr>
          </a:p>
          <a:p>
            <a:pPr lvl="0" eaLnBrk="1" hangingPunct="1">
              <a:spcBef>
                <a:spcPts val="400"/>
              </a:spcBef>
              <a:spcAft>
                <a:spcPts val="1200"/>
              </a:spcAft>
              <a:buClr>
                <a:prstClr val="black"/>
              </a:buClr>
              <a:buSzPct val="100000"/>
            </a:pPr>
            <a:r>
              <a:rPr lang="en-US" altLang="en-US" sz="2400" dirty="0">
                <a:solidFill>
                  <a:prstClr val="black"/>
                </a:solidFill>
                <a:ea typeface="ヒラギノ角ゴ Pro W3" charset="-128"/>
                <a:cs typeface="Arial" panose="020B0604020202020204" pitchFamily="34" charset="0"/>
              </a:rPr>
              <a:t>a. 3.01</a:t>
            </a:r>
          </a:p>
          <a:p>
            <a:pPr lvl="0" eaLnBrk="1" hangingPunct="1">
              <a:spcBef>
                <a:spcPts val="400"/>
              </a:spcBef>
              <a:spcAft>
                <a:spcPts val="1200"/>
              </a:spcAft>
              <a:buClr>
                <a:prstClr val="black"/>
              </a:buClr>
              <a:buSzPct val="100000"/>
            </a:pPr>
            <a:r>
              <a:rPr lang="en-US" altLang="en-US" sz="2400" dirty="0">
                <a:solidFill>
                  <a:prstClr val="black"/>
                </a:solidFill>
                <a:ea typeface="ヒラギノ角ゴ Pro W3" charset="-128"/>
                <a:cs typeface="Arial" panose="020B0604020202020204" pitchFamily="34" charset="0"/>
              </a:rPr>
              <a:t>b. 3.35</a:t>
            </a:r>
          </a:p>
          <a:p>
            <a:pPr lvl="0" eaLnBrk="1" hangingPunct="1">
              <a:spcBef>
                <a:spcPts val="400"/>
              </a:spcBef>
              <a:spcAft>
                <a:spcPts val="1200"/>
              </a:spcAft>
              <a:buClr>
                <a:prstClr val="black"/>
              </a:buClr>
              <a:buSzPct val="100000"/>
            </a:pPr>
            <a:r>
              <a:rPr lang="en-US" altLang="en-US" sz="2400" dirty="0">
                <a:solidFill>
                  <a:prstClr val="black"/>
                </a:solidFill>
                <a:ea typeface="ヒラギノ角ゴ Pro W3" charset="-128"/>
                <a:cs typeface="Arial" panose="020B0604020202020204" pitchFamily="34" charset="0"/>
              </a:rPr>
              <a:t>c. 3.55</a:t>
            </a:r>
          </a:p>
        </p:txBody>
      </p:sp>
      <p:sp>
        <p:nvSpPr>
          <p:cNvPr id="6" name="Footer Placeholder 5"/>
          <p:cNvSpPr>
            <a:spLocks noGrp="1"/>
          </p:cNvSpPr>
          <p:nvPr>
            <p:ph type="ftr" sz="quarter" idx="11"/>
          </p:nvPr>
        </p:nvSpPr>
        <p:spPr/>
        <p:txBody>
          <a:bodyPr/>
          <a:lstStyle/>
          <a:p>
            <a:pPr>
              <a:defRPr/>
            </a:pPr>
            <a:r>
              <a:rPr lang="en-US" altLang="en-US" dirty="0">
                <a:latin typeface="Arial" panose="020B0604020202020204" pitchFamily="34" charset="0"/>
                <a:cs typeface="Arial" panose="020B0604020202020204" pitchFamily="34" charset="0"/>
              </a:rPr>
              <a:t>4.4  Means and Variances of Random Variables</a:t>
            </a:r>
            <a:endParaRPr lang="en-US" altLang="en-US" i="1" dirty="0">
              <a:latin typeface="Arial" panose="020B0604020202020204" pitchFamily="34" charset="0"/>
              <a:cs typeface="Arial" panose="020B0604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4.4-8 answer</a:t>
            </a:r>
          </a:p>
        </p:txBody>
      </p:sp>
      <p:sp>
        <p:nvSpPr>
          <p:cNvPr id="1389571" name="Rectangle 3"/>
          <p:cNvSpPr>
            <a:spLocks noGrp="1" noChangeArrowheads="1"/>
          </p:cNvSpPr>
          <p:nvPr>
            <p:ph idx="1"/>
          </p:nvPr>
        </p:nvSpPr>
        <p:spPr>
          <a:xfrm>
            <a:off x="457200" y="1583670"/>
            <a:ext cx="8229600" cy="1066800"/>
          </a:xfrm>
        </p:spPr>
        <p:txBody>
          <a:bodyPr/>
          <a:lstStyle/>
          <a:p>
            <a:pPr marL="0" indent="0" eaLnBrk="1" hangingPunct="1">
              <a:lnSpc>
                <a:spcPct val="90000"/>
              </a:lnSpc>
              <a:spcBef>
                <a:spcPct val="50000"/>
              </a:spcBef>
              <a:buFont typeface="Wingdings" pitchFamily="2" charset="2"/>
              <a:buNone/>
            </a:pPr>
            <a:r>
              <a:rPr lang="en-CA" altLang="en-US" sz="2400" dirty="0">
                <a:ea typeface="ヒラギノ角ゴ Pro W3" charset="-128"/>
              </a:rPr>
              <a:t>Let </a:t>
            </a:r>
            <a:r>
              <a:rPr lang="en-CA" altLang="en-US" sz="2400" i="1" dirty="0">
                <a:ea typeface="ヒラギノ角ゴ Pro W3" charset="-128"/>
              </a:rPr>
              <a:t>X</a:t>
            </a:r>
            <a:r>
              <a:rPr lang="en-CA" altLang="en-US" sz="2400" dirty="0">
                <a:ea typeface="ヒラギノ角ゴ Pro W3" charset="-128"/>
              </a:rPr>
              <a:t> be the number of demerits a person has on his or her driver’s license. Suppose the probability distribution of </a:t>
            </a:r>
            <a:r>
              <a:rPr lang="en-CA" altLang="en-US" sz="2400" i="1" dirty="0">
                <a:ea typeface="ヒラギノ角ゴ Pro W3" charset="-128"/>
              </a:rPr>
              <a:t>X</a:t>
            </a:r>
            <a:r>
              <a:rPr lang="en-CA" altLang="en-US" sz="2400" dirty="0">
                <a:ea typeface="ヒラギノ角ゴ Pro W3" charset="-128"/>
              </a:rPr>
              <a:t> is the following:</a:t>
            </a:r>
            <a:endParaRPr lang="en-US" altLang="en-US" sz="2400" dirty="0">
              <a:ea typeface="ヒラギノ角ゴ Pro W3" charset="-128"/>
            </a:endParaRPr>
          </a:p>
        </p:txBody>
      </p:sp>
      <p:graphicFrame>
        <p:nvGraphicFramePr>
          <p:cNvPr id="4" name="Table 3"/>
          <p:cNvGraphicFramePr>
            <a:graphicFrameLocks noGrp="1"/>
          </p:cNvGraphicFramePr>
          <p:nvPr>
            <p:extLst>
              <p:ext uri="{D42A27DB-BD31-4B8C-83A1-F6EECF244321}">
                <p14:modId xmlns:p14="http://schemas.microsoft.com/office/powerpoint/2010/main" val="2441408751"/>
              </p:ext>
            </p:extLst>
          </p:nvPr>
        </p:nvGraphicFramePr>
        <p:xfrm>
          <a:off x="1524000" y="2879070"/>
          <a:ext cx="6095999" cy="74168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xmlns="" val="20000"/>
                    </a:ext>
                  </a:extLst>
                </a:gridCol>
                <a:gridCol w="870857">
                  <a:extLst>
                    <a:ext uri="{9D8B030D-6E8A-4147-A177-3AD203B41FA5}">
                      <a16:colId xmlns:a16="http://schemas.microsoft.com/office/drawing/2014/main" xmlns="" val="20001"/>
                    </a:ext>
                  </a:extLst>
                </a:gridCol>
                <a:gridCol w="870857">
                  <a:extLst>
                    <a:ext uri="{9D8B030D-6E8A-4147-A177-3AD203B41FA5}">
                      <a16:colId xmlns:a16="http://schemas.microsoft.com/office/drawing/2014/main" xmlns="" val="20002"/>
                    </a:ext>
                  </a:extLst>
                </a:gridCol>
                <a:gridCol w="870857">
                  <a:extLst>
                    <a:ext uri="{9D8B030D-6E8A-4147-A177-3AD203B41FA5}">
                      <a16:colId xmlns:a16="http://schemas.microsoft.com/office/drawing/2014/main" xmlns="" val="20003"/>
                    </a:ext>
                  </a:extLst>
                </a:gridCol>
                <a:gridCol w="870857">
                  <a:extLst>
                    <a:ext uri="{9D8B030D-6E8A-4147-A177-3AD203B41FA5}">
                      <a16:colId xmlns:a16="http://schemas.microsoft.com/office/drawing/2014/main" xmlns="" val="20004"/>
                    </a:ext>
                  </a:extLst>
                </a:gridCol>
                <a:gridCol w="870857">
                  <a:extLst>
                    <a:ext uri="{9D8B030D-6E8A-4147-A177-3AD203B41FA5}">
                      <a16:colId xmlns:a16="http://schemas.microsoft.com/office/drawing/2014/main" xmlns="" val="20005"/>
                    </a:ext>
                  </a:extLst>
                </a:gridCol>
                <a:gridCol w="870857">
                  <a:extLst>
                    <a:ext uri="{9D8B030D-6E8A-4147-A177-3AD203B41FA5}">
                      <a16:colId xmlns:a16="http://schemas.microsoft.com/office/drawing/2014/main" xmlns="" val="20006"/>
                    </a:ext>
                  </a:extLst>
                </a:gridCol>
              </a:tblGrid>
              <a:tr h="370840">
                <a:tc>
                  <a:txBody>
                    <a:bodyPr/>
                    <a:lstStyle/>
                    <a:p>
                      <a:r>
                        <a:rPr lang="en-US" i="1" dirty="0">
                          <a:latin typeface="Arial" panose="020B0604020202020204" pitchFamily="34" charset="0"/>
                          <a:cs typeface="Arial" panose="020B0604020202020204" pitchFamily="34" charset="0"/>
                        </a:rPr>
                        <a:t>x</a:t>
                      </a:r>
                    </a:p>
                  </a:txBody>
                  <a:tcPr/>
                </a:tc>
                <a:tc>
                  <a:txBody>
                    <a:bodyPr/>
                    <a:lstStyle/>
                    <a:p>
                      <a:pPr algn="ctr"/>
                      <a:r>
                        <a:rPr lang="en-US" dirty="0">
                          <a:latin typeface="Arial" panose="020B0604020202020204" pitchFamily="34" charset="0"/>
                          <a:cs typeface="Arial" panose="020B0604020202020204" pitchFamily="34" charset="0"/>
                        </a:rPr>
                        <a:t>0</a:t>
                      </a:r>
                    </a:p>
                  </a:txBody>
                  <a:tcPr/>
                </a:tc>
                <a:tc>
                  <a:txBody>
                    <a:bodyPr/>
                    <a:lstStyle/>
                    <a:p>
                      <a:pPr algn="ctr"/>
                      <a:r>
                        <a:rPr lang="en-US" dirty="0">
                          <a:latin typeface="Arial" panose="020B0604020202020204" pitchFamily="34" charset="0"/>
                          <a:cs typeface="Arial" panose="020B0604020202020204" pitchFamily="34" charset="0"/>
                        </a:rPr>
                        <a:t>1</a:t>
                      </a:r>
                    </a:p>
                  </a:txBody>
                  <a:tcPr/>
                </a:tc>
                <a:tc>
                  <a:txBody>
                    <a:bodyPr/>
                    <a:lstStyle/>
                    <a:p>
                      <a:pPr algn="ctr"/>
                      <a:r>
                        <a:rPr lang="en-US" dirty="0">
                          <a:latin typeface="Arial" panose="020B0604020202020204" pitchFamily="34" charset="0"/>
                          <a:cs typeface="Arial" panose="020B0604020202020204" pitchFamily="34" charset="0"/>
                        </a:rPr>
                        <a:t>2</a:t>
                      </a:r>
                    </a:p>
                  </a:txBody>
                  <a:tcPr/>
                </a:tc>
                <a:tc>
                  <a:txBody>
                    <a:bodyPr/>
                    <a:lstStyle/>
                    <a:p>
                      <a:pPr algn="ctr"/>
                      <a:r>
                        <a:rPr lang="en-US" dirty="0">
                          <a:latin typeface="Arial" panose="020B0604020202020204" pitchFamily="34" charset="0"/>
                          <a:cs typeface="Arial" panose="020B0604020202020204" pitchFamily="34" charset="0"/>
                        </a:rPr>
                        <a:t>3</a:t>
                      </a:r>
                    </a:p>
                  </a:txBody>
                  <a:tcPr/>
                </a:tc>
                <a:tc>
                  <a:txBody>
                    <a:bodyPr/>
                    <a:lstStyle/>
                    <a:p>
                      <a:pPr algn="ctr"/>
                      <a:r>
                        <a:rPr lang="en-US" dirty="0">
                          <a:latin typeface="Arial" panose="020B0604020202020204" pitchFamily="34" charset="0"/>
                          <a:cs typeface="Arial" panose="020B0604020202020204" pitchFamily="34" charset="0"/>
                        </a:rPr>
                        <a:t>4</a:t>
                      </a:r>
                    </a:p>
                  </a:txBody>
                  <a:tcPr/>
                </a:tc>
                <a:tc>
                  <a:txBody>
                    <a:bodyPr/>
                    <a:lstStyle/>
                    <a:p>
                      <a:pPr algn="ctr"/>
                      <a:r>
                        <a:rPr lang="en-US" dirty="0">
                          <a:latin typeface="Arial" panose="020B0604020202020204" pitchFamily="34" charset="0"/>
                          <a:cs typeface="Arial" panose="020B0604020202020204" pitchFamily="34" charset="0"/>
                        </a:rPr>
                        <a:t>5</a:t>
                      </a:r>
                    </a:p>
                  </a:txBody>
                  <a:tcPr/>
                </a:tc>
                <a:extLst>
                  <a:ext uri="{0D108BD9-81ED-4DB2-BD59-A6C34878D82A}">
                    <a16:rowId xmlns:a16="http://schemas.microsoft.com/office/drawing/2014/main" xmlns="" val="10000"/>
                  </a:ext>
                </a:extLst>
              </a:tr>
              <a:tr h="370840">
                <a:tc>
                  <a:txBody>
                    <a:bodyPr/>
                    <a:lstStyle/>
                    <a:p>
                      <a:r>
                        <a:rPr lang="en-US" i="1" dirty="0">
                          <a:latin typeface="Arial" panose="020B0604020202020204" pitchFamily="34" charset="0"/>
                          <a:cs typeface="Arial" panose="020B0604020202020204" pitchFamily="34" charset="0"/>
                        </a:rPr>
                        <a:t>p(x)</a:t>
                      </a:r>
                    </a:p>
                  </a:txBody>
                  <a:tcPr/>
                </a:tc>
                <a:tc>
                  <a:txBody>
                    <a:bodyPr/>
                    <a:lstStyle/>
                    <a:p>
                      <a:pPr algn="ctr"/>
                      <a:r>
                        <a:rPr lang="en-US" dirty="0">
                          <a:latin typeface="Arial" panose="020B0604020202020204" pitchFamily="34" charset="0"/>
                          <a:cs typeface="Arial" panose="020B0604020202020204" pitchFamily="34" charset="0"/>
                        </a:rPr>
                        <a:t>0.15</a:t>
                      </a:r>
                    </a:p>
                  </a:txBody>
                  <a:tcPr/>
                </a:tc>
                <a:tc>
                  <a:txBody>
                    <a:bodyPr/>
                    <a:lstStyle/>
                    <a:p>
                      <a:pPr algn="ctr"/>
                      <a:r>
                        <a:rPr lang="en-US" dirty="0">
                          <a:latin typeface="Arial" panose="020B0604020202020204" pitchFamily="34" charset="0"/>
                          <a:cs typeface="Arial" panose="020B0604020202020204" pitchFamily="34" charset="0"/>
                        </a:rPr>
                        <a:t>0.05</a:t>
                      </a:r>
                    </a:p>
                  </a:txBody>
                  <a:tcPr/>
                </a:tc>
                <a:tc>
                  <a:txBody>
                    <a:bodyPr/>
                    <a:lstStyle/>
                    <a:p>
                      <a:pPr algn="ctr"/>
                      <a:r>
                        <a:rPr lang="en-US" dirty="0">
                          <a:latin typeface="Arial" panose="020B0604020202020204" pitchFamily="34" charset="0"/>
                          <a:cs typeface="Arial" panose="020B0604020202020204" pitchFamily="34" charset="0"/>
                        </a:rPr>
                        <a:t>0.05</a:t>
                      </a:r>
                    </a:p>
                  </a:txBody>
                  <a:tcPr/>
                </a:tc>
                <a:tc>
                  <a:txBody>
                    <a:bodyPr/>
                    <a:lstStyle/>
                    <a:p>
                      <a:pPr algn="ctr"/>
                      <a:r>
                        <a:rPr lang="en-US" dirty="0">
                          <a:latin typeface="Arial" panose="020B0604020202020204" pitchFamily="34" charset="0"/>
                          <a:cs typeface="Arial" panose="020B0604020202020204" pitchFamily="34" charset="0"/>
                        </a:rPr>
                        <a:t>0.15</a:t>
                      </a:r>
                    </a:p>
                  </a:txBody>
                  <a:tcPr/>
                </a:tc>
                <a:tc>
                  <a:txBody>
                    <a:bodyPr/>
                    <a:lstStyle/>
                    <a:p>
                      <a:pPr algn="ctr"/>
                      <a:r>
                        <a:rPr lang="en-US" dirty="0">
                          <a:latin typeface="Arial" panose="020B0604020202020204" pitchFamily="34" charset="0"/>
                          <a:cs typeface="Arial" panose="020B0604020202020204" pitchFamily="34" charset="0"/>
                        </a:rPr>
                        <a:t>0.25</a:t>
                      </a:r>
                    </a:p>
                  </a:txBody>
                  <a:tcPr/>
                </a:tc>
                <a:tc>
                  <a:txBody>
                    <a:bodyPr/>
                    <a:lstStyle/>
                    <a:p>
                      <a:pPr algn="ctr"/>
                      <a:r>
                        <a:rPr lang="en-US" dirty="0">
                          <a:latin typeface="Arial" panose="020B0604020202020204" pitchFamily="34" charset="0"/>
                          <a:cs typeface="Arial" panose="020B0604020202020204" pitchFamily="34" charset="0"/>
                        </a:rPr>
                        <a:t>0.35</a:t>
                      </a:r>
                    </a:p>
                  </a:txBody>
                  <a:tcPr/>
                </a:tc>
                <a:extLst>
                  <a:ext uri="{0D108BD9-81ED-4DB2-BD59-A6C34878D82A}">
                    <a16:rowId xmlns:a16="http://schemas.microsoft.com/office/drawing/2014/main" xmlns="" val="10001"/>
                  </a:ext>
                </a:extLst>
              </a:tr>
            </a:tbl>
          </a:graphicData>
        </a:graphic>
      </p:graphicFrame>
      <p:sp>
        <p:nvSpPr>
          <p:cNvPr id="5" name="TextBox 4"/>
          <p:cNvSpPr txBox="1"/>
          <p:nvPr/>
        </p:nvSpPr>
        <p:spPr>
          <a:xfrm>
            <a:off x="457200" y="3945870"/>
            <a:ext cx="8229600" cy="2759730"/>
          </a:xfrm>
          <a:prstGeom prst="rect">
            <a:avLst/>
          </a:prstGeom>
          <a:noFill/>
        </p:spPr>
        <p:txBody>
          <a:bodyPr wrap="square" rtlCol="0">
            <a:spAutoFit/>
          </a:bodyPr>
          <a:lstStyle/>
          <a:p>
            <a:pPr lvl="0" eaLnBrk="1" hangingPunct="1">
              <a:spcBef>
                <a:spcPts val="400"/>
              </a:spcBef>
              <a:spcAft>
                <a:spcPts val="1200"/>
              </a:spcAft>
              <a:buClr>
                <a:prstClr val="black"/>
              </a:buClr>
              <a:buSzPct val="100000"/>
            </a:pPr>
            <a:r>
              <a:rPr lang="en-US" altLang="en-US" sz="2400" dirty="0">
                <a:solidFill>
                  <a:prstClr val="black"/>
                </a:solidFill>
                <a:ea typeface="ヒラギノ角ゴ Pro W3" charset="-128"/>
                <a:cs typeface="Arial" panose="020B0604020202020204" pitchFamily="34" charset="0"/>
              </a:rPr>
              <a:t>What is the mean of </a:t>
            </a:r>
            <a:r>
              <a:rPr lang="en-US" altLang="en-US" sz="2400" i="1" dirty="0">
                <a:solidFill>
                  <a:prstClr val="black"/>
                </a:solidFill>
                <a:ea typeface="ヒラギノ角ゴ Pro W3" charset="-128"/>
                <a:cs typeface="Arial" panose="020B0604020202020204" pitchFamily="34" charset="0"/>
              </a:rPr>
              <a:t>X</a:t>
            </a:r>
            <a:r>
              <a:rPr lang="en-US" altLang="en-US" sz="2400" dirty="0">
                <a:solidFill>
                  <a:prstClr val="black"/>
                </a:solidFill>
                <a:ea typeface="ヒラギノ角ゴ Pro W3" charset="-128"/>
                <a:cs typeface="Arial" panose="020B0604020202020204" pitchFamily="34" charset="0"/>
              </a:rPr>
              <a:t>?</a:t>
            </a:r>
          </a:p>
          <a:p>
            <a:pPr lvl="0" eaLnBrk="1" hangingPunct="1">
              <a:spcBef>
                <a:spcPts val="400"/>
              </a:spcBef>
              <a:spcAft>
                <a:spcPts val="1200"/>
              </a:spcAft>
              <a:buClr>
                <a:prstClr val="black"/>
              </a:buClr>
              <a:buSzPct val="100000"/>
            </a:pPr>
            <a:endParaRPr lang="en-US" altLang="en-US" sz="2400" dirty="0">
              <a:solidFill>
                <a:prstClr val="black"/>
              </a:solidFill>
              <a:ea typeface="ヒラギノ角ゴ Pro W3" charset="-128"/>
              <a:cs typeface="Arial" panose="020B0604020202020204" pitchFamily="34" charset="0"/>
            </a:endParaRPr>
          </a:p>
          <a:p>
            <a:pPr lvl="0" eaLnBrk="1" hangingPunct="1">
              <a:spcBef>
                <a:spcPts val="400"/>
              </a:spcBef>
              <a:spcAft>
                <a:spcPts val="1200"/>
              </a:spcAft>
              <a:buClr>
                <a:prstClr val="black"/>
              </a:buClr>
              <a:buSzPct val="100000"/>
            </a:pPr>
            <a:r>
              <a:rPr lang="en-US" altLang="en-US" sz="2400" dirty="0">
                <a:solidFill>
                  <a:prstClr val="black"/>
                </a:solidFill>
                <a:ea typeface="ヒラギノ角ゴ Pro W3" charset="-128"/>
                <a:cs typeface="Arial" panose="020B0604020202020204" pitchFamily="34" charset="0"/>
              </a:rPr>
              <a:t>a. 3.01</a:t>
            </a:r>
          </a:p>
          <a:p>
            <a:pPr lvl="0" eaLnBrk="1" hangingPunct="1">
              <a:spcBef>
                <a:spcPts val="400"/>
              </a:spcBef>
              <a:spcAft>
                <a:spcPts val="1200"/>
              </a:spcAft>
              <a:buClr>
                <a:prstClr val="black"/>
              </a:buClr>
              <a:buSzPct val="100000"/>
            </a:pPr>
            <a:r>
              <a:rPr lang="en-US" altLang="en-US" sz="2400" b="1" dirty="0">
                <a:solidFill>
                  <a:prstClr val="black"/>
                </a:solidFill>
                <a:ea typeface="ヒラギノ角ゴ Pro W3" charset="-128"/>
                <a:cs typeface="Arial" panose="020B0604020202020204" pitchFamily="34" charset="0"/>
              </a:rPr>
              <a:t>b. 3.35 (correct)</a:t>
            </a:r>
          </a:p>
          <a:p>
            <a:pPr lvl="0" eaLnBrk="1" hangingPunct="1">
              <a:spcBef>
                <a:spcPts val="400"/>
              </a:spcBef>
              <a:spcAft>
                <a:spcPts val="1200"/>
              </a:spcAft>
              <a:buClr>
                <a:prstClr val="black"/>
              </a:buClr>
              <a:buSzPct val="100000"/>
            </a:pPr>
            <a:r>
              <a:rPr lang="en-US" altLang="en-US" sz="2400" dirty="0">
                <a:solidFill>
                  <a:prstClr val="black"/>
                </a:solidFill>
                <a:ea typeface="ヒラギノ角ゴ Pro W3" charset="-128"/>
                <a:cs typeface="Arial" panose="020B0604020202020204" pitchFamily="34" charset="0"/>
              </a:rPr>
              <a:t>c. 3.55</a:t>
            </a:r>
          </a:p>
        </p:txBody>
      </p:sp>
      <p:graphicFrame>
        <p:nvGraphicFramePr>
          <p:cNvPr id="7" name="Object 7" descr="The image shows a mathematical calculation: E bracket open &quot;X&quot; bracket close, equals to &quot;mew&quot; sign, equals to Summation &quot;x&quot; multiply by &quot;p of x.&quot;"/>
          <p:cNvGraphicFramePr>
            <a:graphicFrameLocks noChangeAspect="1"/>
          </p:cNvGraphicFramePr>
          <p:nvPr>
            <p:extLst>
              <p:ext uri="{D42A27DB-BD31-4B8C-83A1-F6EECF244321}">
                <p14:modId xmlns:p14="http://schemas.microsoft.com/office/powerpoint/2010/main" val="1497204084"/>
              </p:ext>
            </p:extLst>
          </p:nvPr>
        </p:nvGraphicFramePr>
        <p:xfrm>
          <a:off x="3657600" y="5071735"/>
          <a:ext cx="3581400" cy="508000"/>
        </p:xfrm>
        <a:graphic>
          <a:graphicData uri="http://schemas.openxmlformats.org/presentationml/2006/ole">
            <mc:AlternateContent xmlns:mc="http://schemas.openxmlformats.org/markup-compatibility/2006">
              <mc:Choice xmlns:v="urn:schemas-microsoft-com:vml" Requires="v">
                <p:oleObj spid="_x0000_s84023" name="Equation" r:id="rId4" imgW="1968500" imgH="279400" progId="Equation.DSMT4">
                  <p:embed/>
                </p:oleObj>
              </mc:Choice>
              <mc:Fallback>
                <p:oleObj name="Equation" r:id="rId4" imgW="1968500" imgH="2794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5071735"/>
                        <a:ext cx="3581400" cy="508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Footer Placeholder 2"/>
          <p:cNvSpPr>
            <a:spLocks noGrp="1"/>
          </p:cNvSpPr>
          <p:nvPr>
            <p:ph type="ftr" sz="quarter" idx="11"/>
          </p:nvPr>
        </p:nvSpPr>
        <p:spPr/>
        <p:txBody>
          <a:bodyPr/>
          <a:lstStyle/>
          <a:p>
            <a:pPr>
              <a:defRPr/>
            </a:pPr>
            <a:r>
              <a:rPr lang="en-US" altLang="en-US" dirty="0">
                <a:latin typeface="Arial" panose="020B0604020202020204" pitchFamily="34" charset="0"/>
                <a:cs typeface="Arial" panose="020B0604020202020204" pitchFamily="34" charset="0"/>
              </a:rPr>
              <a:t>4.4  Means and Variances of Random Variables</a:t>
            </a:r>
            <a:endParaRPr lang="en-US" altLang="en-US"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3895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4.1-3</a:t>
            </a:r>
          </a:p>
        </p:txBody>
      </p:sp>
      <p:sp>
        <p:nvSpPr>
          <p:cNvPr id="1300483" name="Rectangle 3"/>
          <p:cNvSpPr>
            <a:spLocks noGrp="1" noChangeArrowheads="1"/>
          </p:cNvSpPr>
          <p:nvPr>
            <p:ph idx="1"/>
          </p:nvPr>
        </p:nvSpPr>
        <p:spPr/>
        <p:txBody>
          <a:bodyPr/>
          <a:lstStyle/>
          <a:p>
            <a:pPr marL="0" indent="-381000" eaLnBrk="1" hangingPunct="1">
              <a:buFont typeface="Wingdings" pitchFamily="2" charset="2"/>
              <a:buNone/>
            </a:pPr>
            <a:r>
              <a:rPr lang="en-US" altLang="en-US" dirty="0">
                <a:ea typeface="ヒラギノ角ゴ Pro W3" charset="-128"/>
              </a:rPr>
              <a:t>Would the SAT scores of a student who takes the test in January and again in June be independent?</a:t>
            </a:r>
            <a:endParaRPr lang="en-US" altLang="ja-JP" i="1" dirty="0">
              <a:ea typeface="ヒラギノ角ゴ Pro W3" charset="-128"/>
            </a:endParaRPr>
          </a:p>
          <a:p>
            <a:pPr marL="0" indent="-381000" eaLnBrk="1" hangingPunct="1">
              <a:buFont typeface="Wingdings" pitchFamily="2" charset="2"/>
              <a:buNone/>
            </a:pPr>
            <a:endParaRPr lang="en-US" altLang="en-US" i="1" dirty="0">
              <a:ea typeface="ヒラギノ角ゴ Pro W3" charset="-128"/>
            </a:endParaRPr>
          </a:p>
          <a:p>
            <a:pPr marL="0" indent="-381000" eaLnBrk="1" hangingPunct="1">
              <a:buFont typeface="Wingdings" pitchFamily="2" charset="2"/>
              <a:buNone/>
            </a:pPr>
            <a:r>
              <a:rPr lang="en-US" altLang="en-US" dirty="0">
                <a:ea typeface="ヒラギノ角ゴ Pro W3" charset="-128"/>
              </a:rPr>
              <a:t>a.  no</a:t>
            </a:r>
          </a:p>
          <a:p>
            <a:pPr marL="0" indent="-381000" eaLnBrk="1" hangingPunct="1">
              <a:buFont typeface="Wingdings" pitchFamily="2" charset="2"/>
              <a:buNone/>
            </a:pPr>
            <a:r>
              <a:rPr lang="en-US" altLang="en-US" dirty="0">
                <a:ea typeface="ヒラギノ角ゴ Pro W3" charset="-128"/>
              </a:rPr>
              <a:t>b.  yes</a:t>
            </a:r>
          </a:p>
        </p:txBody>
      </p:sp>
      <p:sp>
        <p:nvSpPr>
          <p:cNvPr id="3" name="Footer Placeholder 2"/>
          <p:cNvSpPr>
            <a:spLocks noGrp="1"/>
          </p:cNvSpPr>
          <p:nvPr>
            <p:ph type="ftr" sz="quarter" idx="11"/>
          </p:nvPr>
        </p:nvSpPr>
        <p:spPr/>
        <p:txBody>
          <a:bodyPr/>
          <a:lstStyle/>
          <a:p>
            <a:pPr>
              <a:defRPr/>
            </a:pPr>
            <a:r>
              <a:rPr lang="en-US" altLang="en-US" dirty="0"/>
              <a:t>4.1  Randomness</a:t>
            </a:r>
            <a:endParaRPr lang="en-US" altLang="en-US" i="1"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4.4-9</a:t>
            </a:r>
          </a:p>
        </p:txBody>
      </p:sp>
      <p:sp>
        <p:nvSpPr>
          <p:cNvPr id="1389571" name="Rectangle 3"/>
          <p:cNvSpPr>
            <a:spLocks noGrp="1" noChangeArrowheads="1"/>
          </p:cNvSpPr>
          <p:nvPr>
            <p:ph idx="1"/>
          </p:nvPr>
        </p:nvSpPr>
        <p:spPr/>
        <p:txBody>
          <a:bodyPr/>
          <a:lstStyle/>
          <a:p>
            <a:pPr eaLnBrk="1" hangingPunct="1">
              <a:buFont typeface="Wingdings" pitchFamily="2" charset="2"/>
              <a:buNone/>
            </a:pPr>
            <a:r>
              <a:rPr lang="en-US" altLang="en-US" dirty="0">
                <a:ea typeface="ヒラギノ角ゴ Pro W3" charset="-128"/>
              </a:rPr>
              <a:t>The weighted average of the possible values that a discrete random variable </a:t>
            </a:r>
            <a:r>
              <a:rPr lang="en-US" altLang="en-US" i="1" dirty="0">
                <a:ea typeface="ヒラギノ角ゴ Pro W3" charset="-128"/>
              </a:rPr>
              <a:t>X</a:t>
            </a:r>
            <a:r>
              <a:rPr lang="en-US" altLang="en-US" dirty="0">
                <a:ea typeface="ヒラギノ角ゴ Pro W3" charset="-128"/>
              </a:rPr>
              <a:t> can take, where the weights are the probabilities of occurrence, is referred to as the</a:t>
            </a:r>
          </a:p>
          <a:p>
            <a:pPr eaLnBrk="1" hangingPunct="1">
              <a:buFont typeface="Wingdings" pitchFamily="2" charset="2"/>
              <a:buNone/>
            </a:pPr>
            <a:endParaRPr lang="en-US" altLang="en-US" dirty="0">
              <a:ea typeface="ヒラギノ角ゴ Pro W3" charset="-128"/>
            </a:endParaRPr>
          </a:p>
          <a:p>
            <a:pPr eaLnBrk="1" hangingPunct="1">
              <a:buFont typeface="Wingdings" pitchFamily="2" charset="2"/>
              <a:buNone/>
            </a:pPr>
            <a:r>
              <a:rPr lang="en-US" altLang="en-US" dirty="0">
                <a:ea typeface="ヒラギノ角ゴ Pro W3" charset="-128"/>
              </a:rPr>
              <a:t>a. variance.</a:t>
            </a:r>
          </a:p>
          <a:p>
            <a:pPr eaLnBrk="1" hangingPunct="1">
              <a:buFont typeface="Wingdings" pitchFamily="2" charset="2"/>
              <a:buNone/>
            </a:pPr>
            <a:r>
              <a:rPr lang="en-US" altLang="en-US" dirty="0">
                <a:ea typeface="ヒラギノ角ゴ Pro W3" charset="-128"/>
              </a:rPr>
              <a:t>b. standard deviation.</a:t>
            </a:r>
          </a:p>
          <a:p>
            <a:pPr eaLnBrk="1" hangingPunct="1">
              <a:buFont typeface="Wingdings" pitchFamily="2" charset="2"/>
              <a:buNone/>
            </a:pPr>
            <a:r>
              <a:rPr lang="en-US" altLang="en-US" dirty="0">
                <a:ea typeface="ヒラギノ角ゴ Pro W3" charset="-128"/>
              </a:rPr>
              <a:t>c. expected value.</a:t>
            </a:r>
          </a:p>
        </p:txBody>
      </p:sp>
      <p:sp>
        <p:nvSpPr>
          <p:cNvPr id="3" name="Footer Placeholder 2"/>
          <p:cNvSpPr>
            <a:spLocks noGrp="1"/>
          </p:cNvSpPr>
          <p:nvPr>
            <p:ph type="ftr" sz="quarter" idx="11"/>
          </p:nvPr>
        </p:nvSpPr>
        <p:spPr/>
        <p:txBody>
          <a:bodyPr/>
          <a:lstStyle/>
          <a:p>
            <a:pPr>
              <a:defRPr/>
            </a:pPr>
            <a:r>
              <a:rPr lang="en-US" altLang="en-US" dirty="0"/>
              <a:t>4.4  Means and Variances of Random Variables</a:t>
            </a:r>
            <a:endParaRPr lang="en-US" altLang="en-US" i="1"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4.4-9 answer</a:t>
            </a:r>
          </a:p>
        </p:txBody>
      </p:sp>
      <p:sp>
        <p:nvSpPr>
          <p:cNvPr id="1389571" name="Rectangle 3"/>
          <p:cNvSpPr>
            <a:spLocks noGrp="1" noChangeArrowheads="1"/>
          </p:cNvSpPr>
          <p:nvPr>
            <p:ph idx="1"/>
          </p:nvPr>
        </p:nvSpPr>
        <p:spPr/>
        <p:txBody>
          <a:bodyPr/>
          <a:lstStyle/>
          <a:p>
            <a:pPr eaLnBrk="1" hangingPunct="1">
              <a:buFont typeface="Wingdings" pitchFamily="2" charset="2"/>
              <a:buNone/>
            </a:pPr>
            <a:r>
              <a:rPr lang="en-US" altLang="en-US" dirty="0">
                <a:ea typeface="ヒラギノ角ゴ Pro W3" charset="-128"/>
              </a:rPr>
              <a:t>The weighted average of the possible values that a discrete random variable </a:t>
            </a:r>
            <a:r>
              <a:rPr lang="en-US" altLang="en-US" i="1" dirty="0">
                <a:ea typeface="ヒラギノ角ゴ Pro W3" charset="-128"/>
              </a:rPr>
              <a:t>X</a:t>
            </a:r>
            <a:r>
              <a:rPr lang="en-US" altLang="en-US" dirty="0">
                <a:ea typeface="ヒラギノ角ゴ Pro W3" charset="-128"/>
              </a:rPr>
              <a:t> can take, where the weights are the probabilities of occurrence, is referred to as the</a:t>
            </a:r>
          </a:p>
          <a:p>
            <a:pPr eaLnBrk="1" hangingPunct="1">
              <a:buFont typeface="Wingdings" pitchFamily="2" charset="2"/>
              <a:buNone/>
            </a:pPr>
            <a:endParaRPr lang="en-US" altLang="en-US" dirty="0">
              <a:ea typeface="ヒラギノ角ゴ Pro W3" charset="-128"/>
            </a:endParaRPr>
          </a:p>
          <a:p>
            <a:pPr eaLnBrk="1" hangingPunct="1">
              <a:buFont typeface="Wingdings" pitchFamily="2" charset="2"/>
              <a:buNone/>
            </a:pPr>
            <a:r>
              <a:rPr lang="en-US" altLang="en-US" dirty="0">
                <a:ea typeface="ヒラギノ角ゴ Pro W3" charset="-128"/>
              </a:rPr>
              <a:t>a. variance.</a:t>
            </a:r>
          </a:p>
          <a:p>
            <a:pPr eaLnBrk="1" hangingPunct="1">
              <a:buFont typeface="Wingdings" pitchFamily="2" charset="2"/>
              <a:buNone/>
            </a:pPr>
            <a:r>
              <a:rPr lang="en-US" altLang="en-US" dirty="0">
                <a:ea typeface="ヒラギノ角ゴ Pro W3" charset="-128"/>
              </a:rPr>
              <a:t>b. standard deviation.</a:t>
            </a:r>
          </a:p>
          <a:p>
            <a:pPr eaLnBrk="1" hangingPunct="1">
              <a:buFont typeface="Wingdings" pitchFamily="2" charset="2"/>
              <a:buNone/>
            </a:pPr>
            <a:r>
              <a:rPr lang="en-US" altLang="en-US" b="1" dirty="0">
                <a:ea typeface="ヒラギノ角ゴ Pro W3" charset="-128"/>
              </a:rPr>
              <a:t>c. expected value. (correct)</a:t>
            </a:r>
          </a:p>
          <a:p>
            <a:pPr eaLnBrk="1" hangingPunct="1">
              <a:buFont typeface="Wingdings" pitchFamily="2" charset="2"/>
              <a:buNone/>
            </a:pPr>
            <a:endParaRPr lang="en-US" altLang="en-US" dirty="0">
              <a:ea typeface="ヒラギノ角ゴ Pro W3" charset="-128"/>
            </a:endParaRPr>
          </a:p>
        </p:txBody>
      </p:sp>
      <p:sp>
        <p:nvSpPr>
          <p:cNvPr id="3" name="Footer Placeholder 2"/>
          <p:cNvSpPr>
            <a:spLocks noGrp="1"/>
          </p:cNvSpPr>
          <p:nvPr>
            <p:ph type="ftr" sz="quarter" idx="11"/>
          </p:nvPr>
        </p:nvSpPr>
        <p:spPr/>
        <p:txBody>
          <a:bodyPr/>
          <a:lstStyle/>
          <a:p>
            <a:pPr>
              <a:defRPr/>
            </a:pPr>
            <a:r>
              <a:rPr lang="en-US" altLang="en-US" dirty="0"/>
              <a:t>4.4  Means and Variances of Random Variables</a:t>
            </a:r>
            <a:endParaRPr lang="en-US" altLang="en-US" i="1" dirty="0"/>
          </a:p>
        </p:txBody>
      </p:sp>
    </p:spTree>
    <p:extLst>
      <p:ext uri="{BB962C8B-B14F-4D97-AF65-F5344CB8AC3E}">
        <p14:creationId xmlns:p14="http://schemas.microsoft.com/office/powerpoint/2010/main" val="13455896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4.4-10</a:t>
            </a:r>
          </a:p>
        </p:txBody>
      </p:sp>
      <p:sp>
        <p:nvSpPr>
          <p:cNvPr id="1389571" name="Rectangle 3"/>
          <p:cNvSpPr>
            <a:spLocks noGrp="1" noChangeArrowheads="1"/>
          </p:cNvSpPr>
          <p:nvPr>
            <p:ph idx="1"/>
          </p:nvPr>
        </p:nvSpPr>
        <p:spPr/>
        <p:txBody>
          <a:bodyPr/>
          <a:lstStyle/>
          <a:p>
            <a:pPr marL="0" indent="0" eaLnBrk="1" hangingPunct="1">
              <a:buFont typeface="Wingdings" pitchFamily="2" charset="2"/>
              <a:buNone/>
            </a:pPr>
            <a:r>
              <a:rPr lang="en-US" altLang="en-US" sz="2000" dirty="0">
                <a:ea typeface="ヒラギノ角ゴ Pro W3" charset="-128"/>
              </a:rPr>
              <a:t>Suppose we have two independent random variables </a:t>
            </a:r>
            <a:r>
              <a:rPr lang="en-US" altLang="en-US" sz="2000" i="1" dirty="0">
                <a:ea typeface="ヒラギノ角ゴ Pro W3" charset="-128"/>
              </a:rPr>
              <a:t>X</a:t>
            </a:r>
            <a:r>
              <a:rPr lang="en-US" altLang="en-US" sz="2000" dirty="0">
                <a:ea typeface="ヒラギノ角ゴ Pro W3" charset="-128"/>
              </a:rPr>
              <a:t> and </a:t>
            </a:r>
            <a:r>
              <a:rPr lang="en-US" altLang="en-US" sz="2000" i="1" dirty="0">
                <a:ea typeface="ヒラギノ角ゴ Pro W3" charset="-128"/>
              </a:rPr>
              <a:t>Y</a:t>
            </a:r>
            <a:r>
              <a:rPr lang="en-US" altLang="en-US" sz="2000" dirty="0">
                <a:ea typeface="ヒラギノ角ゴ Pro W3" charset="-128"/>
              </a:rPr>
              <a:t>. Which of the following statements about </a:t>
            </a:r>
            <a:r>
              <a:rPr lang="en-US" altLang="en-US" sz="2000" i="1" dirty="0">
                <a:ea typeface="ヒラギノ角ゴ Pro W3" charset="-128"/>
              </a:rPr>
              <a:t>X</a:t>
            </a:r>
            <a:r>
              <a:rPr lang="en-US" altLang="en-US" sz="2000" dirty="0">
                <a:ea typeface="ヒラギノ角ゴ Pro W3" charset="-128"/>
              </a:rPr>
              <a:t> and </a:t>
            </a:r>
            <a:r>
              <a:rPr lang="en-US" altLang="en-US" sz="2000" i="1" dirty="0">
                <a:ea typeface="ヒラギノ角ゴ Pro W3" charset="-128"/>
              </a:rPr>
              <a:t>Y</a:t>
            </a:r>
            <a:r>
              <a:rPr lang="en-US" altLang="en-US" sz="2000" dirty="0">
                <a:ea typeface="ヒラギノ角ゴ Pro W3" charset="-128"/>
              </a:rPr>
              <a:t> are TRUE?</a:t>
            </a:r>
          </a:p>
          <a:p>
            <a:pPr marL="0" indent="0" eaLnBrk="1" hangingPunct="1">
              <a:buFont typeface="Wingdings" pitchFamily="2" charset="2"/>
              <a:buNone/>
            </a:pPr>
            <a:r>
              <a:rPr lang="en-US" altLang="en-US" sz="2000" dirty="0">
                <a:ea typeface="ヒラギノ角ゴ Pro W3" charset="-128"/>
              </a:rPr>
              <a:t>	I. E(</a:t>
            </a:r>
            <a:r>
              <a:rPr lang="en-US" altLang="en-US" sz="2000" i="1" dirty="0">
                <a:ea typeface="ヒラギノ角ゴ Pro W3" charset="-128"/>
              </a:rPr>
              <a:t>X</a:t>
            </a:r>
            <a:r>
              <a:rPr lang="en-US" altLang="en-US" sz="2000" dirty="0">
                <a:ea typeface="ヒラギノ角ゴ Pro W3" charset="-128"/>
              </a:rPr>
              <a:t> + </a:t>
            </a:r>
            <a:r>
              <a:rPr lang="en-US" altLang="en-US" sz="2000" i="1" dirty="0">
                <a:ea typeface="ヒラギノ角ゴ Pro W3" charset="-128"/>
              </a:rPr>
              <a:t>Y</a:t>
            </a:r>
            <a:r>
              <a:rPr lang="en-US" altLang="en-US" sz="2000" dirty="0">
                <a:ea typeface="ヒラギノ角ゴ Pro W3" charset="-128"/>
              </a:rPr>
              <a:t>) = E(</a:t>
            </a:r>
            <a:r>
              <a:rPr lang="en-US" altLang="en-US" sz="2000" i="1" dirty="0">
                <a:ea typeface="ヒラギノ角ゴ Pro W3" charset="-128"/>
              </a:rPr>
              <a:t>X</a:t>
            </a:r>
            <a:r>
              <a:rPr lang="en-US" altLang="en-US" sz="2000" dirty="0">
                <a:ea typeface="ヒラギノ角ゴ Pro W3" charset="-128"/>
              </a:rPr>
              <a:t>) + E(</a:t>
            </a:r>
            <a:r>
              <a:rPr lang="en-US" altLang="en-US" sz="2000" i="1" dirty="0">
                <a:ea typeface="ヒラギノ角ゴ Pro W3" charset="-128"/>
              </a:rPr>
              <a:t>Y</a:t>
            </a:r>
            <a:r>
              <a:rPr lang="en-US" altLang="en-US" sz="2000" dirty="0">
                <a:ea typeface="ヒラギノ角ゴ Pro W3" charset="-128"/>
              </a:rPr>
              <a:t>)</a:t>
            </a:r>
          </a:p>
          <a:p>
            <a:pPr marL="0" indent="0" eaLnBrk="1" hangingPunct="1">
              <a:buFont typeface="Wingdings" pitchFamily="2" charset="2"/>
              <a:buNone/>
            </a:pPr>
            <a:r>
              <a:rPr lang="en-US" altLang="en-US" sz="2000" dirty="0">
                <a:ea typeface="ヒラギノ角ゴ Pro W3" charset="-128"/>
              </a:rPr>
              <a:t>	II. VAR(</a:t>
            </a:r>
            <a:r>
              <a:rPr lang="en-US" altLang="en-US" sz="2000" i="1" dirty="0">
                <a:ea typeface="ヒラギノ角ゴ Pro W3" charset="-128"/>
              </a:rPr>
              <a:t>X</a:t>
            </a:r>
            <a:r>
              <a:rPr lang="en-US" altLang="en-US" sz="2000" dirty="0">
                <a:ea typeface="ヒラギノ角ゴ Pro W3" charset="-128"/>
              </a:rPr>
              <a:t> + </a:t>
            </a:r>
            <a:r>
              <a:rPr lang="en-US" altLang="en-US" sz="2000" i="1" dirty="0">
                <a:ea typeface="ヒラギノ角ゴ Pro W3" charset="-128"/>
              </a:rPr>
              <a:t>Y</a:t>
            </a:r>
            <a:r>
              <a:rPr lang="en-US" altLang="en-US" sz="2000" dirty="0">
                <a:ea typeface="ヒラギノ角ゴ Pro W3" charset="-128"/>
              </a:rPr>
              <a:t>) = VAR(</a:t>
            </a:r>
            <a:r>
              <a:rPr lang="en-US" altLang="en-US" sz="2000" i="1" dirty="0">
                <a:ea typeface="ヒラギノ角ゴ Pro W3" charset="-128"/>
              </a:rPr>
              <a:t>X</a:t>
            </a:r>
            <a:r>
              <a:rPr lang="en-US" altLang="en-US" sz="2000" dirty="0">
                <a:ea typeface="ヒラギノ角ゴ Pro W3" charset="-128"/>
              </a:rPr>
              <a:t>) + VAR(</a:t>
            </a:r>
            <a:r>
              <a:rPr lang="en-US" altLang="en-US" sz="2000" i="1" dirty="0">
                <a:ea typeface="ヒラギノ角ゴ Pro W3" charset="-128"/>
              </a:rPr>
              <a:t>Y</a:t>
            </a:r>
            <a:r>
              <a:rPr lang="en-US" altLang="en-US" sz="2000" dirty="0">
                <a:ea typeface="ヒラギノ角ゴ Pro W3" charset="-128"/>
              </a:rPr>
              <a:t>)</a:t>
            </a:r>
          </a:p>
          <a:p>
            <a:pPr marL="0" indent="0" eaLnBrk="1" hangingPunct="1">
              <a:buFont typeface="Wingdings" pitchFamily="2" charset="2"/>
              <a:buNone/>
            </a:pPr>
            <a:r>
              <a:rPr lang="en-US" altLang="en-US" sz="2000" dirty="0">
                <a:ea typeface="ヒラギノ角ゴ Pro W3" charset="-128"/>
              </a:rPr>
              <a:t>	III. E(</a:t>
            </a:r>
            <a:r>
              <a:rPr lang="en-US" altLang="en-US" sz="2000" i="1" dirty="0">
                <a:ea typeface="ヒラギノ角ゴ Pro W3" charset="-128"/>
              </a:rPr>
              <a:t>X</a:t>
            </a:r>
            <a:r>
              <a:rPr lang="en-US" altLang="en-US" sz="2000" dirty="0">
                <a:ea typeface="ヒラギノ角ゴ Pro W3" charset="-128"/>
              </a:rPr>
              <a:t> – </a:t>
            </a:r>
            <a:r>
              <a:rPr lang="en-US" altLang="en-US" sz="2000" i="1" dirty="0">
                <a:ea typeface="ヒラギノ角ゴ Pro W3" charset="-128"/>
              </a:rPr>
              <a:t>Y</a:t>
            </a:r>
            <a:r>
              <a:rPr lang="en-US" altLang="en-US" sz="2000" dirty="0">
                <a:ea typeface="ヒラギノ角ゴ Pro W3" charset="-128"/>
              </a:rPr>
              <a:t>) = E(</a:t>
            </a:r>
            <a:r>
              <a:rPr lang="en-US" altLang="en-US" sz="2000" i="1" dirty="0">
                <a:ea typeface="ヒラギノ角ゴ Pro W3" charset="-128"/>
              </a:rPr>
              <a:t>X</a:t>
            </a:r>
            <a:r>
              <a:rPr lang="en-US" altLang="en-US" sz="2000" dirty="0">
                <a:ea typeface="ヒラギノ角ゴ Pro W3" charset="-128"/>
              </a:rPr>
              <a:t>) – E(</a:t>
            </a:r>
            <a:r>
              <a:rPr lang="en-US" altLang="en-US" sz="2000" i="1" dirty="0">
                <a:ea typeface="ヒラギノ角ゴ Pro W3" charset="-128"/>
              </a:rPr>
              <a:t>Y</a:t>
            </a:r>
            <a:r>
              <a:rPr lang="en-US" altLang="en-US" sz="2000" dirty="0">
                <a:ea typeface="ヒラギノ角ゴ Pro W3" charset="-128"/>
              </a:rPr>
              <a:t>)</a:t>
            </a:r>
          </a:p>
          <a:p>
            <a:pPr marL="0" indent="0" eaLnBrk="1" hangingPunct="1">
              <a:buFont typeface="Wingdings" pitchFamily="2" charset="2"/>
              <a:buNone/>
            </a:pPr>
            <a:r>
              <a:rPr lang="en-US" altLang="en-US" sz="2000" dirty="0">
                <a:ea typeface="ヒラギノ角ゴ Pro W3" charset="-128"/>
              </a:rPr>
              <a:t>	IV. VAR(</a:t>
            </a:r>
            <a:r>
              <a:rPr lang="en-US" altLang="en-US" sz="2000" i="1" dirty="0">
                <a:ea typeface="ヒラギノ角ゴ Pro W3" charset="-128"/>
              </a:rPr>
              <a:t>X</a:t>
            </a:r>
            <a:r>
              <a:rPr lang="en-US" altLang="en-US" sz="2000" dirty="0">
                <a:ea typeface="ヒラギノ角ゴ Pro W3" charset="-128"/>
              </a:rPr>
              <a:t> – </a:t>
            </a:r>
            <a:r>
              <a:rPr lang="en-US" altLang="en-US" sz="2000" i="1" dirty="0">
                <a:ea typeface="ヒラギノ角ゴ Pro W3" charset="-128"/>
              </a:rPr>
              <a:t>Y</a:t>
            </a:r>
            <a:r>
              <a:rPr lang="en-US" altLang="en-US" sz="2000" dirty="0">
                <a:ea typeface="ヒラギノ角ゴ Pro W3" charset="-128"/>
              </a:rPr>
              <a:t>) = VAR(</a:t>
            </a:r>
            <a:r>
              <a:rPr lang="en-US" altLang="en-US" sz="2000" i="1" dirty="0">
                <a:ea typeface="ヒラギノ角ゴ Pro W3" charset="-128"/>
              </a:rPr>
              <a:t>X</a:t>
            </a:r>
            <a:r>
              <a:rPr lang="en-US" altLang="en-US" sz="2000" dirty="0">
                <a:ea typeface="ヒラギノ角ゴ Pro W3" charset="-128"/>
              </a:rPr>
              <a:t>) – VAR(</a:t>
            </a:r>
            <a:r>
              <a:rPr lang="en-US" altLang="en-US" sz="2000" i="1" dirty="0">
                <a:ea typeface="ヒラギノ角ゴ Pro W3" charset="-128"/>
              </a:rPr>
              <a:t>Y</a:t>
            </a:r>
            <a:r>
              <a:rPr lang="en-US" altLang="en-US" sz="2000" dirty="0">
                <a:ea typeface="ヒラギノ角ゴ Pro W3" charset="-128"/>
              </a:rPr>
              <a:t>)</a:t>
            </a:r>
          </a:p>
          <a:p>
            <a:pPr marL="0" indent="0" eaLnBrk="1" hangingPunct="1">
              <a:buFont typeface="Wingdings" pitchFamily="2" charset="2"/>
              <a:buNone/>
            </a:pPr>
            <a:endParaRPr lang="en-US" altLang="en-US" sz="2000" dirty="0">
              <a:ea typeface="ヒラギノ角ゴ Pro W3" charset="-128"/>
            </a:endParaRPr>
          </a:p>
          <a:p>
            <a:pPr marL="0" indent="0" eaLnBrk="1" hangingPunct="1">
              <a:buFont typeface="Wingdings" pitchFamily="2" charset="2"/>
              <a:buNone/>
            </a:pPr>
            <a:r>
              <a:rPr lang="en-US" altLang="en-US" sz="2000" dirty="0">
                <a:ea typeface="ヒラギノ角ゴ Pro W3" charset="-128"/>
              </a:rPr>
              <a:t>a. I, II, and III only</a:t>
            </a:r>
          </a:p>
          <a:p>
            <a:pPr marL="0" indent="0" eaLnBrk="1" hangingPunct="1">
              <a:buFont typeface="Wingdings" pitchFamily="2" charset="2"/>
              <a:buNone/>
            </a:pPr>
            <a:r>
              <a:rPr lang="en-US" altLang="en-US" sz="2000" dirty="0">
                <a:ea typeface="ヒラギノ角ゴ Pro W3" charset="-128"/>
              </a:rPr>
              <a:t>b. II and IV only</a:t>
            </a:r>
          </a:p>
          <a:p>
            <a:pPr marL="0" indent="0" eaLnBrk="1" hangingPunct="1">
              <a:buFont typeface="Wingdings" pitchFamily="2" charset="2"/>
              <a:buNone/>
            </a:pPr>
            <a:r>
              <a:rPr lang="en-US" altLang="en-US" sz="2000" dirty="0">
                <a:ea typeface="ヒラギノ角ゴ Pro W3" charset="-128"/>
              </a:rPr>
              <a:t>c. I, II, III, and IV</a:t>
            </a:r>
          </a:p>
        </p:txBody>
      </p:sp>
      <p:sp>
        <p:nvSpPr>
          <p:cNvPr id="3" name="Footer Placeholder 2"/>
          <p:cNvSpPr>
            <a:spLocks noGrp="1"/>
          </p:cNvSpPr>
          <p:nvPr>
            <p:ph type="ftr" sz="quarter" idx="11"/>
          </p:nvPr>
        </p:nvSpPr>
        <p:spPr/>
        <p:txBody>
          <a:bodyPr/>
          <a:lstStyle/>
          <a:p>
            <a:pPr>
              <a:defRPr/>
            </a:pPr>
            <a:r>
              <a:rPr lang="en-US" altLang="en-US" dirty="0"/>
              <a:t>4.4  Means and Variances of Random Variables</a:t>
            </a:r>
            <a:endParaRPr lang="en-US" altLang="en-US" i="1"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4.4-10 answer</a:t>
            </a:r>
          </a:p>
        </p:txBody>
      </p:sp>
      <p:sp>
        <p:nvSpPr>
          <p:cNvPr id="1389571" name="Rectangle 3"/>
          <p:cNvSpPr>
            <a:spLocks noGrp="1" noChangeArrowheads="1"/>
          </p:cNvSpPr>
          <p:nvPr>
            <p:ph idx="1"/>
          </p:nvPr>
        </p:nvSpPr>
        <p:spPr/>
        <p:txBody>
          <a:bodyPr/>
          <a:lstStyle/>
          <a:p>
            <a:pPr marL="0" indent="0" eaLnBrk="1" hangingPunct="1">
              <a:buFont typeface="Wingdings" pitchFamily="2" charset="2"/>
              <a:buNone/>
            </a:pPr>
            <a:r>
              <a:rPr lang="en-US" altLang="en-US" sz="2000" dirty="0">
                <a:ea typeface="ヒラギノ角ゴ Pro W3" charset="-128"/>
              </a:rPr>
              <a:t>Suppose we have two independent random variables </a:t>
            </a:r>
            <a:r>
              <a:rPr lang="en-US" altLang="en-US" sz="2000" i="1" dirty="0">
                <a:ea typeface="ヒラギノ角ゴ Pro W3" charset="-128"/>
              </a:rPr>
              <a:t>X</a:t>
            </a:r>
            <a:r>
              <a:rPr lang="en-US" altLang="en-US" sz="2000" dirty="0">
                <a:ea typeface="ヒラギノ角ゴ Pro W3" charset="-128"/>
              </a:rPr>
              <a:t> and </a:t>
            </a:r>
            <a:r>
              <a:rPr lang="en-US" altLang="en-US" sz="2000" i="1" dirty="0">
                <a:ea typeface="ヒラギノ角ゴ Pro W3" charset="-128"/>
              </a:rPr>
              <a:t>Y</a:t>
            </a:r>
            <a:r>
              <a:rPr lang="en-US" altLang="en-US" sz="2000" dirty="0">
                <a:ea typeface="ヒラギノ角ゴ Pro W3" charset="-128"/>
              </a:rPr>
              <a:t>. Which of the following statements about </a:t>
            </a:r>
            <a:r>
              <a:rPr lang="en-US" altLang="en-US" sz="2000" i="1" dirty="0">
                <a:ea typeface="ヒラギノ角ゴ Pro W3" charset="-128"/>
              </a:rPr>
              <a:t>X</a:t>
            </a:r>
            <a:r>
              <a:rPr lang="en-US" altLang="en-US" sz="2000" dirty="0">
                <a:ea typeface="ヒラギノ角ゴ Pro W3" charset="-128"/>
              </a:rPr>
              <a:t> and </a:t>
            </a:r>
            <a:r>
              <a:rPr lang="en-US" altLang="en-US" sz="2000" i="1" dirty="0">
                <a:ea typeface="ヒラギノ角ゴ Pro W3" charset="-128"/>
              </a:rPr>
              <a:t>Y</a:t>
            </a:r>
            <a:r>
              <a:rPr lang="en-US" altLang="en-US" sz="2000" dirty="0">
                <a:ea typeface="ヒラギノ角ゴ Pro W3" charset="-128"/>
              </a:rPr>
              <a:t> are TRUE?</a:t>
            </a:r>
          </a:p>
          <a:p>
            <a:pPr marL="0" indent="0" eaLnBrk="1" hangingPunct="1">
              <a:buFont typeface="Wingdings" pitchFamily="2" charset="2"/>
              <a:buNone/>
            </a:pPr>
            <a:r>
              <a:rPr lang="en-US" altLang="en-US" sz="2000" dirty="0">
                <a:ea typeface="ヒラギノ角ゴ Pro W3" charset="-128"/>
              </a:rPr>
              <a:t>	I. E(</a:t>
            </a:r>
            <a:r>
              <a:rPr lang="en-US" altLang="en-US" sz="2000" i="1" dirty="0">
                <a:ea typeface="ヒラギノ角ゴ Pro W3" charset="-128"/>
              </a:rPr>
              <a:t>X</a:t>
            </a:r>
            <a:r>
              <a:rPr lang="en-US" altLang="en-US" sz="2000" dirty="0">
                <a:ea typeface="ヒラギノ角ゴ Pro W3" charset="-128"/>
              </a:rPr>
              <a:t> + </a:t>
            </a:r>
            <a:r>
              <a:rPr lang="en-US" altLang="en-US" sz="2000" i="1" dirty="0">
                <a:ea typeface="ヒラギノ角ゴ Pro W3" charset="-128"/>
              </a:rPr>
              <a:t>Y</a:t>
            </a:r>
            <a:r>
              <a:rPr lang="en-US" altLang="en-US" sz="2000" dirty="0">
                <a:ea typeface="ヒラギノ角ゴ Pro W3" charset="-128"/>
              </a:rPr>
              <a:t>) = E(</a:t>
            </a:r>
            <a:r>
              <a:rPr lang="en-US" altLang="en-US" sz="2000" i="1" dirty="0">
                <a:ea typeface="ヒラギノ角ゴ Pro W3" charset="-128"/>
              </a:rPr>
              <a:t>X</a:t>
            </a:r>
            <a:r>
              <a:rPr lang="en-US" altLang="en-US" sz="2000" dirty="0">
                <a:ea typeface="ヒラギノ角ゴ Pro W3" charset="-128"/>
              </a:rPr>
              <a:t>) + E(</a:t>
            </a:r>
            <a:r>
              <a:rPr lang="en-US" altLang="en-US" sz="2000" i="1" dirty="0">
                <a:ea typeface="ヒラギノ角ゴ Pro W3" charset="-128"/>
              </a:rPr>
              <a:t>Y</a:t>
            </a:r>
            <a:r>
              <a:rPr lang="en-US" altLang="en-US" sz="2000" dirty="0">
                <a:ea typeface="ヒラギノ角ゴ Pro W3" charset="-128"/>
              </a:rPr>
              <a:t>)</a:t>
            </a:r>
          </a:p>
          <a:p>
            <a:pPr marL="0" indent="0" eaLnBrk="1" hangingPunct="1">
              <a:buFont typeface="Wingdings" pitchFamily="2" charset="2"/>
              <a:buNone/>
            </a:pPr>
            <a:r>
              <a:rPr lang="en-US" altLang="en-US" sz="2000" dirty="0">
                <a:ea typeface="ヒラギノ角ゴ Pro W3" charset="-128"/>
              </a:rPr>
              <a:t>	II. VAR(</a:t>
            </a:r>
            <a:r>
              <a:rPr lang="en-US" altLang="en-US" sz="2000" i="1" dirty="0">
                <a:ea typeface="ヒラギノ角ゴ Pro W3" charset="-128"/>
              </a:rPr>
              <a:t>X</a:t>
            </a:r>
            <a:r>
              <a:rPr lang="en-US" altLang="en-US" sz="2000" dirty="0">
                <a:ea typeface="ヒラギノ角ゴ Pro W3" charset="-128"/>
              </a:rPr>
              <a:t> + </a:t>
            </a:r>
            <a:r>
              <a:rPr lang="en-US" altLang="en-US" sz="2000" i="1" dirty="0">
                <a:ea typeface="ヒラギノ角ゴ Pro W3" charset="-128"/>
              </a:rPr>
              <a:t>Y</a:t>
            </a:r>
            <a:r>
              <a:rPr lang="en-US" altLang="en-US" sz="2000" dirty="0">
                <a:ea typeface="ヒラギノ角ゴ Pro W3" charset="-128"/>
              </a:rPr>
              <a:t>) = VAR(</a:t>
            </a:r>
            <a:r>
              <a:rPr lang="en-US" altLang="en-US" sz="2000" i="1" dirty="0">
                <a:ea typeface="ヒラギノ角ゴ Pro W3" charset="-128"/>
              </a:rPr>
              <a:t>X</a:t>
            </a:r>
            <a:r>
              <a:rPr lang="en-US" altLang="en-US" sz="2000" dirty="0">
                <a:ea typeface="ヒラギノ角ゴ Pro W3" charset="-128"/>
              </a:rPr>
              <a:t>) + VAR(</a:t>
            </a:r>
            <a:r>
              <a:rPr lang="en-US" altLang="en-US" sz="2000" i="1" dirty="0">
                <a:ea typeface="ヒラギノ角ゴ Pro W3" charset="-128"/>
              </a:rPr>
              <a:t>Y</a:t>
            </a:r>
            <a:r>
              <a:rPr lang="en-US" altLang="en-US" sz="2000" dirty="0">
                <a:ea typeface="ヒラギノ角ゴ Pro W3" charset="-128"/>
              </a:rPr>
              <a:t>)</a:t>
            </a:r>
          </a:p>
          <a:p>
            <a:pPr marL="0" indent="0" eaLnBrk="1" hangingPunct="1">
              <a:buFont typeface="Wingdings" pitchFamily="2" charset="2"/>
              <a:buNone/>
            </a:pPr>
            <a:r>
              <a:rPr lang="en-US" altLang="en-US" sz="2000" dirty="0">
                <a:ea typeface="ヒラギノ角ゴ Pro W3" charset="-128"/>
              </a:rPr>
              <a:t>	III. E(</a:t>
            </a:r>
            <a:r>
              <a:rPr lang="en-US" altLang="en-US" sz="2000" i="1" dirty="0">
                <a:ea typeface="ヒラギノ角ゴ Pro W3" charset="-128"/>
              </a:rPr>
              <a:t>X</a:t>
            </a:r>
            <a:r>
              <a:rPr lang="en-US" altLang="en-US" sz="2000" dirty="0">
                <a:ea typeface="ヒラギノ角ゴ Pro W3" charset="-128"/>
              </a:rPr>
              <a:t> – </a:t>
            </a:r>
            <a:r>
              <a:rPr lang="en-US" altLang="en-US" sz="2000" i="1" dirty="0">
                <a:ea typeface="ヒラギノ角ゴ Pro W3" charset="-128"/>
              </a:rPr>
              <a:t>Y</a:t>
            </a:r>
            <a:r>
              <a:rPr lang="en-US" altLang="en-US" sz="2000" dirty="0">
                <a:ea typeface="ヒラギノ角ゴ Pro W3" charset="-128"/>
              </a:rPr>
              <a:t>) = E(</a:t>
            </a:r>
            <a:r>
              <a:rPr lang="en-US" altLang="en-US" sz="2000" i="1" dirty="0">
                <a:ea typeface="ヒラギノ角ゴ Pro W3" charset="-128"/>
              </a:rPr>
              <a:t>X</a:t>
            </a:r>
            <a:r>
              <a:rPr lang="en-US" altLang="en-US" sz="2000" dirty="0">
                <a:ea typeface="ヒラギノ角ゴ Pro W3" charset="-128"/>
              </a:rPr>
              <a:t>) – E(</a:t>
            </a:r>
            <a:r>
              <a:rPr lang="en-US" altLang="en-US" sz="2000" i="1" dirty="0">
                <a:ea typeface="ヒラギノ角ゴ Pro W3" charset="-128"/>
              </a:rPr>
              <a:t>Y</a:t>
            </a:r>
            <a:r>
              <a:rPr lang="en-US" altLang="en-US" sz="2000" dirty="0">
                <a:ea typeface="ヒラギノ角ゴ Pro W3" charset="-128"/>
              </a:rPr>
              <a:t>)</a:t>
            </a:r>
          </a:p>
          <a:p>
            <a:pPr marL="0" indent="0" eaLnBrk="1" hangingPunct="1">
              <a:buFont typeface="Wingdings" pitchFamily="2" charset="2"/>
              <a:buNone/>
            </a:pPr>
            <a:r>
              <a:rPr lang="en-US" altLang="en-US" sz="2000" dirty="0">
                <a:ea typeface="ヒラギノ角ゴ Pro W3" charset="-128"/>
              </a:rPr>
              <a:t>	IV. VAR(</a:t>
            </a:r>
            <a:r>
              <a:rPr lang="en-US" altLang="en-US" sz="2000" i="1" dirty="0">
                <a:ea typeface="ヒラギノ角ゴ Pro W3" charset="-128"/>
              </a:rPr>
              <a:t>X</a:t>
            </a:r>
            <a:r>
              <a:rPr lang="en-US" altLang="en-US" sz="2000" dirty="0">
                <a:ea typeface="ヒラギノ角ゴ Pro W3" charset="-128"/>
              </a:rPr>
              <a:t> – </a:t>
            </a:r>
            <a:r>
              <a:rPr lang="en-US" altLang="en-US" sz="2000" i="1" dirty="0">
                <a:ea typeface="ヒラギノ角ゴ Pro W3" charset="-128"/>
              </a:rPr>
              <a:t>Y</a:t>
            </a:r>
            <a:r>
              <a:rPr lang="en-US" altLang="en-US" sz="2000" dirty="0">
                <a:ea typeface="ヒラギノ角ゴ Pro W3" charset="-128"/>
              </a:rPr>
              <a:t>) = VAR(</a:t>
            </a:r>
            <a:r>
              <a:rPr lang="en-US" altLang="en-US" sz="2000" i="1" dirty="0">
                <a:ea typeface="ヒラギノ角ゴ Pro W3" charset="-128"/>
              </a:rPr>
              <a:t>X</a:t>
            </a:r>
            <a:r>
              <a:rPr lang="en-US" altLang="en-US" sz="2000" dirty="0">
                <a:ea typeface="ヒラギノ角ゴ Pro W3" charset="-128"/>
              </a:rPr>
              <a:t>) – VAR(</a:t>
            </a:r>
            <a:r>
              <a:rPr lang="en-US" altLang="en-US" sz="2000" i="1" dirty="0">
                <a:ea typeface="ヒラギノ角ゴ Pro W3" charset="-128"/>
              </a:rPr>
              <a:t>Y</a:t>
            </a:r>
            <a:r>
              <a:rPr lang="en-US" altLang="en-US" sz="2000" dirty="0">
                <a:ea typeface="ヒラギノ角ゴ Pro W3" charset="-128"/>
              </a:rPr>
              <a:t>)</a:t>
            </a:r>
          </a:p>
          <a:p>
            <a:pPr marL="0" indent="0" eaLnBrk="1" hangingPunct="1">
              <a:buFont typeface="Wingdings" pitchFamily="2" charset="2"/>
              <a:buNone/>
            </a:pPr>
            <a:endParaRPr lang="en-US" altLang="en-US" sz="2000" dirty="0">
              <a:ea typeface="ヒラギノ角ゴ Pro W3" charset="-128"/>
            </a:endParaRPr>
          </a:p>
          <a:p>
            <a:pPr marL="0" indent="0" eaLnBrk="1" hangingPunct="1">
              <a:buFont typeface="Wingdings" pitchFamily="2" charset="2"/>
              <a:buNone/>
            </a:pPr>
            <a:r>
              <a:rPr lang="en-US" altLang="en-US" sz="2000" b="1" dirty="0">
                <a:ea typeface="ヒラギノ角ゴ Pro W3" charset="-128"/>
              </a:rPr>
              <a:t>a. I, II, and III only (correct)</a:t>
            </a:r>
          </a:p>
          <a:p>
            <a:pPr marL="0" indent="0" eaLnBrk="1" hangingPunct="1">
              <a:buFont typeface="Wingdings" pitchFamily="2" charset="2"/>
              <a:buNone/>
            </a:pPr>
            <a:r>
              <a:rPr lang="en-US" altLang="en-US" sz="2000" dirty="0">
                <a:ea typeface="ヒラギノ角ゴ Pro W3" charset="-128"/>
              </a:rPr>
              <a:t>b. II and IV only</a:t>
            </a:r>
          </a:p>
          <a:p>
            <a:pPr marL="0" indent="0" eaLnBrk="1" hangingPunct="1">
              <a:buFont typeface="Wingdings" pitchFamily="2" charset="2"/>
              <a:buNone/>
            </a:pPr>
            <a:r>
              <a:rPr lang="en-US" altLang="en-US" sz="2000" dirty="0">
                <a:ea typeface="ヒラギノ角ゴ Pro W3" charset="-128"/>
              </a:rPr>
              <a:t>c. I, II, III, and IV </a:t>
            </a:r>
          </a:p>
        </p:txBody>
      </p:sp>
      <p:sp>
        <p:nvSpPr>
          <p:cNvPr id="3" name="Footer Placeholder 2"/>
          <p:cNvSpPr>
            <a:spLocks noGrp="1"/>
          </p:cNvSpPr>
          <p:nvPr>
            <p:ph type="ftr" sz="quarter" idx="11"/>
          </p:nvPr>
        </p:nvSpPr>
        <p:spPr/>
        <p:txBody>
          <a:bodyPr/>
          <a:lstStyle/>
          <a:p>
            <a:pPr>
              <a:defRPr/>
            </a:pPr>
            <a:r>
              <a:rPr lang="en-US" altLang="en-US" dirty="0"/>
              <a:t>4.4  Means and Variances of Random Variables</a:t>
            </a:r>
            <a:endParaRPr lang="en-US" altLang="en-US" i="1" dirty="0"/>
          </a:p>
        </p:txBody>
      </p:sp>
    </p:spTree>
    <p:extLst>
      <p:ext uri="{BB962C8B-B14F-4D97-AF65-F5344CB8AC3E}">
        <p14:creationId xmlns:p14="http://schemas.microsoft.com/office/powerpoint/2010/main" val="11803446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4.4-11</a:t>
            </a:r>
          </a:p>
        </p:txBody>
      </p:sp>
      <p:sp>
        <p:nvSpPr>
          <p:cNvPr id="1389571" name="Rectangle 3"/>
          <p:cNvSpPr>
            <a:spLocks noGrp="1" noChangeArrowheads="1"/>
          </p:cNvSpPr>
          <p:nvPr>
            <p:ph idx="1"/>
          </p:nvPr>
        </p:nvSpPr>
        <p:spPr/>
        <p:txBody>
          <a:bodyPr/>
          <a:lstStyle/>
          <a:p>
            <a:pPr eaLnBrk="1" hangingPunct="1">
              <a:buFont typeface="Wingdings" pitchFamily="2" charset="2"/>
              <a:buNone/>
            </a:pPr>
            <a:r>
              <a:rPr lang="en-US" altLang="en-US" dirty="0">
                <a:ea typeface="ヒラギノ角ゴ Pro W3" charset="-128"/>
              </a:rPr>
              <a:t>The variance of the sum of two correlated random variables is always greater than the variance for the sum of two independent random variables.</a:t>
            </a:r>
          </a:p>
          <a:p>
            <a:pPr eaLnBrk="1" hangingPunct="1">
              <a:buFont typeface="Wingdings" pitchFamily="2" charset="2"/>
              <a:buNone/>
            </a:pPr>
            <a:endParaRPr lang="en-US" altLang="en-US" dirty="0">
              <a:ea typeface="ヒラギノ角ゴ Pro W3" charset="-128"/>
            </a:endParaRPr>
          </a:p>
          <a:p>
            <a:pPr eaLnBrk="1" hangingPunct="1">
              <a:buFont typeface="Wingdings" pitchFamily="2" charset="2"/>
              <a:buNone/>
            </a:pPr>
            <a:r>
              <a:rPr lang="en-US" altLang="en-US" dirty="0">
                <a:ea typeface="ヒラギノ角ゴ Pro W3" charset="-128"/>
              </a:rPr>
              <a:t>a. true</a:t>
            </a:r>
          </a:p>
          <a:p>
            <a:pPr eaLnBrk="1" hangingPunct="1">
              <a:buFont typeface="Wingdings" pitchFamily="2" charset="2"/>
              <a:buNone/>
            </a:pPr>
            <a:r>
              <a:rPr lang="en-US" altLang="en-US" dirty="0">
                <a:ea typeface="ヒラギノ角ゴ Pro W3" charset="-128"/>
              </a:rPr>
              <a:t>b. false</a:t>
            </a:r>
          </a:p>
          <a:p>
            <a:pPr eaLnBrk="1" hangingPunct="1">
              <a:buFont typeface="Wingdings" pitchFamily="2" charset="2"/>
              <a:buNone/>
            </a:pPr>
            <a:r>
              <a:rPr lang="en-US" altLang="en-US" dirty="0">
                <a:ea typeface="ヒラギノ角ゴ Pro W3" charset="-128"/>
              </a:rPr>
              <a:t>c. It depends on the sign of the correlation.</a:t>
            </a:r>
          </a:p>
          <a:p>
            <a:pPr eaLnBrk="1" hangingPunct="1">
              <a:buFont typeface="Wingdings" pitchFamily="2" charset="2"/>
              <a:buNone/>
            </a:pPr>
            <a:endParaRPr lang="en-US" altLang="en-US" dirty="0">
              <a:ea typeface="ヒラギノ角ゴ Pro W3" charset="-128"/>
            </a:endParaRPr>
          </a:p>
        </p:txBody>
      </p:sp>
      <p:sp>
        <p:nvSpPr>
          <p:cNvPr id="2" name="Footer Placeholder 1"/>
          <p:cNvSpPr>
            <a:spLocks noGrp="1"/>
          </p:cNvSpPr>
          <p:nvPr>
            <p:ph type="ftr" sz="quarter" idx="11"/>
          </p:nvPr>
        </p:nvSpPr>
        <p:spPr/>
        <p:txBody>
          <a:bodyPr/>
          <a:lstStyle/>
          <a:p>
            <a:pPr>
              <a:defRPr/>
            </a:pPr>
            <a:r>
              <a:rPr lang="en-US" altLang="en-US" dirty="0"/>
              <a:t>4.4  Means and Variances of Random Variables</a:t>
            </a:r>
            <a:endParaRPr lang="en-US" altLang="en-US" i="1"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4.4-11 answer</a:t>
            </a:r>
          </a:p>
        </p:txBody>
      </p:sp>
      <p:sp>
        <p:nvSpPr>
          <p:cNvPr id="1389571" name="Rectangle 3"/>
          <p:cNvSpPr>
            <a:spLocks noGrp="1" noChangeArrowheads="1"/>
          </p:cNvSpPr>
          <p:nvPr>
            <p:ph idx="1"/>
          </p:nvPr>
        </p:nvSpPr>
        <p:spPr/>
        <p:txBody>
          <a:bodyPr/>
          <a:lstStyle/>
          <a:p>
            <a:pPr eaLnBrk="1" hangingPunct="1">
              <a:buFont typeface="Wingdings" pitchFamily="2" charset="2"/>
              <a:buNone/>
            </a:pPr>
            <a:r>
              <a:rPr lang="en-US" altLang="en-US" dirty="0">
                <a:ea typeface="ヒラギノ角ゴ Pro W3" charset="-128"/>
              </a:rPr>
              <a:t>The variance of the sum of two correlated random variables is always greater than the variance for the sum of two independent random variables.</a:t>
            </a:r>
          </a:p>
          <a:p>
            <a:pPr eaLnBrk="1" hangingPunct="1">
              <a:buFont typeface="Wingdings" pitchFamily="2" charset="2"/>
              <a:buNone/>
            </a:pPr>
            <a:endParaRPr lang="en-US" altLang="en-US" dirty="0">
              <a:ea typeface="ヒラギノ角ゴ Pro W3" charset="-128"/>
            </a:endParaRPr>
          </a:p>
          <a:p>
            <a:pPr eaLnBrk="1" hangingPunct="1">
              <a:buFont typeface="Wingdings" pitchFamily="2" charset="2"/>
              <a:buNone/>
            </a:pPr>
            <a:r>
              <a:rPr lang="en-US" altLang="en-US" dirty="0">
                <a:ea typeface="ヒラギノ角ゴ Pro W3" charset="-128"/>
              </a:rPr>
              <a:t>a. true</a:t>
            </a:r>
          </a:p>
          <a:p>
            <a:pPr eaLnBrk="1" hangingPunct="1">
              <a:buFont typeface="Wingdings" pitchFamily="2" charset="2"/>
              <a:buNone/>
            </a:pPr>
            <a:r>
              <a:rPr lang="en-US" altLang="en-US" dirty="0">
                <a:ea typeface="ヒラギノ角ゴ Pro W3" charset="-128"/>
              </a:rPr>
              <a:t>b. false</a:t>
            </a:r>
          </a:p>
          <a:p>
            <a:pPr eaLnBrk="1" hangingPunct="1">
              <a:buFont typeface="Wingdings" pitchFamily="2" charset="2"/>
              <a:buNone/>
            </a:pPr>
            <a:r>
              <a:rPr lang="en-US" altLang="en-US" b="1" dirty="0">
                <a:ea typeface="ヒラギノ角ゴ Pro W3" charset="-128"/>
              </a:rPr>
              <a:t>c. It depends on the sign of the correlation. (correct)</a:t>
            </a:r>
          </a:p>
          <a:p>
            <a:pPr eaLnBrk="1" hangingPunct="1">
              <a:buFont typeface="Wingdings" pitchFamily="2" charset="2"/>
              <a:buNone/>
            </a:pPr>
            <a:endParaRPr lang="en-US" altLang="en-US" dirty="0">
              <a:ea typeface="ヒラギノ角ゴ Pro W3" charset="-128"/>
            </a:endParaRPr>
          </a:p>
        </p:txBody>
      </p:sp>
      <p:sp>
        <p:nvSpPr>
          <p:cNvPr id="2" name="Footer Placeholder 1"/>
          <p:cNvSpPr>
            <a:spLocks noGrp="1"/>
          </p:cNvSpPr>
          <p:nvPr>
            <p:ph type="ftr" sz="quarter" idx="11"/>
          </p:nvPr>
        </p:nvSpPr>
        <p:spPr/>
        <p:txBody>
          <a:bodyPr/>
          <a:lstStyle/>
          <a:p>
            <a:pPr>
              <a:defRPr/>
            </a:pPr>
            <a:r>
              <a:rPr lang="en-US" altLang="en-US" dirty="0"/>
              <a:t>4.4  Means and Variances of Random Variables</a:t>
            </a:r>
            <a:endParaRPr lang="en-US" altLang="en-US" i="1" dirty="0"/>
          </a:p>
        </p:txBody>
      </p:sp>
    </p:spTree>
    <p:extLst>
      <p:ext uri="{BB962C8B-B14F-4D97-AF65-F5344CB8AC3E}">
        <p14:creationId xmlns:p14="http://schemas.microsoft.com/office/powerpoint/2010/main" val="15680811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4.5-1</a:t>
            </a:r>
          </a:p>
        </p:txBody>
      </p:sp>
      <p:sp>
        <p:nvSpPr>
          <p:cNvPr id="55298" name="Rectangle 3"/>
          <p:cNvSpPr>
            <a:spLocks noGrp="1" noChangeArrowheads="1"/>
          </p:cNvSpPr>
          <p:nvPr>
            <p:ph idx="1"/>
          </p:nvPr>
        </p:nvSpPr>
        <p:spPr>
          <a:xfrm>
            <a:off x="457200" y="1600200"/>
            <a:ext cx="8229600" cy="1676400"/>
          </a:xfrm>
        </p:spPr>
        <p:txBody>
          <a:bodyPr/>
          <a:lstStyle/>
          <a:p>
            <a:pPr marL="0" indent="-381000" eaLnBrk="1" hangingPunct="1">
              <a:spcBef>
                <a:spcPct val="0"/>
              </a:spcBef>
              <a:buFont typeface="Wingdings" pitchFamily="2" charset="2"/>
              <a:buNone/>
            </a:pPr>
            <a:r>
              <a:rPr lang="en-US" altLang="en-US" sz="2000" dirty="0">
                <a:ea typeface="ヒラギノ角ゴ Pro W3" charset="-128"/>
              </a:rPr>
              <a:t>A plumbing contractor puts in bids on two large jobs. Let the event that the contractor wins the first contract be </a:t>
            </a:r>
            <a:r>
              <a:rPr lang="en-US" altLang="en-US" sz="2000" i="1" dirty="0">
                <a:ea typeface="ヒラギノ角ゴ Pro W3" charset="-128"/>
              </a:rPr>
              <a:t>A</a:t>
            </a:r>
            <a:r>
              <a:rPr lang="en-US" altLang="en-US" sz="2000" dirty="0">
                <a:ea typeface="ヒラギノ角ゴ Pro W3" charset="-128"/>
              </a:rPr>
              <a:t> and the event that the contractor wins the second contract be </a:t>
            </a:r>
            <a:r>
              <a:rPr lang="en-US" altLang="en-US" sz="2000" i="1" dirty="0">
                <a:ea typeface="ヒラギノ角ゴ Pro W3" charset="-128"/>
              </a:rPr>
              <a:t>B</a:t>
            </a:r>
            <a:r>
              <a:rPr lang="en-US" altLang="en-US" sz="2000" dirty="0">
                <a:ea typeface="ヒラギノ角ゴ Pro W3" charset="-128"/>
              </a:rPr>
              <a:t>. Which of the following Venn diagrams has shaded the event in which the contractor wins exactly one of the contracts?</a:t>
            </a:r>
            <a:endParaRPr lang="en-US" altLang="en-US" dirty="0">
              <a:ea typeface="ヒラギノ角ゴ Pro W3" charset="-128"/>
            </a:endParaRPr>
          </a:p>
        </p:txBody>
      </p:sp>
      <p:sp>
        <p:nvSpPr>
          <p:cNvPr id="3" name="TextBox 2"/>
          <p:cNvSpPr txBox="1"/>
          <p:nvPr/>
        </p:nvSpPr>
        <p:spPr>
          <a:xfrm>
            <a:off x="485502" y="3331997"/>
            <a:ext cx="444137" cy="400110"/>
          </a:xfrm>
          <a:prstGeom prst="rect">
            <a:avLst/>
          </a:prstGeom>
          <a:noFill/>
        </p:spPr>
        <p:txBody>
          <a:bodyPr wrap="square" rtlCol="0">
            <a:spAutoFit/>
          </a:bodyPr>
          <a:lstStyle/>
          <a:p>
            <a:r>
              <a:rPr lang="en-US" sz="2000" dirty="0">
                <a:cs typeface="Arial" panose="020B0604020202020204" pitchFamily="34" charset="0"/>
              </a:rPr>
              <a:t>a.</a:t>
            </a:r>
          </a:p>
        </p:txBody>
      </p:sp>
      <p:pic>
        <p:nvPicPr>
          <p:cNvPr id="1315849" name="Picture 9" descr="This is a venn diagramm given as option &quot;a.&quot; It shows 2 square shapes in which contract &quot;A&quot; depicts a square shape that is small in size, compared to the large size square shape of contract &quot;B.&quot; The area of the square A and B, and its overlapping region is not shaded. However, all the region outside these squares is shaded in grey colo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663" y="3733800"/>
            <a:ext cx="1905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3219994" y="3333690"/>
            <a:ext cx="444137" cy="400110"/>
          </a:xfrm>
          <a:prstGeom prst="rect">
            <a:avLst/>
          </a:prstGeom>
          <a:noFill/>
        </p:spPr>
        <p:txBody>
          <a:bodyPr wrap="square" rtlCol="0">
            <a:spAutoFit/>
          </a:bodyPr>
          <a:lstStyle/>
          <a:p>
            <a:r>
              <a:rPr lang="en-US" sz="2000" dirty="0">
                <a:cs typeface="Arial" panose="020B0604020202020204" pitchFamily="34" charset="0"/>
              </a:rPr>
              <a:t>b.</a:t>
            </a:r>
          </a:p>
        </p:txBody>
      </p:sp>
      <p:pic>
        <p:nvPicPr>
          <p:cNvPr id="1315850" name="Picture 10" descr="This is a venn diagramm given as option &quot;b.&quot; It shows 2 square shapes in which contract &quot;A&quot; depicts a square shape that is small in size, compared to the large size square shape of contract &quot;B.&quot; The intersecting or overlapping area of the square A and B is shaded in grey color. However, the region except the overlapping region of these squares is not shad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5863" y="3733800"/>
            <a:ext cx="1905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6109063" y="3331997"/>
            <a:ext cx="444137" cy="400110"/>
          </a:xfrm>
          <a:prstGeom prst="rect">
            <a:avLst/>
          </a:prstGeom>
          <a:noFill/>
        </p:spPr>
        <p:txBody>
          <a:bodyPr wrap="square" rtlCol="0">
            <a:spAutoFit/>
          </a:bodyPr>
          <a:lstStyle/>
          <a:p>
            <a:r>
              <a:rPr lang="en-US" sz="2000" dirty="0">
                <a:cs typeface="Arial" panose="020B0604020202020204" pitchFamily="34" charset="0"/>
              </a:rPr>
              <a:t>c.</a:t>
            </a:r>
          </a:p>
        </p:txBody>
      </p:sp>
      <p:pic>
        <p:nvPicPr>
          <p:cNvPr id="1315851" name="Picture 11" descr="This is a venn diagramm given as option &quot;c.&quot; It shows 2 square shapes in which contract &quot;A&quot; depicts a square shape that is small in size, compared to the large size square shape of contract &quot;B.&quot; The area of the square A and B, except its intersecting or overlapping region, is shaded in grey color. However, all the region outside these squares is also not shad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85263" y="3733800"/>
            <a:ext cx="1905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5"/>
          <p:cNvSpPr>
            <a:spLocks noGrp="1"/>
          </p:cNvSpPr>
          <p:nvPr>
            <p:ph type="ftr" sz="quarter" idx="11"/>
          </p:nvPr>
        </p:nvSpPr>
        <p:spPr/>
        <p:txBody>
          <a:bodyPr/>
          <a:lstStyle/>
          <a:p>
            <a:pPr>
              <a:defRPr/>
            </a:pPr>
            <a:r>
              <a:rPr lang="en-US" altLang="en-US" dirty="0">
                <a:latin typeface="Arial" panose="020B0604020202020204" pitchFamily="34" charset="0"/>
                <a:cs typeface="Arial" panose="020B0604020202020204" pitchFamily="34" charset="0"/>
              </a:rPr>
              <a:t>4.5  General Probability Rules</a:t>
            </a:r>
            <a:endParaRPr lang="en-US" altLang="en-US" i="1" dirty="0">
              <a:latin typeface="Arial" panose="020B0604020202020204" pitchFamily="34" charset="0"/>
              <a:cs typeface="Arial" panose="020B060402020202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4.5-1 answer</a:t>
            </a:r>
          </a:p>
        </p:txBody>
      </p:sp>
      <p:sp>
        <p:nvSpPr>
          <p:cNvPr id="55298" name="Rectangle 3"/>
          <p:cNvSpPr>
            <a:spLocks noGrp="1" noChangeArrowheads="1"/>
          </p:cNvSpPr>
          <p:nvPr>
            <p:ph idx="1"/>
          </p:nvPr>
        </p:nvSpPr>
        <p:spPr>
          <a:xfrm>
            <a:off x="457200" y="1600200"/>
            <a:ext cx="8229600" cy="1676400"/>
          </a:xfrm>
        </p:spPr>
        <p:txBody>
          <a:bodyPr/>
          <a:lstStyle/>
          <a:p>
            <a:pPr marL="0" indent="-381000" eaLnBrk="1" hangingPunct="1">
              <a:spcBef>
                <a:spcPct val="0"/>
              </a:spcBef>
              <a:buFont typeface="Wingdings" pitchFamily="2" charset="2"/>
              <a:buNone/>
            </a:pPr>
            <a:r>
              <a:rPr lang="en-US" altLang="en-US" sz="2000" dirty="0">
                <a:ea typeface="ヒラギノ角ゴ Pro W3" charset="-128"/>
              </a:rPr>
              <a:t>A plumbing contractor puts in bids on two large jobs. Let the event that the contractor wins the first contract be </a:t>
            </a:r>
            <a:r>
              <a:rPr lang="en-US" altLang="en-US" sz="2000" i="1" dirty="0">
                <a:ea typeface="ヒラギノ角ゴ Pro W3" charset="-128"/>
              </a:rPr>
              <a:t>A</a:t>
            </a:r>
            <a:r>
              <a:rPr lang="en-US" altLang="en-US" sz="2000" dirty="0">
                <a:ea typeface="ヒラギノ角ゴ Pro W3" charset="-128"/>
              </a:rPr>
              <a:t> and the event that the contractor wins the second contract be </a:t>
            </a:r>
            <a:r>
              <a:rPr lang="en-US" altLang="en-US" sz="2000" i="1" dirty="0">
                <a:ea typeface="ヒラギノ角ゴ Pro W3" charset="-128"/>
              </a:rPr>
              <a:t>B</a:t>
            </a:r>
            <a:r>
              <a:rPr lang="en-US" altLang="en-US" sz="2000" dirty="0">
                <a:ea typeface="ヒラギノ角ゴ Pro W3" charset="-128"/>
              </a:rPr>
              <a:t>. Which of the following Venn diagrams has shaded the event in which the contractor wins exactly one of the contracts?</a:t>
            </a:r>
            <a:endParaRPr lang="en-US" altLang="en-US" dirty="0">
              <a:ea typeface="ヒラギノ角ゴ Pro W3" charset="-128"/>
            </a:endParaRPr>
          </a:p>
        </p:txBody>
      </p:sp>
      <p:sp>
        <p:nvSpPr>
          <p:cNvPr id="3" name="TextBox 2"/>
          <p:cNvSpPr txBox="1"/>
          <p:nvPr/>
        </p:nvSpPr>
        <p:spPr>
          <a:xfrm>
            <a:off x="485502" y="3331997"/>
            <a:ext cx="444137" cy="400110"/>
          </a:xfrm>
          <a:prstGeom prst="rect">
            <a:avLst/>
          </a:prstGeom>
          <a:noFill/>
        </p:spPr>
        <p:txBody>
          <a:bodyPr wrap="square" rtlCol="0">
            <a:spAutoFit/>
          </a:bodyPr>
          <a:lstStyle/>
          <a:p>
            <a:r>
              <a:rPr lang="en-US" sz="2000" dirty="0">
                <a:cs typeface="Arial" panose="020B0604020202020204" pitchFamily="34" charset="0"/>
              </a:rPr>
              <a:t>a.</a:t>
            </a:r>
          </a:p>
        </p:txBody>
      </p:sp>
      <p:pic>
        <p:nvPicPr>
          <p:cNvPr id="1315849" name="Picture 9" descr="This is a venn diagramm given as option &quot;a.&quot; It shows 2 square shapes in which contract &quot;A&quot; depicts a square shape that is small in size, compared to the large size square shape of contract &quot;B.&quot; The area of the square A and B, and its overlapping region is not shaded. However, all the region outside these squares is shaded in grey colo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663" y="3733800"/>
            <a:ext cx="1905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3219994" y="3333690"/>
            <a:ext cx="444137" cy="400110"/>
          </a:xfrm>
          <a:prstGeom prst="rect">
            <a:avLst/>
          </a:prstGeom>
          <a:noFill/>
        </p:spPr>
        <p:txBody>
          <a:bodyPr wrap="square" rtlCol="0">
            <a:spAutoFit/>
          </a:bodyPr>
          <a:lstStyle/>
          <a:p>
            <a:r>
              <a:rPr lang="en-US" sz="2000" dirty="0">
                <a:cs typeface="Arial" panose="020B0604020202020204" pitchFamily="34" charset="0"/>
              </a:rPr>
              <a:t>b.</a:t>
            </a:r>
          </a:p>
        </p:txBody>
      </p:sp>
      <p:pic>
        <p:nvPicPr>
          <p:cNvPr id="1315850" name="Picture 10" descr="This is a venn diagramm given as option &quot;b.&quot; It shows 2 square shapes in which contract &quot;A&quot; depicts a square shape that is small in size, compared to the large size square shape of contract &quot;B.&quot; The intersecting or overlapping area of the square A and B is shaded in grey color. However, the region except the overlapping region of these squares is not shad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5863" y="3733800"/>
            <a:ext cx="1905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6109063" y="3331997"/>
            <a:ext cx="1523999" cy="400110"/>
          </a:xfrm>
          <a:prstGeom prst="rect">
            <a:avLst/>
          </a:prstGeom>
          <a:noFill/>
        </p:spPr>
        <p:txBody>
          <a:bodyPr wrap="square" rtlCol="0">
            <a:spAutoFit/>
          </a:bodyPr>
          <a:lstStyle/>
          <a:p>
            <a:r>
              <a:rPr lang="en-US" sz="2000" b="1" dirty="0">
                <a:cs typeface="Arial" panose="020B0604020202020204" pitchFamily="34" charset="0"/>
              </a:rPr>
              <a:t>c. (correct) </a:t>
            </a:r>
          </a:p>
        </p:txBody>
      </p:sp>
      <p:pic>
        <p:nvPicPr>
          <p:cNvPr id="1315851" name="Picture 11" descr="This is a venn diagramm given as option &quot;c.&quot; It shows 2 square shapes in which contract &quot;A&quot; depicts a square shape that is small in size, compared to the large size square shape of contract &quot;B.&quot; The area of the square A and B, except its intersecting or overlapping region, is shaded in grey color. However, all the region outside these squares is also not shad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85263" y="3733800"/>
            <a:ext cx="1905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Line 14" descr="Line pointing to rectangle &quot;B&quot;"/>
          <p:cNvSpPr>
            <a:spLocks noChangeShapeType="1"/>
          </p:cNvSpPr>
          <p:nvPr/>
        </p:nvSpPr>
        <p:spPr bwMode="auto">
          <a:xfrm flipV="1">
            <a:off x="6032863" y="5105400"/>
            <a:ext cx="533400" cy="457200"/>
          </a:xfrm>
          <a:prstGeom prst="line">
            <a:avLst/>
          </a:prstGeom>
          <a:noFill/>
          <a:ln w="28575">
            <a:solidFill>
              <a:srgbClr val="FFC000"/>
            </a:solidFill>
            <a:round/>
            <a:headEnd/>
            <a:tailEnd type="triangle" w="med" len="med"/>
          </a:ln>
          <a:extLst>
            <a:ext uri="{909E8E84-426E-40DD-AFC4-6F175D3DCCD1}">
              <a14:hiddenFill xmlns:a14="http://schemas.microsoft.com/office/drawing/2010/main">
                <a:noFill/>
              </a14:hiddenFill>
            </a:ext>
          </a:extLst>
        </p:spPr>
        <p:txBody>
          <a:bodyPr/>
          <a:lstStyle/>
          <a:p>
            <a:endParaRPr lang="en-US">
              <a:cs typeface="Arial" panose="020B0604020202020204" pitchFamily="34" charset="0"/>
            </a:endParaRPr>
          </a:p>
        </p:txBody>
      </p:sp>
      <p:sp>
        <p:nvSpPr>
          <p:cNvPr id="11" name="Text Box 12"/>
          <p:cNvSpPr txBox="1">
            <a:spLocks noChangeArrowheads="1"/>
          </p:cNvSpPr>
          <p:nvPr/>
        </p:nvSpPr>
        <p:spPr bwMode="auto">
          <a:xfrm>
            <a:off x="5423263" y="5516563"/>
            <a:ext cx="1600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spcBef>
                <a:spcPct val="50000"/>
              </a:spcBef>
            </a:pPr>
            <a:r>
              <a:rPr lang="en-US" altLang="en-US" sz="1200" b="1" dirty="0">
                <a:cs typeface="Arial" panose="020B0604020202020204" pitchFamily="34" charset="0"/>
              </a:rPr>
              <a:t>Gets </a:t>
            </a:r>
            <a:r>
              <a:rPr lang="en-US" altLang="en-US" sz="1200" b="1" i="1" dirty="0">
                <a:cs typeface="Arial" panose="020B0604020202020204" pitchFamily="34" charset="0"/>
              </a:rPr>
              <a:t>B</a:t>
            </a:r>
            <a:r>
              <a:rPr lang="en-US" altLang="en-US" sz="1200" b="1" dirty="0">
                <a:cs typeface="Arial" panose="020B0604020202020204" pitchFamily="34" charset="0"/>
              </a:rPr>
              <a:t> but not </a:t>
            </a:r>
            <a:r>
              <a:rPr lang="en-US" altLang="en-US" sz="1200" b="1" i="1" dirty="0">
                <a:cs typeface="Arial" panose="020B0604020202020204" pitchFamily="34" charset="0"/>
              </a:rPr>
              <a:t>A</a:t>
            </a:r>
          </a:p>
        </p:txBody>
      </p:sp>
      <p:sp>
        <p:nvSpPr>
          <p:cNvPr id="14" name="Line 15" descr="Line pointing to rectangle &quot;A&quot;"/>
          <p:cNvSpPr>
            <a:spLocks noChangeShapeType="1"/>
          </p:cNvSpPr>
          <p:nvPr/>
        </p:nvSpPr>
        <p:spPr bwMode="auto">
          <a:xfrm flipH="1" flipV="1">
            <a:off x="7556863" y="4648200"/>
            <a:ext cx="990600" cy="914400"/>
          </a:xfrm>
          <a:prstGeom prst="line">
            <a:avLst/>
          </a:prstGeom>
          <a:noFill/>
          <a:ln w="28575">
            <a:solidFill>
              <a:srgbClr val="FFC000"/>
            </a:solidFill>
            <a:round/>
            <a:headEnd/>
            <a:tailEnd type="triangle" w="med" len="med"/>
          </a:ln>
          <a:extLst>
            <a:ext uri="{909E8E84-426E-40DD-AFC4-6F175D3DCCD1}">
              <a14:hiddenFill xmlns:a14="http://schemas.microsoft.com/office/drawing/2010/main">
                <a:noFill/>
              </a14:hiddenFill>
            </a:ext>
          </a:extLst>
        </p:spPr>
        <p:txBody>
          <a:bodyPr/>
          <a:lstStyle/>
          <a:p>
            <a:endParaRPr lang="en-US">
              <a:cs typeface="Arial" panose="020B0604020202020204" pitchFamily="34" charset="0"/>
            </a:endParaRPr>
          </a:p>
        </p:txBody>
      </p:sp>
      <p:sp>
        <p:nvSpPr>
          <p:cNvPr id="12" name="Text Box 13"/>
          <p:cNvSpPr txBox="1">
            <a:spLocks noChangeArrowheads="1"/>
          </p:cNvSpPr>
          <p:nvPr/>
        </p:nvSpPr>
        <p:spPr bwMode="auto">
          <a:xfrm>
            <a:off x="7633063" y="5516563"/>
            <a:ext cx="152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spcBef>
                <a:spcPct val="50000"/>
              </a:spcBef>
            </a:pPr>
            <a:r>
              <a:rPr lang="en-US" altLang="en-US" sz="1200" b="1" dirty="0">
                <a:cs typeface="Arial" panose="020B0604020202020204" pitchFamily="34" charset="0"/>
              </a:rPr>
              <a:t>Gets </a:t>
            </a:r>
            <a:r>
              <a:rPr lang="en-US" altLang="en-US" sz="1200" b="1" i="1" dirty="0">
                <a:cs typeface="Arial" panose="020B0604020202020204" pitchFamily="34" charset="0"/>
              </a:rPr>
              <a:t>A</a:t>
            </a:r>
            <a:r>
              <a:rPr lang="en-US" altLang="en-US" sz="1200" b="1" dirty="0">
                <a:cs typeface="Arial" panose="020B0604020202020204" pitchFamily="34" charset="0"/>
              </a:rPr>
              <a:t> but not </a:t>
            </a:r>
            <a:r>
              <a:rPr lang="en-US" altLang="en-US" sz="1200" b="1" i="1" dirty="0">
                <a:cs typeface="Arial" panose="020B0604020202020204" pitchFamily="34" charset="0"/>
              </a:rPr>
              <a:t>B</a:t>
            </a:r>
          </a:p>
        </p:txBody>
      </p:sp>
      <p:sp>
        <p:nvSpPr>
          <p:cNvPr id="6" name="Footer Placeholder 5"/>
          <p:cNvSpPr>
            <a:spLocks noGrp="1"/>
          </p:cNvSpPr>
          <p:nvPr>
            <p:ph type="ftr" sz="quarter" idx="11"/>
          </p:nvPr>
        </p:nvSpPr>
        <p:spPr/>
        <p:txBody>
          <a:bodyPr/>
          <a:lstStyle/>
          <a:p>
            <a:pPr>
              <a:defRPr/>
            </a:pPr>
            <a:r>
              <a:rPr lang="en-US" altLang="en-US" dirty="0">
                <a:latin typeface="Arial" panose="020B0604020202020204" pitchFamily="34" charset="0"/>
                <a:cs typeface="Arial" panose="020B0604020202020204" pitchFamily="34" charset="0"/>
              </a:rPr>
              <a:t>4.5  General Probability Rules</a:t>
            </a:r>
            <a:endParaRPr lang="en-US" altLang="en-US"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2464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4.5-2</a:t>
            </a:r>
          </a:p>
        </p:txBody>
      </p:sp>
      <p:sp>
        <p:nvSpPr>
          <p:cNvPr id="1316867" name="Rectangle 3"/>
          <p:cNvSpPr>
            <a:spLocks noGrp="1" noChangeArrowheads="1"/>
          </p:cNvSpPr>
          <p:nvPr>
            <p:ph idx="1"/>
          </p:nvPr>
        </p:nvSpPr>
        <p:spPr/>
        <p:txBody>
          <a:bodyPr/>
          <a:lstStyle/>
          <a:p>
            <a:pPr marL="0" eaLnBrk="1" hangingPunct="1">
              <a:lnSpc>
                <a:spcPct val="120000"/>
              </a:lnSpc>
              <a:spcBef>
                <a:spcPct val="0"/>
              </a:spcBef>
              <a:buFont typeface="Wingdings" pitchFamily="2" charset="2"/>
              <a:buNone/>
            </a:pPr>
            <a:r>
              <a:rPr lang="en-US" altLang="en-US" sz="2200" dirty="0">
                <a:ea typeface="ヒラギノ角ゴ Pro W3" charset="-128"/>
              </a:rPr>
              <a:t>Students at University X must be in one of the following class ranks: freshman, sophomore, junior, or senior. </a:t>
            </a:r>
          </a:p>
          <a:p>
            <a:pPr marL="0" eaLnBrk="1" hangingPunct="1">
              <a:lnSpc>
                <a:spcPct val="120000"/>
              </a:lnSpc>
              <a:spcBef>
                <a:spcPct val="0"/>
              </a:spcBef>
              <a:buFont typeface="Wingdings" pitchFamily="2" charset="2"/>
              <a:buNone/>
            </a:pPr>
            <a:r>
              <a:rPr lang="en-US" altLang="en-US" sz="2200" dirty="0">
                <a:ea typeface="ヒラギノ角ゴ Pro W3" charset="-128"/>
              </a:rPr>
              <a:t>At this university, 35% of the students are freshmen and 30% are sophomores. If a student is selected at random, the probability that she or he is either a junior or a senior is</a:t>
            </a:r>
          </a:p>
          <a:p>
            <a:pPr marL="0" eaLnBrk="1" hangingPunct="1">
              <a:lnSpc>
                <a:spcPct val="120000"/>
              </a:lnSpc>
              <a:spcBef>
                <a:spcPct val="0"/>
              </a:spcBef>
            </a:pPr>
            <a:endParaRPr lang="en-US" altLang="en-US" sz="2200" dirty="0">
              <a:ea typeface="ヒラギノ角ゴ Pro W3" charset="-128"/>
            </a:endParaRPr>
          </a:p>
          <a:p>
            <a:pPr marL="0" eaLnBrk="1" hangingPunct="1">
              <a:lnSpc>
                <a:spcPct val="120000"/>
              </a:lnSpc>
              <a:spcBef>
                <a:spcPct val="0"/>
              </a:spcBef>
              <a:buFont typeface="Wingdings" pitchFamily="2" charset="2"/>
              <a:buNone/>
            </a:pPr>
            <a:r>
              <a:rPr lang="en-US" altLang="en-US" sz="2200" dirty="0">
                <a:ea typeface="ヒラギノ角ゴ Pro W3" charset="-128"/>
              </a:rPr>
              <a:t>a. 35%.</a:t>
            </a:r>
          </a:p>
          <a:p>
            <a:pPr marL="0" eaLnBrk="1" hangingPunct="1">
              <a:lnSpc>
                <a:spcPct val="120000"/>
              </a:lnSpc>
              <a:spcBef>
                <a:spcPct val="0"/>
              </a:spcBef>
              <a:buFont typeface="Wingdings" pitchFamily="2" charset="2"/>
              <a:buNone/>
            </a:pPr>
            <a:r>
              <a:rPr lang="en-US" altLang="en-US" sz="2200" dirty="0">
                <a:ea typeface="ヒラギノ角ゴ Pro W3" charset="-128"/>
              </a:rPr>
              <a:t>b. 65%.</a:t>
            </a:r>
          </a:p>
          <a:p>
            <a:pPr marL="0" eaLnBrk="1" hangingPunct="1">
              <a:lnSpc>
                <a:spcPct val="120000"/>
              </a:lnSpc>
              <a:spcBef>
                <a:spcPct val="0"/>
              </a:spcBef>
              <a:buFont typeface="Wingdings" pitchFamily="2" charset="2"/>
              <a:buNone/>
            </a:pPr>
            <a:r>
              <a:rPr lang="en-US" altLang="en-US" sz="2200" dirty="0">
                <a:ea typeface="ヒラギノ角ゴ Pro W3" charset="-128"/>
              </a:rPr>
              <a:t>c. 70%.</a:t>
            </a:r>
          </a:p>
        </p:txBody>
      </p:sp>
      <p:sp>
        <p:nvSpPr>
          <p:cNvPr id="3" name="Footer Placeholder 2"/>
          <p:cNvSpPr>
            <a:spLocks noGrp="1"/>
          </p:cNvSpPr>
          <p:nvPr>
            <p:ph type="ftr" sz="quarter" idx="11"/>
          </p:nvPr>
        </p:nvSpPr>
        <p:spPr/>
        <p:txBody>
          <a:bodyPr/>
          <a:lstStyle/>
          <a:p>
            <a:pPr>
              <a:defRPr/>
            </a:pPr>
            <a:r>
              <a:rPr lang="en-US" altLang="en-US" dirty="0"/>
              <a:t>4.5  General Probability Rules</a:t>
            </a:r>
            <a:endParaRPr lang="en-US" altLang="en-US" i="1"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4.5-2 answer</a:t>
            </a:r>
          </a:p>
        </p:txBody>
      </p:sp>
      <p:sp>
        <p:nvSpPr>
          <p:cNvPr id="1316867" name="Rectangle 3"/>
          <p:cNvSpPr>
            <a:spLocks noGrp="1" noChangeArrowheads="1"/>
          </p:cNvSpPr>
          <p:nvPr>
            <p:ph idx="1"/>
          </p:nvPr>
        </p:nvSpPr>
        <p:spPr/>
        <p:txBody>
          <a:bodyPr/>
          <a:lstStyle/>
          <a:p>
            <a:pPr marL="0" eaLnBrk="1" hangingPunct="1">
              <a:lnSpc>
                <a:spcPct val="120000"/>
              </a:lnSpc>
              <a:spcBef>
                <a:spcPct val="0"/>
              </a:spcBef>
              <a:buFont typeface="Wingdings" pitchFamily="2" charset="2"/>
              <a:buNone/>
            </a:pPr>
            <a:r>
              <a:rPr lang="en-US" altLang="en-US" sz="2200" dirty="0">
                <a:ea typeface="ヒラギノ角ゴ Pro W3" charset="-128"/>
              </a:rPr>
              <a:t>Students at University X must be in one of the following class ranks: freshman, sophomore, junior, or senior. </a:t>
            </a:r>
          </a:p>
          <a:p>
            <a:pPr marL="0" eaLnBrk="1" hangingPunct="1">
              <a:lnSpc>
                <a:spcPct val="120000"/>
              </a:lnSpc>
              <a:spcBef>
                <a:spcPct val="0"/>
              </a:spcBef>
              <a:buFont typeface="Wingdings" pitchFamily="2" charset="2"/>
              <a:buNone/>
            </a:pPr>
            <a:r>
              <a:rPr lang="en-US" altLang="en-US" sz="2200" dirty="0">
                <a:ea typeface="ヒラギノ角ゴ Pro W3" charset="-128"/>
              </a:rPr>
              <a:t>At this university, 35% of the students are freshmen and 30% are sophomores. If a student is selected at random, the probability she or he is either a junior or a senior is</a:t>
            </a:r>
          </a:p>
          <a:p>
            <a:pPr marL="0" eaLnBrk="1" hangingPunct="1">
              <a:lnSpc>
                <a:spcPct val="120000"/>
              </a:lnSpc>
              <a:spcBef>
                <a:spcPct val="0"/>
              </a:spcBef>
            </a:pPr>
            <a:endParaRPr lang="en-US" altLang="en-US" sz="2200" dirty="0">
              <a:ea typeface="ヒラギノ角ゴ Pro W3" charset="-128"/>
            </a:endParaRPr>
          </a:p>
          <a:p>
            <a:pPr marL="0" eaLnBrk="1" hangingPunct="1">
              <a:lnSpc>
                <a:spcPct val="120000"/>
              </a:lnSpc>
              <a:spcBef>
                <a:spcPct val="0"/>
              </a:spcBef>
              <a:buFont typeface="Wingdings" pitchFamily="2" charset="2"/>
              <a:buNone/>
            </a:pPr>
            <a:r>
              <a:rPr lang="en-US" altLang="en-US" sz="2200" b="1" dirty="0">
                <a:ea typeface="ヒラギノ角ゴ Pro W3" charset="-128"/>
              </a:rPr>
              <a:t>a. 35%. (correct)</a:t>
            </a:r>
          </a:p>
          <a:p>
            <a:pPr marL="0" eaLnBrk="1" hangingPunct="1">
              <a:lnSpc>
                <a:spcPct val="120000"/>
              </a:lnSpc>
              <a:spcBef>
                <a:spcPct val="0"/>
              </a:spcBef>
              <a:buFont typeface="Wingdings" pitchFamily="2" charset="2"/>
              <a:buNone/>
            </a:pPr>
            <a:r>
              <a:rPr lang="en-US" altLang="en-US" sz="2200" dirty="0">
                <a:ea typeface="ヒラギノ角ゴ Pro W3" charset="-128"/>
              </a:rPr>
              <a:t>b. 65%.</a:t>
            </a:r>
          </a:p>
          <a:p>
            <a:pPr marL="0" eaLnBrk="1" hangingPunct="1">
              <a:lnSpc>
                <a:spcPct val="120000"/>
              </a:lnSpc>
              <a:spcBef>
                <a:spcPct val="0"/>
              </a:spcBef>
              <a:buFont typeface="Wingdings" pitchFamily="2" charset="2"/>
              <a:buNone/>
            </a:pPr>
            <a:r>
              <a:rPr lang="en-US" altLang="en-US" sz="2200" dirty="0">
                <a:ea typeface="ヒラギノ角ゴ Pro W3" charset="-128"/>
              </a:rPr>
              <a:t>c. 70%.</a:t>
            </a:r>
          </a:p>
        </p:txBody>
      </p:sp>
      <p:graphicFrame>
        <p:nvGraphicFramePr>
          <p:cNvPr id="7" name="Object 2" descr="The image shows a mathematical calculation, which is given as: &quot;1&quot; minus bracket open &quot;0.35&quot; plus &quot;0.30&quot; bracket close."/>
          <p:cNvGraphicFramePr>
            <a:graphicFrameLocks noChangeAspect="1"/>
          </p:cNvGraphicFramePr>
          <p:nvPr>
            <p:extLst>
              <p:ext uri="{D42A27DB-BD31-4B8C-83A1-F6EECF244321}">
                <p14:modId xmlns:p14="http://schemas.microsoft.com/office/powerpoint/2010/main" val="3847816430"/>
              </p:ext>
            </p:extLst>
          </p:nvPr>
        </p:nvGraphicFramePr>
        <p:xfrm>
          <a:off x="3124200" y="4038600"/>
          <a:ext cx="3467100" cy="533400"/>
        </p:xfrm>
        <a:graphic>
          <a:graphicData uri="http://schemas.openxmlformats.org/presentationml/2006/ole">
            <mc:AlternateContent xmlns:mc="http://schemas.openxmlformats.org/markup-compatibility/2006">
              <mc:Choice xmlns:v="urn:schemas-microsoft-com:vml" Requires="v">
                <p:oleObj spid="_x0000_s73798" name="Equation" r:id="rId4" imgW="990600" imgH="152400" progId="Equation.3">
                  <p:embed/>
                </p:oleObj>
              </mc:Choice>
              <mc:Fallback>
                <p:oleObj name="Equation" r:id="rId4" imgW="990600" imgH="152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4038600"/>
                        <a:ext cx="34671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 name="Footer Placeholder 2"/>
          <p:cNvSpPr>
            <a:spLocks noGrp="1"/>
          </p:cNvSpPr>
          <p:nvPr>
            <p:ph type="ftr" sz="quarter" idx="11"/>
          </p:nvPr>
        </p:nvSpPr>
        <p:spPr/>
        <p:txBody>
          <a:bodyPr/>
          <a:lstStyle/>
          <a:p>
            <a:pPr>
              <a:defRPr/>
            </a:pPr>
            <a:r>
              <a:rPr lang="en-US" altLang="en-US" dirty="0"/>
              <a:t>4.5  General Probability Rules</a:t>
            </a:r>
            <a:endParaRPr lang="en-US" altLang="en-US" i="1" dirty="0"/>
          </a:p>
        </p:txBody>
      </p:sp>
    </p:spTree>
    <p:extLst>
      <p:ext uri="{BB962C8B-B14F-4D97-AF65-F5344CB8AC3E}">
        <p14:creationId xmlns:p14="http://schemas.microsoft.com/office/powerpoint/2010/main" val="252173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4.1-3 answer</a:t>
            </a:r>
          </a:p>
        </p:txBody>
      </p:sp>
      <p:sp>
        <p:nvSpPr>
          <p:cNvPr id="1300483" name="Rectangle 3"/>
          <p:cNvSpPr>
            <a:spLocks noGrp="1" noChangeArrowheads="1"/>
          </p:cNvSpPr>
          <p:nvPr>
            <p:ph idx="1"/>
          </p:nvPr>
        </p:nvSpPr>
        <p:spPr/>
        <p:txBody>
          <a:bodyPr/>
          <a:lstStyle/>
          <a:p>
            <a:pPr marL="0" indent="-381000" eaLnBrk="1" hangingPunct="1">
              <a:buFont typeface="Wingdings" pitchFamily="2" charset="2"/>
              <a:buNone/>
            </a:pPr>
            <a:r>
              <a:rPr lang="en-US" altLang="en-US" dirty="0">
                <a:ea typeface="ヒラギノ角ゴ Pro W3" charset="-128"/>
              </a:rPr>
              <a:t>Would the SAT scores of a student who takes the test in January and again in June be independent?</a:t>
            </a:r>
            <a:endParaRPr lang="en-US" altLang="ja-JP" i="1" dirty="0">
              <a:ea typeface="ヒラギノ角ゴ Pro W3" charset="-128"/>
            </a:endParaRP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r>
              <a:rPr lang="en-US" altLang="en-US" b="1" dirty="0">
                <a:ea typeface="ヒラギノ角ゴ Pro W3" charset="-128"/>
              </a:rPr>
              <a:t>a.  no (correct)</a:t>
            </a:r>
          </a:p>
          <a:p>
            <a:pPr marL="0" indent="-381000" eaLnBrk="1" hangingPunct="1">
              <a:buFont typeface="Wingdings" pitchFamily="2" charset="2"/>
              <a:buNone/>
            </a:pPr>
            <a:r>
              <a:rPr lang="en-US" altLang="en-US" dirty="0">
                <a:ea typeface="ヒラギノ角ゴ Pro W3" charset="-128"/>
              </a:rPr>
              <a:t>b.  yes</a:t>
            </a:r>
          </a:p>
          <a:p>
            <a:pPr marL="0" indent="-381000" eaLnBrk="1" hangingPunct="1">
              <a:buFont typeface="Wingdings" pitchFamily="2" charset="2"/>
              <a:buNone/>
            </a:pPr>
            <a:endParaRPr lang="en-US" altLang="en-US" dirty="0">
              <a:ea typeface="ヒラギノ角ゴ Pro W3" charset="-128"/>
            </a:endParaRPr>
          </a:p>
          <a:p>
            <a:pPr marL="0" indent="-381000" eaLnBrk="1" hangingPunct="1">
              <a:buFont typeface="Wingdings" pitchFamily="2" charset="2"/>
              <a:buNone/>
            </a:pPr>
            <a:endParaRPr lang="en-US" altLang="en-US" dirty="0">
              <a:ea typeface="ヒラギノ角ゴ Pro W3" charset="-128"/>
            </a:endParaRPr>
          </a:p>
        </p:txBody>
      </p:sp>
      <p:sp>
        <p:nvSpPr>
          <p:cNvPr id="3" name="Footer Placeholder 2"/>
          <p:cNvSpPr>
            <a:spLocks noGrp="1"/>
          </p:cNvSpPr>
          <p:nvPr>
            <p:ph type="ftr" sz="quarter" idx="11"/>
          </p:nvPr>
        </p:nvSpPr>
        <p:spPr/>
        <p:txBody>
          <a:bodyPr/>
          <a:lstStyle/>
          <a:p>
            <a:pPr>
              <a:defRPr/>
            </a:pPr>
            <a:r>
              <a:rPr lang="en-US" altLang="en-US" dirty="0"/>
              <a:t>4.1  Randomness</a:t>
            </a:r>
            <a:endParaRPr lang="en-US" altLang="en-US" i="1" dirty="0"/>
          </a:p>
        </p:txBody>
      </p:sp>
    </p:spTree>
    <p:extLst>
      <p:ext uri="{BB962C8B-B14F-4D97-AF65-F5344CB8AC3E}">
        <p14:creationId xmlns:p14="http://schemas.microsoft.com/office/powerpoint/2010/main" val="18043269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4.5-3</a:t>
            </a:r>
          </a:p>
        </p:txBody>
      </p:sp>
      <p:sp>
        <p:nvSpPr>
          <p:cNvPr id="1316867" name="Rectangle 3"/>
          <p:cNvSpPr>
            <a:spLocks noGrp="1" noChangeArrowheads="1"/>
          </p:cNvSpPr>
          <p:nvPr>
            <p:ph idx="1"/>
          </p:nvPr>
        </p:nvSpPr>
        <p:spPr/>
        <p:txBody>
          <a:bodyPr/>
          <a:lstStyle/>
          <a:p>
            <a:pPr marL="0" eaLnBrk="1" hangingPunct="1">
              <a:spcBef>
                <a:spcPct val="0"/>
              </a:spcBef>
              <a:buFont typeface="Wingdings" pitchFamily="2" charset="2"/>
              <a:buNone/>
            </a:pPr>
            <a:r>
              <a:rPr lang="en-CA" altLang="en-US" dirty="0">
                <a:ea typeface="ヒラギノ角ゴ Pro W3" charset="-128"/>
              </a:rPr>
              <a:t>When rolling a fair die twice, consider these two events:</a:t>
            </a:r>
          </a:p>
          <a:p>
            <a:pPr marL="0" eaLnBrk="1" hangingPunct="1">
              <a:spcBef>
                <a:spcPct val="0"/>
              </a:spcBef>
              <a:buFont typeface="Wingdings" pitchFamily="2" charset="2"/>
              <a:buNone/>
            </a:pPr>
            <a:r>
              <a:rPr lang="en-CA" altLang="en-US" i="1" dirty="0">
                <a:ea typeface="ヒラギノ角ゴ Pro W3" charset="-128"/>
              </a:rPr>
              <a:t>A</a:t>
            </a:r>
            <a:r>
              <a:rPr lang="en-CA" altLang="en-US" dirty="0">
                <a:ea typeface="ヒラギノ角ゴ Pro W3" charset="-128"/>
              </a:rPr>
              <a:t> = sum is greater than 8</a:t>
            </a:r>
          </a:p>
          <a:p>
            <a:pPr marL="0" eaLnBrk="1" hangingPunct="1">
              <a:spcBef>
                <a:spcPct val="0"/>
              </a:spcBef>
              <a:buFont typeface="Wingdings" pitchFamily="2" charset="2"/>
              <a:buNone/>
            </a:pPr>
            <a:r>
              <a:rPr lang="en-CA" altLang="en-US" i="1" dirty="0">
                <a:ea typeface="ヒラギノ角ゴ Pro W3" charset="-128"/>
              </a:rPr>
              <a:t>B</a:t>
            </a:r>
            <a:r>
              <a:rPr lang="en-CA" altLang="en-US" dirty="0">
                <a:ea typeface="ヒラギノ角ゴ Pro W3" charset="-128"/>
              </a:rPr>
              <a:t> = first number is 4</a:t>
            </a:r>
          </a:p>
          <a:p>
            <a:pPr marL="0" eaLnBrk="1" hangingPunct="1">
              <a:spcBef>
                <a:spcPct val="0"/>
              </a:spcBef>
              <a:buFont typeface="Wingdings" pitchFamily="2" charset="2"/>
              <a:buNone/>
            </a:pPr>
            <a:r>
              <a:rPr lang="en-CA" altLang="en-US" dirty="0">
                <a:ea typeface="ヒラギノ角ゴ Pro W3" charset="-128"/>
              </a:rPr>
              <a:t>What is the probability of the sum being greater than 8 given that the first roll is a 4? (In other words, find the conditional probability.)</a:t>
            </a:r>
          </a:p>
          <a:p>
            <a:pPr marL="0" eaLnBrk="1" hangingPunct="1">
              <a:spcBef>
                <a:spcPct val="0"/>
              </a:spcBef>
              <a:buFont typeface="Wingdings" pitchFamily="2" charset="2"/>
              <a:buNone/>
            </a:pPr>
            <a:endParaRPr lang="en-US" altLang="en-US" dirty="0">
              <a:ea typeface="ヒラギノ角ゴ Pro W3" charset="-128"/>
            </a:endParaRPr>
          </a:p>
          <a:p>
            <a:pPr marL="0" eaLnBrk="1" hangingPunct="1">
              <a:spcBef>
                <a:spcPct val="0"/>
              </a:spcBef>
              <a:buFont typeface="Wingdings" pitchFamily="2" charset="2"/>
              <a:buNone/>
            </a:pPr>
            <a:r>
              <a:rPr lang="en-US" altLang="en-US" dirty="0">
                <a:ea typeface="ヒラギノ角ゴ Pro W3" charset="-128"/>
              </a:rPr>
              <a:t>a. 1/3</a:t>
            </a:r>
          </a:p>
          <a:p>
            <a:pPr marL="0" eaLnBrk="1" hangingPunct="1">
              <a:spcBef>
                <a:spcPct val="0"/>
              </a:spcBef>
              <a:buFont typeface="Wingdings" pitchFamily="2" charset="2"/>
              <a:buNone/>
            </a:pPr>
            <a:r>
              <a:rPr lang="en-US" altLang="en-US" dirty="0">
                <a:ea typeface="ヒラギノ角ゴ Pro W3" charset="-128"/>
              </a:rPr>
              <a:t>b. 3/36</a:t>
            </a:r>
          </a:p>
          <a:p>
            <a:pPr marL="0" eaLnBrk="1" hangingPunct="1">
              <a:spcBef>
                <a:spcPct val="0"/>
              </a:spcBef>
              <a:buFont typeface="Wingdings" pitchFamily="2" charset="2"/>
              <a:buNone/>
            </a:pPr>
            <a:r>
              <a:rPr lang="en-US" altLang="en-US" dirty="0">
                <a:ea typeface="ヒラギノ角ゴ Pro W3" charset="-128"/>
              </a:rPr>
              <a:t>c. 10/36</a:t>
            </a:r>
          </a:p>
        </p:txBody>
      </p:sp>
      <p:sp>
        <p:nvSpPr>
          <p:cNvPr id="3" name="Footer Placeholder 2"/>
          <p:cNvSpPr>
            <a:spLocks noGrp="1"/>
          </p:cNvSpPr>
          <p:nvPr>
            <p:ph type="ftr" sz="quarter" idx="11"/>
          </p:nvPr>
        </p:nvSpPr>
        <p:spPr/>
        <p:txBody>
          <a:bodyPr/>
          <a:lstStyle/>
          <a:p>
            <a:pPr>
              <a:defRPr/>
            </a:pPr>
            <a:r>
              <a:rPr lang="en-US" altLang="en-US" dirty="0"/>
              <a:t>4.5  General Probability Rules</a:t>
            </a:r>
            <a:endParaRPr lang="en-US" altLang="en-US" i="1"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4.5-3 answer</a:t>
            </a:r>
          </a:p>
        </p:txBody>
      </p:sp>
      <p:sp>
        <p:nvSpPr>
          <p:cNvPr id="1316867" name="Rectangle 3"/>
          <p:cNvSpPr>
            <a:spLocks noGrp="1" noChangeArrowheads="1"/>
          </p:cNvSpPr>
          <p:nvPr>
            <p:ph idx="1"/>
          </p:nvPr>
        </p:nvSpPr>
        <p:spPr/>
        <p:txBody>
          <a:bodyPr/>
          <a:lstStyle/>
          <a:p>
            <a:pPr marL="0" eaLnBrk="1" hangingPunct="1">
              <a:spcBef>
                <a:spcPct val="0"/>
              </a:spcBef>
              <a:buFont typeface="Wingdings" pitchFamily="2" charset="2"/>
              <a:buNone/>
            </a:pPr>
            <a:r>
              <a:rPr lang="en-CA" altLang="en-US" dirty="0">
                <a:ea typeface="ヒラギノ角ゴ Pro W3" charset="-128"/>
              </a:rPr>
              <a:t>When rolling a fair die twice, consider these two events:</a:t>
            </a:r>
          </a:p>
          <a:p>
            <a:pPr marL="0" eaLnBrk="1" hangingPunct="1">
              <a:spcBef>
                <a:spcPct val="0"/>
              </a:spcBef>
              <a:buFont typeface="Wingdings" pitchFamily="2" charset="2"/>
              <a:buNone/>
            </a:pPr>
            <a:r>
              <a:rPr lang="en-CA" altLang="en-US" i="1" dirty="0">
                <a:ea typeface="ヒラギノ角ゴ Pro W3" charset="-128"/>
              </a:rPr>
              <a:t>A</a:t>
            </a:r>
            <a:r>
              <a:rPr lang="en-CA" altLang="en-US" dirty="0">
                <a:ea typeface="ヒラギノ角ゴ Pro W3" charset="-128"/>
              </a:rPr>
              <a:t> = sum is greater than 8</a:t>
            </a:r>
          </a:p>
          <a:p>
            <a:pPr marL="0" eaLnBrk="1" hangingPunct="1">
              <a:spcBef>
                <a:spcPct val="0"/>
              </a:spcBef>
              <a:buFont typeface="Wingdings" pitchFamily="2" charset="2"/>
              <a:buNone/>
            </a:pPr>
            <a:r>
              <a:rPr lang="en-CA" altLang="en-US" i="1" dirty="0">
                <a:ea typeface="ヒラギノ角ゴ Pro W3" charset="-128"/>
              </a:rPr>
              <a:t>B</a:t>
            </a:r>
            <a:r>
              <a:rPr lang="en-CA" altLang="en-US" dirty="0">
                <a:ea typeface="ヒラギノ角ゴ Pro W3" charset="-128"/>
              </a:rPr>
              <a:t> = first number is 4</a:t>
            </a:r>
          </a:p>
          <a:p>
            <a:pPr marL="0" eaLnBrk="1" hangingPunct="1">
              <a:spcBef>
                <a:spcPct val="0"/>
              </a:spcBef>
              <a:buFont typeface="Wingdings" pitchFamily="2" charset="2"/>
              <a:buNone/>
            </a:pPr>
            <a:r>
              <a:rPr lang="en-CA" altLang="en-US" dirty="0">
                <a:ea typeface="ヒラギノ角ゴ Pro W3" charset="-128"/>
              </a:rPr>
              <a:t>What is the probability of the sum being greater than 8 given that the first roll is a 4? (In other words, find the conditional probability.)</a:t>
            </a:r>
          </a:p>
          <a:p>
            <a:pPr marL="0" eaLnBrk="1" hangingPunct="1">
              <a:spcBef>
                <a:spcPct val="0"/>
              </a:spcBef>
            </a:pPr>
            <a:endParaRPr lang="en-US" altLang="en-US" dirty="0">
              <a:ea typeface="ヒラギノ角ゴ Pro W3" charset="-128"/>
            </a:endParaRPr>
          </a:p>
          <a:p>
            <a:pPr marL="0" eaLnBrk="1" hangingPunct="1">
              <a:spcBef>
                <a:spcPct val="0"/>
              </a:spcBef>
              <a:buFont typeface="Wingdings" pitchFamily="2" charset="2"/>
              <a:buNone/>
            </a:pPr>
            <a:r>
              <a:rPr lang="en-US" altLang="en-US" b="1" dirty="0">
                <a:ea typeface="ヒラギノ角ゴ Pro W3" charset="-128"/>
              </a:rPr>
              <a:t>a. 1/3 (correct)</a:t>
            </a:r>
          </a:p>
          <a:p>
            <a:pPr marL="0" eaLnBrk="1" hangingPunct="1">
              <a:spcBef>
                <a:spcPct val="0"/>
              </a:spcBef>
              <a:buFont typeface="Wingdings" pitchFamily="2" charset="2"/>
              <a:buNone/>
            </a:pPr>
            <a:r>
              <a:rPr lang="en-US" altLang="en-US" dirty="0">
                <a:ea typeface="ヒラギノ角ゴ Pro W3" charset="-128"/>
              </a:rPr>
              <a:t>b. 3/36</a:t>
            </a:r>
          </a:p>
          <a:p>
            <a:pPr marL="0" eaLnBrk="1" hangingPunct="1">
              <a:spcBef>
                <a:spcPct val="0"/>
              </a:spcBef>
              <a:buFont typeface="Wingdings" pitchFamily="2" charset="2"/>
              <a:buNone/>
            </a:pPr>
            <a:r>
              <a:rPr lang="en-US" altLang="en-US" dirty="0">
                <a:ea typeface="ヒラギノ角ゴ Pro W3" charset="-128"/>
              </a:rPr>
              <a:t>c. 10/36</a:t>
            </a:r>
          </a:p>
        </p:txBody>
      </p:sp>
      <p:sp>
        <p:nvSpPr>
          <p:cNvPr id="7" name="TextBox 6" descr="The image shows probability expressions that are mentioned as: Probability of B, P(B), equals to &quot;6&quot; divide by &quot;36,&quot; and Probability of &quot;A&quot; and &quot;B,&quot; equals to &quot;2&quot; divide by &quot;36.&quot;"/>
          <p:cNvSpPr txBox="1">
            <a:spLocks noChangeArrowheads="1"/>
          </p:cNvSpPr>
          <p:nvPr/>
        </p:nvSpPr>
        <p:spPr bwMode="auto">
          <a:xfrm>
            <a:off x="2895600" y="4495800"/>
            <a:ext cx="449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altLang="en-US" i="1" dirty="0"/>
              <a:t>P</a:t>
            </a:r>
            <a:r>
              <a:rPr lang="en-US" altLang="en-US" dirty="0"/>
              <a:t>(</a:t>
            </a:r>
            <a:r>
              <a:rPr lang="en-US" altLang="en-US" i="1" dirty="0"/>
              <a:t>B</a:t>
            </a:r>
            <a:r>
              <a:rPr lang="en-US" altLang="en-US" dirty="0"/>
              <a:t>) = 6/36 and </a:t>
            </a:r>
            <a:r>
              <a:rPr lang="en-US" altLang="en-US" i="1" dirty="0"/>
              <a:t>P</a:t>
            </a:r>
            <a:r>
              <a:rPr lang="en-US" altLang="en-US" dirty="0"/>
              <a:t>(</a:t>
            </a:r>
            <a:r>
              <a:rPr lang="en-US" altLang="en-US" i="1" dirty="0"/>
              <a:t>A</a:t>
            </a:r>
            <a:r>
              <a:rPr lang="en-US" altLang="en-US" dirty="0"/>
              <a:t> and </a:t>
            </a:r>
            <a:r>
              <a:rPr lang="en-US" altLang="en-US" i="1" dirty="0"/>
              <a:t>B</a:t>
            </a:r>
            <a:r>
              <a:rPr lang="en-US" altLang="en-US" dirty="0"/>
              <a:t>) = 2/36</a:t>
            </a:r>
          </a:p>
        </p:txBody>
      </p:sp>
      <p:sp>
        <p:nvSpPr>
          <p:cNvPr id="3" name="Footer Placeholder 2"/>
          <p:cNvSpPr>
            <a:spLocks noGrp="1"/>
          </p:cNvSpPr>
          <p:nvPr>
            <p:ph type="ftr" sz="quarter" idx="11"/>
          </p:nvPr>
        </p:nvSpPr>
        <p:spPr/>
        <p:txBody>
          <a:bodyPr/>
          <a:lstStyle/>
          <a:p>
            <a:pPr>
              <a:defRPr/>
            </a:pPr>
            <a:r>
              <a:rPr lang="en-US" altLang="en-US" dirty="0"/>
              <a:t>4.5  General Probability Rules</a:t>
            </a:r>
            <a:endParaRPr lang="en-US" altLang="en-US" i="1" dirty="0"/>
          </a:p>
        </p:txBody>
      </p:sp>
    </p:spTree>
    <p:extLst>
      <p:ext uri="{BB962C8B-B14F-4D97-AF65-F5344CB8AC3E}">
        <p14:creationId xmlns:p14="http://schemas.microsoft.com/office/powerpoint/2010/main" val="30298805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4.5-4</a:t>
            </a:r>
          </a:p>
        </p:txBody>
      </p:sp>
      <p:sp>
        <p:nvSpPr>
          <p:cNvPr id="1304579" name="Rectangle 3"/>
          <p:cNvSpPr>
            <a:spLocks noGrp="1" noChangeArrowheads="1"/>
          </p:cNvSpPr>
          <p:nvPr>
            <p:ph idx="1"/>
          </p:nvPr>
        </p:nvSpPr>
        <p:spPr>
          <a:xfrm>
            <a:off x="457200" y="1472148"/>
            <a:ext cx="8229600" cy="609600"/>
          </a:xfrm>
        </p:spPr>
        <p:txBody>
          <a:bodyPr/>
          <a:lstStyle/>
          <a:p>
            <a:pPr marL="0" eaLnBrk="1" hangingPunct="1">
              <a:spcBef>
                <a:spcPct val="0"/>
              </a:spcBef>
              <a:buFont typeface="Wingdings" pitchFamily="2" charset="2"/>
              <a:buNone/>
            </a:pPr>
            <a:r>
              <a:rPr lang="en-US" altLang="en-US" sz="1600" dirty="0">
                <a:ea typeface="ヒラギノ角ゴ Pro W3" charset="-128"/>
              </a:rPr>
              <a:t>The table below shows the political affiliation of 1000 randomly selected American voters and their positions on the school-of-choice program.</a:t>
            </a:r>
          </a:p>
        </p:txBody>
      </p:sp>
      <p:graphicFrame>
        <p:nvGraphicFramePr>
          <p:cNvPr id="50218" name="Group 42" descr="The table has 5 columns and 4 rows. The row 3 and 4 is faded and not discussed. The column 1, 2, 3 and 4 is labeled &quot;Position,&quot; &quot;Democrat,&quot; &quot;Republican&quot; and &quot;Other,&quot; respectively. The row 2 shows values which depict voter who favors the school of choice program for Democrat, Republican and Other. The Democrat shows 260 votes in favor, Republican reflected 120 votes, and for Other 240 votes are in favor. The total votes in favor is 620."/>
          <p:cNvGraphicFramePr>
            <a:graphicFrameLocks noGrp="1"/>
          </p:cNvGraphicFramePr>
          <p:nvPr>
            <p:extLst>
              <p:ext uri="{D42A27DB-BD31-4B8C-83A1-F6EECF244321}">
                <p14:modId xmlns:p14="http://schemas.microsoft.com/office/powerpoint/2010/main" val="334542705"/>
              </p:ext>
            </p:extLst>
          </p:nvPr>
        </p:nvGraphicFramePr>
        <p:xfrm>
          <a:off x="1600200" y="2157948"/>
          <a:ext cx="5932488" cy="905128"/>
        </p:xfrm>
        <a:graphic>
          <a:graphicData uri="http://schemas.openxmlformats.org/drawingml/2006/table">
            <a:tbl>
              <a:tblPr firstRow="1"/>
              <a:tblGrid>
                <a:gridCol w="1323975">
                  <a:extLst>
                    <a:ext uri="{9D8B030D-6E8A-4147-A177-3AD203B41FA5}">
                      <a16:colId xmlns:a16="http://schemas.microsoft.com/office/drawing/2014/main" xmlns="" val="20000"/>
                    </a:ext>
                  </a:extLst>
                </a:gridCol>
                <a:gridCol w="1158875">
                  <a:extLst>
                    <a:ext uri="{9D8B030D-6E8A-4147-A177-3AD203B41FA5}">
                      <a16:colId xmlns:a16="http://schemas.microsoft.com/office/drawing/2014/main" xmlns="" val="20001"/>
                    </a:ext>
                  </a:extLst>
                </a:gridCol>
                <a:gridCol w="1393825">
                  <a:extLst>
                    <a:ext uri="{9D8B030D-6E8A-4147-A177-3AD203B41FA5}">
                      <a16:colId xmlns:a16="http://schemas.microsoft.com/office/drawing/2014/main" xmlns="" val="20002"/>
                    </a:ext>
                  </a:extLst>
                </a:gridCol>
                <a:gridCol w="1028700">
                  <a:extLst>
                    <a:ext uri="{9D8B030D-6E8A-4147-A177-3AD203B41FA5}">
                      <a16:colId xmlns:a16="http://schemas.microsoft.com/office/drawing/2014/main" xmlns="" val="20003"/>
                    </a:ext>
                  </a:extLst>
                </a:gridCol>
                <a:gridCol w="1027113">
                  <a:extLst>
                    <a:ext uri="{9D8B030D-6E8A-4147-A177-3AD203B41FA5}">
                      <a16:colId xmlns:a16="http://schemas.microsoft.com/office/drawing/2014/main" xmlns="" val="20004"/>
                    </a:ext>
                  </a:extLst>
                </a:gridCol>
              </a:tblGrid>
              <a:tr h="112663">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Position</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7981" marR="7981" marT="7985" marB="798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Democrat</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Republican</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Other</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r h="111659">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Favor</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7981" marR="7981" marT="7985" marB="798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260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120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240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620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111659">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Oppose</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7981" marR="7981" marT="7985" marB="798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40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240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100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480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121218">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7981" marR="7981" marT="7985" marB="798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300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360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340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1000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bl>
          </a:graphicData>
        </a:graphic>
      </p:graphicFrame>
      <p:sp>
        <p:nvSpPr>
          <p:cNvPr id="3" name="TextBox 2"/>
          <p:cNvSpPr txBox="1"/>
          <p:nvPr/>
        </p:nvSpPr>
        <p:spPr>
          <a:xfrm>
            <a:off x="533400" y="3072348"/>
            <a:ext cx="8077200" cy="3785652"/>
          </a:xfrm>
          <a:prstGeom prst="rect">
            <a:avLst/>
          </a:prstGeom>
          <a:noFill/>
        </p:spPr>
        <p:txBody>
          <a:bodyPr wrap="square" rtlCol="0">
            <a:spAutoFit/>
          </a:bodyPr>
          <a:lstStyle/>
          <a:p>
            <a:pPr lvl="0" eaLnBrk="1" hangingPunct="1">
              <a:spcAft>
                <a:spcPts val="1200"/>
              </a:spcAft>
              <a:buClr>
                <a:prstClr val="black"/>
              </a:buClr>
              <a:buSzPct val="100000"/>
            </a:pPr>
            <a:r>
              <a:rPr lang="en-US" altLang="en-US" sz="1600" dirty="0">
                <a:solidFill>
                  <a:prstClr val="black"/>
                </a:solidFill>
                <a:ea typeface="ヒラギノ角ゴ Pro W3" charset="-128"/>
                <a:cs typeface="Arial" panose="020B0604020202020204" pitchFamily="34" charset="0"/>
              </a:rPr>
              <a:t>Let the event: </a:t>
            </a:r>
          </a:p>
          <a:p>
            <a:pPr lvl="0" eaLnBrk="1" hangingPunct="1">
              <a:spcAft>
                <a:spcPts val="1200"/>
              </a:spcAft>
              <a:buClr>
                <a:prstClr val="black"/>
              </a:buClr>
              <a:buSzPct val="100000"/>
            </a:pPr>
            <a:r>
              <a:rPr lang="en-US" altLang="en-US" sz="1600" i="1" dirty="0">
                <a:solidFill>
                  <a:prstClr val="black"/>
                </a:solidFill>
                <a:ea typeface="ヒラギノ角ゴ Pro W3" charset="-128"/>
                <a:cs typeface="Arial" panose="020B0604020202020204" pitchFamily="34" charset="0"/>
              </a:rPr>
              <a:t>D</a:t>
            </a:r>
            <a:r>
              <a:rPr lang="en-US" altLang="en-US" sz="1600" dirty="0">
                <a:solidFill>
                  <a:prstClr val="black"/>
                </a:solidFill>
                <a:ea typeface="ヒラギノ角ゴ Pro W3" charset="-128"/>
                <a:cs typeface="Arial" panose="020B0604020202020204" pitchFamily="34" charset="0"/>
              </a:rPr>
              <a:t> = {voter is a Democrat} </a:t>
            </a:r>
          </a:p>
          <a:p>
            <a:pPr lvl="0" eaLnBrk="1" hangingPunct="1">
              <a:spcAft>
                <a:spcPts val="1200"/>
              </a:spcAft>
              <a:buClr>
                <a:prstClr val="black"/>
              </a:buClr>
              <a:buSzPct val="100000"/>
            </a:pPr>
            <a:r>
              <a:rPr lang="en-US" altLang="en-US" sz="1600" i="1" dirty="0">
                <a:solidFill>
                  <a:prstClr val="black"/>
                </a:solidFill>
                <a:ea typeface="ヒラギノ角ゴ Pro W3" charset="-128"/>
                <a:cs typeface="Arial" panose="020B0604020202020204" pitchFamily="34" charset="0"/>
              </a:rPr>
              <a:t>R</a:t>
            </a:r>
            <a:r>
              <a:rPr lang="en-US" altLang="en-US" sz="1600" dirty="0">
                <a:solidFill>
                  <a:prstClr val="black"/>
                </a:solidFill>
                <a:ea typeface="ヒラギノ角ゴ Pro W3" charset="-128"/>
                <a:cs typeface="Arial" panose="020B0604020202020204" pitchFamily="34" charset="0"/>
              </a:rPr>
              <a:t> = {voter is a Republican}</a:t>
            </a:r>
          </a:p>
          <a:p>
            <a:pPr lvl="0" eaLnBrk="1" hangingPunct="1">
              <a:spcAft>
                <a:spcPts val="1200"/>
              </a:spcAft>
              <a:buClr>
                <a:prstClr val="black"/>
              </a:buClr>
              <a:buSzPct val="100000"/>
            </a:pPr>
            <a:r>
              <a:rPr lang="en-US" altLang="en-US" sz="1600" i="1" dirty="0">
                <a:solidFill>
                  <a:prstClr val="black"/>
                </a:solidFill>
                <a:ea typeface="ヒラギノ角ゴ Pro W3" charset="-128"/>
                <a:cs typeface="Arial" panose="020B0604020202020204" pitchFamily="34" charset="0"/>
              </a:rPr>
              <a:t>F</a:t>
            </a:r>
            <a:r>
              <a:rPr lang="en-US" altLang="en-US" sz="1600" dirty="0">
                <a:solidFill>
                  <a:prstClr val="black"/>
                </a:solidFill>
                <a:ea typeface="ヒラギノ角ゴ Pro W3" charset="-128"/>
                <a:cs typeface="Arial" panose="020B0604020202020204" pitchFamily="34" charset="0"/>
              </a:rPr>
              <a:t> = {voter favors the school-of-choice program} </a:t>
            </a:r>
          </a:p>
          <a:p>
            <a:pPr lvl="0" eaLnBrk="1" hangingPunct="1">
              <a:spcAft>
                <a:spcPts val="1200"/>
              </a:spcAft>
              <a:buClr>
                <a:prstClr val="black"/>
              </a:buClr>
              <a:buSzPct val="100000"/>
            </a:pPr>
            <a:r>
              <a:rPr lang="en-US" altLang="en-US" sz="1600" dirty="0">
                <a:solidFill>
                  <a:prstClr val="black"/>
                </a:solidFill>
                <a:ea typeface="ヒラギノ角ゴ Pro W3" charset="-128"/>
                <a:cs typeface="Arial" panose="020B0604020202020204" pitchFamily="34" charset="0"/>
              </a:rPr>
              <a:t>What is the probability that a randomly selected voter who </a:t>
            </a:r>
            <a:r>
              <a:rPr lang="en-US" altLang="en-US" sz="1600" i="1" dirty="0">
                <a:solidFill>
                  <a:prstClr val="black"/>
                </a:solidFill>
                <a:ea typeface="ヒラギノ角ゴ Pro W3" charset="-128"/>
                <a:cs typeface="Arial" panose="020B0604020202020204" pitchFamily="34" charset="0"/>
              </a:rPr>
              <a:t>favors</a:t>
            </a:r>
            <a:r>
              <a:rPr lang="en-US" altLang="en-US" sz="1600" dirty="0">
                <a:solidFill>
                  <a:prstClr val="black"/>
                </a:solidFill>
                <a:ea typeface="ヒラギノ角ゴ Pro W3" charset="-128"/>
                <a:cs typeface="Arial" panose="020B0604020202020204" pitchFamily="34" charset="0"/>
              </a:rPr>
              <a:t> the school-of-choice program is a </a:t>
            </a:r>
            <a:r>
              <a:rPr lang="en-US" altLang="en-US" sz="1600" i="1" dirty="0">
                <a:solidFill>
                  <a:prstClr val="black"/>
                </a:solidFill>
                <a:ea typeface="ヒラギノ角ゴ Pro W3" charset="-128"/>
                <a:cs typeface="Arial" panose="020B0604020202020204" pitchFamily="34" charset="0"/>
              </a:rPr>
              <a:t>Democrat</a:t>
            </a:r>
            <a:r>
              <a:rPr lang="en-US" altLang="en-US" sz="1600" dirty="0">
                <a:solidFill>
                  <a:prstClr val="black"/>
                </a:solidFill>
                <a:ea typeface="ヒラギノ角ゴ Pro W3" charset="-128"/>
                <a:cs typeface="Arial" panose="020B0604020202020204" pitchFamily="34" charset="0"/>
              </a:rPr>
              <a:t>?</a:t>
            </a:r>
          </a:p>
          <a:p>
            <a:pPr lvl="0" eaLnBrk="1" hangingPunct="1">
              <a:spcAft>
                <a:spcPts val="1200"/>
              </a:spcAft>
              <a:buClr>
                <a:prstClr val="black"/>
              </a:buClr>
              <a:buSzPct val="100000"/>
            </a:pPr>
            <a:r>
              <a:rPr lang="en-US" altLang="en-US" sz="1600" dirty="0">
                <a:solidFill>
                  <a:prstClr val="black"/>
                </a:solidFill>
                <a:ea typeface="ヒラギノ角ゴ Pro W3" charset="-128"/>
                <a:cs typeface="Arial" panose="020B0604020202020204" pitchFamily="34" charset="0"/>
              </a:rPr>
              <a:t>a.</a:t>
            </a:r>
            <a:r>
              <a:rPr lang="en-US" altLang="en-US" sz="1600" i="1" dirty="0">
                <a:solidFill>
                  <a:prstClr val="black"/>
                </a:solidFill>
                <a:ea typeface="ヒラギノ角ゴ Pro W3" charset="-128"/>
                <a:cs typeface="Arial" panose="020B0604020202020204" pitchFamily="34" charset="0"/>
              </a:rPr>
              <a:t>  P</a:t>
            </a:r>
            <a:r>
              <a:rPr lang="en-US" altLang="en-US" sz="1600" dirty="0">
                <a:solidFill>
                  <a:prstClr val="black"/>
                </a:solidFill>
                <a:ea typeface="ヒラギノ角ゴ Pro W3" charset="-128"/>
                <a:cs typeface="Arial" panose="020B0604020202020204" pitchFamily="34" charset="0"/>
              </a:rPr>
              <a:t>(</a:t>
            </a:r>
            <a:r>
              <a:rPr lang="en-US" altLang="en-US" sz="1600" i="1" dirty="0">
                <a:solidFill>
                  <a:prstClr val="black"/>
                </a:solidFill>
                <a:ea typeface="ヒラギノ角ゴ Pro W3" charset="-128"/>
                <a:cs typeface="Arial" panose="020B0604020202020204" pitchFamily="34" charset="0"/>
              </a:rPr>
              <a:t>D</a:t>
            </a:r>
            <a:r>
              <a:rPr lang="en-US" altLang="en-US" sz="1600" dirty="0">
                <a:solidFill>
                  <a:prstClr val="black"/>
                </a:solidFill>
                <a:ea typeface="ヒラギノ角ゴ Pro W3" charset="-128"/>
                <a:cs typeface="Arial" panose="020B0604020202020204" pitchFamily="34" charset="0"/>
              </a:rPr>
              <a:t>|</a:t>
            </a:r>
            <a:r>
              <a:rPr lang="en-US" altLang="en-US" sz="1600" i="1" dirty="0">
                <a:solidFill>
                  <a:prstClr val="black"/>
                </a:solidFill>
                <a:ea typeface="ヒラギノ角ゴ Pro W3" charset="-128"/>
                <a:cs typeface="Arial" panose="020B0604020202020204" pitchFamily="34" charset="0"/>
              </a:rPr>
              <a:t>F</a:t>
            </a:r>
            <a:r>
              <a:rPr lang="en-US" altLang="en-US" sz="1600" dirty="0">
                <a:solidFill>
                  <a:prstClr val="black"/>
                </a:solidFill>
                <a:ea typeface="ヒラギノ角ゴ Pro W3" charset="-128"/>
                <a:cs typeface="Arial" panose="020B0604020202020204" pitchFamily="34" charset="0"/>
              </a:rPr>
              <a:t>) = 0.26 </a:t>
            </a:r>
          </a:p>
          <a:p>
            <a:pPr lvl="0" eaLnBrk="1" hangingPunct="1">
              <a:spcAft>
                <a:spcPts val="1200"/>
              </a:spcAft>
              <a:buClr>
                <a:prstClr val="black"/>
              </a:buClr>
              <a:buSzPct val="100000"/>
            </a:pPr>
            <a:r>
              <a:rPr lang="en-US" altLang="en-US" sz="1600" dirty="0">
                <a:solidFill>
                  <a:prstClr val="black"/>
                </a:solidFill>
                <a:ea typeface="ヒラギノ角ゴ Pro W3" charset="-128"/>
                <a:cs typeface="Arial" panose="020B0604020202020204" pitchFamily="34" charset="0"/>
              </a:rPr>
              <a:t>b.  </a:t>
            </a:r>
            <a:r>
              <a:rPr lang="en-US" altLang="en-US" sz="1600" i="1" dirty="0">
                <a:solidFill>
                  <a:prstClr val="black"/>
                </a:solidFill>
                <a:ea typeface="ヒラギノ角ゴ Pro W3" charset="-128"/>
                <a:cs typeface="Arial" panose="020B0604020202020204" pitchFamily="34" charset="0"/>
              </a:rPr>
              <a:t>P</a:t>
            </a:r>
            <a:r>
              <a:rPr lang="en-US" altLang="en-US" sz="1600" dirty="0">
                <a:solidFill>
                  <a:prstClr val="black"/>
                </a:solidFill>
                <a:ea typeface="ヒラギノ角ゴ Pro W3" charset="-128"/>
                <a:cs typeface="Arial" panose="020B0604020202020204" pitchFamily="34" charset="0"/>
              </a:rPr>
              <a:t>(</a:t>
            </a:r>
            <a:r>
              <a:rPr lang="en-US" altLang="en-US" sz="1600" i="1" dirty="0">
                <a:solidFill>
                  <a:prstClr val="black"/>
                </a:solidFill>
                <a:ea typeface="ヒラギノ角ゴ Pro W3" charset="-128"/>
                <a:cs typeface="Arial" panose="020B0604020202020204" pitchFamily="34" charset="0"/>
              </a:rPr>
              <a:t>D</a:t>
            </a:r>
            <a:r>
              <a:rPr lang="en-US" altLang="en-US" sz="1600" dirty="0">
                <a:solidFill>
                  <a:prstClr val="black"/>
                </a:solidFill>
                <a:ea typeface="ヒラギノ角ゴ Pro W3" charset="-128"/>
                <a:cs typeface="Arial" panose="020B0604020202020204" pitchFamily="34" charset="0"/>
              </a:rPr>
              <a:t>|</a:t>
            </a:r>
            <a:r>
              <a:rPr lang="en-US" altLang="en-US" sz="1600" i="1" dirty="0">
                <a:solidFill>
                  <a:prstClr val="black"/>
                </a:solidFill>
                <a:ea typeface="ヒラギノ角ゴ Pro W3" charset="-128"/>
                <a:cs typeface="Arial" panose="020B0604020202020204" pitchFamily="34" charset="0"/>
              </a:rPr>
              <a:t>F</a:t>
            </a:r>
            <a:r>
              <a:rPr lang="en-US" altLang="en-US" sz="1600" dirty="0">
                <a:solidFill>
                  <a:prstClr val="black"/>
                </a:solidFill>
                <a:ea typeface="ヒラギノ角ゴ Pro W3" charset="-128"/>
                <a:cs typeface="Arial" panose="020B0604020202020204" pitchFamily="34" charset="0"/>
              </a:rPr>
              <a:t>) = 0.42        </a:t>
            </a:r>
          </a:p>
          <a:p>
            <a:pPr lvl="0" eaLnBrk="1" hangingPunct="1">
              <a:spcAft>
                <a:spcPts val="1200"/>
              </a:spcAft>
              <a:buClr>
                <a:prstClr val="black"/>
              </a:buClr>
              <a:buSzPct val="100000"/>
            </a:pPr>
            <a:r>
              <a:rPr lang="en-US" altLang="en-US" sz="1600" dirty="0">
                <a:solidFill>
                  <a:prstClr val="black"/>
                </a:solidFill>
                <a:ea typeface="ヒラギノ角ゴ Pro W3" charset="-128"/>
                <a:cs typeface="Arial" panose="020B0604020202020204" pitchFamily="34" charset="0"/>
              </a:rPr>
              <a:t>c.  </a:t>
            </a:r>
            <a:r>
              <a:rPr lang="en-US" altLang="en-US" sz="1600" i="1" dirty="0">
                <a:solidFill>
                  <a:prstClr val="black"/>
                </a:solidFill>
                <a:ea typeface="ヒラギノ角ゴ Pro W3" charset="-128"/>
                <a:cs typeface="Arial" panose="020B0604020202020204" pitchFamily="34" charset="0"/>
              </a:rPr>
              <a:t>P</a:t>
            </a:r>
            <a:r>
              <a:rPr lang="en-US" altLang="en-US" sz="1600" dirty="0">
                <a:solidFill>
                  <a:prstClr val="black"/>
                </a:solidFill>
                <a:ea typeface="ヒラギノ角ゴ Pro W3" charset="-128"/>
                <a:cs typeface="Arial" panose="020B0604020202020204" pitchFamily="34" charset="0"/>
              </a:rPr>
              <a:t>(</a:t>
            </a:r>
            <a:r>
              <a:rPr lang="en-US" altLang="en-US" sz="1600" i="1" dirty="0">
                <a:solidFill>
                  <a:prstClr val="black"/>
                </a:solidFill>
                <a:ea typeface="ヒラギノ角ゴ Pro W3" charset="-128"/>
                <a:cs typeface="Arial" panose="020B0604020202020204" pitchFamily="34" charset="0"/>
              </a:rPr>
              <a:t>F</a:t>
            </a:r>
            <a:r>
              <a:rPr lang="en-US" altLang="en-US" sz="1600" dirty="0">
                <a:solidFill>
                  <a:prstClr val="black"/>
                </a:solidFill>
                <a:ea typeface="ヒラギノ角ゴ Pro W3" charset="-128"/>
                <a:cs typeface="Arial" panose="020B0604020202020204" pitchFamily="34" charset="0"/>
              </a:rPr>
              <a:t>|</a:t>
            </a:r>
            <a:r>
              <a:rPr lang="en-US" altLang="en-US" sz="1600" i="1" dirty="0">
                <a:solidFill>
                  <a:prstClr val="black"/>
                </a:solidFill>
                <a:ea typeface="ヒラギノ角ゴ Pro W3" charset="-128"/>
                <a:cs typeface="Arial" panose="020B0604020202020204" pitchFamily="34" charset="0"/>
              </a:rPr>
              <a:t>D</a:t>
            </a:r>
            <a:r>
              <a:rPr lang="en-US" altLang="en-US" sz="1600" dirty="0">
                <a:solidFill>
                  <a:prstClr val="black"/>
                </a:solidFill>
                <a:ea typeface="ヒラギノ角ゴ Pro W3" charset="-128"/>
                <a:cs typeface="Arial" panose="020B0604020202020204" pitchFamily="34" charset="0"/>
              </a:rPr>
              <a:t>) = 0.48 </a:t>
            </a:r>
          </a:p>
          <a:p>
            <a:pPr lvl="0" eaLnBrk="1" hangingPunct="1">
              <a:spcAft>
                <a:spcPts val="1200"/>
              </a:spcAft>
              <a:buClr>
                <a:prstClr val="black"/>
              </a:buClr>
              <a:buSzPct val="100000"/>
            </a:pPr>
            <a:r>
              <a:rPr lang="en-US" altLang="en-US" sz="1600" dirty="0">
                <a:solidFill>
                  <a:prstClr val="black"/>
                </a:solidFill>
                <a:ea typeface="ヒラギノ角ゴ Pro W3" charset="-128"/>
                <a:cs typeface="Arial" panose="020B0604020202020204" pitchFamily="34" charset="0"/>
              </a:rPr>
              <a:t>d.  </a:t>
            </a:r>
            <a:r>
              <a:rPr lang="en-US" altLang="en-US" sz="1600" i="1" dirty="0">
                <a:solidFill>
                  <a:prstClr val="black"/>
                </a:solidFill>
                <a:ea typeface="ヒラギノ角ゴ Pro W3" charset="-128"/>
                <a:cs typeface="Arial" panose="020B0604020202020204" pitchFamily="34" charset="0"/>
              </a:rPr>
              <a:t>P</a:t>
            </a:r>
            <a:r>
              <a:rPr lang="en-US" altLang="en-US" sz="1600" dirty="0">
                <a:solidFill>
                  <a:prstClr val="black"/>
                </a:solidFill>
                <a:ea typeface="ヒラギノ角ゴ Pro W3" charset="-128"/>
                <a:cs typeface="Arial" panose="020B0604020202020204" pitchFamily="34" charset="0"/>
              </a:rPr>
              <a:t>(</a:t>
            </a:r>
            <a:r>
              <a:rPr lang="en-US" altLang="en-US" sz="1600" i="1" dirty="0">
                <a:solidFill>
                  <a:prstClr val="black"/>
                </a:solidFill>
                <a:ea typeface="ヒラギノ角ゴ Pro W3" charset="-128"/>
                <a:cs typeface="Arial" panose="020B0604020202020204" pitchFamily="34" charset="0"/>
              </a:rPr>
              <a:t>F</a:t>
            </a:r>
            <a:r>
              <a:rPr lang="en-US" altLang="en-US" sz="1600" dirty="0">
                <a:solidFill>
                  <a:prstClr val="black"/>
                </a:solidFill>
                <a:ea typeface="ヒラギノ角ゴ Pro W3" charset="-128"/>
                <a:cs typeface="Arial" panose="020B0604020202020204" pitchFamily="34" charset="0"/>
              </a:rPr>
              <a:t>|</a:t>
            </a:r>
            <a:r>
              <a:rPr lang="en-US" altLang="en-US" sz="1600" i="1" dirty="0">
                <a:solidFill>
                  <a:prstClr val="black"/>
                </a:solidFill>
                <a:ea typeface="ヒラギノ角ゴ Pro W3" charset="-128"/>
                <a:cs typeface="Arial" panose="020B0604020202020204" pitchFamily="34" charset="0"/>
              </a:rPr>
              <a:t>D</a:t>
            </a:r>
            <a:r>
              <a:rPr lang="en-US" altLang="en-US" sz="1600" dirty="0">
                <a:solidFill>
                  <a:prstClr val="black"/>
                </a:solidFill>
                <a:ea typeface="ヒラギノ角ゴ Pro W3" charset="-128"/>
                <a:cs typeface="Arial" panose="020B0604020202020204" pitchFamily="34" charset="0"/>
              </a:rPr>
              <a:t>) = 0.87 </a:t>
            </a:r>
          </a:p>
        </p:txBody>
      </p:sp>
      <p:sp>
        <p:nvSpPr>
          <p:cNvPr id="4" name="Footer Placeholder 3"/>
          <p:cNvSpPr>
            <a:spLocks noGrp="1"/>
          </p:cNvSpPr>
          <p:nvPr>
            <p:ph type="ftr" sz="quarter" idx="11"/>
          </p:nvPr>
        </p:nvSpPr>
        <p:spPr/>
        <p:txBody>
          <a:bodyPr/>
          <a:lstStyle/>
          <a:p>
            <a:pPr>
              <a:defRPr/>
            </a:pPr>
            <a:r>
              <a:rPr lang="en-US" altLang="en-US" dirty="0">
                <a:latin typeface="Arial" panose="020B0604020202020204" pitchFamily="34" charset="0"/>
                <a:cs typeface="Arial" panose="020B0604020202020204" pitchFamily="34" charset="0"/>
              </a:rPr>
              <a:t>4.5  General Probability Rules</a:t>
            </a:r>
            <a:endParaRPr lang="en-US" altLang="en-US" i="1" dirty="0">
              <a:latin typeface="Arial" panose="020B0604020202020204" pitchFamily="34" charset="0"/>
              <a:cs typeface="Arial" panose="020B0604020202020204"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4.5-4 answer</a:t>
            </a:r>
          </a:p>
        </p:txBody>
      </p:sp>
      <p:sp>
        <p:nvSpPr>
          <p:cNvPr id="1304579" name="Rectangle 3"/>
          <p:cNvSpPr>
            <a:spLocks noGrp="1" noChangeArrowheads="1"/>
          </p:cNvSpPr>
          <p:nvPr>
            <p:ph idx="1"/>
          </p:nvPr>
        </p:nvSpPr>
        <p:spPr>
          <a:xfrm>
            <a:off x="457200" y="1524000"/>
            <a:ext cx="8229600" cy="609600"/>
          </a:xfrm>
        </p:spPr>
        <p:txBody>
          <a:bodyPr/>
          <a:lstStyle/>
          <a:p>
            <a:pPr marL="0" eaLnBrk="1" hangingPunct="1">
              <a:spcBef>
                <a:spcPct val="0"/>
              </a:spcBef>
              <a:buFont typeface="Wingdings" pitchFamily="2" charset="2"/>
              <a:buNone/>
            </a:pPr>
            <a:r>
              <a:rPr lang="en-US" altLang="en-US" sz="1600" dirty="0">
                <a:ea typeface="ヒラギノ角ゴ Pro W3" charset="-128"/>
              </a:rPr>
              <a:t>The table below shows the political affiliation of 1000 randomly selected American voters and their positions on the school-of-choice program.</a:t>
            </a:r>
          </a:p>
        </p:txBody>
      </p:sp>
      <p:graphicFrame>
        <p:nvGraphicFramePr>
          <p:cNvPr id="50218" name="Group 42" descr="The table has 5 columns and 4 rows. The row 3 and 4 is faded and not discussed. The column 1, 2, 3 and 4 is labeled &quot;Position,&quot; &quot;Democrat,&quot; &quot;Republican&quot; and &quot;Other,&quot; respectively. The row 2 shows values which depict voter who favors the school of choice program for Democrat, Republican and Other. The Democrat shows 260 votes in favor, Republican reflected 120 votes, and for Other 240 votes are in favor. The total votes in favor is 620."/>
          <p:cNvGraphicFramePr>
            <a:graphicFrameLocks noGrp="1"/>
          </p:cNvGraphicFramePr>
          <p:nvPr>
            <p:extLst>
              <p:ext uri="{D42A27DB-BD31-4B8C-83A1-F6EECF244321}">
                <p14:modId xmlns:p14="http://schemas.microsoft.com/office/powerpoint/2010/main" val="916595013"/>
              </p:ext>
            </p:extLst>
          </p:nvPr>
        </p:nvGraphicFramePr>
        <p:xfrm>
          <a:off x="1605756" y="2203269"/>
          <a:ext cx="5932488" cy="905128"/>
        </p:xfrm>
        <a:graphic>
          <a:graphicData uri="http://schemas.openxmlformats.org/drawingml/2006/table">
            <a:tbl>
              <a:tblPr firstRow="1"/>
              <a:tblGrid>
                <a:gridCol w="1323975">
                  <a:extLst>
                    <a:ext uri="{9D8B030D-6E8A-4147-A177-3AD203B41FA5}">
                      <a16:colId xmlns:a16="http://schemas.microsoft.com/office/drawing/2014/main" xmlns="" val="20000"/>
                    </a:ext>
                  </a:extLst>
                </a:gridCol>
                <a:gridCol w="1158875">
                  <a:extLst>
                    <a:ext uri="{9D8B030D-6E8A-4147-A177-3AD203B41FA5}">
                      <a16:colId xmlns:a16="http://schemas.microsoft.com/office/drawing/2014/main" xmlns="" val="20001"/>
                    </a:ext>
                  </a:extLst>
                </a:gridCol>
                <a:gridCol w="1393825">
                  <a:extLst>
                    <a:ext uri="{9D8B030D-6E8A-4147-A177-3AD203B41FA5}">
                      <a16:colId xmlns:a16="http://schemas.microsoft.com/office/drawing/2014/main" xmlns="" val="20002"/>
                    </a:ext>
                  </a:extLst>
                </a:gridCol>
                <a:gridCol w="1028700">
                  <a:extLst>
                    <a:ext uri="{9D8B030D-6E8A-4147-A177-3AD203B41FA5}">
                      <a16:colId xmlns:a16="http://schemas.microsoft.com/office/drawing/2014/main" xmlns="" val="20003"/>
                    </a:ext>
                  </a:extLst>
                </a:gridCol>
                <a:gridCol w="1027113">
                  <a:extLst>
                    <a:ext uri="{9D8B030D-6E8A-4147-A177-3AD203B41FA5}">
                      <a16:colId xmlns:a16="http://schemas.microsoft.com/office/drawing/2014/main" xmlns="" val="20004"/>
                    </a:ext>
                  </a:extLst>
                </a:gridCol>
              </a:tblGrid>
              <a:tr h="174247">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Position</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7981" marR="7981" marT="7985" marB="798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Democrat</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Republican</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Other</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r h="172695">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Favor</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7981" marR="7981" marT="7985" marB="798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260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120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240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620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172695">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Oppose</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7981" marR="7981" marT="7985" marB="798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40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240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100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480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172695">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7981" marR="7981" marT="7985" marB="798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300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360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340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1000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bl>
          </a:graphicData>
        </a:graphic>
      </p:graphicFrame>
      <p:grpSp>
        <p:nvGrpSpPr>
          <p:cNvPr id="5" name="Group 4" descr="The table has 5 columns and 4 rows. The row 3 and 4 is faded and not discussed. The column 1, 2, 3 and 4 is labeled &quot;Position,&quot; &quot;Democrat,&quot; &quot;Republican&quot; and &quot;Other,&quot; respectively. The row 2 shows values which depict voter who favors the school of choice program for Democrat, Republican and Other. The Democrat shows 260 votes in favor, Republican reflected 120 votes, and for Other 240 votes are in favor. The total votes in favor is 620."/>
          <p:cNvGrpSpPr/>
          <p:nvPr/>
        </p:nvGrpSpPr>
        <p:grpSpPr>
          <a:xfrm>
            <a:off x="1600200" y="2362200"/>
            <a:ext cx="5943600" cy="737652"/>
            <a:chOff x="1600200" y="1981200"/>
            <a:chExt cx="5943600" cy="737652"/>
          </a:xfrm>
        </p:grpSpPr>
        <p:sp>
          <p:nvSpPr>
            <p:cNvPr id="8" name="Rectangle 7"/>
            <p:cNvSpPr/>
            <p:nvPr/>
          </p:nvSpPr>
          <p:spPr>
            <a:xfrm>
              <a:off x="1600200" y="2286000"/>
              <a:ext cx="5943600" cy="432852"/>
            </a:xfrm>
            <a:prstGeom prst="rect">
              <a:avLst/>
            </a:prstGeom>
            <a:solidFill>
              <a:schemeClr val="bg1">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endParaRPr lang="en-US" altLang="en-US" dirty="0">
                <a:solidFill>
                  <a:srgbClr val="FFFFFF"/>
                </a:solidFill>
                <a:latin typeface="Lucida Sans Unicode" pitchFamily="34" charset="0"/>
              </a:endParaRPr>
            </a:p>
          </p:txBody>
        </p:sp>
        <p:sp>
          <p:nvSpPr>
            <p:cNvPr id="9" name="Oval 8"/>
            <p:cNvSpPr/>
            <p:nvPr/>
          </p:nvSpPr>
          <p:spPr>
            <a:xfrm>
              <a:off x="3276600" y="1981200"/>
              <a:ext cx="457200" cy="304800"/>
            </a:xfrm>
            <a:prstGeom prst="ellipse">
              <a:avLst/>
            </a:prstGeom>
            <a:solidFill>
              <a:srgbClr val="FFFF00">
                <a:alpha val="53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endParaRPr lang="en-US" altLang="en-US" dirty="0">
                <a:solidFill>
                  <a:srgbClr val="FFFFFF"/>
                </a:solidFill>
                <a:latin typeface="Lucida Sans Unicode" pitchFamily="34" charset="0"/>
              </a:endParaRPr>
            </a:p>
          </p:txBody>
        </p:sp>
        <p:sp>
          <p:nvSpPr>
            <p:cNvPr id="11" name="Oval 10"/>
            <p:cNvSpPr/>
            <p:nvPr/>
          </p:nvSpPr>
          <p:spPr>
            <a:xfrm>
              <a:off x="6781800" y="1986611"/>
              <a:ext cx="457200" cy="304800"/>
            </a:xfrm>
            <a:prstGeom prst="ellipse">
              <a:avLst/>
            </a:prstGeom>
            <a:solidFill>
              <a:srgbClr val="FFFF00">
                <a:alpha val="53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endParaRPr lang="en-US" altLang="en-US" dirty="0">
                <a:solidFill>
                  <a:srgbClr val="FFFFFF"/>
                </a:solidFill>
                <a:latin typeface="Lucida Sans Unicode" pitchFamily="34" charset="0"/>
              </a:endParaRPr>
            </a:p>
          </p:txBody>
        </p:sp>
      </p:grpSp>
      <p:sp>
        <p:nvSpPr>
          <p:cNvPr id="3" name="TextBox 2"/>
          <p:cNvSpPr txBox="1"/>
          <p:nvPr/>
        </p:nvSpPr>
        <p:spPr>
          <a:xfrm>
            <a:off x="533400" y="3124200"/>
            <a:ext cx="8077200" cy="3400931"/>
          </a:xfrm>
          <a:prstGeom prst="rect">
            <a:avLst/>
          </a:prstGeom>
          <a:noFill/>
        </p:spPr>
        <p:txBody>
          <a:bodyPr wrap="square" rtlCol="0">
            <a:spAutoFit/>
          </a:bodyPr>
          <a:lstStyle/>
          <a:p>
            <a:pPr lvl="0" eaLnBrk="1" hangingPunct="1">
              <a:spcAft>
                <a:spcPts val="600"/>
              </a:spcAft>
              <a:buClr>
                <a:prstClr val="black"/>
              </a:buClr>
              <a:buSzPct val="100000"/>
            </a:pPr>
            <a:r>
              <a:rPr lang="en-US" altLang="en-US" sz="1600" dirty="0">
                <a:solidFill>
                  <a:prstClr val="black"/>
                </a:solidFill>
                <a:ea typeface="ヒラギノ角ゴ Pro W3" charset="-128"/>
                <a:cs typeface="Arial" panose="020B0604020202020204" pitchFamily="34" charset="0"/>
              </a:rPr>
              <a:t>Let the event: </a:t>
            </a:r>
          </a:p>
          <a:p>
            <a:pPr lvl="0" eaLnBrk="1" hangingPunct="1">
              <a:spcAft>
                <a:spcPts val="600"/>
              </a:spcAft>
              <a:buClr>
                <a:prstClr val="black"/>
              </a:buClr>
              <a:buSzPct val="100000"/>
            </a:pPr>
            <a:r>
              <a:rPr lang="en-US" altLang="en-US" sz="1600" i="1" dirty="0">
                <a:solidFill>
                  <a:prstClr val="black"/>
                </a:solidFill>
                <a:ea typeface="ヒラギノ角ゴ Pro W3" charset="-128"/>
                <a:cs typeface="Arial" panose="020B0604020202020204" pitchFamily="34" charset="0"/>
              </a:rPr>
              <a:t>D</a:t>
            </a:r>
            <a:r>
              <a:rPr lang="en-US" altLang="en-US" sz="1600" dirty="0">
                <a:solidFill>
                  <a:prstClr val="black"/>
                </a:solidFill>
                <a:ea typeface="ヒラギノ角ゴ Pro W3" charset="-128"/>
                <a:cs typeface="Arial" panose="020B0604020202020204" pitchFamily="34" charset="0"/>
              </a:rPr>
              <a:t> = {voter is a Democrat} </a:t>
            </a:r>
          </a:p>
          <a:p>
            <a:pPr lvl="0" eaLnBrk="1" hangingPunct="1">
              <a:spcAft>
                <a:spcPts val="600"/>
              </a:spcAft>
              <a:buClr>
                <a:prstClr val="black"/>
              </a:buClr>
              <a:buSzPct val="100000"/>
            </a:pPr>
            <a:r>
              <a:rPr lang="en-US" altLang="en-US" sz="1600" i="1" dirty="0">
                <a:solidFill>
                  <a:prstClr val="black"/>
                </a:solidFill>
                <a:ea typeface="ヒラギノ角ゴ Pro W3" charset="-128"/>
                <a:cs typeface="Arial" panose="020B0604020202020204" pitchFamily="34" charset="0"/>
              </a:rPr>
              <a:t>R</a:t>
            </a:r>
            <a:r>
              <a:rPr lang="en-US" altLang="en-US" sz="1600" dirty="0">
                <a:solidFill>
                  <a:prstClr val="black"/>
                </a:solidFill>
                <a:ea typeface="ヒラギノ角ゴ Pro W3" charset="-128"/>
                <a:cs typeface="Arial" panose="020B0604020202020204" pitchFamily="34" charset="0"/>
              </a:rPr>
              <a:t> = {voter is a Republican}</a:t>
            </a:r>
          </a:p>
          <a:p>
            <a:pPr lvl="0" eaLnBrk="1" hangingPunct="1">
              <a:spcAft>
                <a:spcPts val="600"/>
              </a:spcAft>
              <a:buClr>
                <a:prstClr val="black"/>
              </a:buClr>
              <a:buSzPct val="100000"/>
            </a:pPr>
            <a:r>
              <a:rPr lang="en-US" altLang="en-US" sz="1600" i="1" dirty="0">
                <a:solidFill>
                  <a:prstClr val="black"/>
                </a:solidFill>
                <a:ea typeface="ヒラギノ角ゴ Pro W3" charset="-128"/>
                <a:cs typeface="Arial" panose="020B0604020202020204" pitchFamily="34" charset="0"/>
              </a:rPr>
              <a:t>F</a:t>
            </a:r>
            <a:r>
              <a:rPr lang="en-US" altLang="en-US" sz="1600" dirty="0">
                <a:solidFill>
                  <a:prstClr val="black"/>
                </a:solidFill>
                <a:ea typeface="ヒラギノ角ゴ Pro W3" charset="-128"/>
                <a:cs typeface="Arial" panose="020B0604020202020204" pitchFamily="34" charset="0"/>
              </a:rPr>
              <a:t> = {voter favors the school-of-choice program} </a:t>
            </a:r>
          </a:p>
          <a:p>
            <a:pPr lvl="0" eaLnBrk="1" hangingPunct="1">
              <a:spcAft>
                <a:spcPts val="600"/>
              </a:spcAft>
              <a:buClr>
                <a:prstClr val="black"/>
              </a:buClr>
              <a:buSzPct val="100000"/>
            </a:pPr>
            <a:r>
              <a:rPr lang="en-US" altLang="en-US" sz="1600" dirty="0">
                <a:solidFill>
                  <a:prstClr val="black"/>
                </a:solidFill>
                <a:ea typeface="ヒラギノ角ゴ Pro W3" charset="-128"/>
                <a:cs typeface="Arial" panose="020B0604020202020204" pitchFamily="34" charset="0"/>
              </a:rPr>
              <a:t>What is the probability that a randomly selected voter who </a:t>
            </a:r>
            <a:r>
              <a:rPr lang="en-US" altLang="en-US" sz="1600" i="1" dirty="0">
                <a:solidFill>
                  <a:prstClr val="black"/>
                </a:solidFill>
                <a:ea typeface="ヒラギノ角ゴ Pro W3" charset="-128"/>
                <a:cs typeface="Arial" panose="020B0604020202020204" pitchFamily="34" charset="0"/>
              </a:rPr>
              <a:t>favors</a:t>
            </a:r>
            <a:r>
              <a:rPr lang="en-US" altLang="en-US" sz="1600" dirty="0">
                <a:solidFill>
                  <a:prstClr val="black"/>
                </a:solidFill>
                <a:ea typeface="ヒラギノ角ゴ Pro W3" charset="-128"/>
                <a:cs typeface="Arial" panose="020B0604020202020204" pitchFamily="34" charset="0"/>
              </a:rPr>
              <a:t> the school-of-choice program is a </a:t>
            </a:r>
            <a:r>
              <a:rPr lang="en-US" altLang="en-US" sz="1600" i="1" dirty="0">
                <a:solidFill>
                  <a:prstClr val="black"/>
                </a:solidFill>
                <a:ea typeface="ヒラギノ角ゴ Pro W3" charset="-128"/>
                <a:cs typeface="Arial" panose="020B0604020202020204" pitchFamily="34" charset="0"/>
              </a:rPr>
              <a:t>Democrat</a:t>
            </a:r>
            <a:r>
              <a:rPr lang="en-US" altLang="en-US" sz="1600" dirty="0">
                <a:solidFill>
                  <a:prstClr val="black"/>
                </a:solidFill>
                <a:ea typeface="ヒラギノ角ゴ Pro W3" charset="-128"/>
                <a:cs typeface="Arial" panose="020B0604020202020204" pitchFamily="34" charset="0"/>
              </a:rPr>
              <a:t>?</a:t>
            </a:r>
          </a:p>
          <a:p>
            <a:pPr lvl="0" eaLnBrk="1" hangingPunct="1">
              <a:spcAft>
                <a:spcPts val="1200"/>
              </a:spcAft>
              <a:buClr>
                <a:prstClr val="black"/>
              </a:buClr>
              <a:buSzPct val="100000"/>
            </a:pPr>
            <a:r>
              <a:rPr lang="en-US" altLang="en-US" sz="1600" dirty="0">
                <a:solidFill>
                  <a:prstClr val="black"/>
                </a:solidFill>
                <a:ea typeface="ヒラギノ角ゴ Pro W3" charset="-128"/>
                <a:cs typeface="Arial" panose="020B0604020202020204" pitchFamily="34" charset="0"/>
              </a:rPr>
              <a:t>a.</a:t>
            </a:r>
            <a:r>
              <a:rPr lang="en-US" altLang="en-US" sz="1600" i="1" dirty="0">
                <a:solidFill>
                  <a:prstClr val="black"/>
                </a:solidFill>
                <a:ea typeface="ヒラギノ角ゴ Pro W3" charset="-128"/>
                <a:cs typeface="Arial" panose="020B0604020202020204" pitchFamily="34" charset="0"/>
              </a:rPr>
              <a:t>  P</a:t>
            </a:r>
            <a:r>
              <a:rPr lang="en-US" altLang="en-US" sz="1600" dirty="0">
                <a:solidFill>
                  <a:prstClr val="black"/>
                </a:solidFill>
                <a:ea typeface="ヒラギノ角ゴ Pro W3" charset="-128"/>
                <a:cs typeface="Arial" panose="020B0604020202020204" pitchFamily="34" charset="0"/>
              </a:rPr>
              <a:t>(</a:t>
            </a:r>
            <a:r>
              <a:rPr lang="en-US" altLang="en-US" sz="1600" i="1" dirty="0">
                <a:solidFill>
                  <a:prstClr val="black"/>
                </a:solidFill>
                <a:ea typeface="ヒラギノ角ゴ Pro W3" charset="-128"/>
                <a:cs typeface="Arial" panose="020B0604020202020204" pitchFamily="34" charset="0"/>
              </a:rPr>
              <a:t>D</a:t>
            </a:r>
            <a:r>
              <a:rPr lang="en-US" altLang="en-US" sz="1600" dirty="0">
                <a:solidFill>
                  <a:prstClr val="black"/>
                </a:solidFill>
                <a:ea typeface="ヒラギノ角ゴ Pro W3" charset="-128"/>
                <a:cs typeface="Arial" panose="020B0604020202020204" pitchFamily="34" charset="0"/>
              </a:rPr>
              <a:t>|</a:t>
            </a:r>
            <a:r>
              <a:rPr lang="en-US" altLang="en-US" sz="1600" i="1" dirty="0">
                <a:solidFill>
                  <a:prstClr val="black"/>
                </a:solidFill>
                <a:ea typeface="ヒラギノ角ゴ Pro W3" charset="-128"/>
                <a:cs typeface="Arial" panose="020B0604020202020204" pitchFamily="34" charset="0"/>
              </a:rPr>
              <a:t>F</a:t>
            </a:r>
            <a:r>
              <a:rPr lang="en-US" altLang="en-US" sz="1600" dirty="0">
                <a:solidFill>
                  <a:prstClr val="black"/>
                </a:solidFill>
                <a:ea typeface="ヒラギノ角ゴ Pro W3" charset="-128"/>
                <a:cs typeface="Arial" panose="020B0604020202020204" pitchFamily="34" charset="0"/>
              </a:rPr>
              <a:t>) = 0.26 </a:t>
            </a:r>
          </a:p>
          <a:p>
            <a:pPr lvl="0" eaLnBrk="1" hangingPunct="1">
              <a:spcAft>
                <a:spcPts val="1200"/>
              </a:spcAft>
              <a:buClr>
                <a:prstClr val="black"/>
              </a:buClr>
              <a:buSzPct val="100000"/>
            </a:pPr>
            <a:r>
              <a:rPr lang="en-US" altLang="en-US" sz="1600" b="1" dirty="0">
                <a:solidFill>
                  <a:prstClr val="black"/>
                </a:solidFill>
                <a:ea typeface="ヒラギノ角ゴ Pro W3" charset="-128"/>
                <a:cs typeface="Arial" panose="020B0604020202020204" pitchFamily="34" charset="0"/>
              </a:rPr>
              <a:t>b.  </a:t>
            </a:r>
            <a:r>
              <a:rPr lang="en-US" altLang="en-US" sz="1600" b="1" i="1" dirty="0">
                <a:solidFill>
                  <a:prstClr val="black"/>
                </a:solidFill>
                <a:ea typeface="ヒラギノ角ゴ Pro W3" charset="-128"/>
                <a:cs typeface="Arial" panose="020B0604020202020204" pitchFamily="34" charset="0"/>
              </a:rPr>
              <a:t>P</a:t>
            </a:r>
            <a:r>
              <a:rPr lang="en-US" altLang="en-US" sz="1600" b="1" dirty="0">
                <a:solidFill>
                  <a:prstClr val="black"/>
                </a:solidFill>
                <a:ea typeface="ヒラギノ角ゴ Pro W3" charset="-128"/>
                <a:cs typeface="Arial" panose="020B0604020202020204" pitchFamily="34" charset="0"/>
              </a:rPr>
              <a:t>(</a:t>
            </a:r>
            <a:r>
              <a:rPr lang="en-US" altLang="en-US" sz="1600" b="1" i="1" dirty="0">
                <a:solidFill>
                  <a:prstClr val="black"/>
                </a:solidFill>
                <a:ea typeface="ヒラギノ角ゴ Pro W3" charset="-128"/>
                <a:cs typeface="Arial" panose="020B0604020202020204" pitchFamily="34" charset="0"/>
              </a:rPr>
              <a:t>D</a:t>
            </a:r>
            <a:r>
              <a:rPr lang="en-US" altLang="en-US" sz="1600" b="1" dirty="0">
                <a:solidFill>
                  <a:prstClr val="black"/>
                </a:solidFill>
                <a:ea typeface="ヒラギノ角ゴ Pro W3" charset="-128"/>
                <a:cs typeface="Arial" panose="020B0604020202020204" pitchFamily="34" charset="0"/>
              </a:rPr>
              <a:t>|</a:t>
            </a:r>
            <a:r>
              <a:rPr lang="en-US" altLang="en-US" sz="1600" b="1" i="1" dirty="0">
                <a:solidFill>
                  <a:prstClr val="black"/>
                </a:solidFill>
                <a:ea typeface="ヒラギノ角ゴ Pro W3" charset="-128"/>
                <a:cs typeface="Arial" panose="020B0604020202020204" pitchFamily="34" charset="0"/>
              </a:rPr>
              <a:t>F</a:t>
            </a:r>
            <a:r>
              <a:rPr lang="en-US" altLang="en-US" sz="1600" b="1" dirty="0">
                <a:solidFill>
                  <a:prstClr val="black"/>
                </a:solidFill>
                <a:ea typeface="ヒラギノ角ゴ Pro W3" charset="-128"/>
                <a:cs typeface="Arial" panose="020B0604020202020204" pitchFamily="34" charset="0"/>
              </a:rPr>
              <a:t>) = 0.42 (correct)      </a:t>
            </a:r>
          </a:p>
          <a:p>
            <a:pPr lvl="0" eaLnBrk="1" hangingPunct="1">
              <a:spcAft>
                <a:spcPts val="1200"/>
              </a:spcAft>
              <a:buClr>
                <a:prstClr val="black"/>
              </a:buClr>
              <a:buSzPct val="100000"/>
            </a:pPr>
            <a:r>
              <a:rPr lang="en-US" altLang="en-US" sz="1600" dirty="0">
                <a:solidFill>
                  <a:prstClr val="black"/>
                </a:solidFill>
                <a:ea typeface="ヒラギノ角ゴ Pro W3" charset="-128"/>
                <a:cs typeface="Arial" panose="020B0604020202020204" pitchFamily="34" charset="0"/>
              </a:rPr>
              <a:t>c.  </a:t>
            </a:r>
            <a:r>
              <a:rPr lang="en-US" altLang="en-US" sz="1600" i="1" dirty="0">
                <a:solidFill>
                  <a:prstClr val="black"/>
                </a:solidFill>
                <a:ea typeface="ヒラギノ角ゴ Pro W3" charset="-128"/>
                <a:cs typeface="Arial" panose="020B0604020202020204" pitchFamily="34" charset="0"/>
              </a:rPr>
              <a:t>P</a:t>
            </a:r>
            <a:r>
              <a:rPr lang="en-US" altLang="en-US" sz="1600" dirty="0">
                <a:solidFill>
                  <a:prstClr val="black"/>
                </a:solidFill>
                <a:ea typeface="ヒラギノ角ゴ Pro W3" charset="-128"/>
                <a:cs typeface="Arial" panose="020B0604020202020204" pitchFamily="34" charset="0"/>
              </a:rPr>
              <a:t>(</a:t>
            </a:r>
            <a:r>
              <a:rPr lang="en-US" altLang="en-US" sz="1600" i="1" dirty="0">
                <a:solidFill>
                  <a:prstClr val="black"/>
                </a:solidFill>
                <a:ea typeface="ヒラギノ角ゴ Pro W3" charset="-128"/>
                <a:cs typeface="Arial" panose="020B0604020202020204" pitchFamily="34" charset="0"/>
              </a:rPr>
              <a:t>F</a:t>
            </a:r>
            <a:r>
              <a:rPr lang="en-US" altLang="en-US" sz="1600" dirty="0">
                <a:solidFill>
                  <a:prstClr val="black"/>
                </a:solidFill>
                <a:ea typeface="ヒラギノ角ゴ Pro W3" charset="-128"/>
                <a:cs typeface="Arial" panose="020B0604020202020204" pitchFamily="34" charset="0"/>
              </a:rPr>
              <a:t>|</a:t>
            </a:r>
            <a:r>
              <a:rPr lang="en-US" altLang="en-US" sz="1600" i="1" dirty="0">
                <a:solidFill>
                  <a:prstClr val="black"/>
                </a:solidFill>
                <a:ea typeface="ヒラギノ角ゴ Pro W3" charset="-128"/>
                <a:cs typeface="Arial" panose="020B0604020202020204" pitchFamily="34" charset="0"/>
              </a:rPr>
              <a:t>D</a:t>
            </a:r>
            <a:r>
              <a:rPr lang="en-US" altLang="en-US" sz="1600" dirty="0">
                <a:solidFill>
                  <a:prstClr val="black"/>
                </a:solidFill>
                <a:ea typeface="ヒラギノ角ゴ Pro W3" charset="-128"/>
                <a:cs typeface="Arial" panose="020B0604020202020204" pitchFamily="34" charset="0"/>
              </a:rPr>
              <a:t>) = 0.48 </a:t>
            </a:r>
          </a:p>
          <a:p>
            <a:pPr lvl="0" eaLnBrk="1" hangingPunct="1">
              <a:spcAft>
                <a:spcPts val="1200"/>
              </a:spcAft>
              <a:buClr>
                <a:prstClr val="black"/>
              </a:buClr>
              <a:buSzPct val="100000"/>
            </a:pPr>
            <a:r>
              <a:rPr lang="en-US" altLang="en-US" sz="1600" dirty="0">
                <a:solidFill>
                  <a:prstClr val="black"/>
                </a:solidFill>
                <a:ea typeface="ヒラギノ角ゴ Pro W3" charset="-128"/>
                <a:cs typeface="Arial" panose="020B0604020202020204" pitchFamily="34" charset="0"/>
              </a:rPr>
              <a:t>d.  </a:t>
            </a:r>
            <a:r>
              <a:rPr lang="en-US" altLang="en-US" sz="1600" i="1" dirty="0">
                <a:solidFill>
                  <a:prstClr val="black"/>
                </a:solidFill>
                <a:ea typeface="ヒラギノ角ゴ Pro W3" charset="-128"/>
                <a:cs typeface="Arial" panose="020B0604020202020204" pitchFamily="34" charset="0"/>
              </a:rPr>
              <a:t>P</a:t>
            </a:r>
            <a:r>
              <a:rPr lang="en-US" altLang="en-US" sz="1600" dirty="0">
                <a:solidFill>
                  <a:prstClr val="black"/>
                </a:solidFill>
                <a:ea typeface="ヒラギノ角ゴ Pro W3" charset="-128"/>
                <a:cs typeface="Arial" panose="020B0604020202020204" pitchFamily="34" charset="0"/>
              </a:rPr>
              <a:t>(</a:t>
            </a:r>
            <a:r>
              <a:rPr lang="en-US" altLang="en-US" sz="1600" i="1" dirty="0">
                <a:solidFill>
                  <a:prstClr val="black"/>
                </a:solidFill>
                <a:ea typeface="ヒラギノ角ゴ Pro W3" charset="-128"/>
                <a:cs typeface="Arial" panose="020B0604020202020204" pitchFamily="34" charset="0"/>
              </a:rPr>
              <a:t>F</a:t>
            </a:r>
            <a:r>
              <a:rPr lang="en-US" altLang="en-US" sz="1600" dirty="0">
                <a:solidFill>
                  <a:prstClr val="black"/>
                </a:solidFill>
                <a:ea typeface="ヒラギノ角ゴ Pro W3" charset="-128"/>
                <a:cs typeface="Arial" panose="020B0604020202020204" pitchFamily="34" charset="0"/>
              </a:rPr>
              <a:t>|</a:t>
            </a:r>
            <a:r>
              <a:rPr lang="en-US" altLang="en-US" sz="1600" i="1" dirty="0">
                <a:solidFill>
                  <a:prstClr val="black"/>
                </a:solidFill>
                <a:ea typeface="ヒラギノ角ゴ Pro W3" charset="-128"/>
                <a:cs typeface="Arial" panose="020B0604020202020204" pitchFamily="34" charset="0"/>
              </a:rPr>
              <a:t>D</a:t>
            </a:r>
            <a:r>
              <a:rPr lang="en-US" altLang="en-US" sz="1600" dirty="0">
                <a:solidFill>
                  <a:prstClr val="black"/>
                </a:solidFill>
                <a:ea typeface="ヒラギノ角ゴ Pro W3" charset="-128"/>
                <a:cs typeface="Arial" panose="020B0604020202020204" pitchFamily="34" charset="0"/>
              </a:rPr>
              <a:t>) = 0.87 </a:t>
            </a:r>
          </a:p>
        </p:txBody>
      </p:sp>
      <p:graphicFrame>
        <p:nvGraphicFramePr>
          <p:cNvPr id="7" name="Object 122" descr="The image shows probability calculation that a randomly selected voter who favors the school of choice program is a Democrat. It is mentioned as &quot;260&quot; divide by &quot;620.&quot;"/>
          <p:cNvGraphicFramePr>
            <a:graphicFrameLocks noChangeAspect="1"/>
          </p:cNvGraphicFramePr>
          <p:nvPr>
            <p:extLst>
              <p:ext uri="{D42A27DB-BD31-4B8C-83A1-F6EECF244321}">
                <p14:modId xmlns:p14="http://schemas.microsoft.com/office/powerpoint/2010/main" val="3761486245"/>
              </p:ext>
            </p:extLst>
          </p:nvPr>
        </p:nvGraphicFramePr>
        <p:xfrm>
          <a:off x="3505200" y="5410200"/>
          <a:ext cx="650875" cy="841375"/>
        </p:xfrm>
        <a:graphic>
          <a:graphicData uri="http://schemas.openxmlformats.org/presentationml/2006/ole">
            <mc:AlternateContent xmlns:mc="http://schemas.openxmlformats.org/markup-compatibility/2006">
              <mc:Choice xmlns:v="urn:schemas-microsoft-com:vml" Requires="v">
                <p:oleObj spid="_x0000_s85046" name="Equation" r:id="rId4" imgW="304536" imgH="393359" progId="Equation.DSMT4">
                  <p:embed/>
                </p:oleObj>
              </mc:Choice>
              <mc:Fallback>
                <p:oleObj name="Equation" r:id="rId4" imgW="304536" imgH="393359"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5410200"/>
                        <a:ext cx="650875" cy="8413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Footer Placeholder 3"/>
          <p:cNvSpPr>
            <a:spLocks noGrp="1"/>
          </p:cNvSpPr>
          <p:nvPr>
            <p:ph type="ftr" sz="quarter" idx="11"/>
          </p:nvPr>
        </p:nvSpPr>
        <p:spPr/>
        <p:txBody>
          <a:bodyPr/>
          <a:lstStyle/>
          <a:p>
            <a:pPr>
              <a:defRPr/>
            </a:pPr>
            <a:r>
              <a:rPr lang="en-US" altLang="en-US" dirty="0">
                <a:latin typeface="Arial" panose="020B0604020202020204" pitchFamily="34" charset="0"/>
                <a:cs typeface="Arial" panose="020B0604020202020204" pitchFamily="34" charset="0"/>
              </a:rPr>
              <a:t>4.5  General Probability Rules</a:t>
            </a:r>
            <a:endParaRPr lang="en-US" altLang="en-US"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4708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4.5-5</a:t>
            </a:r>
          </a:p>
        </p:txBody>
      </p:sp>
      <p:sp>
        <p:nvSpPr>
          <p:cNvPr id="1304579" name="Rectangle 3"/>
          <p:cNvSpPr>
            <a:spLocks noGrp="1" noChangeArrowheads="1"/>
          </p:cNvSpPr>
          <p:nvPr>
            <p:ph idx="1"/>
          </p:nvPr>
        </p:nvSpPr>
        <p:spPr>
          <a:xfrm>
            <a:off x="457200" y="1472148"/>
            <a:ext cx="8229600" cy="609600"/>
          </a:xfrm>
        </p:spPr>
        <p:txBody>
          <a:bodyPr/>
          <a:lstStyle/>
          <a:p>
            <a:pPr marL="0" eaLnBrk="1" hangingPunct="1">
              <a:spcBef>
                <a:spcPct val="0"/>
              </a:spcBef>
              <a:buFont typeface="Wingdings" pitchFamily="2" charset="2"/>
              <a:buNone/>
            </a:pPr>
            <a:r>
              <a:rPr lang="en-US" altLang="en-US" sz="1600" dirty="0">
                <a:ea typeface="ヒラギノ角ゴ Pro W3" charset="-128"/>
              </a:rPr>
              <a:t>The table below shows the political affiliation of 1000 randomly selected American voters and their positions on the school-of-choice program.</a:t>
            </a:r>
          </a:p>
        </p:txBody>
      </p:sp>
      <p:graphicFrame>
        <p:nvGraphicFramePr>
          <p:cNvPr id="50218" name="Group 42" descr="The table has 5 columns and 4 rows. The row 3 and 4 is faded and not discussed. The column 1, 2, 3 and 4 is labeled &quot;Position,&quot; &quot;Democrat,&quot; &quot;Republican&quot; and &quot;Other,&quot; respectively. The row 2 shows values which depict voter who favors the school of choice program for Democrat, Republican and Other. The Democrat shows 260 votes in favor, Republican reflected 120 votes, and for Other 240 votes are in favor. The total votes in favor is 620."/>
          <p:cNvGraphicFramePr>
            <a:graphicFrameLocks noGrp="1"/>
          </p:cNvGraphicFramePr>
          <p:nvPr>
            <p:extLst>
              <p:ext uri="{D42A27DB-BD31-4B8C-83A1-F6EECF244321}">
                <p14:modId xmlns:p14="http://schemas.microsoft.com/office/powerpoint/2010/main" val="532060662"/>
              </p:ext>
            </p:extLst>
          </p:nvPr>
        </p:nvGraphicFramePr>
        <p:xfrm>
          <a:off x="1600200" y="2157948"/>
          <a:ext cx="5932488" cy="905128"/>
        </p:xfrm>
        <a:graphic>
          <a:graphicData uri="http://schemas.openxmlformats.org/drawingml/2006/table">
            <a:tbl>
              <a:tblPr firstRow="1"/>
              <a:tblGrid>
                <a:gridCol w="1323975">
                  <a:extLst>
                    <a:ext uri="{9D8B030D-6E8A-4147-A177-3AD203B41FA5}">
                      <a16:colId xmlns:a16="http://schemas.microsoft.com/office/drawing/2014/main" xmlns="" val="20000"/>
                    </a:ext>
                  </a:extLst>
                </a:gridCol>
                <a:gridCol w="1158875">
                  <a:extLst>
                    <a:ext uri="{9D8B030D-6E8A-4147-A177-3AD203B41FA5}">
                      <a16:colId xmlns:a16="http://schemas.microsoft.com/office/drawing/2014/main" xmlns="" val="20001"/>
                    </a:ext>
                  </a:extLst>
                </a:gridCol>
                <a:gridCol w="1393825">
                  <a:extLst>
                    <a:ext uri="{9D8B030D-6E8A-4147-A177-3AD203B41FA5}">
                      <a16:colId xmlns:a16="http://schemas.microsoft.com/office/drawing/2014/main" xmlns="" val="20002"/>
                    </a:ext>
                  </a:extLst>
                </a:gridCol>
                <a:gridCol w="1028700">
                  <a:extLst>
                    <a:ext uri="{9D8B030D-6E8A-4147-A177-3AD203B41FA5}">
                      <a16:colId xmlns:a16="http://schemas.microsoft.com/office/drawing/2014/main" xmlns="" val="20003"/>
                    </a:ext>
                  </a:extLst>
                </a:gridCol>
                <a:gridCol w="1027113">
                  <a:extLst>
                    <a:ext uri="{9D8B030D-6E8A-4147-A177-3AD203B41FA5}">
                      <a16:colId xmlns:a16="http://schemas.microsoft.com/office/drawing/2014/main" xmlns="" val="20004"/>
                    </a:ext>
                  </a:extLst>
                </a:gridCol>
              </a:tblGrid>
              <a:tr h="168994">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Position</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7981" marR="7981" marT="7985" marB="798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Democrat</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Republican</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Other</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r h="167489">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Favor</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7981" marR="7981" marT="7985" marB="798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260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120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240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620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167489">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Oppose</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7981" marR="7981" marT="7985" marB="798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40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240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100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480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181827">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7981" marR="7981" marT="7985" marB="798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300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360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340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1000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bl>
          </a:graphicData>
        </a:graphic>
      </p:graphicFrame>
      <p:sp>
        <p:nvSpPr>
          <p:cNvPr id="3" name="TextBox 2"/>
          <p:cNvSpPr txBox="1"/>
          <p:nvPr/>
        </p:nvSpPr>
        <p:spPr>
          <a:xfrm>
            <a:off x="533400" y="3072348"/>
            <a:ext cx="8077200" cy="3785652"/>
          </a:xfrm>
          <a:prstGeom prst="rect">
            <a:avLst/>
          </a:prstGeom>
          <a:noFill/>
        </p:spPr>
        <p:txBody>
          <a:bodyPr wrap="square" rtlCol="0">
            <a:spAutoFit/>
          </a:bodyPr>
          <a:lstStyle/>
          <a:p>
            <a:pPr lvl="0" eaLnBrk="1" hangingPunct="1">
              <a:spcAft>
                <a:spcPts val="1200"/>
              </a:spcAft>
              <a:buClr>
                <a:prstClr val="black"/>
              </a:buClr>
              <a:buSzPct val="100000"/>
            </a:pPr>
            <a:r>
              <a:rPr lang="en-US" altLang="en-US" sz="1600" dirty="0">
                <a:solidFill>
                  <a:prstClr val="black"/>
                </a:solidFill>
                <a:ea typeface="ヒラギノ角ゴ Pro W3" charset="-128"/>
                <a:cs typeface="Arial" panose="020B0604020202020204" pitchFamily="34" charset="0"/>
              </a:rPr>
              <a:t>Let the event: </a:t>
            </a:r>
          </a:p>
          <a:p>
            <a:pPr lvl="0" eaLnBrk="1" hangingPunct="1">
              <a:spcAft>
                <a:spcPts val="1200"/>
              </a:spcAft>
              <a:buClr>
                <a:prstClr val="black"/>
              </a:buClr>
              <a:buSzPct val="100000"/>
            </a:pPr>
            <a:r>
              <a:rPr lang="en-US" altLang="en-US" sz="1600" i="1" dirty="0">
                <a:solidFill>
                  <a:prstClr val="black"/>
                </a:solidFill>
                <a:ea typeface="ヒラギノ角ゴ Pro W3" charset="-128"/>
                <a:cs typeface="Arial" panose="020B0604020202020204" pitchFamily="34" charset="0"/>
              </a:rPr>
              <a:t>D</a:t>
            </a:r>
            <a:r>
              <a:rPr lang="en-US" altLang="en-US" sz="1600" dirty="0">
                <a:solidFill>
                  <a:prstClr val="black"/>
                </a:solidFill>
                <a:ea typeface="ヒラギノ角ゴ Pro W3" charset="-128"/>
                <a:cs typeface="Arial" panose="020B0604020202020204" pitchFamily="34" charset="0"/>
              </a:rPr>
              <a:t> = {voter is a Democrat} </a:t>
            </a:r>
          </a:p>
          <a:p>
            <a:pPr lvl="0" eaLnBrk="1" hangingPunct="1">
              <a:spcAft>
                <a:spcPts val="1200"/>
              </a:spcAft>
              <a:buClr>
                <a:prstClr val="black"/>
              </a:buClr>
              <a:buSzPct val="100000"/>
            </a:pPr>
            <a:r>
              <a:rPr lang="en-US" altLang="en-US" sz="1600" i="1" dirty="0">
                <a:solidFill>
                  <a:prstClr val="black"/>
                </a:solidFill>
                <a:ea typeface="ヒラギノ角ゴ Pro W3" charset="-128"/>
                <a:cs typeface="Arial" panose="020B0604020202020204" pitchFamily="34" charset="0"/>
              </a:rPr>
              <a:t>R</a:t>
            </a:r>
            <a:r>
              <a:rPr lang="en-US" altLang="en-US" sz="1600" dirty="0">
                <a:solidFill>
                  <a:prstClr val="black"/>
                </a:solidFill>
                <a:ea typeface="ヒラギノ角ゴ Pro W3" charset="-128"/>
                <a:cs typeface="Arial" panose="020B0604020202020204" pitchFamily="34" charset="0"/>
              </a:rPr>
              <a:t> = {voter is a Republican}</a:t>
            </a:r>
          </a:p>
          <a:p>
            <a:pPr lvl="0" eaLnBrk="1" hangingPunct="1">
              <a:spcAft>
                <a:spcPts val="1200"/>
              </a:spcAft>
              <a:buClr>
                <a:prstClr val="black"/>
              </a:buClr>
              <a:buSzPct val="100000"/>
            </a:pPr>
            <a:r>
              <a:rPr lang="en-US" altLang="en-US" sz="1600" i="1" dirty="0">
                <a:solidFill>
                  <a:prstClr val="black"/>
                </a:solidFill>
                <a:ea typeface="ヒラギノ角ゴ Pro W3" charset="-128"/>
                <a:cs typeface="Arial" panose="020B0604020202020204" pitchFamily="34" charset="0"/>
              </a:rPr>
              <a:t>F</a:t>
            </a:r>
            <a:r>
              <a:rPr lang="en-US" altLang="en-US" sz="1600" dirty="0">
                <a:solidFill>
                  <a:prstClr val="black"/>
                </a:solidFill>
                <a:ea typeface="ヒラギノ角ゴ Pro W3" charset="-128"/>
                <a:cs typeface="Arial" panose="020B0604020202020204" pitchFamily="34" charset="0"/>
              </a:rPr>
              <a:t> = {voter favors the school-of-choice program} </a:t>
            </a:r>
          </a:p>
          <a:p>
            <a:pPr lvl="0" eaLnBrk="1" hangingPunct="1">
              <a:spcAft>
                <a:spcPts val="1200"/>
              </a:spcAft>
              <a:buClr>
                <a:prstClr val="black"/>
              </a:buClr>
              <a:buSzPct val="100000"/>
            </a:pPr>
            <a:r>
              <a:rPr lang="en-US" altLang="en-US" sz="1600" dirty="0">
                <a:solidFill>
                  <a:prstClr val="black"/>
                </a:solidFill>
                <a:ea typeface="ヒラギノ角ゴ Pro W3" charset="-128"/>
                <a:cs typeface="Arial" panose="020B0604020202020204" pitchFamily="34" charset="0"/>
              </a:rPr>
              <a:t>What is the probability that a randomly selected </a:t>
            </a:r>
            <a:r>
              <a:rPr lang="en-US" altLang="en-US" sz="1600" i="1" dirty="0">
                <a:solidFill>
                  <a:prstClr val="black"/>
                </a:solidFill>
                <a:ea typeface="ヒラギノ角ゴ Pro W3" charset="-128"/>
                <a:cs typeface="Arial" panose="020B0604020202020204" pitchFamily="34" charset="0"/>
              </a:rPr>
              <a:t>Republican favors </a:t>
            </a:r>
            <a:r>
              <a:rPr lang="en-US" altLang="en-US" sz="1600" dirty="0">
                <a:solidFill>
                  <a:prstClr val="black"/>
                </a:solidFill>
                <a:ea typeface="ヒラギノ角ゴ Pro W3" charset="-128"/>
                <a:cs typeface="Arial" panose="020B0604020202020204" pitchFamily="34" charset="0"/>
              </a:rPr>
              <a:t>the school-of-choice program? </a:t>
            </a:r>
          </a:p>
          <a:p>
            <a:pPr lvl="0" eaLnBrk="1" hangingPunct="1">
              <a:spcAft>
                <a:spcPts val="1200"/>
              </a:spcAft>
              <a:buClr>
                <a:prstClr val="black"/>
              </a:buClr>
              <a:buSzPct val="100000"/>
            </a:pPr>
            <a:r>
              <a:rPr lang="en-US" altLang="en-US" sz="1600" dirty="0">
                <a:solidFill>
                  <a:prstClr val="black"/>
                </a:solidFill>
                <a:ea typeface="ヒラギノ角ゴ Pro W3" charset="-128"/>
                <a:cs typeface="Arial" panose="020B0604020202020204" pitchFamily="34" charset="0"/>
              </a:rPr>
              <a:t>a.   0.12 </a:t>
            </a:r>
          </a:p>
          <a:p>
            <a:pPr lvl="0" eaLnBrk="1" hangingPunct="1">
              <a:spcAft>
                <a:spcPts val="1200"/>
              </a:spcAft>
              <a:buClr>
                <a:prstClr val="black"/>
              </a:buClr>
              <a:buSzPct val="100000"/>
            </a:pPr>
            <a:r>
              <a:rPr lang="en-US" altLang="en-US" sz="1600" dirty="0">
                <a:solidFill>
                  <a:prstClr val="black"/>
                </a:solidFill>
                <a:ea typeface="ヒラギノ角ゴ Pro W3" charset="-128"/>
                <a:cs typeface="Arial" panose="020B0604020202020204" pitchFamily="34" charset="0"/>
              </a:rPr>
              <a:t>b.   0.19 </a:t>
            </a:r>
          </a:p>
          <a:p>
            <a:pPr lvl="0" eaLnBrk="1" hangingPunct="1">
              <a:spcAft>
                <a:spcPts val="1200"/>
              </a:spcAft>
              <a:buClr>
                <a:prstClr val="black"/>
              </a:buClr>
              <a:buSzPct val="100000"/>
            </a:pPr>
            <a:r>
              <a:rPr lang="en-US" altLang="en-US" sz="1600" dirty="0">
                <a:solidFill>
                  <a:prstClr val="black"/>
                </a:solidFill>
                <a:ea typeface="ヒラギノ角ゴ Pro W3" charset="-128"/>
                <a:cs typeface="Arial" panose="020B0604020202020204" pitchFamily="34" charset="0"/>
              </a:rPr>
              <a:t>c.</a:t>
            </a:r>
            <a:r>
              <a:rPr lang="en-US" altLang="en-US" sz="1600" i="1" dirty="0">
                <a:solidFill>
                  <a:prstClr val="black"/>
                </a:solidFill>
                <a:ea typeface="ヒラギノ角ゴ Pro W3" charset="-128"/>
                <a:cs typeface="Arial" panose="020B0604020202020204" pitchFamily="34" charset="0"/>
              </a:rPr>
              <a:t>   </a:t>
            </a:r>
            <a:r>
              <a:rPr lang="en-US" altLang="en-US" sz="1600" dirty="0">
                <a:solidFill>
                  <a:prstClr val="black"/>
                </a:solidFill>
                <a:ea typeface="ヒラギノ角ゴ Pro W3" charset="-128"/>
                <a:cs typeface="Arial" panose="020B0604020202020204" pitchFamily="34" charset="0"/>
              </a:rPr>
              <a:t>0.33 </a:t>
            </a:r>
          </a:p>
          <a:p>
            <a:pPr lvl="0" eaLnBrk="1" hangingPunct="1">
              <a:spcAft>
                <a:spcPts val="1200"/>
              </a:spcAft>
              <a:buClr>
                <a:prstClr val="black"/>
              </a:buClr>
              <a:buSzPct val="100000"/>
            </a:pPr>
            <a:r>
              <a:rPr lang="en-US" altLang="en-US" sz="1600" dirty="0">
                <a:solidFill>
                  <a:prstClr val="black"/>
                </a:solidFill>
                <a:ea typeface="ヒラギノ角ゴ Pro W3" charset="-128"/>
                <a:cs typeface="Arial" panose="020B0604020202020204" pitchFamily="34" charset="0"/>
              </a:rPr>
              <a:t>d.  </a:t>
            </a:r>
            <a:r>
              <a:rPr lang="en-US" altLang="en-US" sz="1600" i="1" dirty="0">
                <a:solidFill>
                  <a:prstClr val="black"/>
                </a:solidFill>
                <a:ea typeface="ヒラギノ角ゴ Pro W3" charset="-128"/>
                <a:cs typeface="Arial" panose="020B0604020202020204" pitchFamily="34" charset="0"/>
              </a:rPr>
              <a:t> </a:t>
            </a:r>
            <a:r>
              <a:rPr lang="en-US" altLang="en-US" sz="1600" dirty="0">
                <a:solidFill>
                  <a:prstClr val="black"/>
                </a:solidFill>
                <a:ea typeface="ヒラギノ角ゴ Pro W3" charset="-128"/>
                <a:cs typeface="Arial" panose="020B0604020202020204" pitchFamily="34" charset="0"/>
              </a:rPr>
              <a:t>0.36 </a:t>
            </a:r>
          </a:p>
        </p:txBody>
      </p:sp>
      <p:sp>
        <p:nvSpPr>
          <p:cNvPr id="4" name="Footer Placeholder 3"/>
          <p:cNvSpPr>
            <a:spLocks noGrp="1"/>
          </p:cNvSpPr>
          <p:nvPr>
            <p:ph type="ftr" sz="quarter" idx="11"/>
          </p:nvPr>
        </p:nvSpPr>
        <p:spPr/>
        <p:txBody>
          <a:bodyPr/>
          <a:lstStyle/>
          <a:p>
            <a:pPr>
              <a:defRPr/>
            </a:pPr>
            <a:r>
              <a:rPr lang="en-US" altLang="en-US" dirty="0">
                <a:latin typeface="Arial" panose="020B0604020202020204" pitchFamily="34" charset="0"/>
                <a:cs typeface="Arial" panose="020B0604020202020204" pitchFamily="34" charset="0"/>
              </a:rPr>
              <a:t>4.5  General Probability Rules</a:t>
            </a:r>
            <a:endParaRPr lang="en-US" altLang="en-US"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1950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4.5-5 answer</a:t>
            </a:r>
          </a:p>
        </p:txBody>
      </p:sp>
      <p:sp>
        <p:nvSpPr>
          <p:cNvPr id="1304579" name="Rectangle 3"/>
          <p:cNvSpPr>
            <a:spLocks noGrp="1" noChangeArrowheads="1"/>
          </p:cNvSpPr>
          <p:nvPr>
            <p:ph idx="1"/>
          </p:nvPr>
        </p:nvSpPr>
        <p:spPr>
          <a:xfrm>
            <a:off x="457200" y="1472148"/>
            <a:ext cx="8229600" cy="609600"/>
          </a:xfrm>
        </p:spPr>
        <p:txBody>
          <a:bodyPr/>
          <a:lstStyle/>
          <a:p>
            <a:pPr marL="0" eaLnBrk="1" hangingPunct="1">
              <a:spcBef>
                <a:spcPct val="0"/>
              </a:spcBef>
              <a:buFont typeface="Wingdings" pitchFamily="2" charset="2"/>
              <a:buNone/>
            </a:pPr>
            <a:r>
              <a:rPr lang="en-US" altLang="en-US" sz="1600" dirty="0">
                <a:ea typeface="ヒラギノ角ゴ Pro W3" charset="-128"/>
              </a:rPr>
              <a:t>The table below shows the political affiliation of 1000 randomly selected American voters and their positions on the school-of-choice program.</a:t>
            </a:r>
          </a:p>
        </p:txBody>
      </p:sp>
      <p:graphicFrame>
        <p:nvGraphicFramePr>
          <p:cNvPr id="50218" name="Group 42" descr="The table has 5 columns and 4 rows. The row 3 and 4 is faded and not discussed. The column 1, 2, 3 and 4 is labeled &quot;Position,&quot; &quot;Democrat,&quot; &quot;Republican&quot; and &quot;Other,&quot; respectively. The row 2 shows values which depict voter who favors the school of choice program for Democrat, Republican and Other. The Democrat shows 260 votes in favor, Republican reflected 120 votes, and for Other 240 votes are in favor. The total votes in favor is 620."/>
          <p:cNvGraphicFramePr>
            <a:graphicFrameLocks noGrp="1"/>
          </p:cNvGraphicFramePr>
          <p:nvPr>
            <p:extLst>
              <p:ext uri="{D42A27DB-BD31-4B8C-83A1-F6EECF244321}">
                <p14:modId xmlns:p14="http://schemas.microsoft.com/office/powerpoint/2010/main" val="1616228151"/>
              </p:ext>
            </p:extLst>
          </p:nvPr>
        </p:nvGraphicFramePr>
        <p:xfrm>
          <a:off x="1600200" y="2157948"/>
          <a:ext cx="5932488" cy="905128"/>
        </p:xfrm>
        <a:graphic>
          <a:graphicData uri="http://schemas.openxmlformats.org/drawingml/2006/table">
            <a:tbl>
              <a:tblPr firstRow="1"/>
              <a:tblGrid>
                <a:gridCol w="1323975">
                  <a:extLst>
                    <a:ext uri="{9D8B030D-6E8A-4147-A177-3AD203B41FA5}">
                      <a16:colId xmlns:a16="http://schemas.microsoft.com/office/drawing/2014/main" xmlns="" val="20000"/>
                    </a:ext>
                  </a:extLst>
                </a:gridCol>
                <a:gridCol w="1158875">
                  <a:extLst>
                    <a:ext uri="{9D8B030D-6E8A-4147-A177-3AD203B41FA5}">
                      <a16:colId xmlns:a16="http://schemas.microsoft.com/office/drawing/2014/main" xmlns="" val="20001"/>
                    </a:ext>
                  </a:extLst>
                </a:gridCol>
                <a:gridCol w="1393825">
                  <a:extLst>
                    <a:ext uri="{9D8B030D-6E8A-4147-A177-3AD203B41FA5}">
                      <a16:colId xmlns:a16="http://schemas.microsoft.com/office/drawing/2014/main" xmlns="" val="20002"/>
                    </a:ext>
                  </a:extLst>
                </a:gridCol>
                <a:gridCol w="1028700">
                  <a:extLst>
                    <a:ext uri="{9D8B030D-6E8A-4147-A177-3AD203B41FA5}">
                      <a16:colId xmlns:a16="http://schemas.microsoft.com/office/drawing/2014/main" xmlns="" val="20003"/>
                    </a:ext>
                  </a:extLst>
                </a:gridCol>
                <a:gridCol w="1027113">
                  <a:extLst>
                    <a:ext uri="{9D8B030D-6E8A-4147-A177-3AD203B41FA5}">
                      <a16:colId xmlns:a16="http://schemas.microsoft.com/office/drawing/2014/main" xmlns="" val="20004"/>
                    </a:ext>
                  </a:extLst>
                </a:gridCol>
              </a:tblGrid>
              <a:tr h="171450">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Position</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7981" marR="7981" marT="7985" marB="798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Democrat</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Republican</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Other</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r h="171450">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Favor</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7981" marR="7981" marT="7985" marB="798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260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120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240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620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171450">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Oppose</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7981" marR="7981" marT="7985" marB="798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40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240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100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480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171450">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7981" marR="7981" marT="7985" marB="798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300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360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340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1000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bl>
          </a:graphicData>
        </a:graphic>
      </p:graphicFrame>
      <p:grpSp>
        <p:nvGrpSpPr>
          <p:cNvPr id="5" name="Group 4" descr="The table has 5 columns and 4 rows. The row 3 and 4 is faded and not discussed. The column 1, 2, 3 and 4 is labeled &quot;Position,&quot; &quot;Democrat,&quot; &quot;Republican&quot; and &quot;Other,&quot; respectively. The row 2 shows values which depict voter who favors the school of choice program for Democrat, Republican and Other. The Democrat shows 260 votes in favor, Republican reflected 120 votes, and for Other 240 votes are in favor. The total votes in favor is 620."/>
          <p:cNvGrpSpPr/>
          <p:nvPr/>
        </p:nvGrpSpPr>
        <p:grpSpPr>
          <a:xfrm>
            <a:off x="2940310" y="2157948"/>
            <a:ext cx="4599249" cy="914400"/>
            <a:chOff x="2940310" y="1828800"/>
            <a:chExt cx="4599249" cy="914400"/>
          </a:xfrm>
        </p:grpSpPr>
        <p:sp>
          <p:nvSpPr>
            <p:cNvPr id="8" name="Oval 7"/>
            <p:cNvSpPr/>
            <p:nvPr/>
          </p:nvSpPr>
          <p:spPr>
            <a:xfrm>
              <a:off x="4572000" y="2057400"/>
              <a:ext cx="457200" cy="228600"/>
            </a:xfrm>
            <a:prstGeom prst="ellipse">
              <a:avLst/>
            </a:prstGeom>
            <a:solidFill>
              <a:srgbClr val="FFFF00">
                <a:alpha val="53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endParaRPr lang="en-US" altLang="en-US" dirty="0">
                <a:solidFill>
                  <a:srgbClr val="FFFFFF"/>
                </a:solidFill>
                <a:latin typeface="Lucida Sans Unicode" pitchFamily="34" charset="0"/>
              </a:endParaRPr>
            </a:p>
          </p:txBody>
        </p:sp>
        <p:sp>
          <p:nvSpPr>
            <p:cNvPr id="10" name="Oval 9"/>
            <p:cNvSpPr/>
            <p:nvPr/>
          </p:nvSpPr>
          <p:spPr>
            <a:xfrm>
              <a:off x="4572000" y="2514600"/>
              <a:ext cx="457200" cy="228600"/>
            </a:xfrm>
            <a:prstGeom prst="ellipse">
              <a:avLst/>
            </a:prstGeom>
            <a:solidFill>
              <a:srgbClr val="FFFF00">
                <a:alpha val="53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endParaRPr lang="en-US" altLang="en-US" dirty="0">
                <a:solidFill>
                  <a:srgbClr val="FFFFFF"/>
                </a:solidFill>
                <a:latin typeface="Lucida Sans Unicode" pitchFamily="34" charset="0"/>
              </a:endParaRPr>
            </a:p>
          </p:txBody>
        </p:sp>
        <p:sp>
          <p:nvSpPr>
            <p:cNvPr id="11" name="Rectangle 10"/>
            <p:cNvSpPr/>
            <p:nvPr/>
          </p:nvSpPr>
          <p:spPr>
            <a:xfrm>
              <a:off x="2940310" y="1828800"/>
              <a:ext cx="1121297" cy="914400"/>
            </a:xfrm>
            <a:prstGeom prst="rect">
              <a:avLst/>
            </a:pr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endParaRPr lang="en-US" altLang="en-US" dirty="0">
                <a:solidFill>
                  <a:srgbClr val="FFFFFF"/>
                </a:solidFill>
                <a:latin typeface="Lucida Sans Unicode" pitchFamily="34" charset="0"/>
              </a:endParaRPr>
            </a:p>
          </p:txBody>
        </p:sp>
        <p:sp>
          <p:nvSpPr>
            <p:cNvPr id="12" name="Rectangle 11"/>
            <p:cNvSpPr/>
            <p:nvPr/>
          </p:nvSpPr>
          <p:spPr>
            <a:xfrm>
              <a:off x="5482159" y="1828800"/>
              <a:ext cx="2057400" cy="91440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endParaRPr lang="en-US" altLang="en-US" dirty="0">
                <a:solidFill>
                  <a:srgbClr val="FFFFFF"/>
                </a:solidFill>
                <a:latin typeface="Lucida Sans Unicode" pitchFamily="34" charset="0"/>
              </a:endParaRPr>
            </a:p>
          </p:txBody>
        </p:sp>
      </p:grpSp>
      <p:sp>
        <p:nvSpPr>
          <p:cNvPr id="3" name="TextBox 2"/>
          <p:cNvSpPr txBox="1"/>
          <p:nvPr/>
        </p:nvSpPr>
        <p:spPr>
          <a:xfrm>
            <a:off x="533400" y="3072348"/>
            <a:ext cx="8077200" cy="3785652"/>
          </a:xfrm>
          <a:prstGeom prst="rect">
            <a:avLst/>
          </a:prstGeom>
          <a:noFill/>
        </p:spPr>
        <p:txBody>
          <a:bodyPr wrap="square" rtlCol="0">
            <a:spAutoFit/>
          </a:bodyPr>
          <a:lstStyle/>
          <a:p>
            <a:pPr lvl="0" eaLnBrk="1" hangingPunct="1">
              <a:spcAft>
                <a:spcPts val="1200"/>
              </a:spcAft>
              <a:buClr>
                <a:prstClr val="black"/>
              </a:buClr>
              <a:buSzPct val="100000"/>
            </a:pPr>
            <a:r>
              <a:rPr lang="en-US" altLang="en-US" sz="1600" dirty="0">
                <a:solidFill>
                  <a:prstClr val="black"/>
                </a:solidFill>
                <a:ea typeface="ヒラギノ角ゴ Pro W3" charset="-128"/>
                <a:cs typeface="Arial" panose="020B0604020202020204" pitchFamily="34" charset="0"/>
              </a:rPr>
              <a:t>Let the event: </a:t>
            </a:r>
          </a:p>
          <a:p>
            <a:pPr lvl="0" eaLnBrk="1" hangingPunct="1">
              <a:spcAft>
                <a:spcPts val="1200"/>
              </a:spcAft>
              <a:buClr>
                <a:prstClr val="black"/>
              </a:buClr>
              <a:buSzPct val="100000"/>
            </a:pPr>
            <a:r>
              <a:rPr lang="en-US" altLang="en-US" sz="1600" i="1" dirty="0">
                <a:solidFill>
                  <a:prstClr val="black"/>
                </a:solidFill>
                <a:ea typeface="ヒラギノ角ゴ Pro W3" charset="-128"/>
                <a:cs typeface="Arial" panose="020B0604020202020204" pitchFamily="34" charset="0"/>
              </a:rPr>
              <a:t>D</a:t>
            </a:r>
            <a:r>
              <a:rPr lang="en-US" altLang="en-US" sz="1600" dirty="0">
                <a:solidFill>
                  <a:prstClr val="black"/>
                </a:solidFill>
                <a:ea typeface="ヒラギノ角ゴ Pro W3" charset="-128"/>
                <a:cs typeface="Arial" panose="020B0604020202020204" pitchFamily="34" charset="0"/>
              </a:rPr>
              <a:t> = {voter is a Democrat} </a:t>
            </a:r>
          </a:p>
          <a:p>
            <a:pPr lvl="0" eaLnBrk="1" hangingPunct="1">
              <a:spcAft>
                <a:spcPts val="1200"/>
              </a:spcAft>
              <a:buClr>
                <a:prstClr val="black"/>
              </a:buClr>
              <a:buSzPct val="100000"/>
            </a:pPr>
            <a:r>
              <a:rPr lang="en-US" altLang="en-US" sz="1600" i="1" dirty="0">
                <a:solidFill>
                  <a:prstClr val="black"/>
                </a:solidFill>
                <a:ea typeface="ヒラギノ角ゴ Pro W3" charset="-128"/>
                <a:cs typeface="Arial" panose="020B0604020202020204" pitchFamily="34" charset="0"/>
              </a:rPr>
              <a:t>R</a:t>
            </a:r>
            <a:r>
              <a:rPr lang="en-US" altLang="en-US" sz="1600" dirty="0">
                <a:solidFill>
                  <a:prstClr val="black"/>
                </a:solidFill>
                <a:ea typeface="ヒラギノ角ゴ Pro W3" charset="-128"/>
                <a:cs typeface="Arial" panose="020B0604020202020204" pitchFamily="34" charset="0"/>
              </a:rPr>
              <a:t> = {voter is a Republican}</a:t>
            </a:r>
          </a:p>
          <a:p>
            <a:pPr lvl="0" eaLnBrk="1" hangingPunct="1">
              <a:spcAft>
                <a:spcPts val="1200"/>
              </a:spcAft>
              <a:buClr>
                <a:prstClr val="black"/>
              </a:buClr>
              <a:buSzPct val="100000"/>
            </a:pPr>
            <a:r>
              <a:rPr lang="en-US" altLang="en-US" sz="1600" i="1" dirty="0">
                <a:solidFill>
                  <a:prstClr val="black"/>
                </a:solidFill>
                <a:ea typeface="ヒラギノ角ゴ Pro W3" charset="-128"/>
                <a:cs typeface="Arial" panose="020B0604020202020204" pitchFamily="34" charset="0"/>
              </a:rPr>
              <a:t>F</a:t>
            </a:r>
            <a:r>
              <a:rPr lang="en-US" altLang="en-US" sz="1600" dirty="0">
                <a:solidFill>
                  <a:prstClr val="black"/>
                </a:solidFill>
                <a:ea typeface="ヒラギノ角ゴ Pro W3" charset="-128"/>
                <a:cs typeface="Arial" panose="020B0604020202020204" pitchFamily="34" charset="0"/>
              </a:rPr>
              <a:t> = {voter favors the school-of-choice program} </a:t>
            </a:r>
          </a:p>
          <a:p>
            <a:pPr lvl="0" eaLnBrk="1" hangingPunct="1">
              <a:spcAft>
                <a:spcPts val="1200"/>
              </a:spcAft>
              <a:buClr>
                <a:prstClr val="black"/>
              </a:buClr>
              <a:buSzPct val="100000"/>
            </a:pPr>
            <a:r>
              <a:rPr lang="en-US" altLang="en-US" sz="1600" dirty="0">
                <a:solidFill>
                  <a:prstClr val="black"/>
                </a:solidFill>
                <a:ea typeface="ヒラギノ角ゴ Pro W3" charset="-128"/>
                <a:cs typeface="Arial" panose="020B0604020202020204" pitchFamily="34" charset="0"/>
              </a:rPr>
              <a:t>What is the probability that a randomly selected </a:t>
            </a:r>
            <a:r>
              <a:rPr lang="en-US" altLang="en-US" sz="1600" i="1" dirty="0">
                <a:solidFill>
                  <a:prstClr val="black"/>
                </a:solidFill>
                <a:ea typeface="ヒラギノ角ゴ Pro W3" charset="-128"/>
                <a:cs typeface="Arial" panose="020B0604020202020204" pitchFamily="34" charset="0"/>
              </a:rPr>
              <a:t>Republican favors </a:t>
            </a:r>
            <a:r>
              <a:rPr lang="en-US" altLang="en-US" sz="1600" dirty="0">
                <a:solidFill>
                  <a:prstClr val="black"/>
                </a:solidFill>
                <a:ea typeface="ヒラギノ角ゴ Pro W3" charset="-128"/>
                <a:cs typeface="Arial" panose="020B0604020202020204" pitchFamily="34" charset="0"/>
              </a:rPr>
              <a:t>the school-of-choice program? </a:t>
            </a:r>
          </a:p>
          <a:p>
            <a:pPr lvl="0" eaLnBrk="1" hangingPunct="1">
              <a:spcAft>
                <a:spcPts val="1200"/>
              </a:spcAft>
              <a:buClr>
                <a:prstClr val="black"/>
              </a:buClr>
              <a:buSzPct val="100000"/>
            </a:pPr>
            <a:r>
              <a:rPr lang="en-US" altLang="en-US" sz="1600" dirty="0">
                <a:solidFill>
                  <a:prstClr val="black"/>
                </a:solidFill>
                <a:ea typeface="ヒラギノ角ゴ Pro W3" charset="-128"/>
                <a:cs typeface="Arial" panose="020B0604020202020204" pitchFamily="34" charset="0"/>
              </a:rPr>
              <a:t>a.   0.12 </a:t>
            </a:r>
          </a:p>
          <a:p>
            <a:pPr lvl="0" eaLnBrk="1" hangingPunct="1">
              <a:spcAft>
                <a:spcPts val="1200"/>
              </a:spcAft>
              <a:buClr>
                <a:prstClr val="black"/>
              </a:buClr>
              <a:buSzPct val="100000"/>
            </a:pPr>
            <a:r>
              <a:rPr lang="en-US" altLang="en-US" sz="1600" dirty="0">
                <a:solidFill>
                  <a:prstClr val="black"/>
                </a:solidFill>
                <a:ea typeface="ヒラギノ角ゴ Pro W3" charset="-128"/>
                <a:cs typeface="Arial" panose="020B0604020202020204" pitchFamily="34" charset="0"/>
              </a:rPr>
              <a:t>b.   0.19 </a:t>
            </a:r>
          </a:p>
          <a:p>
            <a:pPr lvl="0" eaLnBrk="1" hangingPunct="1">
              <a:spcAft>
                <a:spcPts val="1200"/>
              </a:spcAft>
              <a:buClr>
                <a:prstClr val="black"/>
              </a:buClr>
              <a:buSzPct val="100000"/>
            </a:pPr>
            <a:r>
              <a:rPr lang="en-US" altLang="en-US" sz="1600" b="1" dirty="0">
                <a:solidFill>
                  <a:prstClr val="black"/>
                </a:solidFill>
                <a:ea typeface="ヒラギノ角ゴ Pro W3" charset="-128"/>
                <a:cs typeface="Arial" panose="020B0604020202020204" pitchFamily="34" charset="0"/>
              </a:rPr>
              <a:t>c.</a:t>
            </a:r>
            <a:r>
              <a:rPr lang="en-US" altLang="en-US" sz="1600" b="1" i="1" dirty="0">
                <a:solidFill>
                  <a:prstClr val="black"/>
                </a:solidFill>
                <a:ea typeface="ヒラギノ角ゴ Pro W3" charset="-128"/>
                <a:cs typeface="Arial" panose="020B0604020202020204" pitchFamily="34" charset="0"/>
              </a:rPr>
              <a:t>   </a:t>
            </a:r>
            <a:r>
              <a:rPr lang="en-US" altLang="en-US" sz="1600" b="1" dirty="0">
                <a:solidFill>
                  <a:prstClr val="black"/>
                </a:solidFill>
                <a:ea typeface="ヒラギノ角ゴ Pro W3" charset="-128"/>
                <a:cs typeface="Arial" panose="020B0604020202020204" pitchFamily="34" charset="0"/>
              </a:rPr>
              <a:t>0.33 (correct)</a:t>
            </a:r>
          </a:p>
          <a:p>
            <a:pPr lvl="0" eaLnBrk="1" hangingPunct="1">
              <a:spcAft>
                <a:spcPts val="1200"/>
              </a:spcAft>
              <a:buClr>
                <a:prstClr val="black"/>
              </a:buClr>
              <a:buSzPct val="100000"/>
            </a:pPr>
            <a:r>
              <a:rPr lang="en-US" altLang="en-US" sz="1600" dirty="0">
                <a:solidFill>
                  <a:prstClr val="black"/>
                </a:solidFill>
                <a:ea typeface="ヒラギノ角ゴ Pro W3" charset="-128"/>
                <a:cs typeface="Arial" panose="020B0604020202020204" pitchFamily="34" charset="0"/>
              </a:rPr>
              <a:t>d.  </a:t>
            </a:r>
            <a:r>
              <a:rPr lang="en-US" altLang="en-US" sz="1600" i="1" dirty="0">
                <a:solidFill>
                  <a:prstClr val="black"/>
                </a:solidFill>
                <a:ea typeface="ヒラギノ角ゴ Pro W3" charset="-128"/>
                <a:cs typeface="Arial" panose="020B0604020202020204" pitchFamily="34" charset="0"/>
              </a:rPr>
              <a:t> </a:t>
            </a:r>
            <a:r>
              <a:rPr lang="en-US" altLang="en-US" sz="1600" dirty="0">
                <a:solidFill>
                  <a:prstClr val="black"/>
                </a:solidFill>
                <a:ea typeface="ヒラギノ角ゴ Pro W3" charset="-128"/>
                <a:cs typeface="Arial" panose="020B0604020202020204" pitchFamily="34" charset="0"/>
              </a:rPr>
              <a:t>0.36 </a:t>
            </a:r>
          </a:p>
        </p:txBody>
      </p:sp>
      <p:graphicFrame>
        <p:nvGraphicFramePr>
          <p:cNvPr id="7" name="Object 122" descr="The image shows probability calculation that a randomly selected Republican favors the school of choice program. It is mentioned as &quot;P open bracket &quot;F&quot; by &quot;R&quot; bracket close,&quot; equals to &quot;120&quot; divide by &quot;360.&quot;"/>
          <p:cNvGraphicFramePr>
            <a:graphicFrameLocks noChangeAspect="1"/>
          </p:cNvGraphicFramePr>
          <p:nvPr>
            <p:extLst>
              <p:ext uri="{D42A27DB-BD31-4B8C-83A1-F6EECF244321}">
                <p14:modId xmlns:p14="http://schemas.microsoft.com/office/powerpoint/2010/main" val="1836602104"/>
              </p:ext>
            </p:extLst>
          </p:nvPr>
        </p:nvGraphicFramePr>
        <p:xfrm>
          <a:off x="5181600" y="3735195"/>
          <a:ext cx="2033587" cy="841375"/>
        </p:xfrm>
        <a:graphic>
          <a:graphicData uri="http://schemas.openxmlformats.org/presentationml/2006/ole">
            <mc:AlternateContent xmlns:mc="http://schemas.openxmlformats.org/markup-compatibility/2006">
              <mc:Choice xmlns:v="urn:schemas-microsoft-com:vml" Requires="v">
                <p:oleObj spid="_x0000_s86069" name="Equation" r:id="rId4" imgW="952087" imgH="393529" progId="Equation.DSMT4">
                  <p:embed/>
                </p:oleObj>
              </mc:Choice>
              <mc:Fallback>
                <p:oleObj name="Equation" r:id="rId4" imgW="952087" imgH="393529"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735195"/>
                        <a:ext cx="2033587" cy="8413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Footer Placeholder 3"/>
          <p:cNvSpPr>
            <a:spLocks noGrp="1"/>
          </p:cNvSpPr>
          <p:nvPr>
            <p:ph type="ftr" sz="quarter" idx="11"/>
          </p:nvPr>
        </p:nvSpPr>
        <p:spPr/>
        <p:txBody>
          <a:bodyPr/>
          <a:lstStyle/>
          <a:p>
            <a:pPr>
              <a:defRPr/>
            </a:pPr>
            <a:r>
              <a:rPr lang="en-US" altLang="en-US" dirty="0">
                <a:latin typeface="Arial" panose="020B0604020202020204" pitchFamily="34" charset="0"/>
                <a:cs typeface="Arial" panose="020B0604020202020204" pitchFamily="34" charset="0"/>
              </a:rPr>
              <a:t>4.5  General Probability Rules</a:t>
            </a:r>
            <a:endParaRPr lang="en-US" altLang="en-US"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365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4.5-6</a:t>
            </a:r>
          </a:p>
        </p:txBody>
      </p:sp>
      <p:sp>
        <p:nvSpPr>
          <p:cNvPr id="1304579" name="Rectangle 3"/>
          <p:cNvSpPr>
            <a:spLocks noGrp="1" noChangeArrowheads="1"/>
          </p:cNvSpPr>
          <p:nvPr>
            <p:ph idx="1"/>
          </p:nvPr>
        </p:nvSpPr>
        <p:spPr>
          <a:xfrm>
            <a:off x="457200" y="1472148"/>
            <a:ext cx="8229600" cy="609600"/>
          </a:xfrm>
        </p:spPr>
        <p:txBody>
          <a:bodyPr/>
          <a:lstStyle/>
          <a:p>
            <a:pPr marL="0" eaLnBrk="1" hangingPunct="1">
              <a:spcBef>
                <a:spcPct val="0"/>
              </a:spcBef>
              <a:buFont typeface="Wingdings" pitchFamily="2" charset="2"/>
              <a:buNone/>
            </a:pPr>
            <a:r>
              <a:rPr lang="en-US" altLang="en-US" sz="1600" dirty="0">
                <a:ea typeface="ヒラギノ角ゴ Pro W3" charset="-128"/>
              </a:rPr>
              <a:t>The table below shows the political affiliation of 1000 randomly selected American voters and their positions on the school-of-choice program.</a:t>
            </a:r>
          </a:p>
        </p:txBody>
      </p:sp>
      <p:graphicFrame>
        <p:nvGraphicFramePr>
          <p:cNvPr id="50218" name="Group 42" descr="The table has 5 columns and 4 rows. The row 3 and 4 is faded and not discussed. The column 1, 2, 3 and 4 is labeled &quot;Position,&quot; &quot;Democrat,&quot; &quot;Republican&quot; and &quot;Other,&quot; respectively. The row 2 shows values which depict voter who favors the school of choice program for Democrat, Republican and Other. The Democrat shows 260 votes in favor, Republican reflected 120 votes, and for Other 240 votes are in favor. The total votes in favor is 620."/>
          <p:cNvGraphicFramePr>
            <a:graphicFrameLocks noGrp="1"/>
          </p:cNvGraphicFramePr>
          <p:nvPr>
            <p:extLst>
              <p:ext uri="{D42A27DB-BD31-4B8C-83A1-F6EECF244321}">
                <p14:modId xmlns:p14="http://schemas.microsoft.com/office/powerpoint/2010/main" val="979017672"/>
              </p:ext>
            </p:extLst>
          </p:nvPr>
        </p:nvGraphicFramePr>
        <p:xfrm>
          <a:off x="1600200" y="2157948"/>
          <a:ext cx="5932488" cy="905128"/>
        </p:xfrm>
        <a:graphic>
          <a:graphicData uri="http://schemas.openxmlformats.org/drawingml/2006/table">
            <a:tbl>
              <a:tblPr firstRow="1"/>
              <a:tblGrid>
                <a:gridCol w="1323975">
                  <a:extLst>
                    <a:ext uri="{9D8B030D-6E8A-4147-A177-3AD203B41FA5}">
                      <a16:colId xmlns:a16="http://schemas.microsoft.com/office/drawing/2014/main" xmlns="" val="20000"/>
                    </a:ext>
                  </a:extLst>
                </a:gridCol>
                <a:gridCol w="1158875">
                  <a:extLst>
                    <a:ext uri="{9D8B030D-6E8A-4147-A177-3AD203B41FA5}">
                      <a16:colId xmlns:a16="http://schemas.microsoft.com/office/drawing/2014/main" xmlns="" val="20001"/>
                    </a:ext>
                  </a:extLst>
                </a:gridCol>
                <a:gridCol w="1393825">
                  <a:extLst>
                    <a:ext uri="{9D8B030D-6E8A-4147-A177-3AD203B41FA5}">
                      <a16:colId xmlns:a16="http://schemas.microsoft.com/office/drawing/2014/main" xmlns="" val="20002"/>
                    </a:ext>
                  </a:extLst>
                </a:gridCol>
                <a:gridCol w="1028700">
                  <a:extLst>
                    <a:ext uri="{9D8B030D-6E8A-4147-A177-3AD203B41FA5}">
                      <a16:colId xmlns:a16="http://schemas.microsoft.com/office/drawing/2014/main" xmlns="" val="20003"/>
                    </a:ext>
                  </a:extLst>
                </a:gridCol>
                <a:gridCol w="1027113">
                  <a:extLst>
                    <a:ext uri="{9D8B030D-6E8A-4147-A177-3AD203B41FA5}">
                      <a16:colId xmlns:a16="http://schemas.microsoft.com/office/drawing/2014/main" xmlns="" val="20004"/>
                    </a:ext>
                  </a:extLst>
                </a:gridCol>
              </a:tblGrid>
              <a:tr h="168994">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Position</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7981" marR="7981" marT="7985" marB="798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Democrat</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Republican</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Other</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r h="167489">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Favor</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7981" marR="7981" marT="7985" marB="798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260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120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240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620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167489">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Oppose</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7981" marR="7981" marT="7985" marB="798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40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240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100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480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181827">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7981" marR="7981" marT="7985" marB="798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300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360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340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1000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bl>
          </a:graphicData>
        </a:graphic>
      </p:graphicFrame>
      <p:sp>
        <p:nvSpPr>
          <p:cNvPr id="3" name="TextBox 2"/>
          <p:cNvSpPr txBox="1"/>
          <p:nvPr/>
        </p:nvSpPr>
        <p:spPr>
          <a:xfrm>
            <a:off x="533400" y="3072348"/>
            <a:ext cx="8077200" cy="3785652"/>
          </a:xfrm>
          <a:prstGeom prst="rect">
            <a:avLst/>
          </a:prstGeom>
          <a:noFill/>
        </p:spPr>
        <p:txBody>
          <a:bodyPr wrap="square" rtlCol="0">
            <a:spAutoFit/>
          </a:bodyPr>
          <a:lstStyle/>
          <a:p>
            <a:pPr eaLnBrk="1" hangingPunct="1">
              <a:spcAft>
                <a:spcPts val="1200"/>
              </a:spcAft>
              <a:buClr>
                <a:prstClr val="black"/>
              </a:buClr>
              <a:buSzPct val="100000"/>
            </a:pPr>
            <a:r>
              <a:rPr lang="en-US" altLang="en-US" sz="1600" dirty="0">
                <a:solidFill>
                  <a:prstClr val="black"/>
                </a:solidFill>
                <a:ea typeface="ヒラギノ角ゴ Pro W3" charset="-128"/>
                <a:cs typeface="Arial" panose="020B0604020202020204" pitchFamily="34" charset="0"/>
              </a:rPr>
              <a:t>Let the event: </a:t>
            </a:r>
          </a:p>
          <a:p>
            <a:pPr eaLnBrk="1" hangingPunct="1">
              <a:spcAft>
                <a:spcPts val="1200"/>
              </a:spcAft>
              <a:buClr>
                <a:prstClr val="black"/>
              </a:buClr>
              <a:buSzPct val="100000"/>
            </a:pPr>
            <a:r>
              <a:rPr lang="en-US" altLang="en-US" sz="1600" i="1" dirty="0">
                <a:solidFill>
                  <a:prstClr val="black"/>
                </a:solidFill>
                <a:ea typeface="ヒラギノ角ゴ Pro W3" charset="-128"/>
                <a:cs typeface="Arial" panose="020B0604020202020204" pitchFamily="34" charset="0"/>
              </a:rPr>
              <a:t>D</a:t>
            </a:r>
            <a:r>
              <a:rPr lang="en-US" altLang="en-US" sz="1600" dirty="0">
                <a:solidFill>
                  <a:prstClr val="black"/>
                </a:solidFill>
                <a:ea typeface="ヒラギノ角ゴ Pro W3" charset="-128"/>
                <a:cs typeface="Arial" panose="020B0604020202020204" pitchFamily="34" charset="0"/>
              </a:rPr>
              <a:t> = {voter is a Democrat} </a:t>
            </a:r>
          </a:p>
          <a:p>
            <a:pPr eaLnBrk="1" hangingPunct="1">
              <a:spcAft>
                <a:spcPts val="1200"/>
              </a:spcAft>
              <a:buClr>
                <a:prstClr val="black"/>
              </a:buClr>
              <a:buSzPct val="100000"/>
            </a:pPr>
            <a:r>
              <a:rPr lang="en-US" altLang="en-US" sz="1600" i="1" dirty="0">
                <a:solidFill>
                  <a:prstClr val="black"/>
                </a:solidFill>
                <a:ea typeface="ヒラギノ角ゴ Pro W3" charset="-128"/>
                <a:cs typeface="Arial" panose="020B0604020202020204" pitchFamily="34" charset="0"/>
              </a:rPr>
              <a:t>R</a:t>
            </a:r>
            <a:r>
              <a:rPr lang="en-US" altLang="en-US" sz="1600" dirty="0">
                <a:solidFill>
                  <a:prstClr val="black"/>
                </a:solidFill>
                <a:ea typeface="ヒラギノ角ゴ Pro W3" charset="-128"/>
                <a:cs typeface="Arial" panose="020B0604020202020204" pitchFamily="34" charset="0"/>
              </a:rPr>
              <a:t> = {voter is a Republican}</a:t>
            </a:r>
          </a:p>
          <a:p>
            <a:pPr eaLnBrk="1" hangingPunct="1">
              <a:spcAft>
                <a:spcPts val="1200"/>
              </a:spcAft>
              <a:buClr>
                <a:prstClr val="black"/>
              </a:buClr>
              <a:buSzPct val="100000"/>
            </a:pPr>
            <a:r>
              <a:rPr lang="en-US" altLang="en-US" sz="1600" i="1" dirty="0">
                <a:solidFill>
                  <a:prstClr val="black"/>
                </a:solidFill>
                <a:ea typeface="ヒラギノ角ゴ Pro W3" charset="-128"/>
                <a:cs typeface="Arial" panose="020B0604020202020204" pitchFamily="34" charset="0"/>
              </a:rPr>
              <a:t>F</a:t>
            </a:r>
            <a:r>
              <a:rPr lang="en-US" altLang="en-US" sz="1600" dirty="0">
                <a:solidFill>
                  <a:prstClr val="black"/>
                </a:solidFill>
                <a:ea typeface="ヒラギノ角ゴ Pro W3" charset="-128"/>
                <a:cs typeface="Arial" panose="020B0604020202020204" pitchFamily="34" charset="0"/>
              </a:rPr>
              <a:t> = {voter favors the school-of-choice program} </a:t>
            </a:r>
          </a:p>
          <a:p>
            <a:pPr lvl="0" eaLnBrk="1" hangingPunct="1">
              <a:spcAft>
                <a:spcPts val="1200"/>
              </a:spcAft>
              <a:buClr>
                <a:prstClr val="black"/>
              </a:buClr>
              <a:buSzPct val="100000"/>
            </a:pPr>
            <a:r>
              <a:rPr lang="en-US" altLang="en-US" sz="1600" dirty="0">
                <a:solidFill>
                  <a:prstClr val="black"/>
                </a:solidFill>
                <a:ea typeface="ヒラギノ角ゴ Pro W3" charset="-128"/>
                <a:cs typeface="Arial" panose="020B0604020202020204" pitchFamily="34" charset="0"/>
              </a:rPr>
              <a:t>What is the probability that a randomly selected American voter is a</a:t>
            </a:r>
            <a:r>
              <a:rPr lang="en-US" altLang="en-US" sz="1600" i="1" dirty="0">
                <a:solidFill>
                  <a:prstClr val="black"/>
                </a:solidFill>
                <a:ea typeface="ヒラギノ角ゴ Pro W3" charset="-128"/>
                <a:cs typeface="Arial" panose="020B0604020202020204" pitchFamily="34" charset="0"/>
              </a:rPr>
              <a:t> Republican </a:t>
            </a:r>
            <a:r>
              <a:rPr lang="en-US" altLang="en-US" sz="1600" dirty="0">
                <a:solidFill>
                  <a:prstClr val="black"/>
                </a:solidFill>
                <a:ea typeface="ヒラギノ角ゴ Pro W3" charset="-128"/>
                <a:cs typeface="Arial" panose="020B0604020202020204" pitchFamily="34" charset="0"/>
              </a:rPr>
              <a:t>and </a:t>
            </a:r>
            <a:r>
              <a:rPr lang="en-US" altLang="en-US" sz="1600" i="1" dirty="0">
                <a:solidFill>
                  <a:prstClr val="black"/>
                </a:solidFill>
                <a:ea typeface="ヒラギノ角ゴ Pro W3" charset="-128"/>
                <a:cs typeface="Arial" panose="020B0604020202020204" pitchFamily="34" charset="0"/>
              </a:rPr>
              <a:t>favors </a:t>
            </a:r>
            <a:r>
              <a:rPr lang="en-US" altLang="en-US" sz="1600" dirty="0">
                <a:solidFill>
                  <a:prstClr val="black"/>
                </a:solidFill>
                <a:ea typeface="ヒラギノ角ゴ Pro W3" charset="-128"/>
                <a:cs typeface="Arial" panose="020B0604020202020204" pitchFamily="34" charset="0"/>
              </a:rPr>
              <a:t>the school-of-choice program?</a:t>
            </a:r>
          </a:p>
          <a:p>
            <a:pPr lvl="0" eaLnBrk="1" hangingPunct="1">
              <a:spcAft>
                <a:spcPts val="1200"/>
              </a:spcAft>
              <a:buClr>
                <a:prstClr val="black"/>
              </a:buClr>
              <a:buSzPct val="100000"/>
            </a:pPr>
            <a:r>
              <a:rPr lang="en-US" altLang="en-US" sz="1600" dirty="0">
                <a:solidFill>
                  <a:prstClr val="black"/>
                </a:solidFill>
                <a:ea typeface="ヒラギノ角ゴ Pro W3" charset="-128"/>
                <a:cs typeface="Arial" panose="020B0604020202020204" pitchFamily="34" charset="0"/>
              </a:rPr>
              <a:t>a.</a:t>
            </a:r>
            <a:r>
              <a:rPr lang="en-US" altLang="en-US" sz="1600" i="1" dirty="0">
                <a:solidFill>
                  <a:prstClr val="black"/>
                </a:solidFill>
                <a:ea typeface="ヒラギノ角ゴ Pro W3" charset="-128"/>
                <a:cs typeface="Arial" panose="020B0604020202020204" pitchFamily="34" charset="0"/>
              </a:rPr>
              <a:t>   </a:t>
            </a:r>
            <a:r>
              <a:rPr lang="en-US" altLang="en-US" sz="1600" dirty="0">
                <a:solidFill>
                  <a:prstClr val="black"/>
                </a:solidFill>
                <a:ea typeface="ヒラギノ角ゴ Pro W3" charset="-128"/>
                <a:cs typeface="Arial" panose="020B0604020202020204" pitchFamily="34" charset="0"/>
              </a:rPr>
              <a:t>0.12 </a:t>
            </a:r>
          </a:p>
          <a:p>
            <a:pPr lvl="0" eaLnBrk="1" hangingPunct="1">
              <a:spcAft>
                <a:spcPts val="1200"/>
              </a:spcAft>
              <a:buClr>
                <a:prstClr val="black"/>
              </a:buClr>
              <a:buSzPct val="100000"/>
            </a:pPr>
            <a:r>
              <a:rPr lang="en-US" altLang="en-US" sz="1600" dirty="0">
                <a:solidFill>
                  <a:prstClr val="black"/>
                </a:solidFill>
                <a:ea typeface="ヒラギノ角ゴ Pro W3" charset="-128"/>
                <a:cs typeface="Arial" panose="020B0604020202020204" pitchFamily="34" charset="0"/>
              </a:rPr>
              <a:t>b.   0.19 </a:t>
            </a:r>
          </a:p>
          <a:p>
            <a:pPr lvl="0" eaLnBrk="1" hangingPunct="1">
              <a:spcAft>
                <a:spcPts val="1200"/>
              </a:spcAft>
              <a:buClr>
                <a:prstClr val="black"/>
              </a:buClr>
              <a:buSzPct val="100000"/>
            </a:pPr>
            <a:r>
              <a:rPr lang="en-US" altLang="en-US" sz="1600" dirty="0">
                <a:solidFill>
                  <a:prstClr val="black"/>
                </a:solidFill>
                <a:ea typeface="ヒラギノ角ゴ Pro W3" charset="-128"/>
                <a:cs typeface="Arial" panose="020B0604020202020204" pitchFamily="34" charset="0"/>
              </a:rPr>
              <a:t>c.   0.33 </a:t>
            </a:r>
          </a:p>
          <a:p>
            <a:pPr lvl="0" eaLnBrk="1" hangingPunct="1">
              <a:spcAft>
                <a:spcPts val="1200"/>
              </a:spcAft>
              <a:buClr>
                <a:prstClr val="black"/>
              </a:buClr>
              <a:buSzPct val="100000"/>
            </a:pPr>
            <a:r>
              <a:rPr lang="en-US" altLang="en-US" sz="1600" dirty="0">
                <a:solidFill>
                  <a:prstClr val="black"/>
                </a:solidFill>
                <a:ea typeface="ヒラギノ角ゴ Pro W3" charset="-128"/>
                <a:cs typeface="Arial" panose="020B0604020202020204" pitchFamily="34" charset="0"/>
              </a:rPr>
              <a:t>d.  </a:t>
            </a:r>
            <a:r>
              <a:rPr lang="en-US" altLang="en-US" sz="1600" i="1" dirty="0">
                <a:solidFill>
                  <a:prstClr val="black"/>
                </a:solidFill>
                <a:ea typeface="ヒラギノ角ゴ Pro W3" charset="-128"/>
                <a:cs typeface="Arial" panose="020B0604020202020204" pitchFamily="34" charset="0"/>
              </a:rPr>
              <a:t> </a:t>
            </a:r>
            <a:r>
              <a:rPr lang="en-US" altLang="en-US" sz="1600" dirty="0">
                <a:solidFill>
                  <a:prstClr val="black"/>
                </a:solidFill>
                <a:ea typeface="ヒラギノ角ゴ Pro W3" charset="-128"/>
                <a:cs typeface="Arial" panose="020B0604020202020204" pitchFamily="34" charset="0"/>
              </a:rPr>
              <a:t>0.62</a:t>
            </a:r>
          </a:p>
        </p:txBody>
      </p:sp>
      <p:sp>
        <p:nvSpPr>
          <p:cNvPr id="4" name="Footer Placeholder 3"/>
          <p:cNvSpPr>
            <a:spLocks noGrp="1"/>
          </p:cNvSpPr>
          <p:nvPr>
            <p:ph type="ftr" sz="quarter" idx="11"/>
          </p:nvPr>
        </p:nvSpPr>
        <p:spPr/>
        <p:txBody>
          <a:bodyPr/>
          <a:lstStyle/>
          <a:p>
            <a:pPr>
              <a:defRPr/>
            </a:pPr>
            <a:r>
              <a:rPr lang="en-US" altLang="en-US" dirty="0">
                <a:latin typeface="Arial" panose="020B0604020202020204" pitchFamily="34" charset="0"/>
                <a:cs typeface="Arial" panose="020B0604020202020204" pitchFamily="34" charset="0"/>
              </a:rPr>
              <a:t>4.5  General Probability Rules</a:t>
            </a:r>
            <a:endParaRPr lang="en-US" altLang="en-US"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82077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4.5-6 answer</a:t>
            </a:r>
          </a:p>
        </p:txBody>
      </p:sp>
      <p:sp>
        <p:nvSpPr>
          <p:cNvPr id="1304579" name="Rectangle 3"/>
          <p:cNvSpPr>
            <a:spLocks noGrp="1" noChangeArrowheads="1"/>
          </p:cNvSpPr>
          <p:nvPr>
            <p:ph idx="1"/>
          </p:nvPr>
        </p:nvSpPr>
        <p:spPr>
          <a:xfrm>
            <a:off x="457200" y="1472148"/>
            <a:ext cx="8229600" cy="609600"/>
          </a:xfrm>
        </p:spPr>
        <p:txBody>
          <a:bodyPr/>
          <a:lstStyle/>
          <a:p>
            <a:pPr marL="0" eaLnBrk="1" hangingPunct="1">
              <a:spcBef>
                <a:spcPct val="0"/>
              </a:spcBef>
              <a:buFont typeface="Wingdings" pitchFamily="2" charset="2"/>
              <a:buNone/>
            </a:pPr>
            <a:r>
              <a:rPr lang="en-US" altLang="en-US" sz="1600" dirty="0">
                <a:ea typeface="ヒラギノ角ゴ Pro W3" charset="-128"/>
              </a:rPr>
              <a:t>The table below shows the political affiliation of 1000 randomly selected American voters and their positions on the school-of-choice program.</a:t>
            </a:r>
          </a:p>
        </p:txBody>
      </p:sp>
      <p:graphicFrame>
        <p:nvGraphicFramePr>
          <p:cNvPr id="50218" name="Group 42" descr="The table has 5 columns and 4 rows. The row 3 and 4 is faded and not discussed. The column 1, 2, 3 and 4 is labeled &quot;Position,&quot; &quot;Democrat,&quot; &quot;Republican&quot; and &quot;Other,&quot; respectively. The row 2 shows values which depict voter who favors the school of choice program for Democrat, Republican and Other. The Democrat shows 260 votes in favor, Republican reflected 120 votes, and for Other 240 votes are in favor. The total votes in favor is 620."/>
          <p:cNvGraphicFramePr>
            <a:graphicFrameLocks noGrp="1"/>
          </p:cNvGraphicFramePr>
          <p:nvPr>
            <p:extLst>
              <p:ext uri="{D42A27DB-BD31-4B8C-83A1-F6EECF244321}">
                <p14:modId xmlns:p14="http://schemas.microsoft.com/office/powerpoint/2010/main" val="4263416222"/>
              </p:ext>
            </p:extLst>
          </p:nvPr>
        </p:nvGraphicFramePr>
        <p:xfrm>
          <a:off x="1600200" y="2157948"/>
          <a:ext cx="5932488" cy="905128"/>
        </p:xfrm>
        <a:graphic>
          <a:graphicData uri="http://schemas.openxmlformats.org/drawingml/2006/table">
            <a:tbl>
              <a:tblPr firstRow="1"/>
              <a:tblGrid>
                <a:gridCol w="1323975">
                  <a:extLst>
                    <a:ext uri="{9D8B030D-6E8A-4147-A177-3AD203B41FA5}">
                      <a16:colId xmlns:a16="http://schemas.microsoft.com/office/drawing/2014/main" xmlns="" val="20000"/>
                    </a:ext>
                  </a:extLst>
                </a:gridCol>
                <a:gridCol w="1158875">
                  <a:extLst>
                    <a:ext uri="{9D8B030D-6E8A-4147-A177-3AD203B41FA5}">
                      <a16:colId xmlns:a16="http://schemas.microsoft.com/office/drawing/2014/main" xmlns="" val="20001"/>
                    </a:ext>
                  </a:extLst>
                </a:gridCol>
                <a:gridCol w="1393825">
                  <a:extLst>
                    <a:ext uri="{9D8B030D-6E8A-4147-A177-3AD203B41FA5}">
                      <a16:colId xmlns:a16="http://schemas.microsoft.com/office/drawing/2014/main" xmlns="" val="20002"/>
                    </a:ext>
                  </a:extLst>
                </a:gridCol>
                <a:gridCol w="1028700">
                  <a:extLst>
                    <a:ext uri="{9D8B030D-6E8A-4147-A177-3AD203B41FA5}">
                      <a16:colId xmlns:a16="http://schemas.microsoft.com/office/drawing/2014/main" xmlns="" val="20003"/>
                    </a:ext>
                  </a:extLst>
                </a:gridCol>
                <a:gridCol w="1027113">
                  <a:extLst>
                    <a:ext uri="{9D8B030D-6E8A-4147-A177-3AD203B41FA5}">
                      <a16:colId xmlns:a16="http://schemas.microsoft.com/office/drawing/2014/main" xmlns="" val="20004"/>
                    </a:ext>
                  </a:extLst>
                </a:gridCol>
              </a:tblGrid>
              <a:tr h="168994">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Position</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7981" marR="7981" marT="7985" marB="798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Democrat</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Republican</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Other</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r h="167489">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Favor</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7981" marR="7981" marT="7985" marB="798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260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120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240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620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167489">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Oppose</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7981" marR="7981" marT="7985" marB="798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40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240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itchFamily="34" charset="0"/>
                          <a:ea typeface="ＭＳ Ｐゴシック" pitchFamily="34" charset="-128"/>
                          <a:cs typeface="Arial" panose="020B0604020202020204" pitchFamily="34" charset="0"/>
                        </a:rPr>
                        <a:t>100</a:t>
                      </a: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480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181827">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endParaRPr>
                    </a:p>
                  </a:txBody>
                  <a:tcPr marL="7981" marR="7981" marT="7985" marB="798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300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360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340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ea typeface="ＭＳ Ｐゴシック" pitchFamily="34" charset="-128"/>
                        </a:defRPr>
                      </a:lvl1pPr>
                      <a:lvl2pPr marL="742950" indent="-285750">
                        <a:spcBef>
                          <a:spcPts val="325"/>
                        </a:spcBef>
                        <a:buClr>
                          <a:schemeClr val="accent1"/>
                        </a:buClr>
                        <a:buFont typeface="Verdana" pitchFamily="34" charset="0"/>
                        <a:defRPr sz="2100">
                          <a:solidFill>
                            <a:schemeClr val="tx1"/>
                          </a:solidFill>
                          <a:latin typeface="Lucida Sans Unicode" pitchFamily="34" charset="0"/>
                          <a:ea typeface="ＭＳ Ｐゴシック" pitchFamily="34" charset="-128"/>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ea typeface="ＭＳ Ｐゴシック" pitchFamily="34" charset="-128"/>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ea typeface="ＭＳ Ｐゴシック" pitchFamily="34" charset="-128"/>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ea typeface="ＭＳ Ｐゴシック" pitchFamily="34" charset="-128"/>
                        </a:defRPr>
                      </a:lvl5pPr>
                      <a:lvl6pPr marL="25146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6pPr>
                      <a:lvl7pPr marL="29718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7pPr>
                      <a:lvl8pPr marL="34290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8pPr>
                      <a:lvl9pPr marL="3886200" indent="-228600" eaLnBrk="0" fontAlgn="base" hangingPunct="0">
                        <a:spcBef>
                          <a:spcPts val="350"/>
                        </a:spcBef>
                        <a:spcAft>
                          <a:spcPct val="0"/>
                        </a:spcAft>
                        <a:buClr>
                          <a:schemeClr val="accent2"/>
                        </a:buClr>
                        <a:buFont typeface="Wingdings 2" pitchFamily="18" charset="2"/>
                        <a:defRPr sz="1600">
                          <a:solidFill>
                            <a:schemeClr val="tx1"/>
                          </a:solidFill>
                          <a:latin typeface="Lucida Sans Unicode" pitchFamily="34" charset="0"/>
                          <a:ea typeface="ＭＳ Ｐゴシック" pitchFamily="34" charset="-128"/>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ヒラギノ角ゴ Pro W3" charset="-128"/>
                          <a:cs typeface="Arial" panose="020B0604020202020204" pitchFamily="34" charset="0"/>
                        </a:rPr>
                        <a:t>1000</a:t>
                      </a:r>
                    </a:p>
                  </a:txBody>
                  <a:tcPr marL="57464" marR="5746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bl>
          </a:graphicData>
        </a:graphic>
      </p:graphicFrame>
      <p:grpSp>
        <p:nvGrpSpPr>
          <p:cNvPr id="5" name="Group 4" descr="The table has 5 columns and 4 rows. The row 3 and 4 is faded and not discussed. The column 1, 2, 3 and 4 is labeled &quot;Position,&quot; &quot;Democrat,&quot; &quot;Republican&quot; and &quot;Other,&quot; respectively. The row 2 shows values which depict voter who favors the school of choice program for Democrat, Republican and Other. The Democrat shows 260 votes in favor, Republican reflected 120 votes, and for Other 240 votes are in favor. The total votes in favor is 620."/>
          <p:cNvGrpSpPr/>
          <p:nvPr/>
        </p:nvGrpSpPr>
        <p:grpSpPr>
          <a:xfrm>
            <a:off x="4572000" y="2386548"/>
            <a:ext cx="2667000" cy="673626"/>
            <a:chOff x="4572000" y="2057400"/>
            <a:chExt cx="2667000" cy="673626"/>
          </a:xfrm>
        </p:grpSpPr>
        <p:sp>
          <p:nvSpPr>
            <p:cNvPr id="8" name="Oval 7"/>
            <p:cNvSpPr/>
            <p:nvPr/>
          </p:nvSpPr>
          <p:spPr>
            <a:xfrm>
              <a:off x="4572000" y="2057400"/>
              <a:ext cx="457200" cy="228600"/>
            </a:xfrm>
            <a:prstGeom prst="ellipse">
              <a:avLst/>
            </a:prstGeom>
            <a:solidFill>
              <a:srgbClr val="FFFF00">
                <a:alpha val="53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endParaRPr lang="en-US" altLang="en-US" baseline="-25000" dirty="0">
                <a:solidFill>
                  <a:srgbClr val="FFFFFF"/>
                </a:solidFill>
                <a:latin typeface="Lucida Sans Unicode" pitchFamily="34" charset="0"/>
              </a:endParaRPr>
            </a:p>
          </p:txBody>
        </p:sp>
        <p:sp>
          <p:nvSpPr>
            <p:cNvPr id="9" name="Oval 8"/>
            <p:cNvSpPr/>
            <p:nvPr/>
          </p:nvSpPr>
          <p:spPr>
            <a:xfrm>
              <a:off x="6781800" y="2502426"/>
              <a:ext cx="457200" cy="228600"/>
            </a:xfrm>
            <a:prstGeom prst="ellipse">
              <a:avLst/>
            </a:prstGeom>
            <a:solidFill>
              <a:srgbClr val="FFFF00">
                <a:alpha val="53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endParaRPr lang="en-US" altLang="en-US" dirty="0">
                <a:solidFill>
                  <a:srgbClr val="FFFFFF"/>
                </a:solidFill>
                <a:latin typeface="Lucida Sans Unicode" pitchFamily="34" charset="0"/>
              </a:endParaRPr>
            </a:p>
          </p:txBody>
        </p:sp>
      </p:grpSp>
      <p:sp>
        <p:nvSpPr>
          <p:cNvPr id="3" name="TextBox 2"/>
          <p:cNvSpPr txBox="1"/>
          <p:nvPr/>
        </p:nvSpPr>
        <p:spPr>
          <a:xfrm>
            <a:off x="533400" y="3072348"/>
            <a:ext cx="8077200" cy="3785652"/>
          </a:xfrm>
          <a:prstGeom prst="rect">
            <a:avLst/>
          </a:prstGeom>
          <a:noFill/>
        </p:spPr>
        <p:txBody>
          <a:bodyPr wrap="square" rtlCol="0">
            <a:spAutoFit/>
          </a:bodyPr>
          <a:lstStyle/>
          <a:p>
            <a:pPr eaLnBrk="1" hangingPunct="1">
              <a:spcAft>
                <a:spcPts val="1200"/>
              </a:spcAft>
              <a:buClr>
                <a:prstClr val="black"/>
              </a:buClr>
              <a:buSzPct val="100000"/>
            </a:pPr>
            <a:r>
              <a:rPr lang="en-US" altLang="en-US" sz="1600" dirty="0">
                <a:solidFill>
                  <a:prstClr val="black"/>
                </a:solidFill>
                <a:ea typeface="ヒラギノ角ゴ Pro W3" charset="-128"/>
                <a:cs typeface="Arial" panose="020B0604020202020204" pitchFamily="34" charset="0"/>
              </a:rPr>
              <a:t>Let the event: </a:t>
            </a:r>
          </a:p>
          <a:p>
            <a:pPr eaLnBrk="1" hangingPunct="1">
              <a:spcAft>
                <a:spcPts val="1200"/>
              </a:spcAft>
              <a:buClr>
                <a:prstClr val="black"/>
              </a:buClr>
              <a:buSzPct val="100000"/>
            </a:pPr>
            <a:r>
              <a:rPr lang="en-US" altLang="en-US" sz="1600" i="1" dirty="0">
                <a:solidFill>
                  <a:prstClr val="black"/>
                </a:solidFill>
                <a:ea typeface="ヒラギノ角ゴ Pro W3" charset="-128"/>
                <a:cs typeface="Arial" panose="020B0604020202020204" pitchFamily="34" charset="0"/>
              </a:rPr>
              <a:t>D</a:t>
            </a:r>
            <a:r>
              <a:rPr lang="en-US" altLang="en-US" sz="1600" dirty="0">
                <a:solidFill>
                  <a:prstClr val="black"/>
                </a:solidFill>
                <a:ea typeface="ヒラギノ角ゴ Pro W3" charset="-128"/>
                <a:cs typeface="Arial" panose="020B0604020202020204" pitchFamily="34" charset="0"/>
              </a:rPr>
              <a:t> = {voter is a Democrat} </a:t>
            </a:r>
          </a:p>
          <a:p>
            <a:pPr eaLnBrk="1" hangingPunct="1">
              <a:spcAft>
                <a:spcPts val="1200"/>
              </a:spcAft>
              <a:buClr>
                <a:prstClr val="black"/>
              </a:buClr>
              <a:buSzPct val="100000"/>
            </a:pPr>
            <a:r>
              <a:rPr lang="en-US" altLang="en-US" sz="1600" i="1" dirty="0">
                <a:solidFill>
                  <a:prstClr val="black"/>
                </a:solidFill>
                <a:ea typeface="ヒラギノ角ゴ Pro W3" charset="-128"/>
                <a:cs typeface="Arial" panose="020B0604020202020204" pitchFamily="34" charset="0"/>
              </a:rPr>
              <a:t>R</a:t>
            </a:r>
            <a:r>
              <a:rPr lang="en-US" altLang="en-US" sz="1600" dirty="0">
                <a:solidFill>
                  <a:prstClr val="black"/>
                </a:solidFill>
                <a:ea typeface="ヒラギノ角ゴ Pro W3" charset="-128"/>
                <a:cs typeface="Arial" panose="020B0604020202020204" pitchFamily="34" charset="0"/>
              </a:rPr>
              <a:t> = {voter is a Republican}</a:t>
            </a:r>
          </a:p>
          <a:p>
            <a:pPr eaLnBrk="1" hangingPunct="1">
              <a:spcAft>
                <a:spcPts val="1200"/>
              </a:spcAft>
              <a:buClr>
                <a:prstClr val="black"/>
              </a:buClr>
              <a:buSzPct val="100000"/>
            </a:pPr>
            <a:r>
              <a:rPr lang="en-US" altLang="en-US" sz="1600" i="1" dirty="0">
                <a:solidFill>
                  <a:prstClr val="black"/>
                </a:solidFill>
                <a:ea typeface="ヒラギノ角ゴ Pro W3" charset="-128"/>
                <a:cs typeface="Arial" panose="020B0604020202020204" pitchFamily="34" charset="0"/>
              </a:rPr>
              <a:t>F</a:t>
            </a:r>
            <a:r>
              <a:rPr lang="en-US" altLang="en-US" sz="1600" dirty="0">
                <a:solidFill>
                  <a:prstClr val="black"/>
                </a:solidFill>
                <a:ea typeface="ヒラギノ角ゴ Pro W3" charset="-128"/>
                <a:cs typeface="Arial" panose="020B0604020202020204" pitchFamily="34" charset="0"/>
              </a:rPr>
              <a:t> = {voter favors the school-of-choice program} </a:t>
            </a:r>
          </a:p>
          <a:p>
            <a:pPr lvl="0" eaLnBrk="1" hangingPunct="1">
              <a:spcAft>
                <a:spcPts val="1200"/>
              </a:spcAft>
              <a:buClr>
                <a:prstClr val="black"/>
              </a:buClr>
              <a:buSzPct val="100000"/>
            </a:pPr>
            <a:r>
              <a:rPr lang="en-US" altLang="en-US" sz="1600" dirty="0">
                <a:solidFill>
                  <a:prstClr val="black"/>
                </a:solidFill>
                <a:ea typeface="ヒラギノ角ゴ Pro W3" charset="-128"/>
                <a:cs typeface="Arial" panose="020B0604020202020204" pitchFamily="34" charset="0"/>
              </a:rPr>
              <a:t>What is the probability that a randomly selected American voter is a</a:t>
            </a:r>
            <a:r>
              <a:rPr lang="en-US" altLang="en-US" sz="1600" i="1" dirty="0">
                <a:solidFill>
                  <a:prstClr val="black"/>
                </a:solidFill>
                <a:ea typeface="ヒラギノ角ゴ Pro W3" charset="-128"/>
                <a:cs typeface="Arial" panose="020B0604020202020204" pitchFamily="34" charset="0"/>
              </a:rPr>
              <a:t> Republican </a:t>
            </a:r>
            <a:r>
              <a:rPr lang="en-US" altLang="en-US" sz="1600" dirty="0">
                <a:solidFill>
                  <a:prstClr val="black"/>
                </a:solidFill>
                <a:ea typeface="ヒラギノ角ゴ Pro W3" charset="-128"/>
                <a:cs typeface="Arial" panose="020B0604020202020204" pitchFamily="34" charset="0"/>
              </a:rPr>
              <a:t>and </a:t>
            </a:r>
            <a:r>
              <a:rPr lang="en-US" altLang="en-US" sz="1600" i="1" dirty="0">
                <a:solidFill>
                  <a:prstClr val="black"/>
                </a:solidFill>
                <a:ea typeface="ヒラギノ角ゴ Pro W3" charset="-128"/>
                <a:cs typeface="Arial" panose="020B0604020202020204" pitchFamily="34" charset="0"/>
              </a:rPr>
              <a:t>favors </a:t>
            </a:r>
            <a:r>
              <a:rPr lang="en-US" altLang="en-US" sz="1600" dirty="0">
                <a:solidFill>
                  <a:prstClr val="black"/>
                </a:solidFill>
                <a:ea typeface="ヒラギノ角ゴ Pro W3" charset="-128"/>
                <a:cs typeface="Arial" panose="020B0604020202020204" pitchFamily="34" charset="0"/>
              </a:rPr>
              <a:t>the school-of-choice program?</a:t>
            </a:r>
          </a:p>
          <a:p>
            <a:pPr lvl="0" eaLnBrk="1" hangingPunct="1">
              <a:spcAft>
                <a:spcPts val="1200"/>
              </a:spcAft>
              <a:buClr>
                <a:prstClr val="black"/>
              </a:buClr>
              <a:buSzPct val="100000"/>
            </a:pPr>
            <a:r>
              <a:rPr lang="en-US" altLang="en-US" sz="1600" b="1" dirty="0">
                <a:solidFill>
                  <a:prstClr val="black"/>
                </a:solidFill>
                <a:ea typeface="ヒラギノ角ゴ Pro W3" charset="-128"/>
                <a:cs typeface="Arial" panose="020B0604020202020204" pitchFamily="34" charset="0"/>
              </a:rPr>
              <a:t>a.</a:t>
            </a:r>
            <a:r>
              <a:rPr lang="en-US" altLang="en-US" sz="1600" b="1" i="1" dirty="0">
                <a:solidFill>
                  <a:prstClr val="black"/>
                </a:solidFill>
                <a:ea typeface="ヒラギノ角ゴ Pro W3" charset="-128"/>
                <a:cs typeface="Arial" panose="020B0604020202020204" pitchFamily="34" charset="0"/>
              </a:rPr>
              <a:t>   </a:t>
            </a:r>
            <a:r>
              <a:rPr lang="en-US" altLang="en-US" sz="1600" b="1" dirty="0">
                <a:solidFill>
                  <a:prstClr val="black"/>
                </a:solidFill>
                <a:ea typeface="ヒラギノ角ゴ Pro W3" charset="-128"/>
                <a:cs typeface="Arial" panose="020B0604020202020204" pitchFamily="34" charset="0"/>
              </a:rPr>
              <a:t>0.12 (correct)</a:t>
            </a:r>
          </a:p>
          <a:p>
            <a:pPr lvl="0" eaLnBrk="1" hangingPunct="1">
              <a:spcAft>
                <a:spcPts val="1200"/>
              </a:spcAft>
              <a:buClr>
                <a:prstClr val="black"/>
              </a:buClr>
              <a:buSzPct val="100000"/>
            </a:pPr>
            <a:r>
              <a:rPr lang="en-US" altLang="en-US" sz="1600" dirty="0">
                <a:solidFill>
                  <a:prstClr val="black"/>
                </a:solidFill>
                <a:ea typeface="ヒラギノ角ゴ Pro W3" charset="-128"/>
                <a:cs typeface="Arial" panose="020B0604020202020204" pitchFamily="34" charset="0"/>
              </a:rPr>
              <a:t>b.   0.19 </a:t>
            </a:r>
          </a:p>
          <a:p>
            <a:pPr lvl="0" eaLnBrk="1" hangingPunct="1">
              <a:spcAft>
                <a:spcPts val="1200"/>
              </a:spcAft>
              <a:buClr>
                <a:prstClr val="black"/>
              </a:buClr>
              <a:buSzPct val="100000"/>
            </a:pPr>
            <a:r>
              <a:rPr lang="en-US" altLang="en-US" sz="1600" dirty="0">
                <a:solidFill>
                  <a:prstClr val="black"/>
                </a:solidFill>
                <a:ea typeface="ヒラギノ角ゴ Pro W3" charset="-128"/>
                <a:cs typeface="Arial" panose="020B0604020202020204" pitchFamily="34" charset="0"/>
              </a:rPr>
              <a:t>c.   0.33 </a:t>
            </a:r>
          </a:p>
          <a:p>
            <a:pPr lvl="0" eaLnBrk="1" hangingPunct="1">
              <a:spcAft>
                <a:spcPts val="1200"/>
              </a:spcAft>
              <a:buClr>
                <a:prstClr val="black"/>
              </a:buClr>
              <a:buSzPct val="100000"/>
            </a:pPr>
            <a:r>
              <a:rPr lang="en-US" altLang="en-US" sz="1600" dirty="0">
                <a:solidFill>
                  <a:prstClr val="black"/>
                </a:solidFill>
                <a:ea typeface="ヒラギノ角ゴ Pro W3" charset="-128"/>
                <a:cs typeface="Arial" panose="020B0604020202020204" pitchFamily="34" charset="0"/>
              </a:rPr>
              <a:t>d.  </a:t>
            </a:r>
            <a:r>
              <a:rPr lang="en-US" altLang="en-US" sz="1600" i="1" dirty="0">
                <a:solidFill>
                  <a:prstClr val="black"/>
                </a:solidFill>
                <a:ea typeface="ヒラギノ角ゴ Pro W3" charset="-128"/>
                <a:cs typeface="Arial" panose="020B0604020202020204" pitchFamily="34" charset="0"/>
              </a:rPr>
              <a:t> </a:t>
            </a:r>
            <a:r>
              <a:rPr lang="en-US" altLang="en-US" sz="1600" dirty="0">
                <a:solidFill>
                  <a:prstClr val="black"/>
                </a:solidFill>
                <a:ea typeface="ヒラギノ角ゴ Pro W3" charset="-128"/>
                <a:cs typeface="Arial" panose="020B0604020202020204" pitchFamily="34" charset="0"/>
              </a:rPr>
              <a:t>0.62</a:t>
            </a:r>
          </a:p>
        </p:txBody>
      </p:sp>
      <p:graphicFrame>
        <p:nvGraphicFramePr>
          <p:cNvPr id="7" name="Object 122" descr="The image shows probability calculation that a randomly selected American voter is a Republican and favors the school of choice program. It is mentioned as &quot;120&quot; divide by &quot;1000.&quot;"/>
          <p:cNvGraphicFramePr>
            <a:graphicFrameLocks noChangeAspect="1"/>
          </p:cNvGraphicFramePr>
          <p:nvPr>
            <p:extLst>
              <p:ext uri="{D42A27DB-BD31-4B8C-83A1-F6EECF244321}">
                <p14:modId xmlns:p14="http://schemas.microsoft.com/office/powerpoint/2010/main" val="2378084215"/>
              </p:ext>
            </p:extLst>
          </p:nvPr>
        </p:nvGraphicFramePr>
        <p:xfrm>
          <a:off x="2590800" y="5358348"/>
          <a:ext cx="687388" cy="762000"/>
        </p:xfrm>
        <a:graphic>
          <a:graphicData uri="http://schemas.openxmlformats.org/presentationml/2006/ole">
            <mc:AlternateContent xmlns:mc="http://schemas.openxmlformats.org/markup-compatibility/2006">
              <mc:Choice xmlns:v="urn:schemas-microsoft-com:vml" Requires="v">
                <p:oleObj spid="_x0000_s87093" name="Equation" r:id="rId4" imgW="355292" imgH="393359" progId="Equation.DSMT4">
                  <p:embed/>
                </p:oleObj>
              </mc:Choice>
              <mc:Fallback>
                <p:oleObj name="Equation" r:id="rId4" imgW="355292" imgH="393359"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5358348"/>
                        <a:ext cx="687388" cy="762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Footer Placeholder 3"/>
          <p:cNvSpPr>
            <a:spLocks noGrp="1"/>
          </p:cNvSpPr>
          <p:nvPr>
            <p:ph type="ftr" sz="quarter" idx="11"/>
          </p:nvPr>
        </p:nvSpPr>
        <p:spPr/>
        <p:txBody>
          <a:bodyPr/>
          <a:lstStyle/>
          <a:p>
            <a:pPr>
              <a:defRPr/>
            </a:pPr>
            <a:r>
              <a:rPr lang="en-US" altLang="en-US" dirty="0">
                <a:latin typeface="Arial" panose="020B0604020202020204" pitchFamily="34" charset="0"/>
                <a:cs typeface="Arial" panose="020B0604020202020204" pitchFamily="34" charset="0"/>
              </a:rPr>
              <a:t>4.5  General Probability Rules</a:t>
            </a:r>
            <a:endParaRPr lang="en-US" altLang="en-US"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1725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4.5-7</a:t>
            </a:r>
          </a:p>
        </p:txBody>
      </p:sp>
      <p:sp>
        <p:nvSpPr>
          <p:cNvPr id="1304579" name="Rectangle 3"/>
          <p:cNvSpPr>
            <a:spLocks noGrp="1" noChangeArrowheads="1"/>
          </p:cNvSpPr>
          <p:nvPr>
            <p:ph idx="1"/>
          </p:nvPr>
        </p:nvSpPr>
        <p:spPr>
          <a:xfrm>
            <a:off x="457200" y="1546860"/>
            <a:ext cx="8229600" cy="381000"/>
          </a:xfrm>
        </p:spPr>
        <p:txBody>
          <a:bodyPr/>
          <a:lstStyle/>
          <a:p>
            <a:pPr marL="0" eaLnBrk="1" hangingPunct="1">
              <a:spcBef>
                <a:spcPct val="0"/>
              </a:spcBef>
              <a:buFont typeface="Wingdings" pitchFamily="2" charset="2"/>
              <a:buNone/>
            </a:pPr>
            <a:r>
              <a:rPr lang="en-US" altLang="en-US" sz="2000" dirty="0">
                <a:ea typeface="ヒラギノ角ゴ Pro W3" charset="-128"/>
              </a:rPr>
              <a:t>Consider the following survey given to students about majors.</a:t>
            </a:r>
          </a:p>
          <a:p>
            <a:pPr marL="0" eaLnBrk="1" hangingPunct="1">
              <a:spcBef>
                <a:spcPct val="0"/>
              </a:spcBef>
              <a:buFont typeface="Wingdings" pitchFamily="2" charset="2"/>
              <a:buNone/>
            </a:pPr>
            <a:endParaRPr lang="en-US" altLang="en-US" sz="2000" dirty="0">
              <a:ea typeface="ヒラギノ角ゴ Pro W3" charset="-128"/>
            </a:endParaRPr>
          </a:p>
        </p:txBody>
      </p:sp>
      <p:pic>
        <p:nvPicPr>
          <p:cNvPr id="61446" name="Picture 1" descr="The table has 5 columns and 4 rows. The column 1, 2, 3, 4 and 5 are labeled &quot;Gender/Major,&quot; &quot;Science,&quot; &quot;Business,&quot; &quot;Fine Arts&quot; and &quot;Totals.&quot; It mentions that 80 male and 40 female students have majors in &quot;Science.&quot; Similarly, 40 male and 50 female students have &quot;Business&quot; as majors. 20 male and 70 female students have &quot;Fine Arts&quot; as majors. There are 140 male and 160 female students in total.  "/>
          <p:cNvPicPr>
            <a:picLocks noChangeAspect="1"/>
          </p:cNvPicPr>
          <p:nvPr/>
        </p:nvPicPr>
        <p:blipFill rotWithShape="1">
          <a:blip r:embed="rId3" cstate="print">
            <a:extLst>
              <a:ext uri="{28A0092B-C50C-407E-A947-70E740481C1C}">
                <a14:useLocalDpi xmlns:a14="http://schemas.microsoft.com/office/drawing/2010/main" val="0"/>
              </a:ext>
            </a:extLst>
          </a:blip>
          <a:srcRect r="13914" b="19459"/>
          <a:stretch/>
        </p:blipFill>
        <p:spPr bwMode="auto">
          <a:xfrm>
            <a:off x="2209800" y="2020489"/>
            <a:ext cx="4724400" cy="75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457200" y="2918460"/>
            <a:ext cx="8229600" cy="3939540"/>
          </a:xfrm>
          <a:prstGeom prst="rect">
            <a:avLst/>
          </a:prstGeom>
          <a:noFill/>
        </p:spPr>
        <p:txBody>
          <a:bodyPr wrap="square" rtlCol="0">
            <a:spAutoFit/>
          </a:bodyPr>
          <a:lstStyle/>
          <a:p>
            <a:pPr lvl="0" eaLnBrk="1" hangingPunct="1">
              <a:spcAft>
                <a:spcPts val="1200"/>
              </a:spcAft>
              <a:buClr>
                <a:prstClr val="black"/>
              </a:buClr>
              <a:buSzPct val="100000"/>
            </a:pPr>
            <a:r>
              <a:rPr lang="en-US" altLang="en-US" sz="2000" dirty="0">
                <a:solidFill>
                  <a:prstClr val="black"/>
                </a:solidFill>
                <a:ea typeface="ヒラギノ角ゴ Pro W3" charset="-128"/>
                <a:cs typeface="Arial" panose="020B0604020202020204" pitchFamily="34" charset="0"/>
              </a:rPr>
              <a:t>Let the event: </a:t>
            </a:r>
          </a:p>
          <a:p>
            <a:pPr lvl="0" eaLnBrk="1" hangingPunct="1">
              <a:spcAft>
                <a:spcPts val="1200"/>
              </a:spcAft>
              <a:buClr>
                <a:prstClr val="black"/>
              </a:buClr>
              <a:buSzPct val="100000"/>
            </a:pPr>
            <a:r>
              <a:rPr lang="en-US" altLang="en-US" sz="2000" i="1" dirty="0">
                <a:solidFill>
                  <a:prstClr val="black"/>
                </a:solidFill>
                <a:ea typeface="ヒラギノ角ゴ Pro W3" charset="-128"/>
                <a:cs typeface="Arial" panose="020B0604020202020204" pitchFamily="34" charset="0"/>
              </a:rPr>
              <a:t>F</a:t>
            </a:r>
            <a:r>
              <a:rPr lang="en-US" altLang="en-US" sz="2000" dirty="0">
                <a:solidFill>
                  <a:prstClr val="black"/>
                </a:solidFill>
                <a:ea typeface="ヒラギノ角ゴ Pro W3" charset="-128"/>
                <a:cs typeface="Arial" panose="020B0604020202020204" pitchFamily="34" charset="0"/>
              </a:rPr>
              <a:t> = {student is female} </a:t>
            </a:r>
          </a:p>
          <a:p>
            <a:pPr lvl="0" eaLnBrk="1" hangingPunct="1">
              <a:spcAft>
                <a:spcPts val="1200"/>
              </a:spcAft>
              <a:buClr>
                <a:prstClr val="black"/>
              </a:buClr>
              <a:buSzPct val="100000"/>
            </a:pPr>
            <a:r>
              <a:rPr lang="en-US" altLang="en-US" sz="2000" i="1" dirty="0">
                <a:solidFill>
                  <a:prstClr val="black"/>
                </a:solidFill>
                <a:ea typeface="ヒラギノ角ゴ Pro W3" charset="-128"/>
                <a:cs typeface="Arial" panose="020B0604020202020204" pitchFamily="34" charset="0"/>
              </a:rPr>
              <a:t>B</a:t>
            </a:r>
            <a:r>
              <a:rPr lang="en-US" altLang="en-US" sz="2000" dirty="0">
                <a:solidFill>
                  <a:prstClr val="black"/>
                </a:solidFill>
                <a:ea typeface="ヒラギノ角ゴ Pro W3" charset="-128"/>
                <a:cs typeface="Arial" panose="020B0604020202020204" pitchFamily="34" charset="0"/>
              </a:rPr>
              <a:t> = {student majors in business}</a:t>
            </a:r>
          </a:p>
          <a:p>
            <a:pPr lvl="0" eaLnBrk="1" hangingPunct="1">
              <a:spcAft>
                <a:spcPts val="1200"/>
              </a:spcAft>
              <a:buClr>
                <a:prstClr val="black"/>
              </a:buClr>
              <a:buSzPct val="100000"/>
            </a:pPr>
            <a:r>
              <a:rPr lang="en-US" altLang="en-US" sz="2000" dirty="0">
                <a:solidFill>
                  <a:prstClr val="black"/>
                </a:solidFill>
                <a:ea typeface="ヒラギノ角ゴ Pro W3" charset="-128"/>
                <a:cs typeface="Arial" panose="020B0604020202020204" pitchFamily="34" charset="0"/>
              </a:rPr>
              <a:t>What is the probability that a randomly selected student is a female and majors in business?</a:t>
            </a:r>
          </a:p>
          <a:p>
            <a:pPr lvl="0" eaLnBrk="1" hangingPunct="1">
              <a:spcAft>
                <a:spcPts val="1200"/>
              </a:spcAft>
              <a:buClr>
                <a:prstClr val="black"/>
              </a:buClr>
              <a:buSzPct val="100000"/>
            </a:pPr>
            <a:endParaRPr lang="en-US" altLang="en-US" sz="2000" dirty="0">
              <a:solidFill>
                <a:prstClr val="black"/>
              </a:solidFill>
              <a:ea typeface="ヒラギノ角ゴ Pro W3" charset="-128"/>
              <a:cs typeface="Arial" panose="020B0604020202020204" pitchFamily="34" charset="0"/>
            </a:endParaRPr>
          </a:p>
          <a:p>
            <a:pPr lvl="0" eaLnBrk="1" hangingPunct="1">
              <a:spcAft>
                <a:spcPts val="1200"/>
              </a:spcAft>
              <a:buClr>
                <a:prstClr val="black"/>
              </a:buClr>
              <a:buSzPct val="100000"/>
            </a:pPr>
            <a:r>
              <a:rPr lang="en-US" altLang="en-US" sz="2000" dirty="0">
                <a:solidFill>
                  <a:prstClr val="black"/>
                </a:solidFill>
                <a:ea typeface="ヒラギノ角ゴ Pro W3" charset="-128"/>
                <a:cs typeface="Arial" panose="020B0604020202020204" pitchFamily="34" charset="0"/>
              </a:rPr>
              <a:t>a.</a:t>
            </a:r>
            <a:r>
              <a:rPr lang="en-US" altLang="en-US" sz="2000" i="1" dirty="0">
                <a:solidFill>
                  <a:prstClr val="black"/>
                </a:solidFill>
                <a:ea typeface="ヒラギノ角ゴ Pro W3" charset="-128"/>
                <a:cs typeface="Arial" panose="020B0604020202020204" pitchFamily="34" charset="0"/>
              </a:rPr>
              <a:t> P</a:t>
            </a:r>
            <a:r>
              <a:rPr lang="en-US" altLang="en-US" sz="2000" dirty="0">
                <a:solidFill>
                  <a:prstClr val="black"/>
                </a:solidFill>
                <a:ea typeface="ヒラギノ角ゴ Pro W3" charset="-128"/>
                <a:cs typeface="Arial" panose="020B0604020202020204" pitchFamily="34" charset="0"/>
              </a:rPr>
              <a:t>(</a:t>
            </a:r>
            <a:r>
              <a:rPr lang="en-US" altLang="en-US" sz="2000" i="1" dirty="0">
                <a:solidFill>
                  <a:prstClr val="black"/>
                </a:solidFill>
                <a:ea typeface="ヒラギノ角ゴ Pro W3" charset="-128"/>
                <a:cs typeface="Arial" panose="020B0604020202020204" pitchFamily="34" charset="0"/>
              </a:rPr>
              <a:t>F and B</a:t>
            </a:r>
            <a:r>
              <a:rPr lang="en-US" altLang="en-US" sz="2000" dirty="0">
                <a:solidFill>
                  <a:prstClr val="black"/>
                </a:solidFill>
                <a:ea typeface="ヒラギノ角ゴ Pro W3" charset="-128"/>
                <a:cs typeface="Arial" panose="020B0604020202020204" pitchFamily="34" charset="0"/>
              </a:rPr>
              <a:t>) = 0.31</a:t>
            </a:r>
          </a:p>
          <a:p>
            <a:pPr lvl="0" eaLnBrk="1" hangingPunct="1">
              <a:spcAft>
                <a:spcPts val="1200"/>
              </a:spcAft>
              <a:buClr>
                <a:prstClr val="black"/>
              </a:buClr>
              <a:buSzPct val="100000"/>
            </a:pPr>
            <a:r>
              <a:rPr lang="en-US" altLang="en-US" sz="2000" dirty="0">
                <a:solidFill>
                  <a:prstClr val="black"/>
                </a:solidFill>
                <a:ea typeface="ヒラギノ角ゴ Pro W3" charset="-128"/>
                <a:cs typeface="Arial" panose="020B0604020202020204" pitchFamily="34" charset="0"/>
              </a:rPr>
              <a:t>b. </a:t>
            </a:r>
            <a:r>
              <a:rPr lang="en-US" altLang="en-US" sz="2000" i="1" dirty="0">
                <a:solidFill>
                  <a:prstClr val="black"/>
                </a:solidFill>
                <a:ea typeface="ヒラギノ角ゴ Pro W3" charset="-128"/>
                <a:cs typeface="Arial" panose="020B0604020202020204" pitchFamily="34" charset="0"/>
              </a:rPr>
              <a:t>P</a:t>
            </a:r>
            <a:r>
              <a:rPr lang="en-US" altLang="en-US" sz="2000" dirty="0">
                <a:solidFill>
                  <a:prstClr val="black"/>
                </a:solidFill>
                <a:ea typeface="ヒラギノ角ゴ Pro W3" charset="-128"/>
                <a:cs typeface="Arial" panose="020B0604020202020204" pitchFamily="34" charset="0"/>
              </a:rPr>
              <a:t>(</a:t>
            </a:r>
            <a:r>
              <a:rPr lang="en-US" altLang="en-US" sz="2000" i="1" dirty="0">
                <a:solidFill>
                  <a:prstClr val="black"/>
                </a:solidFill>
                <a:ea typeface="ヒラギノ角ゴ Pro W3" charset="-128"/>
                <a:cs typeface="Arial" panose="020B0604020202020204" pitchFamily="34" charset="0"/>
              </a:rPr>
              <a:t>F and B</a:t>
            </a:r>
            <a:r>
              <a:rPr lang="en-US" altLang="en-US" sz="2000" dirty="0">
                <a:solidFill>
                  <a:prstClr val="black"/>
                </a:solidFill>
                <a:ea typeface="ヒラギノ角ゴ Pro W3" charset="-128"/>
                <a:cs typeface="Arial" panose="020B0604020202020204" pitchFamily="34" charset="0"/>
              </a:rPr>
              <a:t>) = 0.17</a:t>
            </a:r>
          </a:p>
          <a:p>
            <a:pPr lvl="0" eaLnBrk="1" hangingPunct="1">
              <a:spcAft>
                <a:spcPts val="1200"/>
              </a:spcAft>
              <a:buClr>
                <a:prstClr val="black"/>
              </a:buClr>
              <a:buSzPct val="100000"/>
            </a:pPr>
            <a:r>
              <a:rPr lang="en-US" altLang="en-US" sz="2000" dirty="0">
                <a:solidFill>
                  <a:prstClr val="black"/>
                </a:solidFill>
                <a:ea typeface="ヒラギノ角ゴ Pro W3" charset="-128"/>
                <a:cs typeface="Arial" panose="020B0604020202020204" pitchFamily="34" charset="0"/>
              </a:rPr>
              <a:t>c. </a:t>
            </a:r>
            <a:r>
              <a:rPr lang="en-US" altLang="en-US" sz="2000" i="1" dirty="0">
                <a:solidFill>
                  <a:prstClr val="black"/>
                </a:solidFill>
                <a:ea typeface="ヒラギノ角ゴ Pro W3" charset="-128"/>
                <a:cs typeface="Arial" panose="020B0604020202020204" pitchFamily="34" charset="0"/>
              </a:rPr>
              <a:t>P</a:t>
            </a:r>
            <a:r>
              <a:rPr lang="en-US" altLang="en-US" sz="2000" dirty="0">
                <a:solidFill>
                  <a:prstClr val="black"/>
                </a:solidFill>
                <a:ea typeface="ヒラギノ角ゴ Pro W3" charset="-128"/>
                <a:cs typeface="Arial" panose="020B0604020202020204" pitchFamily="34" charset="0"/>
              </a:rPr>
              <a:t>(</a:t>
            </a:r>
            <a:r>
              <a:rPr lang="en-US" altLang="en-US" sz="2000" i="1" dirty="0">
                <a:solidFill>
                  <a:prstClr val="black"/>
                </a:solidFill>
                <a:ea typeface="ヒラギノ角ゴ Pro W3" charset="-128"/>
                <a:cs typeface="Arial" panose="020B0604020202020204" pitchFamily="34" charset="0"/>
              </a:rPr>
              <a:t>F and B</a:t>
            </a:r>
            <a:r>
              <a:rPr lang="en-US" altLang="en-US" sz="2000" dirty="0">
                <a:solidFill>
                  <a:prstClr val="black"/>
                </a:solidFill>
                <a:ea typeface="ヒラギノ角ゴ Pro W3" charset="-128"/>
                <a:cs typeface="Arial" panose="020B0604020202020204" pitchFamily="34" charset="0"/>
              </a:rPr>
              <a:t>) = 0.56</a:t>
            </a:r>
          </a:p>
        </p:txBody>
      </p:sp>
      <p:sp>
        <p:nvSpPr>
          <p:cNvPr id="4" name="Footer Placeholder 3"/>
          <p:cNvSpPr>
            <a:spLocks noGrp="1"/>
          </p:cNvSpPr>
          <p:nvPr>
            <p:ph type="ftr" sz="quarter" idx="11"/>
          </p:nvPr>
        </p:nvSpPr>
        <p:spPr/>
        <p:txBody>
          <a:bodyPr/>
          <a:lstStyle/>
          <a:p>
            <a:pPr>
              <a:defRPr/>
            </a:pPr>
            <a:r>
              <a:rPr lang="en-US" altLang="en-US" dirty="0">
                <a:latin typeface="Arial" panose="020B0604020202020204" pitchFamily="34" charset="0"/>
                <a:cs typeface="Arial" panose="020B0604020202020204" pitchFamily="34" charset="0"/>
              </a:rPr>
              <a:t>4.5  General Probability Rules</a:t>
            </a:r>
            <a:endParaRPr lang="en-US" altLang="en-US" i="1" dirty="0">
              <a:latin typeface="Arial" panose="020B0604020202020204" pitchFamily="34" charset="0"/>
              <a:cs typeface="Arial" panose="020B0604020202020204"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4.5-7 answer</a:t>
            </a:r>
          </a:p>
        </p:txBody>
      </p:sp>
      <p:sp>
        <p:nvSpPr>
          <p:cNvPr id="1304579" name="Rectangle 3"/>
          <p:cNvSpPr>
            <a:spLocks noGrp="1" noChangeArrowheads="1"/>
          </p:cNvSpPr>
          <p:nvPr>
            <p:ph idx="1"/>
          </p:nvPr>
        </p:nvSpPr>
        <p:spPr>
          <a:xfrm>
            <a:off x="457200" y="1524000"/>
            <a:ext cx="8229600" cy="381000"/>
          </a:xfrm>
        </p:spPr>
        <p:txBody>
          <a:bodyPr/>
          <a:lstStyle/>
          <a:p>
            <a:pPr marL="0" eaLnBrk="1" hangingPunct="1">
              <a:spcBef>
                <a:spcPct val="0"/>
              </a:spcBef>
              <a:buFont typeface="Wingdings" pitchFamily="2" charset="2"/>
              <a:buNone/>
            </a:pPr>
            <a:r>
              <a:rPr lang="en-US" altLang="en-US" sz="2000" dirty="0">
                <a:ea typeface="ヒラギノ角ゴ Pro W3" charset="-128"/>
              </a:rPr>
              <a:t>Consider the following survey given to students about majors.</a:t>
            </a:r>
          </a:p>
          <a:p>
            <a:pPr marL="0" eaLnBrk="1" hangingPunct="1">
              <a:spcBef>
                <a:spcPct val="0"/>
              </a:spcBef>
              <a:buFont typeface="Wingdings" pitchFamily="2" charset="2"/>
              <a:buNone/>
            </a:pPr>
            <a:endParaRPr lang="en-US" altLang="en-US" sz="2000" dirty="0">
              <a:ea typeface="ヒラギノ角ゴ Pro W3" charset="-128"/>
            </a:endParaRPr>
          </a:p>
        </p:txBody>
      </p:sp>
      <p:pic>
        <p:nvPicPr>
          <p:cNvPr id="61446" name="Picture 1" descr="The table has 5 columns and 4 rows. The column 1, 2, 3, 4 and 5 are labeled &quot;Gender/Major,&quot; &quot;Science,&quot; &quot;Business,&quot; &quot;Fine Arts&quot; and &quot;Totals.&quot; It mentions that 80 male and 40 female students have majors in &quot;Science.&quot; Similarly, 40 male and 50 female students have &quot;Business&quot; as majors. 20 male and 70 female students have &quot;Fine Arts&quot; as majors. There are 140 male and 160 female students in total.  "/>
          <p:cNvPicPr>
            <a:picLocks noChangeAspect="1"/>
          </p:cNvPicPr>
          <p:nvPr/>
        </p:nvPicPr>
        <p:blipFill rotWithShape="1">
          <a:blip r:embed="rId4" cstate="print">
            <a:extLst>
              <a:ext uri="{28A0092B-C50C-407E-A947-70E740481C1C}">
                <a14:useLocalDpi xmlns:a14="http://schemas.microsoft.com/office/drawing/2010/main" val="0"/>
              </a:ext>
            </a:extLst>
          </a:blip>
          <a:srcRect r="13914" b="19459"/>
          <a:stretch/>
        </p:blipFill>
        <p:spPr bwMode="auto">
          <a:xfrm>
            <a:off x="2209800" y="1997629"/>
            <a:ext cx="4724400" cy="75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457200" y="2895600"/>
            <a:ext cx="8229600" cy="3939540"/>
          </a:xfrm>
          <a:prstGeom prst="rect">
            <a:avLst/>
          </a:prstGeom>
          <a:noFill/>
        </p:spPr>
        <p:txBody>
          <a:bodyPr wrap="square" rtlCol="0">
            <a:spAutoFit/>
          </a:bodyPr>
          <a:lstStyle/>
          <a:p>
            <a:pPr lvl="0" eaLnBrk="1" hangingPunct="1">
              <a:spcAft>
                <a:spcPts val="1200"/>
              </a:spcAft>
              <a:buClr>
                <a:prstClr val="black"/>
              </a:buClr>
              <a:buSzPct val="100000"/>
            </a:pPr>
            <a:r>
              <a:rPr lang="en-US" altLang="en-US" sz="2000" dirty="0">
                <a:solidFill>
                  <a:prstClr val="black"/>
                </a:solidFill>
                <a:ea typeface="ヒラギノ角ゴ Pro W3" charset="-128"/>
                <a:cs typeface="Arial" panose="020B0604020202020204" pitchFamily="34" charset="0"/>
              </a:rPr>
              <a:t>Let the event: </a:t>
            </a:r>
          </a:p>
          <a:p>
            <a:pPr lvl="0" eaLnBrk="1" hangingPunct="1">
              <a:spcAft>
                <a:spcPts val="1200"/>
              </a:spcAft>
              <a:buClr>
                <a:prstClr val="black"/>
              </a:buClr>
              <a:buSzPct val="100000"/>
            </a:pPr>
            <a:r>
              <a:rPr lang="en-US" altLang="en-US" sz="2000" i="1" dirty="0">
                <a:solidFill>
                  <a:prstClr val="black"/>
                </a:solidFill>
                <a:ea typeface="ヒラギノ角ゴ Pro W3" charset="-128"/>
                <a:cs typeface="Arial" panose="020B0604020202020204" pitchFamily="34" charset="0"/>
              </a:rPr>
              <a:t>F</a:t>
            </a:r>
            <a:r>
              <a:rPr lang="en-US" altLang="en-US" sz="2000" dirty="0">
                <a:solidFill>
                  <a:prstClr val="black"/>
                </a:solidFill>
                <a:ea typeface="ヒラギノ角ゴ Pro W3" charset="-128"/>
                <a:cs typeface="Arial" panose="020B0604020202020204" pitchFamily="34" charset="0"/>
              </a:rPr>
              <a:t> = {student is female} </a:t>
            </a:r>
          </a:p>
          <a:p>
            <a:pPr lvl="0" eaLnBrk="1" hangingPunct="1">
              <a:spcAft>
                <a:spcPts val="1200"/>
              </a:spcAft>
              <a:buClr>
                <a:prstClr val="black"/>
              </a:buClr>
              <a:buSzPct val="100000"/>
            </a:pPr>
            <a:r>
              <a:rPr lang="en-US" altLang="en-US" sz="2000" i="1" dirty="0">
                <a:solidFill>
                  <a:prstClr val="black"/>
                </a:solidFill>
                <a:ea typeface="ヒラギノ角ゴ Pro W3" charset="-128"/>
                <a:cs typeface="Arial" panose="020B0604020202020204" pitchFamily="34" charset="0"/>
              </a:rPr>
              <a:t>B</a:t>
            </a:r>
            <a:r>
              <a:rPr lang="en-US" altLang="en-US" sz="2000" dirty="0">
                <a:solidFill>
                  <a:prstClr val="black"/>
                </a:solidFill>
                <a:ea typeface="ヒラギノ角ゴ Pro W3" charset="-128"/>
                <a:cs typeface="Arial" panose="020B0604020202020204" pitchFamily="34" charset="0"/>
              </a:rPr>
              <a:t> = {student majors in business}</a:t>
            </a:r>
          </a:p>
          <a:p>
            <a:pPr lvl="0" eaLnBrk="1" hangingPunct="1">
              <a:spcAft>
                <a:spcPts val="1200"/>
              </a:spcAft>
              <a:buClr>
                <a:prstClr val="black"/>
              </a:buClr>
              <a:buSzPct val="100000"/>
            </a:pPr>
            <a:r>
              <a:rPr lang="en-US" altLang="en-US" sz="2000" dirty="0">
                <a:solidFill>
                  <a:prstClr val="black"/>
                </a:solidFill>
                <a:ea typeface="ヒラギノ角ゴ Pro W3" charset="-128"/>
                <a:cs typeface="Arial" panose="020B0604020202020204" pitchFamily="34" charset="0"/>
              </a:rPr>
              <a:t>What is the probability that a randomly selected student is a female and majors in business?</a:t>
            </a:r>
          </a:p>
          <a:p>
            <a:pPr lvl="0" eaLnBrk="1" hangingPunct="1">
              <a:spcAft>
                <a:spcPts val="1200"/>
              </a:spcAft>
              <a:buClr>
                <a:prstClr val="black"/>
              </a:buClr>
              <a:buSzPct val="100000"/>
            </a:pPr>
            <a:endParaRPr lang="en-US" altLang="en-US" sz="2000" dirty="0">
              <a:solidFill>
                <a:prstClr val="black"/>
              </a:solidFill>
              <a:ea typeface="ヒラギノ角ゴ Pro W3" charset="-128"/>
              <a:cs typeface="Arial" panose="020B0604020202020204" pitchFamily="34" charset="0"/>
            </a:endParaRPr>
          </a:p>
          <a:p>
            <a:pPr lvl="0" eaLnBrk="1" hangingPunct="1">
              <a:spcAft>
                <a:spcPts val="1200"/>
              </a:spcAft>
              <a:buClr>
                <a:prstClr val="black"/>
              </a:buClr>
              <a:buSzPct val="100000"/>
            </a:pPr>
            <a:r>
              <a:rPr lang="en-US" altLang="en-US" sz="2000" dirty="0">
                <a:solidFill>
                  <a:prstClr val="black"/>
                </a:solidFill>
                <a:ea typeface="ヒラギノ角ゴ Pro W3" charset="-128"/>
                <a:cs typeface="Arial" panose="020B0604020202020204" pitchFamily="34" charset="0"/>
              </a:rPr>
              <a:t>a.</a:t>
            </a:r>
            <a:r>
              <a:rPr lang="en-US" altLang="en-US" sz="2000" i="1" dirty="0">
                <a:solidFill>
                  <a:prstClr val="black"/>
                </a:solidFill>
                <a:ea typeface="ヒラギノ角ゴ Pro W3" charset="-128"/>
                <a:cs typeface="Arial" panose="020B0604020202020204" pitchFamily="34" charset="0"/>
              </a:rPr>
              <a:t> P</a:t>
            </a:r>
            <a:r>
              <a:rPr lang="en-US" altLang="en-US" sz="2000" dirty="0">
                <a:solidFill>
                  <a:prstClr val="black"/>
                </a:solidFill>
                <a:ea typeface="ヒラギノ角ゴ Pro W3" charset="-128"/>
                <a:cs typeface="Arial" panose="020B0604020202020204" pitchFamily="34" charset="0"/>
              </a:rPr>
              <a:t>(</a:t>
            </a:r>
            <a:r>
              <a:rPr lang="en-US" altLang="en-US" sz="2000" i="1" dirty="0">
                <a:solidFill>
                  <a:prstClr val="black"/>
                </a:solidFill>
                <a:ea typeface="ヒラギノ角ゴ Pro W3" charset="-128"/>
                <a:cs typeface="Arial" panose="020B0604020202020204" pitchFamily="34" charset="0"/>
              </a:rPr>
              <a:t>F and B</a:t>
            </a:r>
            <a:r>
              <a:rPr lang="en-US" altLang="en-US" sz="2000" dirty="0">
                <a:solidFill>
                  <a:prstClr val="black"/>
                </a:solidFill>
                <a:ea typeface="ヒラギノ角ゴ Pro W3" charset="-128"/>
                <a:cs typeface="Arial" panose="020B0604020202020204" pitchFamily="34" charset="0"/>
              </a:rPr>
              <a:t>) = 0.31</a:t>
            </a:r>
          </a:p>
          <a:p>
            <a:pPr lvl="0" eaLnBrk="1" hangingPunct="1">
              <a:spcAft>
                <a:spcPts val="1200"/>
              </a:spcAft>
              <a:buClr>
                <a:prstClr val="black"/>
              </a:buClr>
              <a:buSzPct val="100000"/>
            </a:pPr>
            <a:r>
              <a:rPr lang="en-US" altLang="en-US" sz="2000" b="1" dirty="0">
                <a:solidFill>
                  <a:prstClr val="black"/>
                </a:solidFill>
                <a:ea typeface="ヒラギノ角ゴ Pro W3" charset="-128"/>
                <a:cs typeface="Arial" panose="020B0604020202020204" pitchFamily="34" charset="0"/>
              </a:rPr>
              <a:t>b. </a:t>
            </a:r>
            <a:r>
              <a:rPr lang="en-US" altLang="en-US" sz="2000" b="1" i="1" dirty="0">
                <a:solidFill>
                  <a:prstClr val="black"/>
                </a:solidFill>
                <a:ea typeface="ヒラギノ角ゴ Pro W3" charset="-128"/>
                <a:cs typeface="Arial" panose="020B0604020202020204" pitchFamily="34" charset="0"/>
              </a:rPr>
              <a:t>P</a:t>
            </a:r>
            <a:r>
              <a:rPr lang="en-US" altLang="en-US" sz="2000" b="1" dirty="0">
                <a:solidFill>
                  <a:prstClr val="black"/>
                </a:solidFill>
                <a:ea typeface="ヒラギノ角ゴ Pro W3" charset="-128"/>
                <a:cs typeface="Arial" panose="020B0604020202020204" pitchFamily="34" charset="0"/>
              </a:rPr>
              <a:t>(</a:t>
            </a:r>
            <a:r>
              <a:rPr lang="en-US" altLang="en-US" sz="2000" b="1" i="1" dirty="0">
                <a:solidFill>
                  <a:prstClr val="black"/>
                </a:solidFill>
                <a:ea typeface="ヒラギノ角ゴ Pro W3" charset="-128"/>
                <a:cs typeface="Arial" panose="020B0604020202020204" pitchFamily="34" charset="0"/>
              </a:rPr>
              <a:t>F and B</a:t>
            </a:r>
            <a:r>
              <a:rPr lang="en-US" altLang="en-US" sz="2000" b="1" dirty="0">
                <a:solidFill>
                  <a:prstClr val="black"/>
                </a:solidFill>
                <a:ea typeface="ヒラギノ角ゴ Pro W3" charset="-128"/>
                <a:cs typeface="Arial" panose="020B0604020202020204" pitchFamily="34" charset="0"/>
              </a:rPr>
              <a:t>) = 0.17 (correct)</a:t>
            </a:r>
          </a:p>
          <a:p>
            <a:pPr lvl="0" eaLnBrk="1" hangingPunct="1">
              <a:spcAft>
                <a:spcPts val="1200"/>
              </a:spcAft>
              <a:buClr>
                <a:prstClr val="black"/>
              </a:buClr>
              <a:buSzPct val="100000"/>
            </a:pPr>
            <a:r>
              <a:rPr lang="en-US" altLang="en-US" sz="2000" dirty="0">
                <a:solidFill>
                  <a:prstClr val="black"/>
                </a:solidFill>
                <a:ea typeface="ヒラギノ角ゴ Pro W3" charset="-128"/>
                <a:cs typeface="Arial" panose="020B0604020202020204" pitchFamily="34" charset="0"/>
              </a:rPr>
              <a:t>c. </a:t>
            </a:r>
            <a:r>
              <a:rPr lang="en-US" altLang="en-US" sz="2000" i="1" dirty="0">
                <a:solidFill>
                  <a:prstClr val="black"/>
                </a:solidFill>
                <a:ea typeface="ヒラギノ角ゴ Pro W3" charset="-128"/>
                <a:cs typeface="Arial" panose="020B0604020202020204" pitchFamily="34" charset="0"/>
              </a:rPr>
              <a:t>P</a:t>
            </a:r>
            <a:r>
              <a:rPr lang="en-US" altLang="en-US" sz="2000" dirty="0">
                <a:solidFill>
                  <a:prstClr val="black"/>
                </a:solidFill>
                <a:ea typeface="ヒラギノ角ゴ Pro W3" charset="-128"/>
                <a:cs typeface="Arial" panose="020B0604020202020204" pitchFamily="34" charset="0"/>
              </a:rPr>
              <a:t>(</a:t>
            </a:r>
            <a:r>
              <a:rPr lang="en-US" altLang="en-US" sz="2000" i="1" dirty="0">
                <a:solidFill>
                  <a:prstClr val="black"/>
                </a:solidFill>
                <a:ea typeface="ヒラギノ角ゴ Pro W3" charset="-128"/>
                <a:cs typeface="Arial" panose="020B0604020202020204" pitchFamily="34" charset="0"/>
              </a:rPr>
              <a:t>F and B</a:t>
            </a:r>
            <a:r>
              <a:rPr lang="en-US" altLang="en-US" sz="2000" dirty="0">
                <a:solidFill>
                  <a:prstClr val="black"/>
                </a:solidFill>
                <a:ea typeface="ヒラギノ角ゴ Pro W3" charset="-128"/>
                <a:cs typeface="Arial" panose="020B0604020202020204" pitchFamily="34" charset="0"/>
              </a:rPr>
              <a:t>) = 0.56</a:t>
            </a:r>
          </a:p>
        </p:txBody>
      </p:sp>
      <p:graphicFrame>
        <p:nvGraphicFramePr>
          <p:cNvPr id="7" name="Object 122" descr="The image shows a probability expression, which depicts the probability that a randomly selected student is a female and majors in business is &quot;50&quot; divide by &quot;300,&quot; equals to 0.17."/>
          <p:cNvGraphicFramePr>
            <a:graphicFrameLocks noChangeAspect="1"/>
          </p:cNvGraphicFramePr>
          <p:nvPr>
            <p:extLst>
              <p:ext uri="{D42A27DB-BD31-4B8C-83A1-F6EECF244321}">
                <p14:modId xmlns:p14="http://schemas.microsoft.com/office/powerpoint/2010/main" val="190425043"/>
              </p:ext>
            </p:extLst>
          </p:nvPr>
        </p:nvGraphicFramePr>
        <p:xfrm>
          <a:off x="4260056" y="5486400"/>
          <a:ext cx="623888" cy="841375"/>
        </p:xfrm>
        <a:graphic>
          <a:graphicData uri="http://schemas.openxmlformats.org/presentationml/2006/ole">
            <mc:AlternateContent xmlns:mc="http://schemas.openxmlformats.org/markup-compatibility/2006">
              <mc:Choice xmlns:v="urn:schemas-microsoft-com:vml" Requires="v">
                <p:oleObj spid="_x0000_s88116" name="Equation" r:id="rId5" imgW="291973" imgH="393529" progId="Equation.DSMT4">
                  <p:embed/>
                </p:oleObj>
              </mc:Choice>
              <mc:Fallback>
                <p:oleObj name="Equation" r:id="rId5" imgW="291973" imgH="39352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0056" y="5486400"/>
                        <a:ext cx="623888" cy="8413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Footer Placeholder 3"/>
          <p:cNvSpPr>
            <a:spLocks noGrp="1"/>
          </p:cNvSpPr>
          <p:nvPr>
            <p:ph type="ftr" sz="quarter" idx="11"/>
          </p:nvPr>
        </p:nvSpPr>
        <p:spPr/>
        <p:txBody>
          <a:bodyPr/>
          <a:lstStyle/>
          <a:p>
            <a:pPr>
              <a:defRPr/>
            </a:pPr>
            <a:r>
              <a:rPr lang="en-US" altLang="en-US" dirty="0">
                <a:latin typeface="Arial" panose="020B0604020202020204" pitchFamily="34" charset="0"/>
                <a:cs typeface="Arial" panose="020B0604020202020204" pitchFamily="34" charset="0"/>
              </a:rPr>
              <a:t>4.5  General Probability Rules</a:t>
            </a:r>
            <a:endParaRPr lang="en-US" altLang="en-US"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3859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4.1-4</a:t>
            </a:r>
          </a:p>
        </p:txBody>
      </p:sp>
      <p:sp>
        <p:nvSpPr>
          <p:cNvPr id="1298436" name="Rectangle 4"/>
          <p:cNvSpPr>
            <a:spLocks noGrp="1" noChangeArrowheads="1"/>
          </p:cNvSpPr>
          <p:nvPr>
            <p:ph idx="1"/>
          </p:nvPr>
        </p:nvSpPr>
        <p:spPr/>
        <p:txBody>
          <a:bodyPr/>
          <a:lstStyle/>
          <a:p>
            <a:pPr marL="0" eaLnBrk="1" hangingPunct="1">
              <a:buFont typeface="Wingdings" pitchFamily="2" charset="2"/>
              <a:buNone/>
            </a:pPr>
            <a:r>
              <a:rPr lang="en-US" altLang="en-US" dirty="0">
                <a:ea typeface="ヒラギノ角ゴ Pro W3" charset="-128"/>
              </a:rPr>
              <a:t>A phenomenon is observed many, many times under identical conditions. The proportion of times a particular event </a:t>
            </a:r>
            <a:r>
              <a:rPr lang="en-US" altLang="en-US" i="1" dirty="0">
                <a:ea typeface="ヒラギノ角ゴ Pro W3" charset="-128"/>
              </a:rPr>
              <a:t>A</a:t>
            </a:r>
            <a:r>
              <a:rPr lang="en-US" altLang="en-US" dirty="0">
                <a:ea typeface="ヒラギノ角ゴ Pro W3" charset="-128"/>
              </a:rPr>
              <a:t> occurs is recorded. What does this proportion represent?</a:t>
            </a:r>
          </a:p>
          <a:p>
            <a:pPr marL="0" eaLnBrk="1" hangingPunct="1">
              <a:buFont typeface="Wingdings 3" pitchFamily="18" charset="2"/>
              <a:buNone/>
            </a:pPr>
            <a:endParaRPr lang="en-US" altLang="en-US" dirty="0">
              <a:ea typeface="ヒラギノ角ゴ Pro W3" charset="-128"/>
            </a:endParaRPr>
          </a:p>
          <a:p>
            <a:pPr marL="0" eaLnBrk="1" hangingPunct="1">
              <a:buFont typeface="Wingdings" pitchFamily="2" charset="2"/>
              <a:buNone/>
            </a:pPr>
            <a:r>
              <a:rPr lang="en-US" altLang="en-US" dirty="0">
                <a:ea typeface="ヒラギノ角ゴ Pro W3" charset="-128"/>
              </a:rPr>
              <a:t>a.  the </a:t>
            </a:r>
            <a:r>
              <a:rPr lang="en-US" altLang="en-US" i="1" dirty="0">
                <a:ea typeface="ヒラギノ角ゴ Pro W3" charset="-128"/>
              </a:rPr>
              <a:t>probability</a:t>
            </a:r>
            <a:r>
              <a:rPr lang="en-US" altLang="en-US" dirty="0">
                <a:ea typeface="ヒラギノ角ゴ Pro W3" charset="-128"/>
              </a:rPr>
              <a:t> of event </a:t>
            </a:r>
            <a:r>
              <a:rPr lang="en-US" altLang="en-US" i="1" dirty="0">
                <a:ea typeface="ヒラギノ角ゴ Pro W3" charset="-128"/>
              </a:rPr>
              <a:t>A</a:t>
            </a:r>
            <a:r>
              <a:rPr lang="en-US" altLang="en-US" dirty="0">
                <a:ea typeface="ヒラギノ角ゴ Pro W3" charset="-128"/>
              </a:rPr>
              <a:t>   </a:t>
            </a:r>
          </a:p>
          <a:p>
            <a:pPr marL="0" eaLnBrk="1" hangingPunct="1">
              <a:buFont typeface="Wingdings" pitchFamily="2" charset="2"/>
              <a:buNone/>
            </a:pPr>
            <a:r>
              <a:rPr lang="en-US" altLang="en-US" dirty="0">
                <a:ea typeface="ヒラギノ角ゴ Pro W3" charset="-128"/>
              </a:rPr>
              <a:t>b.  the </a:t>
            </a:r>
            <a:r>
              <a:rPr lang="en-US" altLang="en-US" i="1" dirty="0">
                <a:ea typeface="ヒラギノ角ゴ Pro W3" charset="-128"/>
              </a:rPr>
              <a:t>distribution</a:t>
            </a:r>
            <a:r>
              <a:rPr lang="en-US" altLang="en-US" dirty="0">
                <a:ea typeface="ヒラギノ角ゴ Pro W3" charset="-128"/>
              </a:rPr>
              <a:t> of event </a:t>
            </a:r>
            <a:r>
              <a:rPr lang="en-US" altLang="en-US" i="1" dirty="0">
                <a:ea typeface="ヒラギノ角ゴ Pro W3" charset="-128"/>
              </a:rPr>
              <a:t>A</a:t>
            </a:r>
          </a:p>
          <a:p>
            <a:pPr marL="0" eaLnBrk="1" hangingPunct="1">
              <a:buFont typeface="Wingdings" pitchFamily="2" charset="2"/>
              <a:buNone/>
            </a:pPr>
            <a:r>
              <a:rPr lang="en-US" altLang="en-US" dirty="0">
                <a:ea typeface="ヒラギノ角ゴ Pro W3" charset="-128"/>
              </a:rPr>
              <a:t>c.  the </a:t>
            </a:r>
            <a:r>
              <a:rPr lang="en-US" altLang="en-US" i="1" dirty="0">
                <a:ea typeface="ヒラギノ角ゴ Pro W3" charset="-128"/>
              </a:rPr>
              <a:t>correlation </a:t>
            </a:r>
            <a:r>
              <a:rPr lang="en-US" altLang="en-US" dirty="0">
                <a:ea typeface="ヒラギノ角ゴ Pro W3" charset="-128"/>
              </a:rPr>
              <a:t>of event </a:t>
            </a:r>
            <a:r>
              <a:rPr lang="en-US" altLang="en-US" i="1" dirty="0">
                <a:ea typeface="ヒラギノ角ゴ Pro W3" charset="-128"/>
              </a:rPr>
              <a:t>A</a:t>
            </a:r>
          </a:p>
          <a:p>
            <a:pPr marL="0" eaLnBrk="1" hangingPunct="1">
              <a:buFont typeface="Wingdings" pitchFamily="2" charset="2"/>
              <a:buNone/>
            </a:pPr>
            <a:r>
              <a:rPr lang="en-US" altLang="en-US" dirty="0">
                <a:ea typeface="ヒラギノ角ゴ Pro W3" charset="-128"/>
              </a:rPr>
              <a:t>d.  the </a:t>
            </a:r>
            <a:r>
              <a:rPr lang="en-US" altLang="en-US" i="1" dirty="0">
                <a:ea typeface="ヒラギノ角ゴ Pro W3" charset="-128"/>
              </a:rPr>
              <a:t>variance</a:t>
            </a:r>
            <a:r>
              <a:rPr lang="en-US" altLang="en-US" dirty="0">
                <a:ea typeface="ヒラギノ角ゴ Pro W3" charset="-128"/>
              </a:rPr>
              <a:t> of event </a:t>
            </a:r>
            <a:r>
              <a:rPr lang="en-US" altLang="en-US" i="1" dirty="0">
                <a:ea typeface="ヒラギノ角ゴ Pro W3" charset="-128"/>
              </a:rPr>
              <a:t>A</a:t>
            </a:r>
          </a:p>
        </p:txBody>
      </p:sp>
      <p:sp>
        <p:nvSpPr>
          <p:cNvPr id="3" name="Footer Placeholder 2"/>
          <p:cNvSpPr>
            <a:spLocks noGrp="1"/>
          </p:cNvSpPr>
          <p:nvPr>
            <p:ph type="ftr" sz="quarter" idx="11"/>
          </p:nvPr>
        </p:nvSpPr>
        <p:spPr/>
        <p:txBody>
          <a:bodyPr/>
          <a:lstStyle/>
          <a:p>
            <a:pPr>
              <a:defRPr/>
            </a:pPr>
            <a:r>
              <a:rPr lang="en-US" altLang="en-US" dirty="0"/>
              <a:t>4.1  Randomness</a:t>
            </a:r>
            <a:endParaRPr lang="en-US" altLang="en-US" i="1" dirty="0"/>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4.1-4 answer</a:t>
            </a:r>
          </a:p>
        </p:txBody>
      </p:sp>
      <p:sp>
        <p:nvSpPr>
          <p:cNvPr id="1298436" name="Rectangle 4"/>
          <p:cNvSpPr>
            <a:spLocks noGrp="1" noChangeArrowheads="1"/>
          </p:cNvSpPr>
          <p:nvPr>
            <p:ph idx="1"/>
          </p:nvPr>
        </p:nvSpPr>
        <p:spPr/>
        <p:txBody>
          <a:bodyPr/>
          <a:lstStyle/>
          <a:p>
            <a:pPr marL="0" eaLnBrk="1" hangingPunct="1">
              <a:buFont typeface="Wingdings" pitchFamily="2" charset="2"/>
              <a:buNone/>
            </a:pPr>
            <a:r>
              <a:rPr lang="en-US" altLang="en-US" dirty="0">
                <a:ea typeface="ヒラギノ角ゴ Pro W3" charset="-128"/>
              </a:rPr>
              <a:t>A phenomenon is observed many, many times under identical conditions. The proportion of times a particular event </a:t>
            </a:r>
            <a:r>
              <a:rPr lang="en-US" altLang="en-US" i="1" dirty="0">
                <a:ea typeface="ヒラギノ角ゴ Pro W3" charset="-128"/>
              </a:rPr>
              <a:t>A</a:t>
            </a:r>
            <a:r>
              <a:rPr lang="en-US" altLang="en-US" dirty="0">
                <a:ea typeface="ヒラギノ角ゴ Pro W3" charset="-128"/>
              </a:rPr>
              <a:t> occurs is recorded. What does this proportion represent?</a:t>
            </a:r>
          </a:p>
          <a:p>
            <a:pPr marL="0" eaLnBrk="1" hangingPunct="1">
              <a:buFont typeface="Wingdings 3" pitchFamily="18" charset="2"/>
              <a:buNone/>
            </a:pPr>
            <a:endParaRPr lang="en-US" altLang="en-US" dirty="0">
              <a:ea typeface="ヒラギノ角ゴ Pro W3" charset="-128"/>
            </a:endParaRPr>
          </a:p>
          <a:p>
            <a:pPr marL="0" eaLnBrk="1" hangingPunct="1">
              <a:buFont typeface="Wingdings" pitchFamily="2" charset="2"/>
              <a:buNone/>
            </a:pPr>
            <a:r>
              <a:rPr lang="en-US" altLang="en-US" b="1" dirty="0">
                <a:ea typeface="ヒラギノ角ゴ Pro W3" charset="-128"/>
              </a:rPr>
              <a:t>a.  the </a:t>
            </a:r>
            <a:r>
              <a:rPr lang="en-US" altLang="en-US" b="1" i="1" dirty="0">
                <a:ea typeface="ヒラギノ角ゴ Pro W3" charset="-128"/>
              </a:rPr>
              <a:t>probability</a:t>
            </a:r>
            <a:r>
              <a:rPr lang="en-US" altLang="en-US" b="1" dirty="0">
                <a:ea typeface="ヒラギノ角ゴ Pro W3" charset="-128"/>
              </a:rPr>
              <a:t> of event </a:t>
            </a:r>
            <a:r>
              <a:rPr lang="en-US" altLang="en-US" b="1" i="1" dirty="0">
                <a:ea typeface="ヒラギノ角ゴ Pro W3" charset="-128"/>
              </a:rPr>
              <a:t>A</a:t>
            </a:r>
            <a:r>
              <a:rPr lang="en-US" altLang="en-US" b="1" dirty="0">
                <a:ea typeface="ヒラギノ角ゴ Pro W3" charset="-128"/>
              </a:rPr>
              <a:t> (correct)</a:t>
            </a:r>
          </a:p>
          <a:p>
            <a:pPr marL="0" eaLnBrk="1" hangingPunct="1">
              <a:buFont typeface="Wingdings" pitchFamily="2" charset="2"/>
              <a:buNone/>
            </a:pPr>
            <a:r>
              <a:rPr lang="en-US" altLang="en-US" dirty="0">
                <a:ea typeface="ヒラギノ角ゴ Pro W3" charset="-128"/>
              </a:rPr>
              <a:t>b.  the </a:t>
            </a:r>
            <a:r>
              <a:rPr lang="en-US" altLang="en-US" i="1" dirty="0">
                <a:ea typeface="ヒラギノ角ゴ Pro W3" charset="-128"/>
              </a:rPr>
              <a:t>distribution</a:t>
            </a:r>
            <a:r>
              <a:rPr lang="en-US" altLang="en-US" dirty="0">
                <a:ea typeface="ヒラギノ角ゴ Pro W3" charset="-128"/>
              </a:rPr>
              <a:t> of event </a:t>
            </a:r>
            <a:r>
              <a:rPr lang="en-US" altLang="en-US" i="1" dirty="0">
                <a:ea typeface="ヒラギノ角ゴ Pro W3" charset="-128"/>
              </a:rPr>
              <a:t>A</a:t>
            </a:r>
          </a:p>
          <a:p>
            <a:pPr marL="0" eaLnBrk="1" hangingPunct="1">
              <a:buFont typeface="Wingdings" pitchFamily="2" charset="2"/>
              <a:buNone/>
            </a:pPr>
            <a:r>
              <a:rPr lang="en-US" altLang="en-US" dirty="0">
                <a:ea typeface="ヒラギノ角ゴ Pro W3" charset="-128"/>
              </a:rPr>
              <a:t>c.  the </a:t>
            </a:r>
            <a:r>
              <a:rPr lang="en-US" altLang="en-US" i="1" dirty="0">
                <a:ea typeface="ヒラギノ角ゴ Pro W3" charset="-128"/>
              </a:rPr>
              <a:t>correlation </a:t>
            </a:r>
            <a:r>
              <a:rPr lang="en-US" altLang="en-US" dirty="0">
                <a:ea typeface="ヒラギノ角ゴ Pro W3" charset="-128"/>
              </a:rPr>
              <a:t>of event </a:t>
            </a:r>
            <a:r>
              <a:rPr lang="en-US" altLang="en-US" i="1" dirty="0">
                <a:ea typeface="ヒラギノ角ゴ Pro W3" charset="-128"/>
              </a:rPr>
              <a:t>A</a:t>
            </a:r>
          </a:p>
          <a:p>
            <a:pPr marL="0" eaLnBrk="1" hangingPunct="1">
              <a:buFont typeface="Wingdings" pitchFamily="2" charset="2"/>
              <a:buNone/>
            </a:pPr>
            <a:r>
              <a:rPr lang="en-US" altLang="en-US" dirty="0">
                <a:ea typeface="ヒラギノ角ゴ Pro W3" charset="-128"/>
              </a:rPr>
              <a:t>d.  the </a:t>
            </a:r>
            <a:r>
              <a:rPr lang="en-US" altLang="en-US" i="1" dirty="0">
                <a:ea typeface="ヒラギノ角ゴ Pro W3" charset="-128"/>
              </a:rPr>
              <a:t>variance</a:t>
            </a:r>
            <a:r>
              <a:rPr lang="en-US" altLang="en-US" dirty="0">
                <a:ea typeface="ヒラギノ角ゴ Pro W3" charset="-128"/>
              </a:rPr>
              <a:t> of event </a:t>
            </a:r>
            <a:r>
              <a:rPr lang="en-US" altLang="en-US" i="1" dirty="0">
                <a:ea typeface="ヒラギノ角ゴ Pro W3" charset="-128"/>
              </a:rPr>
              <a:t>A</a:t>
            </a:r>
          </a:p>
        </p:txBody>
      </p:sp>
      <p:sp>
        <p:nvSpPr>
          <p:cNvPr id="3" name="Footer Placeholder 2"/>
          <p:cNvSpPr>
            <a:spLocks noGrp="1"/>
          </p:cNvSpPr>
          <p:nvPr>
            <p:ph type="ftr" sz="quarter" idx="11"/>
          </p:nvPr>
        </p:nvSpPr>
        <p:spPr/>
        <p:txBody>
          <a:bodyPr/>
          <a:lstStyle/>
          <a:p>
            <a:pPr>
              <a:defRPr/>
            </a:pPr>
            <a:r>
              <a:rPr lang="en-US" altLang="en-US" dirty="0"/>
              <a:t>4.1  Randomness</a:t>
            </a:r>
            <a:endParaRPr lang="en-US" altLang="en-US" i="1" dirty="0"/>
          </a:p>
        </p:txBody>
      </p:sp>
    </p:spTree>
    <p:custDataLst>
      <p:tags r:id="rId1"/>
    </p:custDataLst>
    <p:extLst>
      <p:ext uri="{BB962C8B-B14F-4D97-AF65-F5344CB8AC3E}">
        <p14:creationId xmlns:p14="http://schemas.microsoft.com/office/powerpoint/2010/main" val="5841859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1"/>
</p:tagLst>
</file>

<file path=ppt/tags/tag2.xml><?xml version="1.0" encoding="utf-8"?>
<p:tagLst xmlns:a="http://schemas.openxmlformats.org/drawingml/2006/main" xmlns:r="http://schemas.openxmlformats.org/officeDocument/2006/relationships" xmlns:p="http://schemas.openxmlformats.org/presentationml/2006/main">
  <p:tag name="TIMING" val="|1.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Concours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2_Concours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3.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4.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5.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6.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7.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8.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Concourse</Template>
  <TotalTime>14536</TotalTime>
  <Words>5091</Words>
  <Application>Microsoft Office PowerPoint</Application>
  <PresentationFormat>On-screen Show (4:3)</PresentationFormat>
  <Paragraphs>904</Paragraphs>
  <Slides>79</Slides>
  <Notes>79</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79</vt:i4>
      </vt:variant>
    </vt:vector>
  </HeadingPairs>
  <TitlesOfParts>
    <vt:vector size="93" baseType="lpstr">
      <vt:lpstr>ＭＳ Ｐゴシック</vt:lpstr>
      <vt:lpstr>Arial</vt:lpstr>
      <vt:lpstr>Cambria Math</vt:lpstr>
      <vt:lpstr>Garamond</vt:lpstr>
      <vt:lpstr>Lucida Sans Unicode</vt:lpstr>
      <vt:lpstr>Times New Roman</vt:lpstr>
      <vt:lpstr>Verdana</vt:lpstr>
      <vt:lpstr>Wingdings</vt:lpstr>
      <vt:lpstr>Wingdings 2</vt:lpstr>
      <vt:lpstr>Wingdings 3</vt:lpstr>
      <vt:lpstr>ヒラギノ角ゴ Pro W3</vt:lpstr>
      <vt:lpstr>1_Concourse</vt:lpstr>
      <vt:lpstr>2_Concourse</vt:lpstr>
      <vt:lpstr>Equation</vt:lpstr>
      <vt:lpstr>Chapter 4 Probability:  The Study of Randomness  Clicker Questions</vt:lpstr>
      <vt:lpstr>4.1-1</vt:lpstr>
      <vt:lpstr>4.1-1 answer</vt:lpstr>
      <vt:lpstr>4.1-2</vt:lpstr>
      <vt:lpstr>4.1-2 answer</vt:lpstr>
      <vt:lpstr>4.1-3</vt:lpstr>
      <vt:lpstr>4.1-3 answer</vt:lpstr>
      <vt:lpstr>4.1-4</vt:lpstr>
      <vt:lpstr>4.1-4 answer</vt:lpstr>
      <vt:lpstr>4.1-5</vt:lpstr>
      <vt:lpstr>4.1-5 answer</vt:lpstr>
      <vt:lpstr>4.1-6</vt:lpstr>
      <vt:lpstr>4.1-6 answer</vt:lpstr>
      <vt:lpstr>4.2-1</vt:lpstr>
      <vt:lpstr>4.2-1 answer</vt:lpstr>
      <vt:lpstr>4.2-2</vt:lpstr>
      <vt:lpstr>4.2-2 answer</vt:lpstr>
      <vt:lpstr>4.2-3</vt:lpstr>
      <vt:lpstr>4.2-3 answer</vt:lpstr>
      <vt:lpstr>4.2-4</vt:lpstr>
      <vt:lpstr>4.2-4 answer</vt:lpstr>
      <vt:lpstr>4.2-5</vt:lpstr>
      <vt:lpstr>4.2-5 answer</vt:lpstr>
      <vt:lpstr>4.2-6</vt:lpstr>
      <vt:lpstr>4.2-6 answer</vt:lpstr>
      <vt:lpstr>4.2-7</vt:lpstr>
      <vt:lpstr>4.2-7 answer</vt:lpstr>
      <vt:lpstr>4.2-8</vt:lpstr>
      <vt:lpstr>4.2-8 answer</vt:lpstr>
      <vt:lpstr>4.2-9</vt:lpstr>
      <vt:lpstr>4.2-9 answer</vt:lpstr>
      <vt:lpstr>4.3-1</vt:lpstr>
      <vt:lpstr>4.3-1 answer</vt:lpstr>
      <vt:lpstr>4.3-2</vt:lpstr>
      <vt:lpstr>4.3-2 answer</vt:lpstr>
      <vt:lpstr>4.3-3</vt:lpstr>
      <vt:lpstr>4.3-3 answer</vt:lpstr>
      <vt:lpstr>4.3-4</vt:lpstr>
      <vt:lpstr>4.3-4 answer</vt:lpstr>
      <vt:lpstr>4.3-5</vt:lpstr>
      <vt:lpstr>4.3-5 answer</vt:lpstr>
      <vt:lpstr>4.3-6</vt:lpstr>
      <vt:lpstr>4.3-6 answer</vt:lpstr>
      <vt:lpstr>4.4-1</vt:lpstr>
      <vt:lpstr>4.4-1 answer</vt:lpstr>
      <vt:lpstr>4.4-2</vt:lpstr>
      <vt:lpstr>4.4-2 answer</vt:lpstr>
      <vt:lpstr>4.4-3</vt:lpstr>
      <vt:lpstr>4.4-3 answer</vt:lpstr>
      <vt:lpstr>4.4-4</vt:lpstr>
      <vt:lpstr>4.4-4 answer</vt:lpstr>
      <vt:lpstr>4.4-5</vt:lpstr>
      <vt:lpstr>4.4-5 answer</vt:lpstr>
      <vt:lpstr>4.4-6</vt:lpstr>
      <vt:lpstr>4.4-6 answer</vt:lpstr>
      <vt:lpstr>4.4-7</vt:lpstr>
      <vt:lpstr>4.4-7 answer</vt:lpstr>
      <vt:lpstr>4.4-8</vt:lpstr>
      <vt:lpstr>4.4-8 answer</vt:lpstr>
      <vt:lpstr>4.4-9</vt:lpstr>
      <vt:lpstr>4.4-9 answer</vt:lpstr>
      <vt:lpstr>4.4-10</vt:lpstr>
      <vt:lpstr>4.4-10 answer</vt:lpstr>
      <vt:lpstr>4.4-11</vt:lpstr>
      <vt:lpstr>4.4-11 answer</vt:lpstr>
      <vt:lpstr>4.5-1</vt:lpstr>
      <vt:lpstr>4.5-1 answer</vt:lpstr>
      <vt:lpstr>4.5-2</vt:lpstr>
      <vt:lpstr>4.5-2 answer</vt:lpstr>
      <vt:lpstr>4.5-3</vt:lpstr>
      <vt:lpstr>4.5-3 answer</vt:lpstr>
      <vt:lpstr>4.5-4</vt:lpstr>
      <vt:lpstr>4.5-4 answer</vt:lpstr>
      <vt:lpstr>4.5-5</vt:lpstr>
      <vt:lpstr>4.5-5 answer</vt:lpstr>
      <vt:lpstr>4.5-6</vt:lpstr>
      <vt:lpstr>4.5-6 answer</vt:lpstr>
      <vt:lpstr>4.5-7</vt:lpstr>
      <vt:lpstr>4.5-7 answer</vt:lpstr>
    </vt:vector>
  </TitlesOfParts>
  <Company>UCI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Probability: The Study of Randomness</dc:title>
  <dc:creator>Brigitte Baldi</dc:creator>
  <cp:lastModifiedBy>Newton, Andy</cp:lastModifiedBy>
  <cp:revision>1013</cp:revision>
  <cp:lastPrinted>2003-07-12T15:26:38Z</cp:lastPrinted>
  <dcterms:created xsi:type="dcterms:W3CDTF">2013-08-09T20:10:08Z</dcterms:created>
  <dcterms:modified xsi:type="dcterms:W3CDTF">2020-09-30T15:20:16Z</dcterms:modified>
</cp:coreProperties>
</file>