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notesSlides/notesSlide44.xml" ContentType="application/vnd.openxmlformats-officedocument.presentationml.notesSlide+xml"/>
  <Override PartName="/ppt/tags/tag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 id="2147484254" r:id="rId2"/>
  </p:sldMasterIdLst>
  <p:notesMasterIdLst>
    <p:notesMasterId r:id="rId80"/>
  </p:notesMasterIdLst>
  <p:handoutMasterIdLst>
    <p:handoutMasterId r:id="rId81"/>
  </p:handoutMasterIdLst>
  <p:sldIdLst>
    <p:sldId id="1348" r:id="rId3"/>
    <p:sldId id="1230" r:id="rId4"/>
    <p:sldId id="1300" r:id="rId5"/>
    <p:sldId id="1291" r:id="rId6"/>
    <p:sldId id="1301" r:id="rId7"/>
    <p:sldId id="1292" r:id="rId8"/>
    <p:sldId id="1302" r:id="rId9"/>
    <p:sldId id="1293" r:id="rId10"/>
    <p:sldId id="1303" r:id="rId11"/>
    <p:sldId id="1295" r:id="rId12"/>
    <p:sldId id="1305" r:id="rId13"/>
    <p:sldId id="1222" r:id="rId14"/>
    <p:sldId id="1306" r:id="rId15"/>
    <p:sldId id="1181" r:id="rId16"/>
    <p:sldId id="1307" r:id="rId17"/>
    <p:sldId id="1240" r:id="rId18"/>
    <p:sldId id="1308" r:id="rId19"/>
    <p:sldId id="1186" r:id="rId20"/>
    <p:sldId id="1309" r:id="rId21"/>
    <p:sldId id="1242" r:id="rId22"/>
    <p:sldId id="1312" r:id="rId23"/>
    <p:sldId id="1261" r:id="rId24"/>
    <p:sldId id="1313" r:id="rId25"/>
    <p:sldId id="1262" r:id="rId26"/>
    <p:sldId id="1314" r:id="rId27"/>
    <p:sldId id="1264" r:id="rId28"/>
    <p:sldId id="1315" r:id="rId29"/>
    <p:sldId id="1316" r:id="rId30"/>
    <p:sldId id="1265" r:id="rId31"/>
    <p:sldId id="1266" r:id="rId32"/>
    <p:sldId id="1317" r:id="rId33"/>
    <p:sldId id="1294" r:id="rId34"/>
    <p:sldId id="1318" r:id="rId35"/>
    <p:sldId id="1231" r:id="rId36"/>
    <p:sldId id="1344" r:id="rId37"/>
    <p:sldId id="1267" r:id="rId38"/>
    <p:sldId id="1320" r:id="rId39"/>
    <p:sldId id="1269" r:id="rId40"/>
    <p:sldId id="1321" r:id="rId41"/>
    <p:sldId id="1296" r:id="rId42"/>
    <p:sldId id="1323" r:id="rId43"/>
    <p:sldId id="1271" r:id="rId44"/>
    <p:sldId id="1345" r:id="rId45"/>
    <p:sldId id="1272" r:id="rId46"/>
    <p:sldId id="1325" r:id="rId47"/>
    <p:sldId id="1273" r:id="rId48"/>
    <p:sldId id="1326" r:id="rId49"/>
    <p:sldId id="1275" r:id="rId50"/>
    <p:sldId id="1328" r:id="rId51"/>
    <p:sldId id="1276" r:id="rId52"/>
    <p:sldId id="1346" r:id="rId53"/>
    <p:sldId id="1279" r:id="rId54"/>
    <p:sldId id="1331" r:id="rId55"/>
    <p:sldId id="1280" r:id="rId56"/>
    <p:sldId id="1332" r:id="rId57"/>
    <p:sldId id="1282" r:id="rId58"/>
    <p:sldId id="1333" r:id="rId59"/>
    <p:sldId id="1283" r:id="rId60"/>
    <p:sldId id="1334" r:id="rId61"/>
    <p:sldId id="1284" r:id="rId62"/>
    <p:sldId id="1335" r:id="rId63"/>
    <p:sldId id="1285" r:id="rId64"/>
    <p:sldId id="1336" r:id="rId65"/>
    <p:sldId id="1286" r:id="rId66"/>
    <p:sldId id="1337" r:id="rId67"/>
    <p:sldId id="1287" r:id="rId68"/>
    <p:sldId id="1338" r:id="rId69"/>
    <p:sldId id="1288" r:id="rId70"/>
    <p:sldId id="1339" r:id="rId71"/>
    <p:sldId id="1289" r:id="rId72"/>
    <p:sldId id="1340" r:id="rId73"/>
    <p:sldId id="1297" r:id="rId74"/>
    <p:sldId id="1341" r:id="rId75"/>
    <p:sldId id="1298" r:id="rId76"/>
    <p:sldId id="1342" r:id="rId77"/>
    <p:sldId id="1299" r:id="rId78"/>
    <p:sldId id="1343" r:id="rId7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en Hill" initials="LH" lastIdx="1" clrIdx="0"/>
  <p:cmAuthor id="1" name="Connie" initials="C" lastIdx="6" clrIdx="1">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ADED3"/>
    <a:srgbClr val="6CDDDA"/>
    <a:srgbClr val="A7FFA7"/>
    <a:srgbClr val="EEEEEE"/>
    <a:srgbClr val="FF3300"/>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4" autoAdjust="0"/>
    <p:restoredTop sz="94683"/>
  </p:normalViewPr>
  <p:slideViewPr>
    <p:cSldViewPr>
      <p:cViewPr varScale="1">
        <p:scale>
          <a:sx n="171" d="100"/>
          <a:sy n="171" d="100"/>
        </p:scale>
        <p:origin x="150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38"/>
    </p:cViewPr>
  </p:sorterViewPr>
  <p:notesViewPr>
    <p:cSldViewPr>
      <p:cViewPr varScale="1">
        <p:scale>
          <a:sx n="88" d="100"/>
          <a:sy n="88" d="100"/>
        </p:scale>
        <p:origin x="-32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D73DA8-4518-46E7-8B90-64681EE7251E}" type="datetimeFigureOut">
              <a:rPr lang="en-US" smtClean="0"/>
              <a:t>9/12/2024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91DD3F-50F1-4B43-9015-8DF6D6ED0FCB}" type="slidenum">
              <a:rPr lang="en-US" smtClean="0"/>
              <a:t>‹#›</a:t>
            </a:fld>
            <a:endParaRPr lang="en-US"/>
          </a:p>
        </p:txBody>
      </p:sp>
    </p:spTree>
    <p:extLst>
      <p:ext uri="{BB962C8B-B14F-4D97-AF65-F5344CB8AC3E}">
        <p14:creationId xmlns:p14="http://schemas.microsoft.com/office/powerpoint/2010/main" val="184836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lt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smtClean="0"/>
            </a:lvl1pPr>
          </a:lstStyle>
          <a:p>
            <a:pPr>
              <a:defRPr/>
            </a:pPr>
            <a:endParaRPr lang="en-US" alt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lt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451BC15-D514-4F19-815D-E9962E73E6C5}" type="slidenum">
              <a:rPr lang="en-US" altLang="en-US"/>
              <a:pPr>
                <a:defRPr/>
              </a:pPr>
              <a:t>‹#›</a:t>
            </a:fld>
            <a:endParaRPr lang="en-US" altLang="en-US" dirty="0"/>
          </a:p>
        </p:txBody>
      </p:sp>
    </p:spTree>
    <p:extLst>
      <p:ext uri="{BB962C8B-B14F-4D97-AF65-F5344CB8AC3E}">
        <p14:creationId xmlns:p14="http://schemas.microsoft.com/office/powerpoint/2010/main" val="288067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ヒラギノ角ゴ Pro W3" pitchFamily="-105" charset="-128"/>
            </a:endParaRPr>
          </a:p>
        </p:txBody>
      </p:sp>
    </p:spTree>
    <p:extLst>
      <p:ext uri="{BB962C8B-B14F-4D97-AF65-F5344CB8AC3E}">
        <p14:creationId xmlns:p14="http://schemas.microsoft.com/office/powerpoint/2010/main" val="2509470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42568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44256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03313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03313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463215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463215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50289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50289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70822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7082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7752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62060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662060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816234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816234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79460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794604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318059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318059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261530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26153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77525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471591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471591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708874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708874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002191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650818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806219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806219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57907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5790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329758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91533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91533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1623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917799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62296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62296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704793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7047930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5693086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569308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329758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7798709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886247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040285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040285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4469410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4469410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525333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525333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2688803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26888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6430940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4875842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487584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9583374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9583374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702881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7028810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9048126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9048126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0050298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00502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6430940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7437836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7437836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9841710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9841710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8294451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8294451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8678143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86781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77242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77242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9581"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Tree>
    <p:extLst>
      <p:ext uri="{BB962C8B-B14F-4D97-AF65-F5344CB8AC3E}">
        <p14:creationId xmlns:p14="http://schemas.microsoft.com/office/powerpoint/2010/main" val="83012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31359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3120038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742950"/>
          </a:xfrm>
          <a:solidFill>
            <a:schemeClr val="tx2"/>
          </a:solidFill>
        </p:spPr>
        <p:txBody>
          <a:bodyPr>
            <a:normAutofit/>
          </a:bodyPr>
          <a:lstStyle>
            <a:lvl1pPr>
              <a:defRPr sz="320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fld id="{8856000D-3F4B-4307-A6CE-395259B3B6C7}" type="datetimeFigureOut">
              <a:rPr lang="en-US" altLang="en-US" smtClean="0"/>
              <a:pPr>
                <a:defRPr/>
              </a:pPr>
              <a:t>9/12/2024</a:t>
            </a:fld>
            <a:endParaRPr lang="en-US" altLang="en-US" dirty="0"/>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01BD06AA-65A2-4B65-894C-AE2AC63004E0}" type="slidenum">
              <a:rPr lang="en-US" altLang="en-US" smtClean="0"/>
              <a:pPr>
                <a:defRPr/>
              </a:pPr>
              <a:t>‹#›</a:t>
            </a:fld>
            <a:endParaRPr lang="en-US" altLang="en-US" dirty="0"/>
          </a:p>
        </p:txBody>
      </p:sp>
    </p:spTree>
    <p:extLst>
      <p:ext uri="{BB962C8B-B14F-4D97-AF65-F5344CB8AC3E}">
        <p14:creationId xmlns:p14="http://schemas.microsoft.com/office/powerpoint/2010/main" val="1150755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itchFamily="34" charset="0"/>
                <a:ea typeface="ヒラギノ角ゴ Pro W3" charset="-128"/>
              </a:defRPr>
            </a:lvl1pPr>
            <a:lvl2pPr marL="742950" indent="-285750">
              <a:defRPr>
                <a:solidFill>
                  <a:schemeClr val="tx1"/>
                </a:solidFill>
                <a:latin typeface="Arial" pitchFamily="34" charset="0"/>
                <a:ea typeface="ヒラギノ角ゴ Pro W3" charset="-128"/>
              </a:defRPr>
            </a:lvl2pPr>
            <a:lvl3pPr marL="1143000" indent="-228600">
              <a:defRPr>
                <a:solidFill>
                  <a:schemeClr val="tx1"/>
                </a:solidFill>
                <a:latin typeface="Arial" pitchFamily="34" charset="0"/>
                <a:ea typeface="ヒラギノ角ゴ Pro W3" charset="-128"/>
              </a:defRPr>
            </a:lvl3pPr>
            <a:lvl4pPr marL="1600200" indent="-228600">
              <a:defRPr>
                <a:solidFill>
                  <a:schemeClr val="tx1"/>
                </a:solidFill>
                <a:latin typeface="Arial" pitchFamily="34" charset="0"/>
                <a:ea typeface="ヒラギノ角ゴ Pro W3" charset="-128"/>
              </a:defRPr>
            </a:lvl4pPr>
            <a:lvl5pPr marL="2057400" indent="-22860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eaLnBrk="1" hangingPunct="1">
              <a:defRPr/>
            </a:pPr>
            <a:endParaRPr lang="en-US" altLang="en-US" dirty="0">
              <a:solidFill>
                <a:srgbClr val="FFFFFF"/>
              </a:solidFill>
              <a:latin typeface="Lucida Sans Unicode" pitchFamily="34" charset="0"/>
            </a:endParaRPr>
          </a:p>
        </p:txBody>
      </p:sp>
      <p:sp>
        <p:nvSpPr>
          <p:cNvPr id="9" name="Title 8"/>
          <p:cNvSpPr>
            <a:spLocks noGrp="1"/>
          </p:cNvSpPr>
          <p:nvPr>
            <p:ph type="ctrTitle"/>
          </p:nvPr>
        </p:nvSpPr>
        <p:spPr>
          <a:xfrm>
            <a:off x="688975" y="3962400"/>
            <a:ext cx="7772400" cy="1829761"/>
          </a:xfrm>
          <a:noFill/>
        </p:spPr>
        <p:txBody>
          <a:bodyPr anchor="b"/>
          <a:lstStyle>
            <a:lvl1pPr algn="r">
              <a:defRPr sz="48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1" name="Date Placeholder 29"/>
          <p:cNvSpPr>
            <a:spLocks noGrp="1"/>
          </p:cNvSpPr>
          <p:nvPr>
            <p:ph type="dt" sz="half" idx="10"/>
          </p:nvPr>
        </p:nvSpPr>
        <p:spPr/>
        <p:txBody>
          <a:bodyPr/>
          <a:lstStyle>
            <a:lvl1pPr>
              <a:defRPr dirty="0" smtClean="0">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dirty="0" smtClean="0">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7A135337-C4E6-43C5-9E94-4FEF9B3D4900}" type="slidenum">
              <a:rPr lang="en-US" altLang="en-US"/>
              <a:pPr>
                <a:defRPr/>
              </a:pPr>
              <a:t>‹#›</a:t>
            </a:fld>
            <a:endParaRPr lang="en-US" altLang="en-US" dirty="0"/>
          </a:p>
        </p:txBody>
      </p:sp>
    </p:spTree>
    <p:extLst>
      <p:ext uri="{BB962C8B-B14F-4D97-AF65-F5344CB8AC3E}">
        <p14:creationId xmlns:p14="http://schemas.microsoft.com/office/powerpoint/2010/main" val="3174383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4138"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
        <p:nvSpPr>
          <p:cNvPr id="4" name="Rectangle 3">
            <a:extLst>
              <a:ext uri="{FF2B5EF4-FFF2-40B4-BE49-F238E27FC236}">
                <a16:creationId xmlns:a16="http://schemas.microsoft.com/office/drawing/2014/main"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3616445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lstStyle>
            <a:lvl1pPr marL="109537" indent="0">
              <a:spcAft>
                <a:spcPts val="1200"/>
              </a:spcAft>
              <a:buClr>
                <a:schemeClr val="tx1"/>
              </a:buClr>
              <a:buSzPct val="100000"/>
              <a:buNone/>
              <a:defRPr sz="2800"/>
            </a:lvl1pPr>
            <a:lvl2pPr marL="392113" indent="0">
              <a:spcAft>
                <a:spcPts val="1200"/>
              </a:spcAft>
              <a:buClr>
                <a:schemeClr val="tx1"/>
              </a:buClr>
              <a:buNone/>
              <a:defRPr sz="24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normAutofit/>
          </a:bodyPr>
          <a:lstStyle>
            <a:lvl1pPr>
              <a:defRPr sz="4000"/>
            </a:lvl1pPr>
            <a:extLst/>
          </a:lstStyle>
          <a:p>
            <a:r>
              <a:rPr lang="en-US" dirty="0"/>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Tree>
    <p:extLst>
      <p:ext uri="{BB962C8B-B14F-4D97-AF65-F5344CB8AC3E}">
        <p14:creationId xmlns:p14="http://schemas.microsoft.com/office/powerpoint/2010/main" val="4913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51258355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25156937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4902646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58614793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400"/>
            </a:lvl1pPr>
            <a:lvl2pPr marL="392113" indent="0">
              <a:spcAft>
                <a:spcPts val="1200"/>
              </a:spcAft>
              <a:buClr>
                <a:schemeClr val="tx1"/>
              </a:buClr>
              <a:buNone/>
              <a:defRPr sz="20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lstStyle/>
          <a:p>
            <a:r>
              <a:rPr lang="en-US"/>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3975549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927147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10444604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latin typeface="Arial" pitchFamily="34" charset="0"/>
              <a:ea typeface="ＭＳ Ｐゴシック" pitchFamily="34" charset="-128"/>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846466014"/>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333977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9603334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88975" y="3124200"/>
            <a:ext cx="7772400" cy="1829761"/>
          </a:xfrm>
          <a:noFill/>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dirty="0"/>
              <a:t>Click to edit Master title style</a:t>
            </a:r>
          </a:p>
        </p:txBody>
      </p:sp>
      <p:sp>
        <p:nvSpPr>
          <p:cNvPr id="17" name="Subtitle 16"/>
          <p:cNvSpPr>
            <a:spLocks noGrp="1"/>
          </p:cNvSpPr>
          <p:nvPr>
            <p:ph type="subTitle" idx="1"/>
          </p:nvPr>
        </p:nvSpPr>
        <p:spPr>
          <a:xfrm>
            <a:off x="688975" y="4953000"/>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5A842267-BC6C-42F9-B1DD-AAB09B306B3F}" type="slidenum">
              <a:rPr lang="en-US" altLang="en-US"/>
              <a:pPr>
                <a:defRPr/>
              </a:pPr>
              <a:t>‹#›</a:t>
            </a:fld>
            <a:endParaRPr lang="en-US" altLang="en-US"/>
          </a:p>
        </p:txBody>
      </p:sp>
    </p:spTree>
    <p:extLst>
      <p:ext uri="{BB962C8B-B14F-4D97-AF65-F5344CB8AC3E}">
        <p14:creationId xmlns:p14="http://schemas.microsoft.com/office/powerpoint/2010/main" val="328700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0671498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70196154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4151563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4843357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23766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335698264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latin typeface="Arial" charset="0"/>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ea typeface="ＭＳ Ｐゴシック" pitchFamily="34" charset="-128"/>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8124202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Arial" panose="020B0604020202020204" pitchFamily="34" charset="0"/>
                <a:cs typeface="Arial" panose="020B0604020202020204" pitchFamily="34" charset="0"/>
              </a:defRPr>
            </a:lvl1pPr>
          </a:lstStyle>
          <a:p>
            <a:pPr>
              <a:defRPr/>
            </a:pPr>
            <a:endParaRPr lang="en-US" dirty="0">
              <a:solidFill>
                <a:prstClr val="black"/>
              </a:solidFill>
              <a:ea typeface="ＭＳ Ｐゴシック" pitchFamily="34" charset="-128"/>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ea typeface="ＭＳ Ｐゴシック" charset="-128"/>
                <a:cs typeface="Arial" panose="020B0604020202020204" pitchFamily="34" charset="0"/>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Arial" panose="020B0604020202020204" pitchFamily="34" charset="0"/>
                <a:cs typeface="Arial" panose="020B0604020202020204" pitchFamily="34" charset="0"/>
              </a:defRPr>
            </a:lvl1pPr>
          </a:lstStyle>
          <a:p>
            <a:pPr>
              <a:defRPr/>
            </a:pPr>
            <a:fld id="{5670A545-DED5-4BC0-8509-15340772C77C}" type="slidenum">
              <a:rPr lang="en-US" altLang="en-US" smtClean="0">
                <a:solidFill>
                  <a:prstClr val="black"/>
                </a:solidFill>
                <a:ea typeface="ＭＳ Ｐゴシック" pitchFamily="34" charset="-128"/>
              </a:rPr>
              <a:pPr>
                <a:defRPr/>
              </a:pPr>
              <a:t>‹#›</a:t>
            </a:fld>
            <a:endParaRPr lang="en-US" altLang="en-US" dirty="0">
              <a:solidFill>
                <a:prstClr val="black"/>
              </a:solidFill>
              <a:ea typeface="ＭＳ Ｐゴシック" pitchFamily="34" charset="-128"/>
            </a:endParaRPr>
          </a:p>
        </p:txBody>
      </p:sp>
    </p:spTree>
    <p:extLst>
      <p:ext uri="{BB962C8B-B14F-4D97-AF65-F5344CB8AC3E}">
        <p14:creationId xmlns:p14="http://schemas.microsoft.com/office/powerpoint/2010/main" val="2117829674"/>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28" r:id="rId13"/>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vl1pPr>
          </a:lstStyle>
          <a:p>
            <a:pPr>
              <a:defRPr/>
            </a:pPr>
            <a:endParaRPr lang="en-US" dirty="0">
              <a:solidFill>
                <a:prstClr val="black"/>
              </a:solidFill>
              <a:latin typeface="Arial" pitchFamily="34" charset="0"/>
              <a:ea typeface="ＭＳ Ｐゴシック" pitchFamily="34" charset="-128"/>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ＭＳ Ｐゴシック" charset="-128"/>
                <a:cs typeface="+mn-cs"/>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670A545-DED5-4BC0-8509-15340772C77C}" type="slidenum">
              <a:rPr lang="en-US" altLang="en-US">
                <a:solidFill>
                  <a:prstClr val="black"/>
                </a:solidFill>
                <a:latin typeface="Arial" pitchFamily="34" charset="0"/>
                <a:ea typeface="ＭＳ Ｐゴシック" pitchFamily="34" charset="-128"/>
              </a:rPr>
              <a:pPr>
                <a:defRPr/>
              </a:pPr>
              <a:t>‹#›</a:t>
            </a:fld>
            <a:endParaRPr lang="en-US" altLang="en-US" dirty="0">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1569618042"/>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4.wmf"/><Relationship Id="rId7" Type="http://schemas.openxmlformats.org/officeDocument/2006/relationships/oleObject" Target="../embeddings/oleObject16.bin"/><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5.png"/><Relationship Id="rId9" Type="http://schemas.openxmlformats.org/officeDocument/2006/relationships/image" Target="../media/image25.wmf"/></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27208" y="4647239"/>
            <a:ext cx="7772400" cy="1829761"/>
          </a:xfrm>
        </p:spPr>
        <p:txBody>
          <a:bodyPr>
            <a:normAutofit fontScale="90000"/>
          </a:bodyPr>
          <a:lstStyle/>
          <a:p>
            <a:pPr algn="ctr" eaLnBrk="1" fontAlgn="auto" hangingPunct="1">
              <a:spcAft>
                <a:spcPts val="0"/>
              </a:spcAft>
              <a:defRPr/>
            </a:pPr>
            <a:r>
              <a:rPr lang="en-US" sz="3000" b="0" dirty="0">
                <a:solidFill>
                  <a:schemeClr val="tx1"/>
                </a:solidFill>
                <a:effectLst/>
                <a:latin typeface="Arial" pitchFamily="34" charset="0"/>
                <a:ea typeface="ヒラギノ角ゴ Pro W3" pitchFamily="-84" charset="-128"/>
                <a:cs typeface="Arial" pitchFamily="34" charset="0"/>
              </a:rPr>
              <a:t>Chapter 5</a:t>
            </a:r>
            <a:br>
              <a:rPr lang="en-US" sz="3000" b="0" dirty="0">
                <a:solidFill>
                  <a:schemeClr val="tx1"/>
                </a:solidFill>
                <a:effectLst/>
                <a:latin typeface="Arial" pitchFamily="34" charset="0"/>
                <a:ea typeface="ヒラギノ角ゴ Pro W3" pitchFamily="-84" charset="-128"/>
                <a:cs typeface="Arial" pitchFamily="34" charset="0"/>
              </a:rPr>
            </a:br>
            <a:r>
              <a:rPr lang="en-US" sz="3000" b="0" dirty="0">
                <a:solidFill>
                  <a:schemeClr val="tx1"/>
                </a:solidFill>
                <a:effectLst/>
                <a:latin typeface="Arial" pitchFamily="34" charset="0"/>
                <a:ea typeface="ヒラギノ角ゴ Pro W3" pitchFamily="-84" charset="-128"/>
                <a:cs typeface="Arial" pitchFamily="34" charset="0"/>
              </a:rPr>
              <a:t>Sampling Distributions</a:t>
            </a:r>
            <a:br>
              <a:rPr lang="en-US" sz="3000" b="0" dirty="0">
                <a:solidFill>
                  <a:schemeClr val="tx1"/>
                </a:solidFill>
                <a:effectLst/>
                <a:latin typeface="Arial" pitchFamily="34" charset="0"/>
                <a:ea typeface="ヒラギノ角ゴ Pro W3" pitchFamily="-84" charset="-128"/>
                <a:cs typeface="Arial" pitchFamily="34" charset="0"/>
              </a:rPr>
            </a:br>
            <a:br>
              <a:rPr lang="en-US" sz="3000" b="0" dirty="0">
                <a:effectLst/>
                <a:ea typeface="ヒラギノ角ゴ Pro W3" pitchFamily="-84" charset="-128"/>
              </a:rPr>
            </a:br>
            <a:r>
              <a:rPr lang="en-US" sz="3000" b="0" dirty="0">
                <a:effectLst/>
                <a:ea typeface="ヒラギノ角ゴ Pro W3" pitchFamily="-84" charset="-128"/>
              </a:rPr>
              <a:t>Clicker Questions</a:t>
            </a:r>
            <a:endParaRPr lang="en-US" sz="3000" b="0" dirty="0">
              <a:solidFill>
                <a:schemeClr val="tx1"/>
              </a:solidFill>
              <a:effectLst/>
              <a:latin typeface="Arial" pitchFamily="34" charset="0"/>
              <a:ea typeface="ヒラギノ角ゴ Pro W3" pitchFamily="-84" charset="-128"/>
              <a:cs typeface="Arial" pitchFamily="34" charset="0"/>
            </a:endParaRPr>
          </a:p>
        </p:txBody>
      </p:sp>
      <p:sp>
        <p:nvSpPr>
          <p:cNvPr id="2" name="Footer Placeholder 1"/>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charset="0"/>
                <a:ea typeface="ＭＳ Ｐゴシック" charset="-128"/>
                <a:cs typeface="+mn-cs"/>
              </a:rPr>
              <a:t>© 2021 W.H. Freeman and Company</a:t>
            </a:r>
          </a:p>
        </p:txBody>
      </p:sp>
      <p:sp>
        <p:nvSpPr>
          <p:cNvPr id="6" name="Google Shape;56;p1"/>
          <p:cNvSpPr txBox="1">
            <a:spLocks/>
          </p:cNvSpPr>
          <p:nvPr/>
        </p:nvSpPr>
        <p:spPr>
          <a:xfrm>
            <a:off x="304800" y="805970"/>
            <a:ext cx="8617217" cy="3644900"/>
          </a:xfrm>
          <a:prstGeom prst="rect">
            <a:avLst/>
          </a:prstGeom>
          <a:noFill/>
          <a:ln>
            <a:noFill/>
          </a:ln>
        </p:spPr>
        <p:txBody>
          <a:bodyPr spcFirstLastPara="1" vert="horz" wrap="square" lIns="91425" tIns="45700" rIns="91425" bIns="45700"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ts val="0"/>
              </a:spcBef>
              <a:spcAft>
                <a:spcPct val="0"/>
              </a:spcAft>
              <a:buClrTx/>
              <a:buSzTx/>
              <a:buFontTx/>
              <a:buNone/>
              <a:tabLst/>
              <a:defRPr/>
            </a:pP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Introduction to the Practice of Statistics</a:t>
            </a:r>
            <a:b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Tenth Edition</a:t>
            </a: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David S. Moore			George P. McCabe</a:t>
            </a:r>
            <a:b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Bruce Craig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a:t>
            </a:r>
          </a:p>
        </p:txBody>
      </p:sp>
      <p:sp>
        <p:nvSpPr>
          <p:cNvPr id="1390595" name="Rectangle 3"/>
          <p:cNvSpPr>
            <a:spLocks noGrp="1" noChangeArrowheads="1"/>
          </p:cNvSpPr>
          <p:nvPr>
            <p:ph idx="1"/>
          </p:nvPr>
        </p:nvSpPr>
        <p:spPr/>
        <p:txBody>
          <a:bodyPr/>
          <a:lstStyle/>
          <a:p>
            <a:pPr marL="0" indent="-381000" eaLnBrk="1" hangingPunct="1">
              <a:lnSpc>
                <a:spcPct val="110000"/>
              </a:lnSpc>
              <a:buFont typeface="Wingdings" pitchFamily="2" charset="2"/>
              <a:buNone/>
            </a:pPr>
            <a:r>
              <a:rPr lang="en-US" altLang="en-US" dirty="0">
                <a:ea typeface="ヒラギノ角ゴ Pro W3" charset="-128"/>
              </a:rPr>
              <a:t>A population distribution has a mean of 100 and variance of 16. The standard deviation of the sampling distribution with a sample of size 25 would be</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0.64.</a:t>
            </a:r>
            <a:endParaRPr lang="en-US" altLang="en-US" sz="800" dirty="0">
              <a:ea typeface="ヒラギノ角ゴ Pro W3" charset="-128"/>
            </a:endParaRPr>
          </a:p>
          <a:p>
            <a:pPr marL="0" indent="-381000" eaLnBrk="1" hangingPunct="1">
              <a:buFont typeface="Wingdings" pitchFamily="2" charset="2"/>
              <a:buNone/>
            </a:pPr>
            <a:r>
              <a:rPr lang="en-US" altLang="en-US" dirty="0">
                <a:ea typeface="ヒラギノ角ゴ Pro W3" charset="-128"/>
              </a:rPr>
              <a:t>b. 4.</a:t>
            </a:r>
          </a:p>
          <a:p>
            <a:pPr marL="0" indent="-381000" eaLnBrk="1" hangingPunct="1">
              <a:buFont typeface="Wingdings" pitchFamily="2" charset="2"/>
              <a:buNone/>
            </a:pPr>
            <a:r>
              <a:rPr lang="en-US" altLang="en-US" dirty="0">
                <a:ea typeface="ヒラギノ角ゴ Pro W3" charset="-128"/>
              </a:rPr>
              <a:t>c. 0.8.</a:t>
            </a:r>
          </a:p>
          <a:p>
            <a:pPr marL="0" indent="-381000" eaLnBrk="1" hangingPunct="1">
              <a:buFont typeface="Wingdings" pitchFamily="2" charset="2"/>
              <a:buNone/>
            </a:pPr>
            <a:endParaRPr lang="en-US" altLang="en-US" sz="800"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 answer</a:t>
            </a:r>
          </a:p>
        </p:txBody>
      </p:sp>
      <p:sp>
        <p:nvSpPr>
          <p:cNvPr id="1390595" name="Rectangle 3"/>
          <p:cNvSpPr>
            <a:spLocks noGrp="1" noChangeArrowheads="1"/>
          </p:cNvSpPr>
          <p:nvPr>
            <p:ph idx="1"/>
          </p:nvPr>
        </p:nvSpPr>
        <p:spPr/>
        <p:txBody>
          <a:bodyPr/>
          <a:lstStyle/>
          <a:p>
            <a:pPr marL="0" indent="-381000" eaLnBrk="1" hangingPunct="1">
              <a:lnSpc>
                <a:spcPct val="110000"/>
              </a:lnSpc>
              <a:buFont typeface="Wingdings" pitchFamily="2" charset="2"/>
              <a:buNone/>
            </a:pPr>
            <a:r>
              <a:rPr lang="en-US" altLang="en-US" dirty="0">
                <a:ea typeface="ヒラギノ角ゴ Pro W3" charset="-128"/>
              </a:rPr>
              <a:t>A population distribution has a mean of 100 and variance of 16. The standard deviation of the sampling distribution with a sample of size 25 would be</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0.64.</a:t>
            </a:r>
            <a:endParaRPr lang="en-US" altLang="en-US" sz="800" dirty="0">
              <a:ea typeface="ヒラギノ角ゴ Pro W3" charset="-128"/>
            </a:endParaRPr>
          </a:p>
          <a:p>
            <a:pPr marL="0" indent="-381000" eaLnBrk="1" hangingPunct="1">
              <a:buFont typeface="Wingdings" pitchFamily="2" charset="2"/>
              <a:buNone/>
            </a:pPr>
            <a:r>
              <a:rPr lang="en-US" altLang="en-US" dirty="0">
                <a:ea typeface="ヒラギノ角ゴ Pro W3" charset="-128"/>
              </a:rPr>
              <a:t>b. 4.</a:t>
            </a:r>
          </a:p>
          <a:p>
            <a:pPr marL="0" indent="-381000" eaLnBrk="1" hangingPunct="1">
              <a:buFont typeface="Wingdings" pitchFamily="2" charset="2"/>
              <a:buNone/>
            </a:pPr>
            <a:r>
              <a:rPr lang="en-US" altLang="en-US" b="1" dirty="0">
                <a:ea typeface="ヒラギノ角ゴ Pro W3" charset="-128"/>
              </a:rPr>
              <a:t>c. 0.8. (correct)</a:t>
            </a:r>
          </a:p>
          <a:p>
            <a:pPr marL="0" indent="-381000" eaLnBrk="1" hangingPunct="1">
              <a:buFont typeface="Wingdings" pitchFamily="2" charset="2"/>
              <a:buNone/>
            </a:pPr>
            <a:endParaRPr lang="en-US" altLang="en-US" sz="800"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p:graphicFrame>
        <p:nvGraphicFramePr>
          <p:cNvPr id="5" name="Object 2" descr="The image shows a mathematical expression, &quot;square root of 16 divide by 25.&quot;"/>
          <p:cNvGraphicFramePr>
            <a:graphicFrameLocks noChangeAspect="1"/>
          </p:cNvGraphicFramePr>
          <p:nvPr>
            <p:extLst>
              <p:ext uri="{D42A27DB-BD31-4B8C-83A1-F6EECF244321}">
                <p14:modId xmlns:p14="http://schemas.microsoft.com/office/powerpoint/2010/main" val="2288859143"/>
              </p:ext>
            </p:extLst>
          </p:nvPr>
        </p:nvGraphicFramePr>
        <p:xfrm>
          <a:off x="4191000" y="3570710"/>
          <a:ext cx="766763" cy="1031875"/>
        </p:xfrm>
        <a:graphic>
          <a:graphicData uri="http://schemas.openxmlformats.org/presentationml/2006/ole">
            <mc:AlternateContent xmlns:mc="http://schemas.openxmlformats.org/markup-compatibility/2006">
              <mc:Choice xmlns:v="urn:schemas-microsoft-com:vml" Requires="v">
                <p:oleObj name="Equation" r:id="rId3" imgW="330057" imgH="444307" progId="Equation.DSMT4">
                  <p:embed/>
                </p:oleObj>
              </mc:Choice>
              <mc:Fallback>
                <p:oleObj name="Equation" r:id="rId3" imgW="330057"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570710"/>
                        <a:ext cx="766763"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232150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a:t>
            </a:r>
          </a:p>
        </p:txBody>
      </p:sp>
      <p:sp>
        <p:nvSpPr>
          <p:cNvPr id="21506"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 scores of individual students on the ACT Program composite college entrance examination have a Normal distribution with </a:t>
            </a:r>
            <a:r>
              <a:rPr lang="en-US" altLang="en-US" i="1" dirty="0">
                <a:ea typeface="ヒラギノ角ゴ Pro W3" charset="-128"/>
              </a:rPr>
              <a:t>mean 18.6 </a:t>
            </a:r>
            <a:r>
              <a:rPr lang="en-US" altLang="en-US" dirty="0">
                <a:ea typeface="ヒラギノ角ゴ Pro W3" charset="-128"/>
              </a:rPr>
              <a:t>and </a:t>
            </a:r>
            <a:r>
              <a:rPr lang="en-US" altLang="en-US" i="1" dirty="0">
                <a:ea typeface="ヒラギノ角ゴ Pro W3" charset="-128"/>
              </a:rPr>
              <a:t>standard deviation 6.0</a:t>
            </a:r>
            <a:r>
              <a:rPr lang="en-US" altLang="en-US" dirty="0">
                <a:ea typeface="ヒラギノ角ゴ Pro W3" charset="-128"/>
              </a:rPr>
              <a:t>. At </a:t>
            </a:r>
            <a:r>
              <a:rPr lang="en-US" altLang="en-US" dirty="0" err="1">
                <a:ea typeface="ヒラギノ角ゴ Pro W3" charset="-128"/>
              </a:rPr>
              <a:t>Northside</a:t>
            </a:r>
            <a:r>
              <a:rPr lang="en-US" altLang="en-US" dirty="0">
                <a:ea typeface="ヒラギノ角ゴ Pro W3" charset="-128"/>
              </a:rPr>
              <a:t> High,</a:t>
            </a:r>
            <a:r>
              <a:rPr lang="en-US" altLang="en-US" b="1" dirty="0">
                <a:ea typeface="ヒラギノ角ゴ Pro W3" charset="-128"/>
              </a:rPr>
              <a:t> 36</a:t>
            </a:r>
            <a:r>
              <a:rPr lang="en-US" altLang="en-US" dirty="0">
                <a:ea typeface="ヒラギノ角ゴ Pro W3" charset="-128"/>
              </a:rPr>
              <a:t> seniors take the test. If the scores at this school have the same distribution as national scores, the sampling distribution of the average (sample mean) score for the 36 students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approximately Normal, but the approximation is poor.</a:t>
            </a:r>
          </a:p>
          <a:p>
            <a:pPr marL="0" indent="-381000" eaLnBrk="1" hangingPunct="1">
              <a:buFont typeface="Wingdings" pitchFamily="2" charset="2"/>
              <a:buNone/>
            </a:pPr>
            <a:r>
              <a:rPr lang="en-US" altLang="en-US" dirty="0">
                <a:ea typeface="ヒラギノ角ゴ Pro W3" charset="-128"/>
              </a:rPr>
              <a:t>b. approximately Normal, and the approximation is good.</a:t>
            </a:r>
          </a:p>
          <a:p>
            <a:pPr marL="0" indent="-381000" eaLnBrk="1" hangingPunct="1">
              <a:buFont typeface="Wingdings" pitchFamily="2" charset="2"/>
              <a:buNone/>
            </a:pPr>
            <a:r>
              <a:rPr lang="en-US" altLang="en-US" dirty="0">
                <a:ea typeface="ヒラギノ角ゴ Pro W3" charset="-128"/>
              </a:rPr>
              <a:t>c. exactly normal.</a:t>
            </a:r>
          </a:p>
          <a:p>
            <a:pPr marL="0" indent="-38100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answer</a:t>
            </a:r>
          </a:p>
        </p:txBody>
      </p:sp>
      <p:sp>
        <p:nvSpPr>
          <p:cNvPr id="21506"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 scores of individual students on the ACT Program composite college entrance examination have a Normal distribution with </a:t>
            </a:r>
            <a:r>
              <a:rPr lang="en-US" altLang="en-US" i="1" dirty="0">
                <a:ea typeface="ヒラギノ角ゴ Pro W3" charset="-128"/>
              </a:rPr>
              <a:t>mean 18.6 </a:t>
            </a:r>
            <a:r>
              <a:rPr lang="en-US" altLang="en-US" dirty="0">
                <a:ea typeface="ヒラギノ角ゴ Pro W3" charset="-128"/>
              </a:rPr>
              <a:t>and </a:t>
            </a:r>
            <a:r>
              <a:rPr lang="en-US" altLang="en-US" i="1" dirty="0">
                <a:ea typeface="ヒラギノ角ゴ Pro W3" charset="-128"/>
              </a:rPr>
              <a:t>standard deviation 6.0</a:t>
            </a:r>
            <a:r>
              <a:rPr lang="en-US" altLang="en-US" dirty="0">
                <a:ea typeface="ヒラギノ角ゴ Pro W3" charset="-128"/>
              </a:rPr>
              <a:t>. At </a:t>
            </a:r>
            <a:r>
              <a:rPr lang="en-US" altLang="en-US" dirty="0" err="1">
                <a:ea typeface="ヒラギノ角ゴ Pro W3" charset="-128"/>
              </a:rPr>
              <a:t>Northside</a:t>
            </a:r>
            <a:r>
              <a:rPr lang="en-US" altLang="en-US" dirty="0">
                <a:ea typeface="ヒラギノ角ゴ Pro W3" charset="-128"/>
              </a:rPr>
              <a:t> High,</a:t>
            </a:r>
            <a:r>
              <a:rPr lang="en-US" altLang="en-US" b="1" dirty="0">
                <a:ea typeface="ヒラギノ角ゴ Pro W3" charset="-128"/>
              </a:rPr>
              <a:t> 36</a:t>
            </a:r>
            <a:r>
              <a:rPr lang="en-US" altLang="en-US" dirty="0">
                <a:ea typeface="ヒラギノ角ゴ Pro W3" charset="-128"/>
              </a:rPr>
              <a:t> seniors take the test. If the scores at this school have the same distribution as national scores, the sampling distribution of the average (sample mean) score for the 36 students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approximately Normal, but the approximation is poor.</a:t>
            </a:r>
          </a:p>
          <a:p>
            <a:pPr marL="0" indent="-381000" eaLnBrk="1" hangingPunct="1">
              <a:buFont typeface="Wingdings" pitchFamily="2" charset="2"/>
              <a:buNone/>
            </a:pPr>
            <a:r>
              <a:rPr lang="en-US" altLang="en-US" dirty="0">
                <a:ea typeface="ヒラギノ角ゴ Pro W3" charset="-128"/>
              </a:rPr>
              <a:t>b. approximately Normal, and the approximation is good.</a:t>
            </a:r>
          </a:p>
          <a:p>
            <a:pPr marL="0" indent="-381000" eaLnBrk="1" hangingPunct="1">
              <a:buFont typeface="Wingdings" pitchFamily="2" charset="2"/>
              <a:buNone/>
            </a:pPr>
            <a:r>
              <a:rPr lang="en-US" altLang="en-US" b="1" dirty="0">
                <a:ea typeface="ヒラギノ角ゴ Pro W3" charset="-128"/>
              </a:rPr>
              <a:t>c. exactly normal. (correct)</a:t>
            </a:r>
          </a:p>
          <a:p>
            <a:pPr marL="0" indent="-38100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219072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5.2-3</a:t>
            </a:r>
          </a:p>
        </p:txBody>
      </p:sp>
      <p:sp>
        <p:nvSpPr>
          <p:cNvPr id="130253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Incomes in a certain town are strongly right-skewed with </a:t>
            </a:r>
            <a:r>
              <a:rPr lang="en-US" altLang="en-US" i="1" dirty="0">
                <a:ea typeface="ヒラギノ角ゴ Pro W3" charset="-128"/>
              </a:rPr>
              <a:t>mean $36,000 </a:t>
            </a:r>
            <a:r>
              <a:rPr lang="en-US" altLang="en-US" dirty="0">
                <a:ea typeface="ヒラギノ角ゴ Pro W3" charset="-128"/>
              </a:rPr>
              <a:t>and </a:t>
            </a:r>
            <a:r>
              <a:rPr lang="en-US" altLang="en-US" i="1" dirty="0">
                <a:ea typeface="ヒラギノ角ゴ Pro W3" charset="-128"/>
              </a:rPr>
              <a:t>standard deviation $7000</a:t>
            </a:r>
            <a:r>
              <a:rPr lang="en-US" altLang="en-US" dirty="0">
                <a:ea typeface="ヒラギノ角ゴ Pro W3" charset="-128"/>
              </a:rPr>
              <a:t>. A random sample of </a:t>
            </a:r>
            <a:r>
              <a:rPr lang="en-US" altLang="en-US" b="1" dirty="0">
                <a:ea typeface="ヒラギノ角ゴ Pro W3" charset="-128"/>
              </a:rPr>
              <a:t>75 </a:t>
            </a:r>
            <a:r>
              <a:rPr lang="en-US" altLang="en-US" dirty="0">
                <a:ea typeface="ヒラギノ角ゴ Pro W3" charset="-128"/>
              </a:rPr>
              <a:t>households is taken. What is the </a:t>
            </a:r>
            <a:r>
              <a:rPr lang="en-US" altLang="en-US" i="1" dirty="0">
                <a:ea typeface="ヒラギノ角ゴ Pro W3" charset="-128"/>
              </a:rPr>
              <a:t>standard deviation</a:t>
            </a:r>
            <a:r>
              <a:rPr lang="en-US" altLang="en-US" dirty="0">
                <a:ea typeface="ヒラギノ角ゴ Pro W3" charset="-128"/>
              </a:rPr>
              <a:t> of the sample mean?</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$808.29</a:t>
            </a:r>
          </a:p>
          <a:p>
            <a:pPr marL="0" indent="-381000" eaLnBrk="1" hangingPunct="1">
              <a:buFont typeface="Wingdings" pitchFamily="2" charset="2"/>
              <a:buNone/>
            </a:pPr>
            <a:r>
              <a:rPr lang="en-US" altLang="en-US" dirty="0">
                <a:ea typeface="ヒラギノ角ゴ Pro W3" charset="-128"/>
              </a:rPr>
              <a:t>b. $93.33</a:t>
            </a:r>
          </a:p>
          <a:p>
            <a:pPr marL="0" indent="-381000" eaLnBrk="1" hangingPunct="1">
              <a:buFont typeface="Wingdings" pitchFamily="2" charset="2"/>
              <a:buNone/>
            </a:pPr>
            <a:r>
              <a:rPr lang="en-US" altLang="en-US" dirty="0">
                <a:ea typeface="ヒラギノ角ゴ Pro W3" charset="-128"/>
              </a:rPr>
              <a:t>c. $7000</a:t>
            </a:r>
          </a:p>
          <a:p>
            <a:pPr marL="0" indent="-381000" eaLnBrk="1" hangingPunct="1">
              <a:buFont typeface="Wingdings" pitchFamily="2" charset="2"/>
              <a:buNone/>
            </a:pPr>
            <a:endParaRPr lang="en-US" altLang="en-US" sz="2000"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5.2-3 answer</a:t>
            </a:r>
          </a:p>
        </p:txBody>
      </p:sp>
      <p:sp>
        <p:nvSpPr>
          <p:cNvPr id="130253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Incomes in a certain town are strongly right-skewed with </a:t>
            </a:r>
            <a:r>
              <a:rPr lang="en-US" altLang="en-US" i="1" dirty="0">
                <a:ea typeface="ヒラギノ角ゴ Pro W3" charset="-128"/>
              </a:rPr>
              <a:t>mean $36,000 </a:t>
            </a:r>
            <a:r>
              <a:rPr lang="en-US" altLang="en-US" dirty="0">
                <a:ea typeface="ヒラギノ角ゴ Pro W3" charset="-128"/>
              </a:rPr>
              <a:t>and </a:t>
            </a:r>
            <a:r>
              <a:rPr lang="en-US" altLang="en-US" i="1" dirty="0">
                <a:ea typeface="ヒラギノ角ゴ Pro W3" charset="-128"/>
              </a:rPr>
              <a:t>standard deviation $7000</a:t>
            </a:r>
            <a:r>
              <a:rPr lang="en-US" altLang="en-US" dirty="0">
                <a:ea typeface="ヒラギノ角ゴ Pro W3" charset="-128"/>
              </a:rPr>
              <a:t>. A random sample of </a:t>
            </a:r>
            <a:r>
              <a:rPr lang="en-US" altLang="en-US" b="1" dirty="0">
                <a:ea typeface="ヒラギノ角ゴ Pro W3" charset="-128"/>
              </a:rPr>
              <a:t>75 </a:t>
            </a:r>
            <a:r>
              <a:rPr lang="en-US" altLang="en-US" dirty="0">
                <a:ea typeface="ヒラギノ角ゴ Pro W3" charset="-128"/>
              </a:rPr>
              <a:t>households is taken. What is the </a:t>
            </a:r>
            <a:r>
              <a:rPr lang="en-US" altLang="en-US" i="1" dirty="0">
                <a:ea typeface="ヒラギノ角ゴ Pro W3" charset="-128"/>
              </a:rPr>
              <a:t>standard deviation</a:t>
            </a:r>
            <a:r>
              <a:rPr lang="en-US" altLang="en-US" dirty="0">
                <a:ea typeface="ヒラギノ角ゴ Pro W3" charset="-128"/>
              </a:rPr>
              <a:t> of the sample mean?</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$808.29 (correct)</a:t>
            </a:r>
          </a:p>
          <a:p>
            <a:pPr marL="0" indent="-381000" eaLnBrk="1" hangingPunct="1">
              <a:buFont typeface="Wingdings" pitchFamily="2" charset="2"/>
              <a:buNone/>
            </a:pPr>
            <a:r>
              <a:rPr lang="en-US" altLang="en-US" dirty="0">
                <a:ea typeface="ヒラギノ角ゴ Pro W3" charset="-128"/>
              </a:rPr>
              <a:t>b. $93.33</a:t>
            </a:r>
          </a:p>
          <a:p>
            <a:pPr marL="0" indent="-381000" eaLnBrk="1" hangingPunct="1">
              <a:buFont typeface="Wingdings" pitchFamily="2" charset="2"/>
              <a:buNone/>
            </a:pPr>
            <a:r>
              <a:rPr lang="en-US" altLang="en-US" dirty="0">
                <a:ea typeface="ヒラギノ角ゴ Pro W3" charset="-128"/>
              </a:rPr>
              <a:t>c. $7000</a:t>
            </a:r>
          </a:p>
          <a:p>
            <a:pPr marL="0" indent="-381000" eaLnBrk="1" hangingPunct="1">
              <a:buFont typeface="Wingdings" pitchFamily="2" charset="2"/>
              <a:buNone/>
            </a:pPr>
            <a:endParaRPr lang="en-US" altLang="en-US" sz="2000" dirty="0">
              <a:solidFill>
                <a:schemeClr val="bg1"/>
              </a:solidFill>
              <a:ea typeface="ヒラギノ角ゴ Pro W3" charset="-128"/>
            </a:endParaRPr>
          </a:p>
        </p:txBody>
      </p:sp>
      <p:graphicFrame>
        <p:nvGraphicFramePr>
          <p:cNvPr id="3081" name="Object 9" descr="The image shows a mathematical expression and calculation, which is mentioned as: standard deviation of the sample mean, sigma subscript &quot;x&quot; bar, equals to standard deviation or &quot;sigma&quot; divide by square root of a random sample, &quot;n,&quot; equals to 7000 divide by square root of 75. "/>
          <p:cNvGraphicFramePr>
            <a:graphicFrameLocks noChangeAspect="1"/>
          </p:cNvGraphicFramePr>
          <p:nvPr>
            <p:extLst>
              <p:ext uri="{D42A27DB-BD31-4B8C-83A1-F6EECF244321}">
                <p14:modId xmlns:p14="http://schemas.microsoft.com/office/powerpoint/2010/main" val="552861987"/>
              </p:ext>
            </p:extLst>
          </p:nvPr>
        </p:nvGraphicFramePr>
        <p:xfrm>
          <a:off x="4267200" y="3505200"/>
          <a:ext cx="2601913" cy="1011238"/>
        </p:xfrm>
        <a:graphic>
          <a:graphicData uri="http://schemas.openxmlformats.org/presentationml/2006/ole">
            <mc:AlternateContent xmlns:mc="http://schemas.openxmlformats.org/markup-compatibility/2006">
              <mc:Choice xmlns:v="urn:schemas-microsoft-com:vml" Requires="v">
                <p:oleObj name="Equation" r:id="rId3" imgW="1497950" imgH="583947" progId="Equation.DSMT4">
                  <p:embed/>
                </p:oleObj>
              </mc:Choice>
              <mc:Fallback>
                <p:oleObj name="Equation" r:id="rId3" imgW="1497950" imgH="58394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505200"/>
                        <a:ext cx="2601913" cy="1011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269913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5.2-4</a:t>
            </a:r>
          </a:p>
        </p:txBody>
      </p:sp>
      <mc:AlternateContent xmlns:mc="http://schemas.openxmlformats.org/markup-compatibility/2006" xmlns:a14="http://schemas.microsoft.com/office/drawing/2010/main">
        <mc:Choice Requires="a14">
          <p:sp>
            <p:nvSpPr>
              <p:cNvPr id="130253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Incomes in a certain town are strongly right-skewed with </a:t>
                </a:r>
                <a:r>
                  <a:rPr lang="en-US" altLang="en-US" i="1" dirty="0">
                    <a:ea typeface="ヒラギノ角ゴ Pro W3" charset="-128"/>
                  </a:rPr>
                  <a:t>mean $36,000 </a:t>
                </a:r>
                <a:r>
                  <a:rPr lang="en-US" altLang="en-US" dirty="0">
                    <a:ea typeface="ヒラギノ角ゴ Pro W3" charset="-128"/>
                  </a:rPr>
                  <a:t>and </a:t>
                </a:r>
                <a:r>
                  <a:rPr lang="en-US" altLang="en-US" i="1" dirty="0">
                    <a:ea typeface="ヒラギノ角ゴ Pro W3" charset="-128"/>
                  </a:rPr>
                  <a:t>standard deviation $7000</a:t>
                </a:r>
                <a:r>
                  <a:rPr lang="en-US" altLang="en-US" dirty="0">
                    <a:ea typeface="ヒラギノ角ゴ Pro W3" charset="-128"/>
                  </a:rPr>
                  <a:t>. A random sample of </a:t>
                </a:r>
                <a:r>
                  <a:rPr lang="en-US" altLang="en-US" b="1" dirty="0">
                    <a:ea typeface="ヒラギノ角ゴ Pro W3" charset="-128"/>
                  </a:rPr>
                  <a:t>75 </a:t>
                </a:r>
                <a:r>
                  <a:rPr lang="en-US" altLang="en-US" dirty="0">
                    <a:ea typeface="ヒラギノ角ゴ Pro W3" charset="-128"/>
                  </a:rPr>
                  <a:t>households is taken. What is the </a:t>
                </a:r>
                <a:r>
                  <a:rPr lang="en-US" altLang="en-US" i="1" dirty="0">
                    <a:ea typeface="ヒラギノ角ゴ Pro W3" charset="-128"/>
                  </a:rPr>
                  <a:t>standard deviation</a:t>
                </a:r>
                <a:r>
                  <a:rPr lang="en-US" altLang="en-US" dirty="0">
                    <a:ea typeface="ヒラギノ角ゴ Pro W3" charset="-128"/>
                  </a:rPr>
                  <a:t> of the sample mean?</a:t>
                </a:r>
              </a:p>
              <a:p>
                <a:pPr marL="0" indent="-381000" eaLnBrk="1" hangingPunct="1">
                  <a:buFont typeface="Wingdings" pitchFamily="2" charset="2"/>
                  <a:buNone/>
                </a:pPr>
                <a:endParaRPr lang="en-US" altLang="en-US" dirty="0">
                  <a:ea typeface="ヒラギノ角ゴ Pro W3" charset="-128"/>
                </a:endParaRPr>
              </a:p>
              <a:p>
                <a:pPr marL="0" indent="-381000" eaLnBrk="1" hangingPunct="1"/>
                <a:r>
                  <a:rPr lang="en-US" altLang="en-US" dirty="0">
                    <a:ea typeface="ヒラギノ角ゴ Pro W3" charset="-128"/>
                  </a:rPr>
                  <a:t>a. </a:t>
                </a:r>
                <a14:m>
                  <m:oMath xmlns:m="http://schemas.openxmlformats.org/officeDocument/2006/math">
                    <m:f>
                      <m:fPr>
                        <m:ctrlPr>
                          <a:rPr lang="en-US" i="1">
                            <a:latin typeface="Cambria Math" panose="02040503050406030204" pitchFamily="18" charset="0"/>
                          </a:rPr>
                        </m:ctrlPr>
                      </m:fPr>
                      <m:num>
                        <m:r>
                          <a:rPr lang="en-US" i="1">
                            <a:latin typeface="Cambria Math"/>
                          </a:rPr>
                          <m:t>$7000</m:t>
                        </m:r>
                      </m:num>
                      <m:den>
                        <m:rad>
                          <m:radPr>
                            <m:degHide m:val="on"/>
                            <m:ctrlPr>
                              <a:rPr lang="en-US" i="1">
                                <a:latin typeface="Cambria Math" panose="02040503050406030204" pitchFamily="18" charset="0"/>
                              </a:rPr>
                            </m:ctrlPr>
                          </m:radPr>
                          <m:deg/>
                          <m:e>
                            <m:r>
                              <a:rPr lang="en-US" i="1">
                                <a:latin typeface="Cambria Math"/>
                              </a:rPr>
                              <m:t>75</m:t>
                            </m:r>
                          </m:e>
                        </m:rad>
                      </m:den>
                    </m:f>
                  </m:oMath>
                </a14:m>
                <a:endParaRPr lang="en-US" altLang="en-US" dirty="0">
                  <a:ea typeface="ヒラギノ角ゴ Pro W3" charset="-128"/>
                </a:endParaRPr>
              </a:p>
              <a:p>
                <a:pPr marL="0" indent="-381000" eaLnBrk="1" hangingPunct="1"/>
                <a:r>
                  <a:rPr lang="en-US" altLang="en-US" dirty="0">
                    <a:ea typeface="ヒラギノ角ゴ Pro W3" charset="-128"/>
                  </a:rPr>
                  <a:t>b. </a:t>
                </a:r>
                <a14:m>
                  <m:oMath xmlns:m="http://schemas.openxmlformats.org/officeDocument/2006/math">
                    <m:f>
                      <m:fPr>
                        <m:ctrlPr>
                          <a:rPr lang="en-US" i="1">
                            <a:latin typeface="Cambria Math" panose="02040503050406030204" pitchFamily="18" charset="0"/>
                          </a:rPr>
                        </m:ctrlPr>
                      </m:fPr>
                      <m:num>
                        <m:r>
                          <a:rPr lang="en-US" i="1">
                            <a:latin typeface="Cambria Math"/>
                          </a:rPr>
                          <m:t>$7000</m:t>
                        </m:r>
                      </m:num>
                      <m:den>
                        <m:r>
                          <a:rPr lang="en-US" i="1">
                            <a:latin typeface="Cambria Math"/>
                          </a:rPr>
                          <m:t>75</m:t>
                        </m:r>
                      </m:den>
                    </m:f>
                  </m:oMath>
                </a14:m>
                <a:endParaRPr lang="en-US" altLang="en-US" dirty="0">
                  <a:ea typeface="ヒラギノ角ゴ Pro W3" charset="-128"/>
                </a:endParaRPr>
              </a:p>
              <a:p>
                <a:pPr marL="0" indent="-381000" eaLnBrk="1" hangingPunct="1"/>
                <a:r>
                  <a:rPr lang="en-US" altLang="en-US" dirty="0">
                    <a:ea typeface="ヒラギノ角ゴ Pro W3" charset="-128"/>
                  </a:rPr>
                  <a:t>c. </a:t>
                </a:r>
                <a:r>
                  <a:rPr lang="en-US" dirty="0"/>
                  <a:t>$7000</a:t>
                </a:r>
              </a:p>
            </p:txBody>
          </p:sp>
        </mc:Choice>
        <mc:Fallback xmlns="">
          <p:sp>
            <p:nvSpPr>
              <p:cNvPr id="1302531" name="Rectangle 3"/>
              <p:cNvSpPr>
                <a:spLocks noGrp="1" noRot="1" noChangeAspect="1" noMove="1" noResize="1" noEditPoints="1" noAdjustHandles="1" noChangeArrowheads="1" noChangeShapeType="1" noTextEdit="1"/>
              </p:cNvSpPr>
              <p:nvPr>
                <p:ph idx="1"/>
              </p:nvPr>
            </p:nvSpPr>
            <p:spPr>
              <a:blipFill>
                <a:blip r:embed="rId3"/>
                <a:stretch>
                  <a:fillRect l="-1111" t="-83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5.2-4 answer</a:t>
            </a:r>
          </a:p>
        </p:txBody>
      </p:sp>
      <mc:AlternateContent xmlns:mc="http://schemas.openxmlformats.org/markup-compatibility/2006" xmlns:a14="http://schemas.microsoft.com/office/drawing/2010/main">
        <mc:Choice Requires="a14">
          <p:sp>
            <p:nvSpPr>
              <p:cNvPr id="1302531" name="Rectangle 3"/>
              <p:cNvSpPr>
                <a:spLocks noGrp="1" noChangeArrowheads="1"/>
              </p:cNvSpPr>
              <p:nvPr>
                <p:ph idx="1"/>
              </p:nvPr>
            </p:nvSpPr>
            <p:spPr/>
            <p:txBody>
              <a:bodyPr/>
              <a:lstStyle/>
              <a:p>
                <a:pPr marL="0" indent="-381000" eaLnBrk="1" hangingPunct="1"/>
                <a:r>
                  <a:rPr lang="en-US" altLang="en-US" dirty="0">
                    <a:ea typeface="ヒラギノ角ゴ Pro W3" charset="-128"/>
                  </a:rPr>
                  <a:t>Incomes in a certain town are strongly right-skewed with </a:t>
                </a:r>
                <a:r>
                  <a:rPr lang="en-US" altLang="en-US" i="1" dirty="0">
                    <a:ea typeface="ヒラギノ角ゴ Pro W3" charset="-128"/>
                  </a:rPr>
                  <a:t>mean $36,000 </a:t>
                </a:r>
                <a:r>
                  <a:rPr lang="en-US" altLang="en-US" dirty="0">
                    <a:ea typeface="ヒラギノ角ゴ Pro W3" charset="-128"/>
                  </a:rPr>
                  <a:t>and </a:t>
                </a:r>
                <a:r>
                  <a:rPr lang="en-US" altLang="en-US" i="1" dirty="0">
                    <a:ea typeface="ヒラギノ角ゴ Pro W3" charset="-128"/>
                  </a:rPr>
                  <a:t>standard deviation $7000</a:t>
                </a:r>
                <a:r>
                  <a:rPr lang="en-US" altLang="en-US" dirty="0">
                    <a:ea typeface="ヒラギノ角ゴ Pro W3" charset="-128"/>
                  </a:rPr>
                  <a:t>. A random sample of </a:t>
                </a:r>
                <a:r>
                  <a:rPr lang="en-US" altLang="en-US" b="1" dirty="0">
                    <a:ea typeface="ヒラギノ角ゴ Pro W3" charset="-128"/>
                  </a:rPr>
                  <a:t>75 </a:t>
                </a:r>
                <a:r>
                  <a:rPr lang="en-US" altLang="en-US" dirty="0">
                    <a:ea typeface="ヒラギノ角ゴ Pro W3" charset="-128"/>
                  </a:rPr>
                  <a:t>households is taken. What is the </a:t>
                </a:r>
                <a:r>
                  <a:rPr lang="en-US" altLang="en-US" i="1" dirty="0">
                    <a:ea typeface="ヒラギノ角ゴ Pro W3" charset="-128"/>
                  </a:rPr>
                  <a:t>standard deviation</a:t>
                </a:r>
                <a:r>
                  <a:rPr lang="en-US" altLang="en-US" dirty="0">
                    <a:ea typeface="ヒラギノ角ゴ Pro W3" charset="-128"/>
                  </a:rPr>
                  <a:t> of the sample mean?</a:t>
                </a:r>
              </a:p>
              <a:p>
                <a:pPr marL="0" indent="-381000" eaLnBrk="1" hangingPunct="1"/>
                <a:endParaRPr lang="en-US" altLang="en-US" dirty="0">
                  <a:ea typeface="ヒラギノ角ゴ Pro W3" charset="-128"/>
                </a:endParaRPr>
              </a:p>
              <a:p>
                <a:pPr marL="0" indent="-381000" eaLnBrk="1" hangingPunct="1"/>
                <a:r>
                  <a:rPr lang="en-US" altLang="en-US" b="1" dirty="0">
                    <a:ea typeface="ヒラギノ角ゴ Pro W3" charset="-128"/>
                  </a:rPr>
                  <a:t>a. </a:t>
                </a:r>
                <a14:m>
                  <m:oMath xmlns:m="http://schemas.openxmlformats.org/officeDocument/2006/math">
                    <m:f>
                      <m:fPr>
                        <m:ctrlPr>
                          <a:rPr lang="en-US" b="1" i="1">
                            <a:latin typeface="Cambria Math" panose="02040503050406030204" pitchFamily="18" charset="0"/>
                          </a:rPr>
                        </m:ctrlPr>
                      </m:fPr>
                      <m:num>
                        <m:r>
                          <a:rPr lang="en-US" b="1" i="1">
                            <a:latin typeface="Cambria Math"/>
                          </a:rPr>
                          <m:t>$</m:t>
                        </m:r>
                        <m:r>
                          <a:rPr lang="en-US" b="1" i="1">
                            <a:latin typeface="Cambria Math"/>
                          </a:rPr>
                          <m:t>𝟕𝟎𝟎𝟎</m:t>
                        </m:r>
                      </m:num>
                      <m:den>
                        <m:rad>
                          <m:radPr>
                            <m:degHide m:val="on"/>
                            <m:ctrlPr>
                              <a:rPr lang="en-US" b="1" i="1">
                                <a:latin typeface="Cambria Math" panose="02040503050406030204" pitchFamily="18" charset="0"/>
                              </a:rPr>
                            </m:ctrlPr>
                          </m:radPr>
                          <m:deg/>
                          <m:e>
                            <m:r>
                              <a:rPr lang="en-US" b="1" i="1">
                                <a:latin typeface="Cambria Math"/>
                              </a:rPr>
                              <m:t>𝟕𝟓</m:t>
                            </m:r>
                          </m:e>
                        </m:rad>
                      </m:den>
                    </m:f>
                  </m:oMath>
                </a14:m>
                <a:r>
                  <a:rPr lang="en-US" altLang="en-US" b="1" dirty="0">
                    <a:ea typeface="ヒラギノ角ゴ Pro W3" charset="-128"/>
                  </a:rPr>
                  <a:t> (correct)</a:t>
                </a:r>
              </a:p>
              <a:p>
                <a:pPr marL="0" indent="-381000" eaLnBrk="1" hangingPunct="1"/>
                <a:r>
                  <a:rPr lang="en-US" altLang="en-US" dirty="0">
                    <a:ea typeface="ヒラギノ角ゴ Pro W3" charset="-128"/>
                  </a:rPr>
                  <a:t>b. </a:t>
                </a:r>
                <a14:m>
                  <m:oMath xmlns:m="http://schemas.openxmlformats.org/officeDocument/2006/math">
                    <m:f>
                      <m:fPr>
                        <m:ctrlPr>
                          <a:rPr lang="en-US" i="1">
                            <a:latin typeface="Cambria Math" panose="02040503050406030204" pitchFamily="18" charset="0"/>
                          </a:rPr>
                        </m:ctrlPr>
                      </m:fPr>
                      <m:num>
                        <m:r>
                          <a:rPr lang="en-US" i="1">
                            <a:latin typeface="Cambria Math"/>
                          </a:rPr>
                          <m:t>$7000</m:t>
                        </m:r>
                      </m:num>
                      <m:den>
                        <m:r>
                          <a:rPr lang="en-US" i="1">
                            <a:latin typeface="Cambria Math"/>
                          </a:rPr>
                          <m:t>75</m:t>
                        </m:r>
                      </m:den>
                    </m:f>
                  </m:oMath>
                </a14:m>
                <a:endParaRPr lang="en-US" altLang="en-US" sz="700" dirty="0">
                  <a:ea typeface="ヒラギノ角ゴ Pro W3" charset="-128"/>
                </a:endParaRPr>
              </a:p>
              <a:p>
                <a:pPr marL="0" indent="-381000" eaLnBrk="1" hangingPunct="1"/>
                <a:r>
                  <a:rPr lang="en-US" altLang="en-US" dirty="0">
                    <a:ea typeface="ヒラギノ角ゴ Pro W3" charset="-128"/>
                  </a:rPr>
                  <a:t>c. </a:t>
                </a:r>
                <a:r>
                  <a:rPr lang="en-US" dirty="0"/>
                  <a:t>$7000</a:t>
                </a:r>
              </a:p>
            </p:txBody>
          </p:sp>
        </mc:Choice>
        <mc:Fallback xmlns="">
          <p:sp>
            <p:nvSpPr>
              <p:cNvPr id="1302531" name="Rectangle 3"/>
              <p:cNvSpPr>
                <a:spLocks noGrp="1" noRot="1" noChangeAspect="1" noMove="1" noResize="1" noEditPoints="1" noAdjustHandles="1" noChangeArrowheads="1" noChangeShapeType="1" noTextEdit="1"/>
              </p:cNvSpPr>
              <p:nvPr>
                <p:ph idx="1"/>
              </p:nvPr>
            </p:nvSpPr>
            <p:spPr>
              <a:blipFill>
                <a:blip r:embed="rId3"/>
                <a:stretch>
                  <a:fillRect l="-1111" t="-83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1742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5.2-5</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Incomes in a certain town are strongly right-skewed with mean </a:t>
            </a:r>
            <a:r>
              <a:rPr lang="en-US" altLang="en-US" b="1" dirty="0">
                <a:ea typeface="ヒラギノ角ゴ Pro W3" charset="-128"/>
              </a:rPr>
              <a:t>$36,000 </a:t>
            </a:r>
            <a:r>
              <a:rPr lang="en-US" altLang="en-US" dirty="0">
                <a:ea typeface="ヒラギノ角ゴ Pro W3" charset="-128"/>
              </a:rPr>
              <a:t>and standard deviation </a:t>
            </a:r>
            <a:r>
              <a:rPr lang="en-US" altLang="en-US" b="1" dirty="0">
                <a:ea typeface="ヒラギノ角ゴ Pro W3" charset="-128"/>
              </a:rPr>
              <a:t>$7000.</a:t>
            </a:r>
            <a:r>
              <a:rPr lang="en-US" altLang="en-US" dirty="0">
                <a:ea typeface="ヒラギノ角ゴ Pro W3" charset="-128"/>
              </a:rPr>
              <a:t> A random sample of </a:t>
            </a:r>
            <a:r>
              <a:rPr lang="en-US" altLang="en-US" b="1" dirty="0">
                <a:ea typeface="ヒラギノ角ゴ Pro W3" charset="-128"/>
              </a:rPr>
              <a:t>75</a:t>
            </a:r>
            <a:r>
              <a:rPr lang="en-US" altLang="en-US" dirty="0">
                <a:ea typeface="ヒラギノ角ゴ Pro W3" charset="-128"/>
              </a:rPr>
              <a:t> households is taken. </a:t>
            </a:r>
          </a:p>
          <a:p>
            <a:pPr marL="0" indent="-381000" eaLnBrk="1" hangingPunct="1">
              <a:lnSpc>
                <a:spcPct val="90000"/>
              </a:lnSpc>
              <a:buFont typeface="Wingdings" pitchFamily="2" charset="2"/>
              <a:buNone/>
            </a:pPr>
            <a:r>
              <a:rPr lang="en-US" altLang="en-US" dirty="0">
                <a:ea typeface="ヒラギノ角ゴ Pro W3" charset="-128"/>
              </a:rPr>
              <a:t>What is the probability that the sample mean is </a:t>
            </a:r>
            <a:r>
              <a:rPr lang="en-US" altLang="en-US" b="1" dirty="0">
                <a:ea typeface="ヒラギノ角ゴ Pro W3" charset="-128"/>
              </a:rPr>
              <a:t>greater than $37,000?</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0.4432</a:t>
            </a:r>
          </a:p>
          <a:p>
            <a:pPr marL="0" indent="-381000" eaLnBrk="1" hangingPunct="1">
              <a:lnSpc>
                <a:spcPct val="90000"/>
              </a:lnSpc>
              <a:buFont typeface="Wingdings" pitchFamily="2" charset="2"/>
              <a:buNone/>
            </a:pPr>
            <a:r>
              <a:rPr lang="en-US" altLang="en-US" dirty="0">
                <a:ea typeface="ヒラギノ角ゴ Pro W3" charset="-128"/>
              </a:rPr>
              <a:t>b. 0.1080</a:t>
            </a:r>
          </a:p>
          <a:p>
            <a:pPr marL="0" indent="-381000" eaLnBrk="1" hangingPunct="1">
              <a:lnSpc>
                <a:spcPct val="90000"/>
              </a:lnSpc>
              <a:buFont typeface="Wingdings" pitchFamily="2" charset="2"/>
              <a:buNone/>
            </a:pPr>
            <a:r>
              <a:rPr lang="en-US" altLang="en-US" dirty="0">
                <a:ea typeface="ヒラギノ角ゴ Pro W3" charset="-128"/>
              </a:rPr>
              <a:t>c. 0</a:t>
            </a:r>
          </a:p>
          <a:p>
            <a:pPr marL="0" indent="-381000" eaLnBrk="1" hangingPunct="1">
              <a:lnSpc>
                <a:spcPct val="90000"/>
              </a:lnSpc>
              <a:buFont typeface="Wingdings" pitchFamily="2" charset="2"/>
              <a:buAutoNum type="alphaLcParenR"/>
            </a:pPr>
            <a:endParaRPr lang="en-US" altLang="en-US" sz="2000"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5.2-5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Incomes in a certain town are strongly right-skewed with mean </a:t>
            </a:r>
            <a:r>
              <a:rPr lang="en-US" altLang="en-US" b="1" dirty="0">
                <a:ea typeface="ヒラギノ角ゴ Pro W3" charset="-128"/>
              </a:rPr>
              <a:t>$36,000 </a:t>
            </a:r>
            <a:r>
              <a:rPr lang="en-US" altLang="en-US" dirty="0">
                <a:ea typeface="ヒラギノ角ゴ Pro W3" charset="-128"/>
              </a:rPr>
              <a:t>and standard deviation </a:t>
            </a:r>
            <a:r>
              <a:rPr lang="en-US" altLang="en-US" b="1" dirty="0">
                <a:ea typeface="ヒラギノ角ゴ Pro W3" charset="-128"/>
              </a:rPr>
              <a:t>$7000.</a:t>
            </a:r>
            <a:r>
              <a:rPr lang="en-US" altLang="en-US" dirty="0">
                <a:ea typeface="ヒラギノ角ゴ Pro W3" charset="-128"/>
              </a:rPr>
              <a:t> A random sample of </a:t>
            </a:r>
            <a:r>
              <a:rPr lang="en-US" altLang="en-US" b="1" dirty="0">
                <a:ea typeface="ヒラギノ角ゴ Pro W3" charset="-128"/>
              </a:rPr>
              <a:t>75</a:t>
            </a:r>
            <a:r>
              <a:rPr lang="en-US" altLang="en-US" dirty="0">
                <a:ea typeface="ヒラギノ角ゴ Pro W3" charset="-128"/>
              </a:rPr>
              <a:t> households is taken. </a:t>
            </a:r>
          </a:p>
          <a:p>
            <a:pPr marL="0" indent="-381000" eaLnBrk="1" hangingPunct="1">
              <a:lnSpc>
                <a:spcPct val="90000"/>
              </a:lnSpc>
              <a:buFont typeface="Wingdings" pitchFamily="2" charset="2"/>
              <a:buNone/>
            </a:pPr>
            <a:r>
              <a:rPr lang="en-US" altLang="en-US" dirty="0">
                <a:ea typeface="ヒラギノ角ゴ Pro W3" charset="-128"/>
              </a:rPr>
              <a:t>What is the probability that the sample mean is </a:t>
            </a:r>
            <a:r>
              <a:rPr lang="en-US" altLang="en-US" b="1" dirty="0">
                <a:ea typeface="ヒラギノ角ゴ Pro W3" charset="-128"/>
              </a:rPr>
              <a:t>greater than $37,000?</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0.4432</a:t>
            </a:r>
          </a:p>
          <a:p>
            <a:pPr marL="0" indent="-381000" eaLnBrk="1" hangingPunct="1">
              <a:lnSpc>
                <a:spcPct val="90000"/>
              </a:lnSpc>
              <a:buFont typeface="Wingdings" pitchFamily="2" charset="2"/>
              <a:buNone/>
            </a:pPr>
            <a:r>
              <a:rPr lang="en-US" altLang="en-US" b="1" dirty="0">
                <a:ea typeface="ヒラギノ角ゴ Pro W3" charset="-128"/>
              </a:rPr>
              <a:t>b. 0.1080 (correct)</a:t>
            </a:r>
          </a:p>
          <a:p>
            <a:pPr marL="0" indent="-381000" eaLnBrk="1" hangingPunct="1">
              <a:lnSpc>
                <a:spcPct val="90000"/>
              </a:lnSpc>
              <a:buFont typeface="Wingdings" pitchFamily="2" charset="2"/>
              <a:buNone/>
            </a:pPr>
            <a:r>
              <a:rPr lang="en-US" altLang="en-US" dirty="0">
                <a:ea typeface="ヒラギノ角ゴ Pro W3" charset="-128"/>
              </a:rPr>
              <a:t>c. 0</a:t>
            </a:r>
          </a:p>
          <a:p>
            <a:pPr marL="0" indent="-381000" eaLnBrk="1" hangingPunct="1">
              <a:lnSpc>
                <a:spcPct val="90000"/>
              </a:lnSpc>
              <a:buFont typeface="Wingdings" pitchFamily="2" charset="2"/>
              <a:buAutoNum type="alphaLcParenR"/>
            </a:pPr>
            <a:endParaRPr lang="en-US" altLang="en-US" sz="2000" dirty="0">
              <a:solidFill>
                <a:schemeClr val="bg1"/>
              </a:solidFill>
              <a:ea typeface="ヒラギノ角ゴ Pro W3" charset="-128"/>
            </a:endParaRPr>
          </a:p>
        </p:txBody>
      </p:sp>
      <p:graphicFrame>
        <p:nvGraphicFramePr>
          <p:cNvPr id="14342" name="Object 6" descr="The image shows a probability expression for sample mean, x bar, that is greater than 37000. The expression is mentioned as &quot;P&quot; bracket open &quot;x bar&quot; greater than 37000, mode sign, &quot;mew&quot; equals to 36000, &quot;sigma&quot; equals to 7000 divide by square root of 75."/>
          <p:cNvGraphicFramePr>
            <a:graphicFrameLocks noChangeAspect="1"/>
          </p:cNvGraphicFramePr>
          <p:nvPr>
            <p:extLst>
              <p:ext uri="{D42A27DB-BD31-4B8C-83A1-F6EECF244321}">
                <p14:modId xmlns:p14="http://schemas.microsoft.com/office/powerpoint/2010/main" val="1366141186"/>
              </p:ext>
            </p:extLst>
          </p:nvPr>
        </p:nvGraphicFramePr>
        <p:xfrm>
          <a:off x="3886200" y="3886200"/>
          <a:ext cx="4371975" cy="803275"/>
        </p:xfrm>
        <a:graphic>
          <a:graphicData uri="http://schemas.openxmlformats.org/presentationml/2006/ole">
            <mc:AlternateContent xmlns:mc="http://schemas.openxmlformats.org/markup-compatibility/2006">
              <mc:Choice xmlns:v="urn:schemas-microsoft-com:vml" Requires="v">
                <p:oleObj name="Equation" r:id="rId3" imgW="3365500" imgH="622300" progId="Equation.DSMT4">
                  <p:embed/>
                </p:oleObj>
              </mc:Choice>
              <mc:Fallback>
                <p:oleObj name="Equation" r:id="rId3" imgW="3365500" imgH="622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886200"/>
                        <a:ext cx="4371975" cy="803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32978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5.1-1</a:t>
            </a:r>
          </a:p>
        </p:txBody>
      </p:sp>
      <mc:AlternateContent xmlns:mc="http://schemas.openxmlformats.org/markup-compatibility/2006" xmlns:a14="http://schemas.microsoft.com/office/drawing/2010/main">
        <mc:Choice Requires="a14">
          <p:sp>
            <p:nvSpPr>
              <p:cNvPr id="1390595" name="Rectangle 3" descr="mean (mew sign) equals to 20."/>
              <p:cNvSpPr>
                <a:spLocks noGrp="1" noChangeArrowheads="1"/>
              </p:cNvSpPr>
              <p:nvPr>
                <p:ph idx="1"/>
              </p:nvPr>
            </p:nvSpPr>
            <p:spPr/>
            <p:txBody>
              <a:bodyPr/>
              <a:lstStyle/>
              <a:p>
                <a:pPr marL="0" indent="-381000" eaLnBrk="1" hangingPunct="1">
                  <a:lnSpc>
                    <a:spcPct val="110000"/>
                  </a:lnSpc>
                  <a:buFont typeface="Wingdings" pitchFamily="2" charset="2"/>
                  <a:buNone/>
                </a:pPr>
                <a:r>
                  <a:rPr lang="en-US" altLang="en-US" dirty="0">
                    <a:ea typeface="ヒラギノ角ゴ Pro W3" charset="-128"/>
                  </a:rPr>
                  <a:t>Suppose a population can be described with a Normal distribution with </a:t>
                </a:r>
                <a14:m>
                  <m:oMath xmlns:m="http://schemas.openxmlformats.org/officeDocument/2006/math">
                    <m:r>
                      <a:rPr lang="en-US" altLang="en-US" i="1" smtClean="0">
                        <a:latin typeface="Cambria Math" panose="02040503050406030204" pitchFamily="18" charset="0"/>
                        <a:ea typeface="Cambria Math" panose="02040503050406030204" pitchFamily="18" charset="0"/>
                      </a:rPr>
                      <m:t>𝜇</m:t>
                    </m:r>
                    <m:r>
                      <a:rPr lang="en-US" altLang="en-US" b="0" i="1" smtClean="0">
                        <a:latin typeface="Cambria Math" panose="02040503050406030204" pitchFamily="18" charset="0"/>
                        <a:ea typeface="Cambria Math" panose="02040503050406030204" pitchFamily="18" charset="0"/>
                      </a:rPr>
                      <m:t>=20</m:t>
                    </m:r>
                  </m:oMath>
                </a14:m>
                <a:r>
                  <a:rPr lang="en-US" altLang="en-US" dirty="0">
                    <a:ea typeface="ヒラギノ角ゴ Pro W3" charset="-128"/>
                  </a:rPr>
                  <a:t> and </a:t>
                </a:r>
                <a14:m>
                  <m:oMath xmlns:m="http://schemas.openxmlformats.org/officeDocument/2006/math">
                    <m:r>
                      <a:rPr lang="en-US" altLang="en-US" i="1" smtClean="0">
                        <a:latin typeface="Cambria Math" panose="02040503050406030204" pitchFamily="18" charset="0"/>
                        <a:ea typeface="Cambria Math" panose="02040503050406030204" pitchFamily="18" charset="0"/>
                      </a:rPr>
                      <m:t>𝜎</m:t>
                    </m:r>
                    <m:r>
                      <a:rPr lang="en-US" altLang="en-US" b="0" i="1" smtClean="0">
                        <a:latin typeface="Cambria Math" panose="02040503050406030204" pitchFamily="18" charset="0"/>
                        <a:ea typeface="Cambria Math" panose="02040503050406030204" pitchFamily="18" charset="0"/>
                      </a:rPr>
                      <m:t>=1.1</m:t>
                    </m:r>
                  </m:oMath>
                </a14:m>
                <a:r>
                  <a:rPr lang="en-US" altLang="en-US" dirty="0">
                    <a:ea typeface="ヒラギノ角ゴ Pro W3" charset="-128"/>
                  </a:rPr>
                  <a:t>. In this example, </a:t>
                </a:r>
                <a14:m>
                  <m:oMath xmlns:m="http://schemas.openxmlformats.org/officeDocument/2006/math">
                    <m:r>
                      <a:rPr lang="en-US" altLang="en-US" i="1" smtClean="0">
                        <a:latin typeface="Cambria Math" panose="02040503050406030204" pitchFamily="18" charset="0"/>
                        <a:ea typeface="Cambria Math" panose="02040503050406030204" pitchFamily="18" charset="0"/>
                      </a:rPr>
                      <m:t>𝜇</m:t>
                    </m:r>
                  </m:oMath>
                </a14:m>
                <a:r>
                  <a:rPr lang="en-US" altLang="en-US" dirty="0">
                    <a:ea typeface="ヒラギノ角ゴ Pro W3" charset="-128"/>
                  </a:rPr>
                  <a:t>  is a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statistic.           </a:t>
                </a:r>
              </a:p>
              <a:p>
                <a:pPr marL="0" indent="-381000" eaLnBrk="1" hangingPunct="1">
                  <a:buFont typeface="Wingdings" pitchFamily="2" charset="2"/>
                  <a:buNone/>
                </a:pPr>
                <a:r>
                  <a:rPr lang="en-US" altLang="en-US" dirty="0">
                    <a:ea typeface="ヒラギノ角ゴ Pro W3" charset="-128"/>
                  </a:rPr>
                  <a:t>b. parameter.</a:t>
                </a:r>
              </a:p>
              <a:p>
                <a:pPr marL="0" indent="-381000" eaLnBrk="1" hangingPunct="1">
                  <a:lnSpc>
                    <a:spcPct val="120000"/>
                  </a:lnSpc>
                  <a:buFont typeface="Wingdings" pitchFamily="2" charset="2"/>
                  <a:buNone/>
                </a:pPr>
                <a:r>
                  <a:rPr lang="en-US" altLang="en-US" dirty="0">
                    <a:ea typeface="ヒラギノ角ゴ Pro W3" charset="-128"/>
                  </a:rPr>
                  <a:t>c. distribution.</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mc:Choice>
        <mc:Fallback xmlns="">
          <p:sp>
            <p:nvSpPr>
              <p:cNvPr id="1390595" name="Rectangle 3" descr="mean (mew sign) equals to 20."/>
              <p:cNvSpPr>
                <a:spLocks noGrp="1" noRot="1" noChangeAspect="1" noMove="1" noResize="1" noEditPoints="1" noAdjustHandles="1" noChangeArrowheads="1" noChangeShapeType="1" noTextEdit="1"/>
              </p:cNvSpPr>
              <p:nvPr>
                <p:ph idx="1"/>
              </p:nvPr>
            </p:nvSpPr>
            <p:spPr>
              <a:blipFill rotWithShape="0">
                <a:blip r:embed="rId3"/>
                <a:stretch>
                  <a:fillRect l="-1111" t="-717" r="-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5.2-6</a:t>
            </a:r>
          </a:p>
        </p:txBody>
      </p:sp>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 sodas in a can are supposed to contain an average of </a:t>
            </a:r>
            <a:r>
              <a:rPr lang="en-US" altLang="en-US" b="1" dirty="0">
                <a:ea typeface="ヒラギノ角ゴ Pro W3" charset="-128"/>
              </a:rPr>
              <a:t>12</a:t>
            </a:r>
            <a:r>
              <a:rPr lang="en-US" altLang="en-US" dirty="0">
                <a:ea typeface="ヒラギノ角ゴ Pro W3" charset="-128"/>
              </a:rPr>
              <a:t> oz. This particular brand has a standard deviation of </a:t>
            </a:r>
            <a:r>
              <a:rPr lang="en-US" altLang="en-US" i="1" dirty="0">
                <a:ea typeface="ヒラギノ角ゴ Pro W3" charset="-128"/>
              </a:rPr>
              <a:t>0.1 </a:t>
            </a:r>
            <a:r>
              <a:rPr lang="en-US" altLang="en-US" i="1" dirty="0" err="1">
                <a:ea typeface="ヒラギノ角ゴ Pro W3" charset="-128"/>
              </a:rPr>
              <a:t>oz</a:t>
            </a:r>
            <a:r>
              <a:rPr lang="en-US" altLang="en-US" dirty="0">
                <a:ea typeface="ヒラギノ角ゴ Pro W3" charset="-128"/>
              </a:rPr>
              <a:t>, with an </a:t>
            </a:r>
            <a:r>
              <a:rPr lang="en-US" altLang="en-US" u="sng" dirty="0">
                <a:ea typeface="ヒラギノ角ゴ Pro W3" charset="-128"/>
              </a:rPr>
              <a:t>average</a:t>
            </a:r>
            <a:r>
              <a:rPr lang="en-US" altLang="en-US" dirty="0">
                <a:ea typeface="ヒラギノ角ゴ Pro W3" charset="-128"/>
              </a:rPr>
              <a:t> of </a:t>
            </a:r>
            <a:r>
              <a:rPr lang="en-US" altLang="en-US" i="1" dirty="0">
                <a:ea typeface="ヒラギノ角ゴ Pro W3" charset="-128"/>
              </a:rPr>
              <a:t>12.1 oz</a:t>
            </a:r>
            <a:r>
              <a:rPr lang="en-US" altLang="en-US" dirty="0">
                <a:ea typeface="ヒラギノ角ゴ Pro W3" charset="-128"/>
              </a:rPr>
              <a:t>. If the can</a:t>
            </a:r>
            <a:r>
              <a:rPr lang="ja-JP" altLang="en-US" dirty="0">
                <a:ea typeface="ヒラギノ角ゴ Pro W3" charset="-128"/>
              </a:rPr>
              <a:t>’</a:t>
            </a:r>
            <a:r>
              <a:rPr lang="en-US" altLang="ja-JP" dirty="0">
                <a:ea typeface="ヒラギノ角ゴ Pro W3" charset="-128"/>
              </a:rPr>
              <a:t>s contents follow a Normal distribution, what is the probability that the </a:t>
            </a:r>
            <a:r>
              <a:rPr lang="en-US" altLang="ja-JP" u="sng" dirty="0">
                <a:ea typeface="ヒラギノ角ゴ Pro W3" charset="-128"/>
              </a:rPr>
              <a:t>mean</a:t>
            </a:r>
            <a:r>
              <a:rPr lang="en-US" altLang="ja-JP" dirty="0">
                <a:ea typeface="ヒラギノ角ゴ Pro W3" charset="-128"/>
              </a:rPr>
              <a:t> contents of a six-pack are </a:t>
            </a:r>
            <a:r>
              <a:rPr lang="en-US" altLang="ja-JP" u="sng" dirty="0">
                <a:ea typeface="ヒラギノ角ゴ Pro W3" charset="-128"/>
              </a:rPr>
              <a:t>less than</a:t>
            </a:r>
            <a:r>
              <a:rPr lang="en-US" altLang="ja-JP" dirty="0">
                <a:ea typeface="ヒラギノ角ゴ Pro W3" charset="-128"/>
              </a:rPr>
              <a:t> 12 </a:t>
            </a:r>
            <a:r>
              <a:rPr lang="en-US" altLang="ja-JP" dirty="0" err="1">
                <a:ea typeface="ヒラギノ角ゴ Pro W3" charset="-128"/>
              </a:rPr>
              <a:t>oz</a:t>
            </a:r>
            <a:r>
              <a:rPr lang="en-US" altLang="ja-JP" dirty="0">
                <a:ea typeface="ヒラギノ角ゴ Pro W3" charset="-128"/>
              </a:rPr>
              <a:t>?</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0.007</a:t>
            </a:r>
          </a:p>
          <a:p>
            <a:pPr marL="0" indent="-381000" eaLnBrk="1" hangingPunct="1">
              <a:lnSpc>
                <a:spcPct val="90000"/>
              </a:lnSpc>
              <a:buFont typeface="Wingdings" pitchFamily="2" charset="2"/>
              <a:buNone/>
            </a:pPr>
            <a:r>
              <a:rPr lang="en-US" altLang="en-US" dirty="0">
                <a:ea typeface="ヒラギノ角ゴ Pro W3" charset="-128"/>
              </a:rPr>
              <a:t>b. 0.1587</a:t>
            </a:r>
          </a:p>
          <a:p>
            <a:pPr marL="0" indent="-381000" eaLnBrk="1" hangingPunct="1">
              <a:lnSpc>
                <a:spcPct val="90000"/>
              </a:lnSpc>
              <a:buFont typeface="Wingdings" pitchFamily="2" charset="2"/>
              <a:buNone/>
            </a:pPr>
            <a:r>
              <a:rPr lang="en-US" altLang="en-US" dirty="0">
                <a:ea typeface="ヒラギノ角ゴ Pro W3" charset="-128"/>
              </a:rPr>
              <a:t>c. 0.9928				</a:t>
            </a: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5.2-6 answer</a:t>
            </a:r>
          </a:p>
        </p:txBody>
      </p:sp>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 sodas in a can are supposed to contain an average of </a:t>
            </a:r>
            <a:r>
              <a:rPr lang="en-US" altLang="en-US" b="1" dirty="0">
                <a:ea typeface="ヒラギノ角ゴ Pro W3" charset="-128"/>
              </a:rPr>
              <a:t>12</a:t>
            </a:r>
            <a:r>
              <a:rPr lang="en-US" altLang="en-US" dirty="0">
                <a:ea typeface="ヒラギノ角ゴ Pro W3" charset="-128"/>
              </a:rPr>
              <a:t> oz. This particular brand has a standard deviation of </a:t>
            </a:r>
            <a:r>
              <a:rPr lang="en-US" altLang="en-US" i="1" dirty="0">
                <a:ea typeface="ヒラギノ角ゴ Pro W3" charset="-128"/>
              </a:rPr>
              <a:t>0.1 </a:t>
            </a:r>
            <a:r>
              <a:rPr lang="en-US" altLang="en-US" i="1" dirty="0" err="1">
                <a:ea typeface="ヒラギノ角ゴ Pro W3" charset="-128"/>
              </a:rPr>
              <a:t>oz</a:t>
            </a:r>
            <a:r>
              <a:rPr lang="en-US" altLang="en-US" dirty="0">
                <a:ea typeface="ヒラギノ角ゴ Pro W3" charset="-128"/>
              </a:rPr>
              <a:t>, with an </a:t>
            </a:r>
            <a:r>
              <a:rPr lang="en-US" altLang="en-US" u="sng" dirty="0">
                <a:ea typeface="ヒラギノ角ゴ Pro W3" charset="-128"/>
              </a:rPr>
              <a:t>average</a:t>
            </a:r>
            <a:r>
              <a:rPr lang="en-US" altLang="en-US" dirty="0">
                <a:ea typeface="ヒラギノ角ゴ Pro W3" charset="-128"/>
              </a:rPr>
              <a:t> of </a:t>
            </a:r>
            <a:r>
              <a:rPr lang="en-US" altLang="en-US" i="1" dirty="0">
                <a:ea typeface="ヒラギノ角ゴ Pro W3" charset="-128"/>
              </a:rPr>
              <a:t>12.1 oz</a:t>
            </a:r>
            <a:r>
              <a:rPr lang="en-US" altLang="en-US" dirty="0">
                <a:ea typeface="ヒラギノ角ゴ Pro W3" charset="-128"/>
              </a:rPr>
              <a:t>. If the can</a:t>
            </a:r>
            <a:r>
              <a:rPr lang="ja-JP" altLang="en-US" dirty="0">
                <a:ea typeface="ヒラギノ角ゴ Pro W3" charset="-128"/>
              </a:rPr>
              <a:t>’</a:t>
            </a:r>
            <a:r>
              <a:rPr lang="en-US" altLang="ja-JP" dirty="0">
                <a:ea typeface="ヒラギノ角ゴ Pro W3" charset="-128"/>
              </a:rPr>
              <a:t>s contents follow a Normal distribution, what is the probability that the </a:t>
            </a:r>
            <a:r>
              <a:rPr lang="en-US" altLang="ja-JP" u="sng" dirty="0">
                <a:ea typeface="ヒラギノ角ゴ Pro W3" charset="-128"/>
              </a:rPr>
              <a:t>mean</a:t>
            </a:r>
            <a:r>
              <a:rPr lang="en-US" altLang="ja-JP" dirty="0">
                <a:ea typeface="ヒラギノ角ゴ Pro W3" charset="-128"/>
              </a:rPr>
              <a:t> contents of a six-pack are </a:t>
            </a:r>
            <a:r>
              <a:rPr lang="en-US" altLang="ja-JP" u="sng" dirty="0">
                <a:ea typeface="ヒラギノ角ゴ Pro W3" charset="-128"/>
              </a:rPr>
              <a:t>less than</a:t>
            </a:r>
            <a:r>
              <a:rPr lang="en-US" altLang="ja-JP" dirty="0">
                <a:ea typeface="ヒラギノ角ゴ Pro W3" charset="-128"/>
              </a:rPr>
              <a:t> 12 </a:t>
            </a:r>
            <a:r>
              <a:rPr lang="en-US" altLang="ja-JP" dirty="0" err="1">
                <a:ea typeface="ヒラギノ角ゴ Pro W3" charset="-128"/>
              </a:rPr>
              <a:t>oz</a:t>
            </a:r>
            <a:r>
              <a:rPr lang="en-US" altLang="ja-JP" dirty="0">
                <a:ea typeface="ヒラギノ角ゴ Pro W3" charset="-128"/>
              </a:rPr>
              <a:t>?</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b="1" dirty="0">
                <a:ea typeface="ヒラギノ角ゴ Pro W3" charset="-128"/>
              </a:rPr>
              <a:t>a. 0.007 (correct)</a:t>
            </a:r>
          </a:p>
          <a:p>
            <a:pPr marL="0" indent="-381000" eaLnBrk="1" hangingPunct="1">
              <a:lnSpc>
                <a:spcPct val="90000"/>
              </a:lnSpc>
              <a:buFont typeface="Wingdings" pitchFamily="2" charset="2"/>
              <a:buNone/>
            </a:pPr>
            <a:r>
              <a:rPr lang="en-US" altLang="en-US" dirty="0">
                <a:ea typeface="ヒラギノ角ゴ Pro W3" charset="-128"/>
              </a:rPr>
              <a:t>b. 0.1587</a:t>
            </a:r>
          </a:p>
          <a:p>
            <a:pPr marL="0" indent="-381000" eaLnBrk="1" hangingPunct="1">
              <a:lnSpc>
                <a:spcPct val="90000"/>
              </a:lnSpc>
              <a:buFont typeface="Wingdings" pitchFamily="2" charset="2"/>
              <a:buNone/>
            </a:pPr>
            <a:r>
              <a:rPr lang="en-US" altLang="en-US" dirty="0">
                <a:ea typeface="ヒラギノ角ゴ Pro W3" charset="-128"/>
              </a:rPr>
              <a:t>c. 0.9928</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				</a:t>
            </a:r>
          </a:p>
        </p:txBody>
      </p:sp>
      <p:graphicFrame>
        <p:nvGraphicFramePr>
          <p:cNvPr id="14342" name="Object 6" descr="The image shows a probability expression for sample mean, x bar, that is less than 12.1 oz. The expression is mentioned as &quot;P&quot; bracket open &quot;x bar&quot; less than 12.1, mode sign, &quot;mew&quot; equals to 12, &quot;sigma&quot; equals to 0.1 divide by square root of 6."/>
          <p:cNvGraphicFramePr>
            <a:graphicFrameLocks noChangeAspect="1"/>
          </p:cNvGraphicFramePr>
          <p:nvPr>
            <p:extLst>
              <p:ext uri="{D42A27DB-BD31-4B8C-83A1-F6EECF244321}">
                <p14:modId xmlns:p14="http://schemas.microsoft.com/office/powerpoint/2010/main" val="1639290830"/>
              </p:ext>
            </p:extLst>
          </p:nvPr>
        </p:nvGraphicFramePr>
        <p:xfrm>
          <a:off x="4337050" y="3921125"/>
          <a:ext cx="3448050" cy="803275"/>
        </p:xfrm>
        <a:graphic>
          <a:graphicData uri="http://schemas.openxmlformats.org/presentationml/2006/ole">
            <mc:AlternateContent xmlns:mc="http://schemas.openxmlformats.org/markup-compatibility/2006">
              <mc:Choice xmlns:v="urn:schemas-microsoft-com:vml" Requires="v">
                <p:oleObj name="Equation" r:id="rId3" imgW="2654280" imgH="622080" progId="Equation.DSMT4">
                  <p:embed/>
                </p:oleObj>
              </mc:Choice>
              <mc:Fallback>
                <p:oleObj name="Equation" r:id="rId3" imgW="2654280" imgH="622080" progId="Equation.DSMT4">
                  <p:embed/>
                  <p:pic>
                    <p:nvPicPr>
                      <p:cNvPr id="0" name=""/>
                      <p:cNvPicPr>
                        <a:picLocks noChangeAspect="1" noChangeArrowheads="1"/>
                      </p:cNvPicPr>
                      <p:nvPr/>
                    </p:nvPicPr>
                    <p:blipFill>
                      <a:blip r:embed="rId4"/>
                      <a:srcRect/>
                      <a:stretch>
                        <a:fillRect/>
                      </a:stretch>
                    </p:blipFill>
                    <p:spPr bwMode="auto">
                      <a:xfrm>
                        <a:off x="4337050" y="3921125"/>
                        <a:ext cx="3448050" cy="803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2808402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dissolve">
                                      <p:cBhvr>
                                        <p:cTn id="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5.2-7</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What is the probability that the contents of an individual bottle exceed 303 ml?</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0.1743</a:t>
            </a:r>
          </a:p>
          <a:p>
            <a:pPr marL="0" indent="-381000" eaLnBrk="1" hangingPunct="1">
              <a:lnSpc>
                <a:spcPct val="90000"/>
              </a:lnSpc>
              <a:buFont typeface="Wingdings" pitchFamily="2" charset="2"/>
              <a:buNone/>
            </a:pPr>
            <a:r>
              <a:rPr lang="en-US" altLang="en-US" dirty="0">
                <a:ea typeface="ヒラギノ角ゴ Pro W3" charset="-128"/>
              </a:rPr>
              <a:t>b. 0.2743</a:t>
            </a:r>
          </a:p>
          <a:p>
            <a:pPr marL="0" indent="-381000" eaLnBrk="1" hangingPunct="1">
              <a:lnSpc>
                <a:spcPct val="90000"/>
              </a:lnSpc>
              <a:buFont typeface="Wingdings" pitchFamily="2" charset="2"/>
              <a:buNone/>
            </a:pPr>
            <a:r>
              <a:rPr lang="en-US" altLang="en-US" dirty="0">
                <a:ea typeface="ヒラギノ角ゴ Pro W3" charset="-128"/>
              </a:rPr>
              <a:t>c. 0.3714</a:t>
            </a: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5.2-7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What is the probability that the contents of an individual bottle exceed 303 ml?</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0.1743</a:t>
            </a:r>
          </a:p>
          <a:p>
            <a:pPr marL="0" indent="-381000" eaLnBrk="1" hangingPunct="1">
              <a:lnSpc>
                <a:spcPct val="90000"/>
              </a:lnSpc>
              <a:buFont typeface="Wingdings" pitchFamily="2" charset="2"/>
              <a:buNone/>
            </a:pPr>
            <a:r>
              <a:rPr lang="en-US" altLang="en-US" b="1" dirty="0">
                <a:ea typeface="ヒラギノ角ゴ Pro W3" charset="-128"/>
              </a:rPr>
              <a:t>b. 0.2743 (correct)</a:t>
            </a:r>
          </a:p>
          <a:p>
            <a:pPr marL="0" indent="-381000" eaLnBrk="1" hangingPunct="1">
              <a:lnSpc>
                <a:spcPct val="90000"/>
              </a:lnSpc>
              <a:buFont typeface="Wingdings" pitchFamily="2" charset="2"/>
              <a:buNone/>
            </a:pPr>
            <a:r>
              <a:rPr lang="en-US" altLang="en-US" dirty="0">
                <a:ea typeface="ヒラギノ角ゴ Pro W3" charset="-128"/>
              </a:rPr>
              <a:t>c. 0.3714</a:t>
            </a:r>
          </a:p>
          <a:p>
            <a:pPr marL="0" indent="-381000" eaLnBrk="1" hangingPunct="1">
              <a:lnSpc>
                <a:spcPct val="90000"/>
              </a:lnSpc>
              <a:buFont typeface="Wingdings" pitchFamily="2" charset="2"/>
              <a:buAutoNum type="alphaLcParenR"/>
            </a:pPr>
            <a:endParaRPr lang="en-US" altLang="en-US" sz="2000" dirty="0">
              <a:solidFill>
                <a:schemeClr val="bg1"/>
              </a:solidFill>
              <a:ea typeface="ヒラギノ角ゴ Pro W3" charset="-128"/>
            </a:endParaRPr>
          </a:p>
        </p:txBody>
      </p:sp>
      <p:graphicFrame>
        <p:nvGraphicFramePr>
          <p:cNvPr id="81924" name="Object 2" descr="The image shows the probability calculations about the contents of an individual bottle exceeds 303 ml. The calculations are mentioned as: &quot;P&quot; bracket open &quot;X&quot; greater than &quot;303&quot; bracket close, equals to, &quot;Z&quot; equals to &quot;X&quot; minus mean, given as mew sign, divide by standard deviation, given as sigma sign, equals to &quot;303&quot; minus &quot;300,&quot; divide by &quot;5,&quot; equals to 0.60. &quot;P&quot; bracket open &quot;Z&quot; greater than &quot;0.60&quot; bracket close, equals to 1 minus &quot;P&quot; bracket open &quot;Z&quot; less than equal to &quot;0.60&quot; bracket close, equals to 0.2743. Hence, the value of &quot;Z&quot; is &quot;0.60,&quot; and the probability value for the contents of an individual bottle that exceeds 303 ml is &quot;0.2743.&quot;"/>
          <p:cNvGraphicFramePr>
            <a:graphicFrameLocks noChangeAspect="1"/>
          </p:cNvGraphicFramePr>
          <p:nvPr>
            <p:extLst>
              <p:ext uri="{D42A27DB-BD31-4B8C-83A1-F6EECF244321}">
                <p14:modId xmlns:p14="http://schemas.microsoft.com/office/powerpoint/2010/main" val="3450717834"/>
              </p:ext>
            </p:extLst>
          </p:nvPr>
        </p:nvGraphicFramePr>
        <p:xfrm>
          <a:off x="3810000" y="3810000"/>
          <a:ext cx="4210093" cy="1781290"/>
        </p:xfrm>
        <a:graphic>
          <a:graphicData uri="http://schemas.openxmlformats.org/presentationml/2006/ole">
            <mc:AlternateContent xmlns:mc="http://schemas.openxmlformats.org/markup-compatibility/2006">
              <mc:Choice xmlns:v="urn:schemas-microsoft-com:vml" Requires="v">
                <p:oleObj name="Equation" r:id="rId3" imgW="4210093" imgH="1781290" progId="Equation.DSMT4">
                  <p:embed/>
                </p:oleObj>
              </mc:Choice>
              <mc:Fallback>
                <p:oleObj name="Equation" r:id="rId3" imgW="4210093" imgH="17812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810000"/>
                        <a:ext cx="4210093" cy="17812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1434702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5.2-8</a:t>
            </a:r>
          </a:p>
        </p:txBody>
      </p:sp>
      <p:sp>
        <p:nvSpPr>
          <p:cNvPr id="130765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buFont typeface="Wingdings" pitchFamily="2" charset="2"/>
              <a:buNone/>
            </a:pPr>
            <a:r>
              <a:rPr lang="en-US" altLang="en-US" dirty="0">
                <a:ea typeface="ヒラギノ角ゴ Pro W3" charset="-128"/>
              </a:rPr>
              <a:t>What is the probability that the </a:t>
            </a:r>
            <a:r>
              <a:rPr lang="en-US" altLang="en-US" i="1" dirty="0">
                <a:ea typeface="ヒラギノ角ゴ Pro W3" charset="-128"/>
              </a:rPr>
              <a:t>total contents </a:t>
            </a:r>
            <a:r>
              <a:rPr lang="en-US" altLang="en-US" dirty="0">
                <a:ea typeface="ヒラギノ角ゴ Pro W3" charset="-128"/>
              </a:rPr>
              <a:t>of a six-pack exceed 1776 ml?</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0.9750</a:t>
            </a:r>
          </a:p>
          <a:p>
            <a:pPr marL="0" indent="-381000" eaLnBrk="1" hangingPunct="1">
              <a:buFont typeface="Wingdings" pitchFamily="2" charset="2"/>
              <a:buNone/>
            </a:pPr>
            <a:r>
              <a:rPr lang="en-US" altLang="en-US" dirty="0">
                <a:ea typeface="ヒラギノ角ゴ Pro W3" charset="-128"/>
              </a:rPr>
              <a:t>b. 0.1876</a:t>
            </a:r>
          </a:p>
          <a:p>
            <a:pPr marL="0" indent="-381000" eaLnBrk="1" hangingPunct="1">
              <a:buFont typeface="Wingdings" pitchFamily="2" charset="2"/>
              <a:buNone/>
            </a:pPr>
            <a:r>
              <a:rPr lang="en-US" altLang="en-US" dirty="0">
                <a:ea typeface="ヒラギノ角ゴ Pro W3" charset="-128"/>
              </a:rPr>
              <a:t>c. 0.3348</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5.2-8 answer</a:t>
            </a:r>
          </a:p>
        </p:txBody>
      </p:sp>
      <p:sp>
        <p:nvSpPr>
          <p:cNvPr id="130765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buFont typeface="Wingdings" pitchFamily="2" charset="2"/>
              <a:buNone/>
            </a:pPr>
            <a:r>
              <a:rPr lang="en-US" altLang="en-US" dirty="0">
                <a:ea typeface="ヒラギノ角ゴ Pro W3" charset="-128"/>
              </a:rPr>
              <a:t>What is the probability that the </a:t>
            </a:r>
            <a:r>
              <a:rPr lang="en-US" altLang="en-US" i="1" dirty="0">
                <a:ea typeface="ヒラギノ角ゴ Pro W3" charset="-128"/>
              </a:rPr>
              <a:t>total contents </a:t>
            </a:r>
            <a:r>
              <a:rPr lang="en-US" altLang="en-US" dirty="0">
                <a:ea typeface="ヒラギノ角ゴ Pro W3" charset="-128"/>
              </a:rPr>
              <a:t>of a six-pack exceed 1776 ml?</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0.9750 (correct)</a:t>
            </a:r>
          </a:p>
          <a:p>
            <a:pPr marL="0" indent="-381000" eaLnBrk="1" hangingPunct="1">
              <a:buFont typeface="Wingdings" pitchFamily="2" charset="2"/>
              <a:buNone/>
            </a:pPr>
            <a:r>
              <a:rPr lang="en-US" altLang="en-US" dirty="0">
                <a:ea typeface="ヒラギノ角ゴ Pro W3" charset="-128"/>
              </a:rPr>
              <a:t>b. 0.1876</a:t>
            </a:r>
          </a:p>
          <a:p>
            <a:pPr marL="0" indent="-381000" eaLnBrk="1" hangingPunct="1">
              <a:buFont typeface="Wingdings" pitchFamily="2" charset="2"/>
              <a:buNone/>
            </a:pPr>
            <a:r>
              <a:rPr lang="en-US" altLang="en-US" dirty="0">
                <a:ea typeface="ヒラギノ角ゴ Pro W3" charset="-128"/>
              </a:rPr>
              <a:t>c. 0.3348</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graphicFrame>
        <p:nvGraphicFramePr>
          <p:cNvPr id="82947" name="Object 2" descr="The image shows the probability calculations about the total contents of a six-pack exceed 1776 ml. The calculations are mentioned as: &quot;X bar&quot; equals to &quot;1776&quot; divide &quot;6,&quot; equals to 296 ml. &quot;P&quot; bracket open &quot;X&quot; greater than &quot;296&quot; bracket close. &quot;Z&quot; equals to &quot;296&quot; minus &quot;300,&quot; divide by &quot;5 divide square root 6,&quot; equals to minus 1.96. &quot;P&quot; bracket open &quot;Z&quot; greater than &quot;minus 1.96&quot; bracket close, equals to 0.9750. Hence, the value of &quot;Z&quot; is &quot;-1.96,&quot; and the probability value that the total contents of a six-pack exceed 303 ml is &quot;0.9750.&quot;"/>
          <p:cNvGraphicFramePr>
            <a:graphicFrameLocks noChangeAspect="1"/>
          </p:cNvGraphicFramePr>
          <p:nvPr>
            <p:extLst>
              <p:ext uri="{D42A27DB-BD31-4B8C-83A1-F6EECF244321}">
                <p14:modId xmlns:p14="http://schemas.microsoft.com/office/powerpoint/2010/main" val="2470643389"/>
              </p:ext>
            </p:extLst>
          </p:nvPr>
        </p:nvGraphicFramePr>
        <p:xfrm>
          <a:off x="4648200" y="3657600"/>
          <a:ext cx="2249945" cy="2349500"/>
        </p:xfrm>
        <a:graphic>
          <a:graphicData uri="http://schemas.openxmlformats.org/presentationml/2006/ole">
            <mc:AlternateContent xmlns:mc="http://schemas.openxmlformats.org/markup-compatibility/2006">
              <mc:Choice xmlns:v="urn:schemas-microsoft-com:vml" Requires="v">
                <p:oleObj name="Equation" r:id="rId3" imgW="1434960" imgH="1498320" progId="Equation.DSMT4">
                  <p:embed/>
                </p:oleObj>
              </mc:Choice>
              <mc:Fallback>
                <p:oleObj name="Equation" r:id="rId3" imgW="1434960" imgH="1498320" progId="Equation.DSMT4">
                  <p:embed/>
                  <p:pic>
                    <p:nvPicPr>
                      <p:cNvPr id="0" name=""/>
                      <p:cNvPicPr>
                        <a:picLocks noChangeAspect="1" noChangeArrowheads="1"/>
                      </p:cNvPicPr>
                      <p:nvPr/>
                    </p:nvPicPr>
                    <p:blipFill>
                      <a:blip r:embed="rId4"/>
                      <a:srcRect/>
                      <a:stretch>
                        <a:fillRect/>
                      </a:stretch>
                    </p:blipFill>
                    <p:spPr bwMode="auto">
                      <a:xfrm>
                        <a:off x="4648200" y="3657600"/>
                        <a:ext cx="2249945" cy="2349500"/>
                      </a:xfrm>
                      <a:prstGeom prst="rect">
                        <a:avLst/>
                      </a:prstGeom>
                      <a:solidFill>
                        <a:schemeClr val="bg1"/>
                      </a:solidFill>
                      <a:ln>
                        <a:noFill/>
                      </a:ln>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3840335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5.2-9</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There is a 6.3% chance that the average contents of a six-pack will exceed how many milliliters?</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301.11</a:t>
            </a:r>
          </a:p>
          <a:p>
            <a:pPr marL="0" indent="-381000" eaLnBrk="1" hangingPunct="1">
              <a:lnSpc>
                <a:spcPct val="90000"/>
              </a:lnSpc>
              <a:buFont typeface="Wingdings" pitchFamily="2" charset="2"/>
              <a:buNone/>
            </a:pPr>
            <a:r>
              <a:rPr lang="en-US" altLang="en-US" dirty="0">
                <a:ea typeface="ヒラギノ角ゴ Pro W3" charset="-128"/>
              </a:rPr>
              <a:t>b. 302.12</a:t>
            </a:r>
          </a:p>
          <a:p>
            <a:pPr marL="0" indent="-381000" eaLnBrk="1" hangingPunct="1">
              <a:lnSpc>
                <a:spcPct val="90000"/>
              </a:lnSpc>
              <a:buFont typeface="Wingdings" pitchFamily="2" charset="2"/>
              <a:buNone/>
            </a:pPr>
            <a:r>
              <a:rPr lang="en-US" altLang="en-US" dirty="0">
                <a:ea typeface="ヒラギノ角ゴ Pro W3" charset="-128"/>
              </a:rPr>
              <a:t>c. 303.12</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5.2-9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There is a 6.3% chance that the average contents of a six-pack will exceed how many </a:t>
            </a:r>
            <a:r>
              <a:rPr lang="en-US" altLang="en-US" dirty="0" err="1">
                <a:ea typeface="ヒラギノ角ゴ Pro W3" charset="-128"/>
              </a:rPr>
              <a:t>millliters</a:t>
            </a:r>
            <a:r>
              <a:rPr lang="en-US" altLang="en-US" dirty="0">
                <a:ea typeface="ヒラギノ角ゴ Pro W3" charset="-128"/>
              </a:rPr>
              <a:t>?</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301.11</a:t>
            </a:r>
          </a:p>
          <a:p>
            <a:pPr marL="0" indent="-381000" eaLnBrk="1" hangingPunct="1">
              <a:lnSpc>
                <a:spcPct val="90000"/>
              </a:lnSpc>
              <a:buFont typeface="Wingdings" pitchFamily="2" charset="2"/>
              <a:buNone/>
            </a:pPr>
            <a:r>
              <a:rPr lang="en-US" altLang="en-US" dirty="0">
                <a:ea typeface="ヒラギノ角ゴ Pro W3" charset="-128"/>
              </a:rPr>
              <a:t>b. 302.12</a:t>
            </a:r>
          </a:p>
          <a:p>
            <a:pPr marL="0" indent="-381000" eaLnBrk="1" hangingPunct="1">
              <a:lnSpc>
                <a:spcPct val="90000"/>
              </a:lnSpc>
              <a:buFont typeface="Wingdings" pitchFamily="2" charset="2"/>
              <a:buNone/>
            </a:pPr>
            <a:r>
              <a:rPr lang="en-US" altLang="en-US" b="1" dirty="0">
                <a:ea typeface="ヒラギノ角ゴ Pro W3" charset="-128"/>
              </a:rPr>
              <a:t>c. 303.12 (correct)</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graphicFrame>
        <p:nvGraphicFramePr>
          <p:cNvPr id="84995" name="Object 2" descr="The image shows the calculations about the average contents of a six-pack, which will have 6.3 percent chance to exceed 303.12 ml. &#10;&#10;The calculations are mentioned as: &quot;1.53&quot; equals to &quot;X bar&quot; minus &quot;300,&quot; divide by &quot;5 divide square root 6,&quot; equals to 303.12 ml."/>
          <p:cNvGraphicFramePr>
            <a:graphicFrameLocks noChangeAspect="1"/>
          </p:cNvGraphicFramePr>
          <p:nvPr>
            <p:extLst>
              <p:ext uri="{D42A27DB-BD31-4B8C-83A1-F6EECF244321}">
                <p14:modId xmlns:p14="http://schemas.microsoft.com/office/powerpoint/2010/main" val="2365416949"/>
              </p:ext>
            </p:extLst>
          </p:nvPr>
        </p:nvGraphicFramePr>
        <p:xfrm>
          <a:off x="4537075" y="3477712"/>
          <a:ext cx="2625725" cy="1341938"/>
        </p:xfrm>
        <a:graphic>
          <a:graphicData uri="http://schemas.openxmlformats.org/presentationml/2006/ole">
            <mc:AlternateContent xmlns:mc="http://schemas.openxmlformats.org/markup-compatibility/2006">
              <mc:Choice xmlns:v="urn:schemas-microsoft-com:vml" Requires="v">
                <p:oleObj name="Equation" r:id="rId3" imgW="1726920" imgH="863280" progId="Equation.DSMT4">
                  <p:embed/>
                </p:oleObj>
              </mc:Choice>
              <mc:Fallback>
                <p:oleObj name="Equation" r:id="rId3" imgW="1726920" imgH="863280" progId="Equation.DSMT4">
                  <p:embed/>
                  <p:pic>
                    <p:nvPicPr>
                      <p:cNvPr id="0" name=""/>
                      <p:cNvPicPr>
                        <a:picLocks noChangeAspect="1" noChangeArrowheads="1"/>
                      </p:cNvPicPr>
                      <p:nvPr/>
                    </p:nvPicPr>
                    <p:blipFill>
                      <a:blip r:embed="rId4"/>
                      <a:srcRect/>
                      <a:stretch>
                        <a:fillRect/>
                      </a:stretch>
                    </p:blipFill>
                    <p:spPr bwMode="auto">
                      <a:xfrm>
                        <a:off x="4537075" y="3477712"/>
                        <a:ext cx="2625725" cy="1341938"/>
                      </a:xfrm>
                      <a:prstGeom prst="rect">
                        <a:avLst/>
                      </a:prstGeom>
                      <a:solidFill>
                        <a:schemeClr val="bg1"/>
                      </a:solidFill>
                      <a:ln>
                        <a:noFill/>
                      </a:ln>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4037940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5.2-10</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What is the probability that the contents of an individual bottle will be between 294 ml and 306 ml?</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0.5392</a:t>
            </a:r>
          </a:p>
          <a:p>
            <a:pPr marL="0" indent="-381000" eaLnBrk="1" hangingPunct="1">
              <a:lnSpc>
                <a:spcPct val="90000"/>
              </a:lnSpc>
              <a:buFont typeface="Wingdings" pitchFamily="2" charset="2"/>
              <a:buNone/>
            </a:pPr>
            <a:r>
              <a:rPr lang="en-US" altLang="en-US" dirty="0">
                <a:ea typeface="ヒラギノ角ゴ Pro W3" charset="-128"/>
              </a:rPr>
              <a:t>b. 0.8419</a:t>
            </a:r>
          </a:p>
          <a:p>
            <a:pPr marL="0" indent="-381000" eaLnBrk="1" hangingPunct="1">
              <a:lnSpc>
                <a:spcPct val="90000"/>
              </a:lnSpc>
              <a:buFont typeface="Wingdings" pitchFamily="2" charset="2"/>
              <a:buNone/>
            </a:pPr>
            <a:r>
              <a:rPr lang="en-US" altLang="en-US" dirty="0">
                <a:ea typeface="ヒラギノ角ゴ Pro W3" charset="-128"/>
              </a:rPr>
              <a:t>c. 0.7698</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677980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5.2-10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What is the probability that the contents of an individual bottle will be between 294 ml and 306 ml?</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0.5392</a:t>
            </a:r>
          </a:p>
          <a:p>
            <a:pPr marL="0" indent="-381000" eaLnBrk="1" hangingPunct="1">
              <a:lnSpc>
                <a:spcPct val="90000"/>
              </a:lnSpc>
              <a:buFont typeface="Wingdings" pitchFamily="2" charset="2"/>
              <a:buNone/>
            </a:pPr>
            <a:r>
              <a:rPr lang="en-US" altLang="en-US" dirty="0">
                <a:ea typeface="ヒラギノ角ゴ Pro W3" charset="-128"/>
              </a:rPr>
              <a:t>b. 0.8419</a:t>
            </a:r>
          </a:p>
          <a:p>
            <a:pPr marL="0" indent="-381000" eaLnBrk="1" hangingPunct="1">
              <a:lnSpc>
                <a:spcPct val="90000"/>
              </a:lnSpc>
              <a:buFont typeface="Wingdings" pitchFamily="2" charset="2"/>
              <a:buNone/>
            </a:pPr>
            <a:r>
              <a:rPr lang="en-US" altLang="en-US" b="1" dirty="0">
                <a:ea typeface="ヒラギノ角ゴ Pro W3" charset="-128"/>
              </a:rPr>
              <a:t>c. 0.7698 (correct)</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graphicFrame>
        <p:nvGraphicFramePr>
          <p:cNvPr id="86019" name="Object 2" descr="The image shows the probability calculations about the contents of an individual bottle, which will be between 294 ml and 306 ml. &#10;&#10;The calculations are mentioned as: &quot;P&quot; bracket open &quot;X&quot; greater than &quot;294&quot; and less than &quot;306&quot; bracket close. &quot;Z&quot; equals to &quot;294&quot; minus &quot;300,&quot; divide by &quot;5,&quot; equals to minus 1.20. &quot;Z&quot; equals to &quot;306&quot; minus &quot;300,&quot; divide by &quot;5,&quot; equals to 1.20. &quot;P&quot; bracket open &quot;Z&quot; greater than &quot;minus 1.20&quot; and less than &quot;1.20,&quot; bracket close, equals to 0.7698. Hence, the value of &quot;Z&quot; is &quot;1.20,&quot; or &quot;minus 1.20&quot; and the probability value is &quot;0.7698.&quot;"/>
          <p:cNvGraphicFramePr>
            <a:graphicFrameLocks noChangeAspect="1"/>
          </p:cNvGraphicFramePr>
          <p:nvPr>
            <p:extLst>
              <p:ext uri="{D42A27DB-BD31-4B8C-83A1-F6EECF244321}">
                <p14:modId xmlns:p14="http://schemas.microsoft.com/office/powerpoint/2010/main" val="2191731724"/>
              </p:ext>
            </p:extLst>
          </p:nvPr>
        </p:nvGraphicFramePr>
        <p:xfrm>
          <a:off x="3733800" y="3500437"/>
          <a:ext cx="3190767" cy="2162060"/>
        </p:xfrm>
        <a:graphic>
          <a:graphicData uri="http://schemas.openxmlformats.org/presentationml/2006/ole">
            <mc:AlternateContent xmlns:mc="http://schemas.openxmlformats.org/markup-compatibility/2006">
              <mc:Choice xmlns:v="urn:schemas-microsoft-com:vml" Requires="v">
                <p:oleObj name="Equation" r:id="rId3" imgW="3190767" imgH="2162060" progId="Equation.DSMT4">
                  <p:embed/>
                </p:oleObj>
              </mc:Choice>
              <mc:Fallback>
                <p:oleObj name="Equation" r:id="rId3" imgW="3190767" imgH="21620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00437"/>
                        <a:ext cx="3190767" cy="21620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5.1-1 answer</a:t>
            </a:r>
          </a:p>
        </p:txBody>
      </p:sp>
      <mc:AlternateContent xmlns:mc="http://schemas.openxmlformats.org/markup-compatibility/2006" xmlns:a14="http://schemas.microsoft.com/office/drawing/2010/main">
        <mc:Choice Requires="a14">
          <p:sp>
            <p:nvSpPr>
              <p:cNvPr id="1390595" name="Rectangle 3" descr="mean (mew sign) equals to 20."/>
              <p:cNvSpPr>
                <a:spLocks noGrp="1" noChangeArrowheads="1"/>
              </p:cNvSpPr>
              <p:nvPr>
                <p:ph idx="1"/>
              </p:nvPr>
            </p:nvSpPr>
            <p:spPr/>
            <p:txBody>
              <a:bodyPr/>
              <a:lstStyle/>
              <a:p>
                <a:pPr marL="0" indent="-381000" eaLnBrk="1" hangingPunct="1">
                  <a:lnSpc>
                    <a:spcPct val="110000"/>
                  </a:lnSpc>
                </a:pPr>
                <a:r>
                  <a:rPr lang="en-US" altLang="en-US" dirty="0">
                    <a:ea typeface="ヒラギノ角ゴ Pro W3" charset="-128"/>
                  </a:rPr>
                  <a:t>Suppose a population can be described with a Normal distribution with </a:t>
                </a:r>
                <a14:m>
                  <m:oMath xmlns:m="http://schemas.openxmlformats.org/officeDocument/2006/math">
                    <m:r>
                      <a:rPr lang="en-US" altLang="en-US" i="1">
                        <a:latin typeface="Cambria Math" panose="02040503050406030204" pitchFamily="18" charset="0"/>
                        <a:ea typeface="Cambria Math" panose="02040503050406030204" pitchFamily="18" charset="0"/>
                      </a:rPr>
                      <m:t>𝜇</m:t>
                    </m:r>
                    <m:r>
                      <a:rPr lang="en-US" altLang="en-US" i="1">
                        <a:latin typeface="Cambria Math" panose="02040503050406030204" pitchFamily="18" charset="0"/>
                        <a:ea typeface="Cambria Math" panose="02040503050406030204" pitchFamily="18" charset="0"/>
                      </a:rPr>
                      <m:t>=20</m:t>
                    </m:r>
                  </m:oMath>
                </a14:m>
                <a:r>
                  <a:rPr lang="en-US" altLang="en-US" dirty="0">
                    <a:ea typeface="ヒラギノ角ゴ Pro W3" charset="-128"/>
                  </a:rPr>
                  <a:t> and </a:t>
                </a:r>
                <a14:m>
                  <m:oMath xmlns:m="http://schemas.openxmlformats.org/officeDocument/2006/math">
                    <m:r>
                      <a:rPr lang="en-US" altLang="en-US" i="1">
                        <a:latin typeface="Cambria Math" panose="02040503050406030204" pitchFamily="18" charset="0"/>
                        <a:ea typeface="Cambria Math" panose="02040503050406030204" pitchFamily="18" charset="0"/>
                      </a:rPr>
                      <m:t>𝜎</m:t>
                    </m:r>
                    <m:r>
                      <a:rPr lang="en-US" altLang="en-US" i="1">
                        <a:latin typeface="Cambria Math" panose="02040503050406030204" pitchFamily="18" charset="0"/>
                        <a:ea typeface="Cambria Math" panose="02040503050406030204" pitchFamily="18" charset="0"/>
                      </a:rPr>
                      <m:t>=1.1</m:t>
                    </m:r>
                  </m:oMath>
                </a14:m>
                <a:r>
                  <a:rPr lang="en-US" altLang="en-US" dirty="0">
                    <a:ea typeface="ヒラギノ角ゴ Pro W3" charset="-128"/>
                  </a:rPr>
                  <a:t>. In this example, </a:t>
                </a:r>
                <a14:m>
                  <m:oMath xmlns:m="http://schemas.openxmlformats.org/officeDocument/2006/math">
                    <m:r>
                      <a:rPr lang="en-US" altLang="en-US" i="1">
                        <a:latin typeface="Cambria Math" panose="02040503050406030204" pitchFamily="18" charset="0"/>
                        <a:ea typeface="Cambria Math" panose="02040503050406030204" pitchFamily="18" charset="0"/>
                      </a:rPr>
                      <m:t>𝜇</m:t>
                    </m:r>
                  </m:oMath>
                </a14:m>
                <a:r>
                  <a:rPr lang="en-US" altLang="en-US" dirty="0">
                    <a:ea typeface="ヒラギノ角ゴ Pro W3" charset="-128"/>
                  </a:rPr>
                  <a:t>  is a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statistic.           </a:t>
                </a:r>
              </a:p>
              <a:p>
                <a:pPr marL="0" indent="-381000" eaLnBrk="1" hangingPunct="1">
                  <a:buFont typeface="Wingdings" pitchFamily="2" charset="2"/>
                  <a:buNone/>
                </a:pPr>
                <a:r>
                  <a:rPr lang="en-US" altLang="en-US" b="1" dirty="0">
                    <a:ea typeface="ヒラギノ角ゴ Pro W3" charset="-128"/>
                  </a:rPr>
                  <a:t>b. parameter. (correct)</a:t>
                </a:r>
              </a:p>
              <a:p>
                <a:pPr marL="0" indent="-381000" eaLnBrk="1" hangingPunct="1">
                  <a:lnSpc>
                    <a:spcPct val="120000"/>
                  </a:lnSpc>
                  <a:buFont typeface="Wingdings" pitchFamily="2" charset="2"/>
                  <a:buNone/>
                </a:pPr>
                <a:r>
                  <a:rPr lang="en-US" altLang="en-US" dirty="0">
                    <a:ea typeface="ヒラギノ角ゴ Pro W3" charset="-128"/>
                  </a:rPr>
                  <a:t>c. distribution.</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mc:Choice>
        <mc:Fallback xmlns="">
          <p:sp>
            <p:nvSpPr>
              <p:cNvPr id="1390595" name="Rectangle 3" descr="mean (mew sign) equals to 20."/>
              <p:cNvSpPr>
                <a:spLocks noGrp="1" noRot="1" noChangeAspect="1" noMove="1" noResize="1" noEditPoints="1" noAdjustHandles="1" noChangeArrowheads="1" noChangeShapeType="1" noTextEdit="1"/>
              </p:cNvSpPr>
              <p:nvPr>
                <p:ph idx="1"/>
              </p:nvPr>
            </p:nvSpPr>
            <p:spPr>
              <a:blipFill rotWithShape="0">
                <a:blip r:embed="rId3"/>
                <a:stretch>
                  <a:fillRect l="-1111" t="-717" r="-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extLst>
      <p:ext uri="{BB962C8B-B14F-4D97-AF65-F5344CB8AC3E}">
        <p14:creationId xmlns:p14="http://schemas.microsoft.com/office/powerpoint/2010/main" val="2109639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5.2-11</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What is the probability that the </a:t>
            </a:r>
            <a:r>
              <a:rPr lang="en-US" altLang="en-US" i="1" dirty="0">
                <a:ea typeface="ヒラギノ角ゴ Pro W3" charset="-128"/>
              </a:rPr>
              <a:t>total contents </a:t>
            </a:r>
            <a:r>
              <a:rPr lang="en-US" altLang="en-US" dirty="0">
                <a:ea typeface="ヒラギノ角ゴ Pro W3" charset="-128"/>
              </a:rPr>
              <a:t>of a six-pack will be between 1758 ml and 1842 ml?</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0.9994</a:t>
            </a:r>
          </a:p>
          <a:p>
            <a:pPr marL="0" indent="-381000" eaLnBrk="1" hangingPunct="1">
              <a:lnSpc>
                <a:spcPct val="90000"/>
              </a:lnSpc>
              <a:buFont typeface="Wingdings" pitchFamily="2" charset="2"/>
              <a:buNone/>
            </a:pPr>
            <a:r>
              <a:rPr lang="en-US" altLang="en-US" dirty="0">
                <a:ea typeface="ヒラギノ角ゴ Pro W3" charset="-128"/>
              </a:rPr>
              <a:t>b. 0.9996</a:t>
            </a:r>
          </a:p>
          <a:p>
            <a:pPr marL="0" indent="-381000" eaLnBrk="1" hangingPunct="1">
              <a:lnSpc>
                <a:spcPct val="90000"/>
              </a:lnSpc>
              <a:buFont typeface="Wingdings" pitchFamily="2" charset="2"/>
              <a:buNone/>
            </a:pPr>
            <a:r>
              <a:rPr lang="en-US" altLang="en-US" dirty="0">
                <a:ea typeface="ヒラギノ角ゴ Pro W3" charset="-128"/>
              </a:rPr>
              <a:t>c. 0.9998</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5.2-11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contents of bottles of beer are Normally distributed with a mean of 300 ml and a standard deviation of 5 ml.</a:t>
            </a:r>
          </a:p>
          <a:p>
            <a:pPr marL="0" indent="-381000" eaLnBrk="1" hangingPunct="1">
              <a:lnSpc>
                <a:spcPct val="90000"/>
              </a:lnSpc>
              <a:buFont typeface="Wingdings" pitchFamily="2" charset="2"/>
              <a:buNone/>
            </a:pPr>
            <a:r>
              <a:rPr lang="en-US" altLang="en-US" dirty="0">
                <a:ea typeface="ヒラギノ角ゴ Pro W3" charset="-128"/>
              </a:rPr>
              <a:t>What is the probability that the </a:t>
            </a:r>
            <a:r>
              <a:rPr lang="en-US" altLang="en-US" i="1" dirty="0">
                <a:ea typeface="ヒラギノ角ゴ Pro W3" charset="-128"/>
              </a:rPr>
              <a:t>total contents </a:t>
            </a:r>
            <a:r>
              <a:rPr lang="en-US" altLang="en-US" dirty="0">
                <a:ea typeface="ヒラギノ角ゴ Pro W3" charset="-128"/>
              </a:rPr>
              <a:t>of a six-pack will be between 1758 ml and 1842 ml?</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b="1" dirty="0">
                <a:ea typeface="ヒラギノ角ゴ Pro W3" charset="-128"/>
              </a:rPr>
              <a:t>a. 0.9994 (correct)</a:t>
            </a:r>
          </a:p>
          <a:p>
            <a:pPr marL="0" indent="-381000" eaLnBrk="1" hangingPunct="1">
              <a:lnSpc>
                <a:spcPct val="90000"/>
              </a:lnSpc>
              <a:buFont typeface="Wingdings" pitchFamily="2" charset="2"/>
              <a:buNone/>
            </a:pPr>
            <a:r>
              <a:rPr lang="en-US" altLang="en-US" dirty="0">
                <a:ea typeface="ヒラギノ角ゴ Pro W3" charset="-128"/>
              </a:rPr>
              <a:t>b. 0.9996</a:t>
            </a:r>
          </a:p>
          <a:p>
            <a:pPr marL="0" indent="-381000" eaLnBrk="1" hangingPunct="1">
              <a:lnSpc>
                <a:spcPct val="90000"/>
              </a:lnSpc>
              <a:buFont typeface="Wingdings" pitchFamily="2" charset="2"/>
              <a:buNone/>
            </a:pPr>
            <a:r>
              <a:rPr lang="en-US" altLang="en-US" dirty="0">
                <a:ea typeface="ヒラギノ角ゴ Pro W3" charset="-128"/>
              </a:rPr>
              <a:t>c. 0.9998</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graphicFrame>
        <p:nvGraphicFramePr>
          <p:cNvPr id="87043" name="Object 2" descr="The image shows the probability calculations about the total contents of a six-pack between 1758 ml and 1842 ml. &#10;&#10;The calculations are mentioned as: &#10;&quot;P&quot; bracket open &quot;X&quot; greater than &quot;1758,&quot; and less than &quot;1842&quot; bracket close. &quot;P&quot; bracket open &quot;X bar&quot; greater than &quot;293,&quot; and less than &quot;307&quot; bracket close. &quot;Z&quot; equals to &quot;293&quot; minus &quot;300,&quot; divide by &quot;5 divide square root 6,&quot; equals to minus 3.43. Hence, the value of &quot;Z&quot; is &quot;3.43.&quot; The value of probability &quot;P&quot; is 0.9994. It is mentioned as &quot;P&quot; bracket open &quot;Z&quot; is greater than &quot;-3.43,&quot; and less than &quot;3.43&quot; bracket close, equals to 0.9994."/>
          <p:cNvGraphicFramePr>
            <a:graphicFrameLocks noChangeAspect="1"/>
          </p:cNvGraphicFramePr>
          <p:nvPr>
            <p:extLst>
              <p:ext uri="{D42A27DB-BD31-4B8C-83A1-F6EECF244321}">
                <p14:modId xmlns:p14="http://schemas.microsoft.com/office/powerpoint/2010/main" val="3281098901"/>
              </p:ext>
            </p:extLst>
          </p:nvPr>
        </p:nvGraphicFramePr>
        <p:xfrm>
          <a:off x="3657600" y="3124200"/>
          <a:ext cx="3828920" cy="3234828"/>
        </p:xfrm>
        <a:graphic>
          <a:graphicData uri="http://schemas.openxmlformats.org/presentationml/2006/ole">
            <mc:AlternateContent xmlns:mc="http://schemas.openxmlformats.org/markup-compatibility/2006">
              <mc:Choice xmlns:v="urn:schemas-microsoft-com:vml" Requires="v">
                <p:oleObj name="Equation" r:id="rId3" imgW="3190767" imgH="2695690" progId="Equation.DSMT4">
                  <p:embed/>
                </p:oleObj>
              </mc:Choice>
              <mc:Fallback>
                <p:oleObj name="Equation" r:id="rId3" imgW="3190767" imgH="26956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124200"/>
                        <a:ext cx="3828920" cy="32348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688163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5.2-12</a:t>
            </a:r>
          </a:p>
        </p:txBody>
      </p:sp>
      <mc:AlternateContent xmlns:mc="http://schemas.openxmlformats.org/markup-compatibility/2006" xmlns:a14="http://schemas.microsoft.com/office/drawing/2010/main">
        <mc:Choice Requires="a14">
          <p:sp>
            <p:nvSpPr>
              <p:cNvPr id="1390595"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sz="2000" dirty="0">
                    <a:ea typeface="ヒラギノ角ゴ Pro W3" charset="-128"/>
                  </a:rPr>
                  <a:t>The scores of individual students on the American College Testing (ACT) Program composite college entrance examination have a Normal distribution with mean that varies slightly from year to year and </a:t>
                </a:r>
                <a:r>
                  <a:rPr lang="en-US" altLang="en-US" sz="2000" i="1" dirty="0">
                    <a:ea typeface="ヒラギノ角ゴ Pro W3" charset="-128"/>
                  </a:rPr>
                  <a:t>standard deviation 6.0</a:t>
                </a:r>
                <a:r>
                  <a:rPr lang="en-US" altLang="en-US" sz="2000" dirty="0">
                    <a:ea typeface="ヒラギノ角ゴ Pro W3" charset="-128"/>
                  </a:rPr>
                  <a:t>. You plan to take an SRS of size </a:t>
                </a:r>
                <a:r>
                  <a:rPr lang="en-US" altLang="en-US" sz="2000" i="1" dirty="0">
                    <a:ea typeface="ヒラギノ角ゴ Pro W3" charset="-128"/>
                  </a:rPr>
                  <a:t>n</a:t>
                </a:r>
                <a:r>
                  <a:rPr lang="en-US" altLang="en-US" sz="2000" dirty="0">
                    <a:ea typeface="ヒラギノ角ゴ Pro W3" charset="-128"/>
                  </a:rPr>
                  <a:t> of the students who took the ACT exam this year and compute the mean score of the students in your sample. You will use this to estimate the mean score of all students this year. In order for the standard deviation of </a:t>
                </a:r>
                <a14:m>
                  <m:oMath xmlns:m="http://schemas.openxmlformats.org/officeDocument/2006/math">
                    <m:bar>
                      <m:barPr>
                        <m:pos m:val="top"/>
                        <m:ctrlPr>
                          <a:rPr lang="en-US" altLang="en-US" sz="2000" i="1" smtClean="0">
                            <a:latin typeface="Cambria Math" panose="02040503050406030204" pitchFamily="18" charset="0"/>
                            <a:ea typeface="ヒラギノ角ゴ Pro W3" charset="-128"/>
                          </a:rPr>
                        </m:ctrlPr>
                      </m:barPr>
                      <m:e>
                        <m:r>
                          <a:rPr lang="en-US" altLang="en-US" sz="2000" b="0" i="1" smtClean="0">
                            <a:latin typeface="Cambria Math"/>
                            <a:ea typeface="ヒラギノ角ゴ Pro W3" charset="-128"/>
                          </a:rPr>
                          <m:t>𝑥</m:t>
                        </m:r>
                      </m:e>
                    </m:bar>
                  </m:oMath>
                </a14:m>
                <a:r>
                  <a:rPr lang="en-US" altLang="en-US" sz="2000" dirty="0">
                    <a:ea typeface="ヒラギノ角ゴ Pro W3" charset="-128"/>
                  </a:rPr>
                  <a:t> to be </a:t>
                </a:r>
                <a:r>
                  <a:rPr lang="en-US" altLang="en-US" sz="2000" i="1" dirty="0">
                    <a:ea typeface="ヒラギノ角ゴ Pro W3" charset="-128"/>
                  </a:rPr>
                  <a:t>no more than </a:t>
                </a:r>
                <a:r>
                  <a:rPr lang="en-US" altLang="en-US" sz="2000" b="1" i="1" dirty="0">
                    <a:ea typeface="ヒラギノ角ゴ Pro W3" charset="-128"/>
                  </a:rPr>
                  <a:t>0.1</a:t>
                </a:r>
                <a:r>
                  <a:rPr lang="en-US" altLang="en-US" sz="2000" dirty="0">
                    <a:ea typeface="ヒラギノ角ゴ Pro W3" charset="-128"/>
                  </a:rPr>
                  <a:t>, how large should </a:t>
                </a:r>
                <a:r>
                  <a:rPr lang="en-US" altLang="en-US" sz="2000" i="1" dirty="0">
                    <a:ea typeface="ヒラギノ角ゴ Pro W3" charset="-128"/>
                  </a:rPr>
                  <a:t>n</a:t>
                </a:r>
                <a:r>
                  <a:rPr lang="en-US" altLang="en-US" sz="2000" b="1" dirty="0">
                    <a:ea typeface="ヒラギノ角ゴ Pro W3" charset="-128"/>
                  </a:rPr>
                  <a:t> </a:t>
                </a:r>
                <a:r>
                  <a:rPr lang="en-US" altLang="en-US" sz="2000" dirty="0">
                    <a:ea typeface="ヒラギノ角ゴ Pro W3" charset="-128"/>
                  </a:rPr>
                  <a:t>be?</a:t>
                </a:r>
              </a:p>
              <a:p>
                <a:pPr marL="0" indent="-381000" eaLnBrk="1" hangingPunct="1">
                  <a:lnSpc>
                    <a:spcPct val="80000"/>
                  </a:lnSpc>
                  <a:buFont typeface="Wingdings" pitchFamily="2" charset="2"/>
                  <a:buNone/>
                </a:pPr>
                <a:endParaRPr lang="en-US" altLang="en-US" sz="2000" dirty="0">
                  <a:ea typeface="ヒラギノ角ゴ Pro W3" charset="-128"/>
                </a:endParaRPr>
              </a:p>
              <a:p>
                <a:pPr marL="0" indent="-381000" eaLnBrk="1" hangingPunct="1">
                  <a:lnSpc>
                    <a:spcPct val="80000"/>
                  </a:lnSpc>
                  <a:buFont typeface="Wingdings" pitchFamily="2" charset="2"/>
                  <a:buNone/>
                </a:pPr>
                <a:r>
                  <a:rPr lang="en-US" altLang="en-US" sz="2000" dirty="0">
                    <a:ea typeface="ヒラギノ角ゴ Pro W3" charset="-128"/>
                  </a:rPr>
                  <a:t>a. at least 60</a:t>
                </a:r>
              </a:p>
              <a:p>
                <a:pPr marL="0" indent="-381000" eaLnBrk="1" hangingPunct="1">
                  <a:lnSpc>
                    <a:spcPct val="80000"/>
                  </a:lnSpc>
                  <a:buFont typeface="Wingdings" pitchFamily="2" charset="2"/>
                  <a:buNone/>
                </a:pPr>
                <a:r>
                  <a:rPr lang="en-US" altLang="en-US" sz="2000" dirty="0">
                    <a:ea typeface="ヒラギノ角ゴ Pro W3" charset="-128"/>
                  </a:rPr>
                  <a:t>b. at least 3600</a:t>
                </a:r>
              </a:p>
              <a:p>
                <a:pPr marL="0" indent="-381000" eaLnBrk="1" hangingPunct="1">
                  <a:buFont typeface="Wingdings" pitchFamily="2" charset="2"/>
                  <a:buNone/>
                </a:pPr>
                <a:r>
                  <a:rPr lang="en-US" altLang="en-US" sz="2000" dirty="0">
                    <a:ea typeface="ヒラギノ角ゴ Pro W3" charset="-128"/>
                  </a:rPr>
                  <a:t>c. This cannot be determined, because we do not know the true mean of the population.</a:t>
                </a:r>
              </a:p>
            </p:txBody>
          </p:sp>
        </mc:Choice>
        <mc:Fallback xmlns="">
          <p:sp>
            <p:nvSpPr>
              <p:cNvPr id="1390595" name="Rectangle 3"/>
              <p:cNvSpPr>
                <a:spLocks noGrp="1" noRot="1" noChangeAspect="1" noMove="1" noResize="1" noEditPoints="1" noAdjustHandles="1" noChangeArrowheads="1" noChangeShapeType="1" noTextEdit="1"/>
              </p:cNvSpPr>
              <p:nvPr>
                <p:ph idx="1"/>
              </p:nvPr>
            </p:nvSpPr>
            <p:spPr>
              <a:blipFill>
                <a:blip r:embed="rId3"/>
                <a:stretch>
                  <a:fillRect l="-741" t="-1195" r="-14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5.2-12 answer</a:t>
            </a:r>
          </a:p>
        </p:txBody>
      </p:sp>
      <mc:AlternateContent xmlns:mc="http://schemas.openxmlformats.org/markup-compatibility/2006" xmlns:a14="http://schemas.microsoft.com/office/drawing/2010/main">
        <mc:Choice Requires="a14">
          <p:sp>
            <p:nvSpPr>
              <p:cNvPr id="1390595"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sz="2000" dirty="0">
                    <a:ea typeface="ヒラギノ角ゴ Pro W3" charset="-128"/>
                  </a:rPr>
                  <a:t>The scores of individual students on the American College Testing (ACT) Program composite college entrance examination have a Normal distribution with mean that varies slightly from year to year and </a:t>
                </a:r>
                <a:r>
                  <a:rPr lang="en-US" altLang="en-US" sz="2000" i="1" dirty="0">
                    <a:ea typeface="ヒラギノ角ゴ Pro W3" charset="-128"/>
                  </a:rPr>
                  <a:t>standard deviation 6.0</a:t>
                </a:r>
                <a:r>
                  <a:rPr lang="en-US" altLang="en-US" sz="2000" dirty="0">
                    <a:ea typeface="ヒラギノ角ゴ Pro W3" charset="-128"/>
                  </a:rPr>
                  <a:t>. You plan to take an SRS of size </a:t>
                </a:r>
                <a:r>
                  <a:rPr lang="en-US" altLang="en-US" sz="2000" i="1" dirty="0">
                    <a:ea typeface="ヒラギノ角ゴ Pro W3" charset="-128"/>
                  </a:rPr>
                  <a:t>n</a:t>
                </a:r>
                <a:r>
                  <a:rPr lang="en-US" altLang="en-US" sz="2000" dirty="0">
                    <a:ea typeface="ヒラギノ角ゴ Pro W3" charset="-128"/>
                  </a:rPr>
                  <a:t> of the students who took the ACT exam this year and compute the mean score of the students in your sample. You will use this to estimate the mean score of all students this year. In order for the standard deviation of </a:t>
                </a:r>
                <a14:m>
                  <m:oMath xmlns:m="http://schemas.openxmlformats.org/officeDocument/2006/math">
                    <m:bar>
                      <m:barPr>
                        <m:pos m:val="top"/>
                        <m:ctrlPr>
                          <a:rPr lang="en-US" altLang="en-US" sz="2000" i="1">
                            <a:latin typeface="Cambria Math" panose="02040503050406030204" pitchFamily="18" charset="0"/>
                            <a:ea typeface="ヒラギノ角ゴ Pro W3" charset="-128"/>
                          </a:rPr>
                        </m:ctrlPr>
                      </m:barPr>
                      <m:e>
                        <m:r>
                          <a:rPr lang="en-US" altLang="en-US" sz="2000" i="1">
                            <a:latin typeface="Cambria Math"/>
                            <a:ea typeface="ヒラギノ角ゴ Pro W3" charset="-128"/>
                          </a:rPr>
                          <m:t>𝑥</m:t>
                        </m:r>
                      </m:e>
                    </m:bar>
                  </m:oMath>
                </a14:m>
                <a:r>
                  <a:rPr lang="en-US" altLang="en-US" sz="2000" dirty="0">
                    <a:ea typeface="ヒラギノ角ゴ Pro W3" charset="-128"/>
                  </a:rPr>
                  <a:t> to be </a:t>
                </a:r>
                <a:r>
                  <a:rPr lang="en-US" altLang="en-US" sz="2000" i="1" dirty="0">
                    <a:ea typeface="ヒラギノ角ゴ Pro W3" charset="-128"/>
                  </a:rPr>
                  <a:t>no more than </a:t>
                </a:r>
                <a:r>
                  <a:rPr lang="en-US" altLang="en-US" sz="2000" b="1" i="1" dirty="0">
                    <a:ea typeface="ヒラギノ角ゴ Pro W3" charset="-128"/>
                  </a:rPr>
                  <a:t>0.1</a:t>
                </a:r>
                <a:r>
                  <a:rPr lang="en-US" altLang="en-US" sz="2000" dirty="0">
                    <a:ea typeface="ヒラギノ角ゴ Pro W3" charset="-128"/>
                  </a:rPr>
                  <a:t>, how large should </a:t>
                </a:r>
                <a:r>
                  <a:rPr lang="en-US" altLang="en-US" sz="2000" i="1" dirty="0">
                    <a:ea typeface="ヒラギノ角ゴ Pro W3" charset="-128"/>
                  </a:rPr>
                  <a:t>n</a:t>
                </a:r>
                <a:r>
                  <a:rPr lang="en-US" altLang="en-US" sz="2000" b="1" dirty="0">
                    <a:ea typeface="ヒラギノ角ゴ Pro W3" charset="-128"/>
                  </a:rPr>
                  <a:t> </a:t>
                </a:r>
                <a:r>
                  <a:rPr lang="en-US" altLang="en-US" sz="2000" dirty="0">
                    <a:ea typeface="ヒラギノ角ゴ Pro W3" charset="-128"/>
                  </a:rPr>
                  <a:t>be?</a:t>
                </a:r>
              </a:p>
              <a:p>
                <a:pPr marL="0" indent="-381000" eaLnBrk="1" hangingPunct="1">
                  <a:lnSpc>
                    <a:spcPct val="80000"/>
                  </a:lnSpc>
                  <a:buFont typeface="Wingdings" pitchFamily="2" charset="2"/>
                  <a:buNone/>
                </a:pPr>
                <a:endParaRPr lang="en-US" altLang="en-US" sz="2000" dirty="0">
                  <a:ea typeface="ヒラギノ角ゴ Pro W3" charset="-128"/>
                </a:endParaRPr>
              </a:p>
              <a:p>
                <a:pPr marL="0" indent="-381000" eaLnBrk="1" hangingPunct="1">
                  <a:lnSpc>
                    <a:spcPct val="80000"/>
                  </a:lnSpc>
                  <a:buFont typeface="Wingdings" pitchFamily="2" charset="2"/>
                  <a:buNone/>
                </a:pPr>
                <a:r>
                  <a:rPr lang="en-US" altLang="en-US" sz="2000" dirty="0">
                    <a:ea typeface="ヒラギノ角ゴ Pro W3" charset="-128"/>
                  </a:rPr>
                  <a:t>a. at least 60</a:t>
                </a:r>
              </a:p>
              <a:p>
                <a:pPr marL="0" indent="-381000" eaLnBrk="1" hangingPunct="1">
                  <a:lnSpc>
                    <a:spcPct val="80000"/>
                  </a:lnSpc>
                  <a:buFont typeface="Wingdings" pitchFamily="2" charset="2"/>
                  <a:buNone/>
                </a:pPr>
                <a:r>
                  <a:rPr lang="en-US" altLang="en-US" sz="2000" b="1" dirty="0">
                    <a:ea typeface="ヒラギノ角ゴ Pro W3" charset="-128"/>
                  </a:rPr>
                  <a:t>b. at least 3600 (correct)</a:t>
                </a:r>
              </a:p>
              <a:p>
                <a:pPr marL="0" indent="-381000" eaLnBrk="1" hangingPunct="1">
                  <a:buFont typeface="Wingdings" pitchFamily="2" charset="2"/>
                  <a:buNone/>
                </a:pPr>
                <a:r>
                  <a:rPr lang="en-US" altLang="en-US" sz="2000" dirty="0">
                    <a:ea typeface="ヒラギノ角ゴ Pro W3" charset="-128"/>
                  </a:rPr>
                  <a:t>c. This cannot be determined, because we do not know the true mean of the population.</a:t>
                </a:r>
              </a:p>
              <a:p>
                <a:pPr marL="0" indent="-381000" eaLnBrk="1" hangingPunct="1">
                  <a:lnSpc>
                    <a:spcPct val="80000"/>
                  </a:lnSpc>
                  <a:buFont typeface="Wingdings" pitchFamily="2" charset="2"/>
                  <a:buNone/>
                </a:pPr>
                <a:endParaRPr lang="en-US" altLang="en-US" sz="2000" dirty="0">
                  <a:ea typeface="ヒラギノ角ゴ Pro W3" charset="-128"/>
                </a:endParaRPr>
              </a:p>
              <a:p>
                <a:pPr marL="0" indent="-381000" eaLnBrk="1" hangingPunct="1">
                  <a:lnSpc>
                    <a:spcPct val="80000"/>
                  </a:lnSpc>
                  <a:buFont typeface="Wingdings" pitchFamily="2" charset="2"/>
                  <a:buNone/>
                </a:pPr>
                <a:endParaRPr lang="en-US" altLang="en-US" sz="2000" dirty="0">
                  <a:ea typeface="ヒラギノ角ゴ Pro W3" charset="-128"/>
                </a:endParaRPr>
              </a:p>
            </p:txBody>
          </p:sp>
        </mc:Choice>
        <mc:Fallback xmlns="">
          <p:sp>
            <p:nvSpPr>
              <p:cNvPr id="1390595" name="Rectangle 3"/>
              <p:cNvSpPr>
                <a:spLocks noGrp="1" noRot="1" noChangeAspect="1" noMove="1" noResize="1" noEditPoints="1" noAdjustHandles="1" noChangeArrowheads="1" noChangeShapeType="1" noTextEdit="1"/>
              </p:cNvSpPr>
              <p:nvPr>
                <p:ph idx="1"/>
              </p:nvPr>
            </p:nvSpPr>
            <p:spPr>
              <a:blipFill>
                <a:blip r:embed="rId4"/>
                <a:stretch>
                  <a:fillRect l="-741" t="-1195" r="-1481"/>
                </a:stretch>
              </a:blipFill>
            </p:spPr>
            <p:txBody>
              <a:bodyPr/>
              <a:lstStyle/>
              <a:p>
                <a:r>
                  <a:rPr lang="en-US">
                    <a:noFill/>
                  </a:rPr>
                  <a:t> </a:t>
                </a:r>
              </a:p>
            </p:txBody>
          </p:sp>
        </mc:Fallback>
      </mc:AlternateContent>
      <p:graphicFrame>
        <p:nvGraphicFramePr>
          <p:cNvPr id="6" name="Object 2" descr="The image shows a mathematical calculation, which is mentioned as: whole square of &quot;6&quot; divide by &quot;0.1,&quot; equals to 3600."/>
          <p:cNvGraphicFramePr>
            <a:graphicFrameLocks noChangeAspect="1"/>
          </p:cNvGraphicFramePr>
          <p:nvPr>
            <p:extLst>
              <p:ext uri="{D42A27DB-BD31-4B8C-83A1-F6EECF244321}">
                <p14:modId xmlns:p14="http://schemas.microsoft.com/office/powerpoint/2010/main" val="2271193349"/>
              </p:ext>
            </p:extLst>
          </p:nvPr>
        </p:nvGraphicFramePr>
        <p:xfrm>
          <a:off x="5307013" y="4167187"/>
          <a:ext cx="2122487" cy="1090613"/>
        </p:xfrm>
        <a:graphic>
          <a:graphicData uri="http://schemas.openxmlformats.org/presentationml/2006/ole">
            <mc:AlternateContent xmlns:mc="http://schemas.openxmlformats.org/markup-compatibility/2006">
              <mc:Choice xmlns:v="urn:schemas-microsoft-com:vml" Requires="v">
                <p:oleObj name="Equation" r:id="rId5" imgW="914400" imgH="469800" progId="Equation.DSMT4">
                  <p:embed/>
                </p:oleObj>
              </mc:Choice>
              <mc:Fallback>
                <p:oleObj name="Equation" r:id="rId5" imgW="914400" imgH="469800" progId="Equation.DSMT4">
                  <p:embed/>
                  <p:pic>
                    <p:nvPicPr>
                      <p:cNvPr id="0" name=""/>
                      <p:cNvPicPr>
                        <a:picLocks noChangeAspect="1" noChangeArrowheads="1"/>
                      </p:cNvPicPr>
                      <p:nvPr/>
                    </p:nvPicPr>
                    <p:blipFill>
                      <a:blip r:embed="rId6"/>
                      <a:srcRect/>
                      <a:stretch>
                        <a:fillRect/>
                      </a:stretch>
                    </p:blipFill>
                    <p:spPr bwMode="auto">
                      <a:xfrm>
                        <a:off x="5307013" y="4167187"/>
                        <a:ext cx="2122487"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3116856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5.2-13</a:t>
            </a:r>
          </a:p>
        </p:txBody>
      </p:sp>
      <p:sp>
        <p:nvSpPr>
          <p:cNvPr id="34818" name="Rectangle 3"/>
          <p:cNvSpPr>
            <a:spLocks noGrp="1" noChangeArrowheads="1"/>
          </p:cNvSpPr>
          <p:nvPr>
            <p:ph idx="1"/>
          </p:nvPr>
        </p:nvSpPr>
        <p:spPr>
          <a:xfrm>
            <a:off x="457200" y="1534543"/>
            <a:ext cx="8229600" cy="781788"/>
          </a:xfrm>
        </p:spPr>
        <p:txBody>
          <a:bodyPr/>
          <a:lstStyle/>
          <a:p>
            <a:pPr marL="0" indent="-381000" eaLnBrk="1" hangingPunct="1">
              <a:buFont typeface="Wingdings" pitchFamily="2" charset="2"/>
              <a:buNone/>
            </a:pPr>
            <a:r>
              <a:rPr lang="en-US" altLang="en-US" sz="2000" dirty="0">
                <a:ea typeface="ヒラギノ角ゴ Pro W3" charset="-128"/>
              </a:rPr>
              <a:t>Suppose that the random variable </a:t>
            </a:r>
            <a:r>
              <a:rPr lang="en-US" altLang="en-US" sz="2000" i="1" dirty="0">
                <a:ea typeface="ヒラギノ角ゴ Pro W3" charset="-128"/>
              </a:rPr>
              <a:t>X</a:t>
            </a:r>
            <a:r>
              <a:rPr lang="en-US" altLang="en-US" sz="2000" dirty="0">
                <a:ea typeface="ヒラギノ角ゴ Pro W3" charset="-128"/>
              </a:rPr>
              <a:t> has a distribution with a density curve that looks like the following</a:t>
            </a:r>
            <a:r>
              <a:rPr lang="en-US" altLang="en-US" sz="2400" dirty="0">
                <a:ea typeface="ヒラギノ角ゴ Pro W3" charset="-128"/>
              </a:rPr>
              <a:t>:</a:t>
            </a:r>
          </a:p>
        </p:txBody>
      </p:sp>
      <p:pic>
        <p:nvPicPr>
          <p:cNvPr id="34819" name="Picture 10" descr="The image shows a density curve depicting a rectangle with height equals to 0.5. The horizontal axis on which the rectangle is displayed, marks two points on it, 0 and 2.&#10;&#10; "/>
          <p:cNvPicPr>
            <a:picLocks noChangeAspect="1" noChangeArrowheads="1"/>
          </p:cNvPicPr>
          <p:nvPr/>
        </p:nvPicPr>
        <p:blipFill>
          <a:blip r:embed="rId3">
            <a:extLst>
              <a:ext uri="{28A0092B-C50C-407E-A947-70E740481C1C}">
                <a14:useLocalDpi xmlns:a14="http://schemas.microsoft.com/office/drawing/2010/main" val="0"/>
              </a:ext>
            </a:extLst>
          </a:blip>
          <a:srcRect r="22000"/>
          <a:stretch>
            <a:fillRect/>
          </a:stretch>
        </p:blipFill>
        <p:spPr bwMode="auto">
          <a:xfrm>
            <a:off x="3195327" y="2465566"/>
            <a:ext cx="2753344"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78971" y="3708737"/>
            <a:ext cx="8229600" cy="1015663"/>
          </a:xfrm>
          <a:prstGeom prst="rect">
            <a:avLst/>
          </a:prstGeom>
          <a:noFill/>
        </p:spPr>
        <p:txBody>
          <a:bodyPr wrap="square" rtlCol="0">
            <a:spAutoFit/>
          </a:bodyPr>
          <a:lstStyle/>
          <a:p>
            <a:pPr lvl="0" indent="-381000" eaLnBrk="1" hangingPunct="1">
              <a:spcBef>
                <a:spcPts val="400"/>
              </a:spcBef>
              <a:spcAft>
                <a:spcPts val="1200"/>
              </a:spcAft>
              <a:buClr>
                <a:prstClr val="black"/>
              </a:buClr>
              <a:buSzPct val="100000"/>
            </a:pPr>
            <a:r>
              <a:rPr lang="en-US" altLang="en-US" sz="2000" dirty="0">
                <a:solidFill>
                  <a:prstClr val="black"/>
                </a:solidFill>
                <a:cs typeface="Arial" panose="020B0604020202020204" pitchFamily="34" charset="0"/>
              </a:rPr>
              <a:t>The sampling distribution of the mean of a random sample of 100 observations from this distribution will have a density curve that looks most like which of the following?</a:t>
            </a:r>
          </a:p>
        </p:txBody>
      </p:sp>
      <p:sp>
        <p:nvSpPr>
          <p:cNvPr id="5" name="TextBox 4"/>
          <p:cNvSpPr txBox="1"/>
          <p:nvPr/>
        </p:nvSpPr>
        <p:spPr>
          <a:xfrm>
            <a:off x="461554" y="5820478"/>
            <a:ext cx="407484" cy="400110"/>
          </a:xfrm>
          <a:prstGeom prst="rect">
            <a:avLst/>
          </a:prstGeom>
          <a:noFill/>
        </p:spPr>
        <p:txBody>
          <a:bodyPr wrap="none" rtlCol="0">
            <a:spAutoFit/>
          </a:bodyPr>
          <a:lstStyle/>
          <a:p>
            <a:r>
              <a:rPr lang="en-US" sz="2000" dirty="0">
                <a:cs typeface="Arial" panose="020B0604020202020204" pitchFamily="34" charset="0"/>
              </a:rPr>
              <a:t>a.</a:t>
            </a:r>
          </a:p>
        </p:txBody>
      </p:sp>
      <p:pic>
        <p:nvPicPr>
          <p:cNvPr id="11275" name="Picture 11" descr="The image is displayed as option a, depicting a rectangle shape on the horizontal axis with markings 0 and 2."/>
          <p:cNvPicPr>
            <a:picLocks noChangeAspect="1" noChangeArrowheads="1"/>
          </p:cNvPicPr>
          <p:nvPr/>
        </p:nvPicPr>
        <p:blipFill>
          <a:blip r:embed="rId3">
            <a:extLst>
              <a:ext uri="{28A0092B-C50C-407E-A947-70E740481C1C}">
                <a14:useLocalDpi xmlns:a14="http://schemas.microsoft.com/office/drawing/2010/main" val="0"/>
              </a:ext>
            </a:extLst>
          </a:blip>
          <a:srcRect l="23460" r="22580"/>
          <a:stretch>
            <a:fillRect/>
          </a:stretch>
        </p:blipFill>
        <p:spPr bwMode="auto">
          <a:xfrm>
            <a:off x="860015" y="5127662"/>
            <a:ext cx="190475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5862" y="5820478"/>
            <a:ext cx="397866" cy="400110"/>
          </a:xfrm>
          <a:prstGeom prst="rect">
            <a:avLst/>
          </a:prstGeom>
          <a:noFill/>
        </p:spPr>
        <p:txBody>
          <a:bodyPr wrap="none" rtlCol="0">
            <a:spAutoFit/>
          </a:bodyPr>
          <a:lstStyle/>
          <a:p>
            <a:r>
              <a:rPr lang="en-US" sz="2000" dirty="0">
                <a:cs typeface="Arial" panose="020B0604020202020204" pitchFamily="34" charset="0"/>
              </a:rPr>
              <a:t>b.</a:t>
            </a:r>
          </a:p>
        </p:txBody>
      </p:sp>
      <p:pic>
        <p:nvPicPr>
          <p:cNvPr id="11278" name="Picture 14" descr="The image is displayed as option b, depicting a triangular shape on the horizontal axis with markings 0 and 2."/>
          <p:cNvPicPr>
            <a:picLocks noChangeAspect="1" noChangeArrowheads="1"/>
          </p:cNvPicPr>
          <p:nvPr/>
        </p:nvPicPr>
        <p:blipFill>
          <a:blip r:embed="rId4">
            <a:extLst>
              <a:ext uri="{28A0092B-C50C-407E-A947-70E740481C1C}">
                <a14:useLocalDpi xmlns:a14="http://schemas.microsoft.com/office/drawing/2010/main" val="0"/>
              </a:ext>
            </a:extLst>
          </a:blip>
          <a:srcRect l="22989" r="24138"/>
          <a:stretch>
            <a:fillRect/>
          </a:stretch>
        </p:blipFill>
        <p:spPr bwMode="auto">
          <a:xfrm>
            <a:off x="3699669" y="5127662"/>
            <a:ext cx="1755629"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505419" y="5814922"/>
            <a:ext cx="397866" cy="400110"/>
          </a:xfrm>
          <a:prstGeom prst="rect">
            <a:avLst/>
          </a:prstGeom>
          <a:noFill/>
        </p:spPr>
        <p:txBody>
          <a:bodyPr wrap="none" rtlCol="0">
            <a:spAutoFit/>
          </a:bodyPr>
          <a:lstStyle/>
          <a:p>
            <a:r>
              <a:rPr lang="en-US" sz="2000" dirty="0">
                <a:cs typeface="Arial" panose="020B0604020202020204" pitchFamily="34" charset="0"/>
              </a:rPr>
              <a:t>c.</a:t>
            </a:r>
          </a:p>
        </p:txBody>
      </p:sp>
      <p:pic>
        <p:nvPicPr>
          <p:cNvPr id="11279" name="Picture 15" descr="The image is displayed as option c, depicting a bell-shaped curve on the horizontal axis with marking &quot;z&quot; in the middle of the ax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3285" y="5127662"/>
            <a:ext cx="1783515"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5.2-13 answer</a:t>
            </a:r>
          </a:p>
        </p:txBody>
      </p:sp>
      <p:sp>
        <p:nvSpPr>
          <p:cNvPr id="34818" name="Rectangle 3"/>
          <p:cNvSpPr>
            <a:spLocks noGrp="1" noChangeArrowheads="1"/>
          </p:cNvSpPr>
          <p:nvPr>
            <p:ph idx="1"/>
          </p:nvPr>
        </p:nvSpPr>
        <p:spPr>
          <a:xfrm>
            <a:off x="457200" y="1534543"/>
            <a:ext cx="8229600" cy="781788"/>
          </a:xfrm>
        </p:spPr>
        <p:txBody>
          <a:bodyPr/>
          <a:lstStyle/>
          <a:p>
            <a:pPr marL="0" indent="-381000" eaLnBrk="1" hangingPunct="1">
              <a:buFont typeface="Wingdings" pitchFamily="2" charset="2"/>
              <a:buNone/>
            </a:pPr>
            <a:r>
              <a:rPr lang="en-US" altLang="en-US" sz="2000" dirty="0">
                <a:ea typeface="ヒラギノ角ゴ Pro W3" charset="-128"/>
              </a:rPr>
              <a:t>Suppose that the random variable </a:t>
            </a:r>
            <a:r>
              <a:rPr lang="en-US" altLang="en-US" sz="2000" i="1" dirty="0">
                <a:ea typeface="ヒラギノ角ゴ Pro W3" charset="-128"/>
              </a:rPr>
              <a:t>X</a:t>
            </a:r>
            <a:r>
              <a:rPr lang="en-US" altLang="en-US" sz="2000" dirty="0">
                <a:ea typeface="ヒラギノ角ゴ Pro W3" charset="-128"/>
              </a:rPr>
              <a:t> has a distribution with a density curve that looks like the following</a:t>
            </a:r>
            <a:r>
              <a:rPr lang="en-US" altLang="en-US" sz="2400" dirty="0">
                <a:ea typeface="ヒラギノ角ゴ Pro W3" charset="-128"/>
              </a:rPr>
              <a:t>:</a:t>
            </a:r>
          </a:p>
        </p:txBody>
      </p:sp>
      <p:pic>
        <p:nvPicPr>
          <p:cNvPr id="34819" name="Picture 10" descr="The image shows a density curve depicting a rectangle with height equals to 0.5. The horizontal axis on which the rectangle is displayed, marks two points on it, 0 and 2.&#10;&#10; "/>
          <p:cNvPicPr>
            <a:picLocks noChangeAspect="1" noChangeArrowheads="1"/>
          </p:cNvPicPr>
          <p:nvPr/>
        </p:nvPicPr>
        <p:blipFill>
          <a:blip r:embed="rId3">
            <a:extLst>
              <a:ext uri="{28A0092B-C50C-407E-A947-70E740481C1C}">
                <a14:useLocalDpi xmlns:a14="http://schemas.microsoft.com/office/drawing/2010/main" val="0"/>
              </a:ext>
            </a:extLst>
          </a:blip>
          <a:srcRect r="22000"/>
          <a:stretch>
            <a:fillRect/>
          </a:stretch>
        </p:blipFill>
        <p:spPr bwMode="auto">
          <a:xfrm>
            <a:off x="3195327" y="2465566"/>
            <a:ext cx="2753344"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78971" y="3708737"/>
            <a:ext cx="8229600" cy="1015663"/>
          </a:xfrm>
          <a:prstGeom prst="rect">
            <a:avLst/>
          </a:prstGeom>
          <a:noFill/>
        </p:spPr>
        <p:txBody>
          <a:bodyPr wrap="square" rtlCol="0">
            <a:spAutoFit/>
          </a:bodyPr>
          <a:lstStyle/>
          <a:p>
            <a:pPr lvl="0" indent="-381000" eaLnBrk="1" hangingPunct="1">
              <a:spcBef>
                <a:spcPts val="400"/>
              </a:spcBef>
              <a:spcAft>
                <a:spcPts val="1200"/>
              </a:spcAft>
              <a:buClr>
                <a:prstClr val="black"/>
              </a:buClr>
              <a:buSzPct val="100000"/>
            </a:pPr>
            <a:r>
              <a:rPr lang="en-US" altLang="en-US" sz="2000" dirty="0">
                <a:solidFill>
                  <a:prstClr val="black"/>
                </a:solidFill>
                <a:cs typeface="Arial" panose="020B0604020202020204" pitchFamily="34" charset="0"/>
              </a:rPr>
              <a:t>The sampling distribution of the mean of a random sample of 100 observations from this distribution will have a density curve that looks most like which of the following?</a:t>
            </a:r>
          </a:p>
        </p:txBody>
      </p:sp>
      <p:sp>
        <p:nvSpPr>
          <p:cNvPr id="5" name="TextBox 4"/>
          <p:cNvSpPr txBox="1"/>
          <p:nvPr/>
        </p:nvSpPr>
        <p:spPr>
          <a:xfrm>
            <a:off x="461554" y="5820478"/>
            <a:ext cx="407484" cy="400110"/>
          </a:xfrm>
          <a:prstGeom prst="rect">
            <a:avLst/>
          </a:prstGeom>
          <a:noFill/>
        </p:spPr>
        <p:txBody>
          <a:bodyPr wrap="none" rtlCol="0">
            <a:spAutoFit/>
          </a:bodyPr>
          <a:lstStyle/>
          <a:p>
            <a:r>
              <a:rPr lang="en-US" sz="2000" dirty="0">
                <a:cs typeface="Arial" panose="020B0604020202020204" pitchFamily="34" charset="0"/>
              </a:rPr>
              <a:t>a.</a:t>
            </a:r>
          </a:p>
        </p:txBody>
      </p:sp>
      <p:pic>
        <p:nvPicPr>
          <p:cNvPr id="11275" name="Picture 11" descr="The image is displayed as option a, depicting a rectangle shape on the horizontal axis with markings 0 and 2."/>
          <p:cNvPicPr>
            <a:picLocks noChangeAspect="1" noChangeArrowheads="1"/>
          </p:cNvPicPr>
          <p:nvPr/>
        </p:nvPicPr>
        <p:blipFill>
          <a:blip r:embed="rId3">
            <a:extLst>
              <a:ext uri="{28A0092B-C50C-407E-A947-70E740481C1C}">
                <a14:useLocalDpi xmlns:a14="http://schemas.microsoft.com/office/drawing/2010/main" val="0"/>
              </a:ext>
            </a:extLst>
          </a:blip>
          <a:srcRect l="23460" r="22580"/>
          <a:stretch>
            <a:fillRect/>
          </a:stretch>
        </p:blipFill>
        <p:spPr bwMode="auto">
          <a:xfrm>
            <a:off x="860015" y="5127662"/>
            <a:ext cx="190475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5862" y="5820478"/>
            <a:ext cx="397866" cy="400110"/>
          </a:xfrm>
          <a:prstGeom prst="rect">
            <a:avLst/>
          </a:prstGeom>
          <a:noFill/>
        </p:spPr>
        <p:txBody>
          <a:bodyPr wrap="none" rtlCol="0">
            <a:spAutoFit/>
          </a:bodyPr>
          <a:lstStyle/>
          <a:p>
            <a:r>
              <a:rPr lang="en-US" sz="2000" dirty="0">
                <a:cs typeface="Arial" panose="020B0604020202020204" pitchFamily="34" charset="0"/>
              </a:rPr>
              <a:t>b.</a:t>
            </a:r>
          </a:p>
        </p:txBody>
      </p:sp>
      <p:pic>
        <p:nvPicPr>
          <p:cNvPr id="11278" name="Picture 14" descr="The image is displayed as option b, depicting a triangular shape on the horizontal axis with markings 0 and 2."/>
          <p:cNvPicPr>
            <a:picLocks noChangeAspect="1" noChangeArrowheads="1"/>
          </p:cNvPicPr>
          <p:nvPr/>
        </p:nvPicPr>
        <p:blipFill>
          <a:blip r:embed="rId4">
            <a:extLst>
              <a:ext uri="{28A0092B-C50C-407E-A947-70E740481C1C}">
                <a14:useLocalDpi xmlns:a14="http://schemas.microsoft.com/office/drawing/2010/main" val="0"/>
              </a:ext>
            </a:extLst>
          </a:blip>
          <a:srcRect l="22989" r="24138"/>
          <a:stretch>
            <a:fillRect/>
          </a:stretch>
        </p:blipFill>
        <p:spPr bwMode="auto">
          <a:xfrm>
            <a:off x="3699669" y="5127662"/>
            <a:ext cx="1755629"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79873" y="5515854"/>
            <a:ext cx="1223412" cy="707886"/>
          </a:xfrm>
          <a:prstGeom prst="rect">
            <a:avLst/>
          </a:prstGeom>
          <a:noFill/>
        </p:spPr>
        <p:txBody>
          <a:bodyPr wrap="none" rtlCol="0">
            <a:spAutoFit/>
          </a:bodyPr>
          <a:lstStyle/>
          <a:p>
            <a:pPr algn="r"/>
            <a:r>
              <a:rPr lang="en-US" sz="2000" b="1" dirty="0">
                <a:cs typeface="Arial" panose="020B0604020202020204" pitchFamily="34" charset="0"/>
              </a:rPr>
              <a:t>c.</a:t>
            </a:r>
          </a:p>
          <a:p>
            <a:pPr algn="r"/>
            <a:r>
              <a:rPr lang="en-US" sz="2000" b="1" dirty="0">
                <a:cs typeface="Arial" panose="020B0604020202020204" pitchFamily="34" charset="0"/>
              </a:rPr>
              <a:t>(correct)</a:t>
            </a:r>
          </a:p>
        </p:txBody>
      </p:sp>
      <p:pic>
        <p:nvPicPr>
          <p:cNvPr id="11279" name="Picture 15" descr="The image is displayed as option c, depicting a bell-shaped curve on the horizontal axis with marking &quot;z&quot; in the middle of the ax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3285" y="5127662"/>
            <a:ext cx="1783515"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solidFill>
                  <a:prstClr val="black"/>
                </a:solidFill>
              </a:rPr>
              <a:t>5.2  The Sampling Distribution for the Sample Mean</a:t>
            </a:r>
            <a:endParaRPr lang="en-US" dirty="0">
              <a:solidFill>
                <a:prstClr val="black"/>
              </a:solidFill>
            </a:endParaRPr>
          </a:p>
        </p:txBody>
      </p:sp>
    </p:spTree>
    <p:extLst>
      <p:ext uri="{BB962C8B-B14F-4D97-AF65-F5344CB8AC3E}">
        <p14:creationId xmlns:p14="http://schemas.microsoft.com/office/powerpoint/2010/main" val="3481658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a:t>
            </a:r>
          </a:p>
        </p:txBody>
      </p:sp>
      <p:sp>
        <p:nvSpPr>
          <p:cNvPr id="1299459" name="Rectangle 3"/>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Which of the following situations follow(s) a binomial distribution?</a:t>
            </a:r>
          </a:p>
          <a:p>
            <a:pPr marL="0" indent="0" eaLnBrk="1" hangingPunct="1">
              <a:buFont typeface="Wingdings 3" pitchFamily="18" charset="2"/>
              <a:buNone/>
            </a:pPr>
            <a:r>
              <a:rPr lang="en-US" altLang="en-US" dirty="0">
                <a:ea typeface="ヒラギノ角ゴ Pro W3" charset="-128"/>
              </a:rPr>
              <a:t>I. A local hospital records the sex of 50 births.</a:t>
            </a:r>
          </a:p>
          <a:p>
            <a:pPr marL="0" indent="0" eaLnBrk="1" hangingPunct="1">
              <a:buFont typeface="Wingdings 3" pitchFamily="18" charset="2"/>
              <a:buNone/>
            </a:pPr>
            <a:r>
              <a:rPr lang="en-US" altLang="en-US" dirty="0">
                <a:ea typeface="ヒラギノ角ゴ Pro W3" charset="-128"/>
              </a:rPr>
              <a:t>II. A coin is flipped until there is a </a:t>
            </a:r>
            <a:r>
              <a:rPr lang="ja-JP" altLang="en-US" dirty="0">
                <a:ea typeface="ヒラギノ角ゴ Pro W3" charset="-128"/>
              </a:rPr>
              <a:t>“</a:t>
            </a:r>
            <a:r>
              <a:rPr lang="en-US" altLang="ja-JP" dirty="0">
                <a:ea typeface="ヒラギノ角ゴ Pro W3" charset="-128"/>
              </a:rPr>
              <a:t>head.</a:t>
            </a:r>
            <a:r>
              <a:rPr lang="ja-JP" altLang="en-US" dirty="0">
                <a:ea typeface="ヒラギノ角ゴ Pro W3" charset="-128"/>
              </a:rPr>
              <a:t>”</a:t>
            </a:r>
            <a:endParaRPr lang="en-US" altLang="ja-JP" dirty="0">
              <a:ea typeface="ヒラギノ角ゴ Pro W3" charset="-128"/>
            </a:endParaRPr>
          </a:p>
          <a:p>
            <a:pPr marL="0" indent="0" eaLnBrk="1" hangingPunct="1">
              <a:buFont typeface="Wingdings" pitchFamily="2" charset="2"/>
              <a:buNone/>
            </a:pPr>
            <a:r>
              <a:rPr lang="en-US" altLang="en-US" dirty="0">
                <a:ea typeface="ヒラギノ角ゴ Pro W3" charset="-128"/>
              </a:rPr>
              <a:t>III. A deck of 52 cards is flipped until we see a </a:t>
            </a:r>
            <a:r>
              <a:rPr lang="ja-JP" altLang="en-US" dirty="0">
                <a:ea typeface="ヒラギノ角ゴ Pro W3" charset="-128"/>
              </a:rPr>
              <a:t>“</a:t>
            </a:r>
            <a:r>
              <a:rPr lang="en-US" altLang="ja-JP" dirty="0">
                <a:ea typeface="ヒラギノ角ゴ Pro W3" charset="-128"/>
              </a:rPr>
              <a:t>heart.</a:t>
            </a:r>
            <a:r>
              <a:rPr lang="ja-JP" altLang="en-US" dirty="0">
                <a:ea typeface="ヒラギノ角ゴ Pro W3" charset="-128"/>
              </a:rPr>
              <a:t>”</a:t>
            </a:r>
            <a:endParaRPr lang="en-US" altLang="ja-JP" dirty="0">
              <a:ea typeface="ヒラギノ角ゴ Pro W3" charset="-128"/>
            </a:endParaRP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I only</a:t>
            </a:r>
          </a:p>
          <a:p>
            <a:pPr marL="0" indent="0" eaLnBrk="1" hangingPunct="1">
              <a:buFont typeface="Wingdings" pitchFamily="2" charset="2"/>
              <a:buNone/>
            </a:pPr>
            <a:r>
              <a:rPr lang="en-US" altLang="en-US" dirty="0">
                <a:ea typeface="ヒラギノ角ゴ Pro W3" charset="-128"/>
              </a:rPr>
              <a:t>b. I and II only</a:t>
            </a:r>
          </a:p>
          <a:p>
            <a:pPr marL="0" indent="0" eaLnBrk="1" hangingPunct="1">
              <a:buFont typeface="Wingdings" pitchFamily="2" charset="2"/>
              <a:buNone/>
            </a:pPr>
            <a:r>
              <a:rPr lang="en-US" altLang="en-US" dirty="0">
                <a:ea typeface="ヒラギノ角ゴ Pro W3" charset="-128"/>
              </a:rPr>
              <a:t>c. I, II, and III only</a:t>
            </a:r>
          </a:p>
          <a:p>
            <a:pPr marL="0" indent="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answer</a:t>
            </a:r>
          </a:p>
        </p:txBody>
      </p:sp>
      <p:sp>
        <p:nvSpPr>
          <p:cNvPr id="1299459" name="Rectangle 3"/>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Which of the following situations follow(s) a binomial distribution?</a:t>
            </a:r>
          </a:p>
          <a:p>
            <a:pPr marL="0" indent="0" eaLnBrk="1" hangingPunct="1">
              <a:buFont typeface="Wingdings 3" pitchFamily="18" charset="2"/>
              <a:buNone/>
            </a:pPr>
            <a:r>
              <a:rPr lang="en-US" altLang="en-US" dirty="0">
                <a:ea typeface="ヒラギノ角ゴ Pro W3" charset="-128"/>
              </a:rPr>
              <a:t>I. A local hospital records the sex of 50 births.</a:t>
            </a:r>
          </a:p>
          <a:p>
            <a:pPr marL="0" indent="0" eaLnBrk="1" hangingPunct="1">
              <a:buFont typeface="Wingdings 3" pitchFamily="18" charset="2"/>
              <a:buNone/>
            </a:pPr>
            <a:r>
              <a:rPr lang="en-US" altLang="en-US" dirty="0">
                <a:ea typeface="ヒラギノ角ゴ Pro W3" charset="-128"/>
              </a:rPr>
              <a:t>II. A coin is flipped until there is a </a:t>
            </a:r>
            <a:r>
              <a:rPr lang="ja-JP" altLang="en-US" dirty="0">
                <a:ea typeface="ヒラギノ角ゴ Pro W3" charset="-128"/>
              </a:rPr>
              <a:t>“</a:t>
            </a:r>
            <a:r>
              <a:rPr lang="en-US" altLang="ja-JP" dirty="0">
                <a:ea typeface="ヒラギノ角ゴ Pro W3" charset="-128"/>
              </a:rPr>
              <a:t>head.</a:t>
            </a:r>
            <a:r>
              <a:rPr lang="ja-JP" altLang="en-US" dirty="0">
                <a:ea typeface="ヒラギノ角ゴ Pro W3" charset="-128"/>
              </a:rPr>
              <a:t>”</a:t>
            </a:r>
            <a:endParaRPr lang="en-US" altLang="ja-JP" dirty="0">
              <a:ea typeface="ヒラギノ角ゴ Pro W3" charset="-128"/>
            </a:endParaRPr>
          </a:p>
          <a:p>
            <a:pPr marL="0" indent="0" eaLnBrk="1" hangingPunct="1">
              <a:buFont typeface="Wingdings" pitchFamily="2" charset="2"/>
              <a:buNone/>
            </a:pPr>
            <a:r>
              <a:rPr lang="en-US" altLang="en-US" dirty="0">
                <a:ea typeface="ヒラギノ角ゴ Pro W3" charset="-128"/>
              </a:rPr>
              <a:t>III. A deck of 52 cards is flipped until we see a </a:t>
            </a:r>
            <a:r>
              <a:rPr lang="ja-JP" altLang="en-US" dirty="0">
                <a:ea typeface="ヒラギノ角ゴ Pro W3" charset="-128"/>
              </a:rPr>
              <a:t>“</a:t>
            </a:r>
            <a:r>
              <a:rPr lang="en-US" altLang="ja-JP" dirty="0">
                <a:ea typeface="ヒラギノ角ゴ Pro W3" charset="-128"/>
              </a:rPr>
              <a:t>heart.</a:t>
            </a:r>
            <a:r>
              <a:rPr lang="ja-JP" altLang="en-US" dirty="0">
                <a:ea typeface="ヒラギノ角ゴ Pro W3" charset="-128"/>
              </a:rPr>
              <a:t>”</a:t>
            </a:r>
            <a:endParaRPr lang="en-US" altLang="ja-JP" dirty="0">
              <a:ea typeface="ヒラギノ角ゴ Pro W3" charset="-128"/>
            </a:endParaRP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b="1" dirty="0">
                <a:ea typeface="ヒラギノ角ゴ Pro W3" charset="-128"/>
              </a:rPr>
              <a:t>a. I only (correct)</a:t>
            </a:r>
          </a:p>
          <a:p>
            <a:pPr marL="0" indent="0" eaLnBrk="1" hangingPunct="1">
              <a:buFont typeface="Wingdings" pitchFamily="2" charset="2"/>
              <a:buNone/>
            </a:pPr>
            <a:r>
              <a:rPr lang="en-US" altLang="en-US" dirty="0">
                <a:ea typeface="ヒラギノ角ゴ Pro W3" charset="-128"/>
              </a:rPr>
              <a:t>b. I and II only</a:t>
            </a:r>
          </a:p>
          <a:p>
            <a:pPr marL="0" indent="0" eaLnBrk="1" hangingPunct="1">
              <a:buFont typeface="Wingdings" pitchFamily="2" charset="2"/>
              <a:buNone/>
            </a:pPr>
            <a:r>
              <a:rPr lang="en-US" altLang="en-US" dirty="0">
                <a:ea typeface="ヒラギノ角ゴ Pro W3" charset="-128"/>
              </a:rPr>
              <a:t>c. I, II, and III only</a:t>
            </a:r>
          </a:p>
          <a:p>
            <a:pPr marL="0" indent="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4053858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5.3-2</a:t>
            </a:r>
          </a:p>
        </p:txBody>
      </p:sp>
      <p:sp>
        <p:nvSpPr>
          <p:cNvPr id="1299459"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When a particular penny is held on its edge and spun, the probability that heads are face up when the coin comes to rest is 4/9. If the coin is spun four times, the probability that the coin will come up heads </a:t>
            </a:r>
            <a:r>
              <a:rPr lang="en-US" altLang="en-US" i="1" dirty="0">
                <a:ea typeface="ヒラギノ角ゴ Pro W3" charset="-128"/>
              </a:rPr>
              <a:t>exactly twice</a:t>
            </a:r>
            <a:r>
              <a:rPr lang="en-US" altLang="en-US" b="1" dirty="0">
                <a:ea typeface="ヒラギノ角ゴ Pro W3" charset="-128"/>
              </a:rPr>
              <a:t> </a:t>
            </a:r>
            <a:r>
              <a:rPr lang="en-US" altLang="en-US" dirty="0">
                <a:ea typeface="ヒラギノ角ゴ Pro W3" charset="-128"/>
              </a:rPr>
              <a:t>is (assume trials are independent) </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16/81.</a:t>
            </a:r>
          </a:p>
          <a:p>
            <a:pPr marL="0" eaLnBrk="1" hangingPunct="1">
              <a:buFont typeface="Wingdings" pitchFamily="2" charset="2"/>
              <a:buNone/>
            </a:pPr>
            <a:r>
              <a:rPr lang="en-US" altLang="en-US" dirty="0">
                <a:ea typeface="ヒラギノ角ゴ Pro W3" charset="-128"/>
              </a:rPr>
              <a:t>b. 0.366.</a:t>
            </a:r>
          </a:p>
          <a:p>
            <a:pPr marL="0" eaLnBrk="1" hangingPunct="1">
              <a:buFont typeface="Wingdings" pitchFamily="2" charset="2"/>
              <a:buNone/>
            </a:pPr>
            <a:r>
              <a:rPr lang="en-US" altLang="en-US" dirty="0">
                <a:ea typeface="ヒラギノ角ゴ Pro W3" charset="-128"/>
              </a:rPr>
              <a:t>c. 0.061.</a:t>
            </a:r>
          </a:p>
          <a:p>
            <a:pPr marL="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5.3-2 answer</a:t>
            </a:r>
          </a:p>
        </p:txBody>
      </p:sp>
      <p:sp>
        <p:nvSpPr>
          <p:cNvPr id="1299459"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When a particular penny is held on its edge and spun, the probability that heads are face up when the coin comes to rest is 4/9. If the coin is spun four times, the probability that the coin will come up heads </a:t>
            </a:r>
            <a:r>
              <a:rPr lang="en-US" altLang="en-US" i="1" dirty="0">
                <a:ea typeface="ヒラギノ角ゴ Pro W3" charset="-128"/>
              </a:rPr>
              <a:t>exactly twice</a:t>
            </a:r>
            <a:r>
              <a:rPr lang="en-US" altLang="en-US" b="1" dirty="0">
                <a:ea typeface="ヒラギノ角ゴ Pro W3" charset="-128"/>
              </a:rPr>
              <a:t> </a:t>
            </a:r>
            <a:r>
              <a:rPr lang="en-US" altLang="en-US" dirty="0">
                <a:ea typeface="ヒラギノ角ゴ Pro W3" charset="-128"/>
              </a:rPr>
              <a:t>is (assume trials are independent) </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16/81.</a:t>
            </a:r>
          </a:p>
          <a:p>
            <a:pPr marL="0" eaLnBrk="1" hangingPunct="1">
              <a:buFont typeface="Wingdings" pitchFamily="2" charset="2"/>
              <a:buNone/>
            </a:pPr>
            <a:r>
              <a:rPr lang="en-US" altLang="en-US" b="1" dirty="0">
                <a:ea typeface="ヒラギノ角ゴ Pro W3" charset="-128"/>
              </a:rPr>
              <a:t>b. 0.366. (correct)</a:t>
            </a:r>
          </a:p>
          <a:p>
            <a:pPr marL="0" eaLnBrk="1" hangingPunct="1">
              <a:buFont typeface="Wingdings" pitchFamily="2" charset="2"/>
              <a:buNone/>
            </a:pPr>
            <a:r>
              <a:rPr lang="en-US" altLang="en-US" dirty="0">
                <a:ea typeface="ヒラギノ角ゴ Pro W3" charset="-128"/>
              </a:rPr>
              <a:t>c. 0.061.</a:t>
            </a:r>
          </a:p>
          <a:p>
            <a:pPr marL="0" eaLnBrk="1" hangingPunct="1">
              <a:buFont typeface="Wingdings" pitchFamily="2" charset="2"/>
              <a:buNone/>
            </a:pPr>
            <a:endParaRPr lang="en-US" altLang="en-US" dirty="0">
              <a:ea typeface="ヒラギノ角ゴ Pro W3" charset="-128"/>
            </a:endParaRPr>
          </a:p>
        </p:txBody>
      </p:sp>
      <p:graphicFrame>
        <p:nvGraphicFramePr>
          <p:cNvPr id="1299468" name="Object 12" descr="The image shows probability calculations for a coin that will come up heads exactly twice, assuming that trials are independent. The calculation is given as: &quot;P&quot; bracket open &quot;X&quot; equals to 2, mode sign, &quot;n&quot; equals to 4, p equals to 4 divide by 9, bracket close, which is further equals to &quot;4&quot; divide by &quot;2&quot; multiplied by square of &quot;4&quot; divide by &quot;9,&quot; multiplied by square of &quot;1 minus 4 divide by 9.&quot; "/>
          <p:cNvGraphicFramePr>
            <a:graphicFrameLocks noChangeAspect="1"/>
          </p:cNvGraphicFramePr>
          <p:nvPr>
            <p:extLst>
              <p:ext uri="{D42A27DB-BD31-4B8C-83A1-F6EECF244321}">
                <p14:modId xmlns:p14="http://schemas.microsoft.com/office/powerpoint/2010/main" val="123166022"/>
              </p:ext>
            </p:extLst>
          </p:nvPr>
        </p:nvGraphicFramePr>
        <p:xfrm>
          <a:off x="3508375" y="3810000"/>
          <a:ext cx="5178425" cy="896938"/>
        </p:xfrm>
        <a:graphic>
          <a:graphicData uri="http://schemas.openxmlformats.org/presentationml/2006/ole">
            <mc:AlternateContent xmlns:mc="http://schemas.openxmlformats.org/markup-compatibility/2006">
              <mc:Choice xmlns:v="urn:schemas-microsoft-com:vml" Requires="v">
                <p:oleObj name="Equation" r:id="rId3" imgW="2781300" imgH="482600" progId="Equation.DSMT4">
                  <p:embed/>
                </p:oleObj>
              </mc:Choice>
              <mc:Fallback>
                <p:oleObj name="Equation" r:id="rId3" imgW="27813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5" y="3810000"/>
                        <a:ext cx="5178425" cy="89693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354274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5.1-2</a:t>
            </a:r>
          </a:p>
        </p:txBody>
      </p:sp>
      <mc:AlternateContent xmlns:mc="http://schemas.openxmlformats.org/markup-compatibility/2006" xmlns:a14="http://schemas.microsoft.com/office/drawing/2010/main">
        <mc:Choice Requires="a14">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survey is conducted of 300 likely voters. The proportion,</a:t>
                </a:r>
              </a:p>
              <a:p>
                <a:pPr marL="0" indent="-381000" eaLnBrk="1" hangingPunct="1">
                  <a:buFont typeface="Wingdings" pitchFamily="2" charset="2"/>
                  <a:buNone/>
                </a:pPr>
                <a14:m>
                  <m:oMathPara xmlns:m="http://schemas.openxmlformats.org/officeDocument/2006/math">
                    <m:oMathParaPr>
                      <m:jc m:val="center"/>
                    </m:oMathParaPr>
                    <m:oMath xmlns:m="http://schemas.openxmlformats.org/officeDocument/2006/math">
                      <m:acc>
                        <m:accPr>
                          <m:chr m:val="̂"/>
                          <m:ctrlPr>
                            <a:rPr lang="en-US" altLang="en-US" i="1" smtClean="0">
                              <a:latin typeface="Cambria Math" panose="02040503050406030204" pitchFamily="18" charset="0"/>
                              <a:ea typeface="ヒラギノ角ゴ Pro W3" charset="-128"/>
                            </a:rPr>
                          </m:ctrlPr>
                        </m:accPr>
                        <m:e>
                          <m:r>
                            <a:rPr lang="en-US" altLang="en-US" b="0" i="1" smtClean="0">
                              <a:latin typeface="Cambria Math" panose="02040503050406030204" pitchFamily="18" charset="0"/>
                              <a:ea typeface="ヒラギノ角ゴ Pro W3" charset="-128"/>
                            </a:rPr>
                            <m:t>𝑝</m:t>
                          </m:r>
                        </m:e>
                      </m:acc>
                      <m:r>
                        <a:rPr lang="en-US" altLang="en-US" b="0" i="1" smtClean="0">
                          <a:latin typeface="Cambria Math" panose="02040503050406030204" pitchFamily="18" charset="0"/>
                          <a:ea typeface="ヒラギノ角ゴ Pro W3" charset="-128"/>
                        </a:rPr>
                        <m:t>=0.52</m:t>
                      </m:r>
                    </m:oMath>
                  </m:oMathPara>
                </a14:m>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for a particular candidate is an example of a</a:t>
                </a:r>
                <a:endParaRPr lang="en-US" altLang="ja-JP"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statistic.</a:t>
                </a:r>
              </a:p>
              <a:p>
                <a:pPr marL="0" indent="-381000" eaLnBrk="1" hangingPunct="1">
                  <a:lnSpc>
                    <a:spcPct val="90000"/>
                  </a:lnSpc>
                  <a:buFont typeface="Wingdings" pitchFamily="2" charset="2"/>
                  <a:buNone/>
                </a:pPr>
                <a:r>
                  <a:rPr lang="en-US" altLang="en-US" dirty="0">
                    <a:ea typeface="ヒラギノ角ゴ Pro W3" charset="-128"/>
                  </a:rPr>
                  <a:t>b. parameter.</a:t>
                </a:r>
              </a:p>
              <a:p>
                <a:pPr marL="0" indent="-381000" eaLnBrk="1" hangingPunct="1">
                  <a:lnSpc>
                    <a:spcPct val="90000"/>
                  </a:lnSpc>
                  <a:buFont typeface="Wingdings" pitchFamily="2" charset="2"/>
                  <a:buNone/>
                </a:pPr>
                <a:r>
                  <a:rPr lang="en-US" altLang="en-US" dirty="0">
                    <a:ea typeface="ヒラギノ角ゴ Pro W3" charset="-128"/>
                  </a:rPr>
                  <a:t>c. distribution.</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				</a:t>
                </a:r>
              </a:p>
            </p:txBody>
          </p:sp>
        </mc:Choice>
        <mc:Fallback xmlns="">
          <p:sp>
            <p:nvSpPr>
              <p:cNvPr id="1308675" name="Rectangle 3"/>
              <p:cNvSpPr>
                <a:spLocks noGrp="1" noRot="1" noChangeAspect="1" noMove="1" noResize="1" noEditPoints="1" noAdjustHandles="1" noChangeArrowheads="1" noChangeShapeType="1" noTextEdit="1"/>
              </p:cNvSpPr>
              <p:nvPr>
                <p:ph idx="1"/>
              </p:nvPr>
            </p:nvSpPr>
            <p:spPr>
              <a:blipFill>
                <a:blip r:embed="rId3"/>
                <a:stretch>
                  <a:fillRect l="-1111" t="-83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5.3-3</a:t>
            </a:r>
          </a:p>
        </p:txBody>
      </p:sp>
      <p:sp>
        <p:nvSpPr>
          <p:cNvPr id="1299459"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When a particular penny is held on its edge and spun, the probability that heads are face up when the coin comes to rest is 4/9. If the coin is spun four times, you would expect how many heads? </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9/16</a:t>
            </a:r>
          </a:p>
          <a:p>
            <a:pPr marL="0" eaLnBrk="1" hangingPunct="1">
              <a:buFont typeface="Wingdings" pitchFamily="2" charset="2"/>
              <a:buNone/>
            </a:pPr>
            <a:r>
              <a:rPr lang="en-US" altLang="en-US" dirty="0">
                <a:ea typeface="ヒラギノ角ゴ Pro W3" charset="-128"/>
              </a:rPr>
              <a:t>b. 16/9</a:t>
            </a:r>
          </a:p>
          <a:p>
            <a:pPr marL="0" eaLnBrk="1" hangingPunct="1">
              <a:buFont typeface="Wingdings" pitchFamily="2" charset="2"/>
              <a:buNone/>
            </a:pPr>
            <a:r>
              <a:rPr lang="en-US" altLang="en-US" dirty="0">
                <a:ea typeface="ヒラギノ角ゴ Pro W3" charset="-128"/>
              </a:rPr>
              <a:t>c. 2</a:t>
            </a:r>
          </a:p>
          <a:p>
            <a:pPr marL="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5.3-3 answer</a:t>
            </a:r>
          </a:p>
        </p:txBody>
      </p:sp>
      <p:sp>
        <p:nvSpPr>
          <p:cNvPr id="1299459"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When a particular penny is held on its edge and spun, the probability that heads are face up when the coin comes to rest is 4/9. If the coin is spun four times, you would expect how many heads? </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9/16</a:t>
            </a:r>
          </a:p>
          <a:p>
            <a:pPr marL="0" eaLnBrk="1" hangingPunct="1">
              <a:buFont typeface="Wingdings" pitchFamily="2" charset="2"/>
              <a:buNone/>
            </a:pPr>
            <a:r>
              <a:rPr lang="en-US" altLang="en-US" b="1" dirty="0">
                <a:ea typeface="ヒラギノ角ゴ Pro W3" charset="-128"/>
              </a:rPr>
              <a:t>b. 16/9 (correct)</a:t>
            </a:r>
          </a:p>
          <a:p>
            <a:pPr marL="0" eaLnBrk="1" hangingPunct="1">
              <a:buFont typeface="Wingdings" pitchFamily="2" charset="2"/>
              <a:buNone/>
            </a:pPr>
            <a:r>
              <a:rPr lang="en-US" altLang="en-US" dirty="0">
                <a:ea typeface="ヒラギノ角ゴ Pro W3" charset="-128"/>
              </a:rPr>
              <a:t>c. 2</a:t>
            </a:r>
          </a:p>
          <a:p>
            <a:pPr marL="0" eaLnBrk="1" hangingPunct="1">
              <a:buFont typeface="Wingdings" pitchFamily="2" charset="2"/>
              <a:buNone/>
            </a:pPr>
            <a:endParaRPr lang="en-US" altLang="en-US" dirty="0">
              <a:ea typeface="ヒラギノ角ゴ Pro W3" charset="-128"/>
            </a:endParaRPr>
          </a:p>
        </p:txBody>
      </p:sp>
      <p:graphicFrame>
        <p:nvGraphicFramePr>
          <p:cNvPr id="1299468" name="Object 12" descr="The image shows a probability calculation, which is mentioned as: &quot;E&quot; bracket open &quot;X&quot; equals to &quot;2,&quot; mode sign, &quot;n&quot; equals to &quot;4,&quot; &quot;p&quot; equals to &quot;4&quot; divide by &quot;9,&quot; bracket close, which is equal to &quot;4&quot; multiplied by &quot;4&quot; divide by &quot;9.&quot;"/>
          <p:cNvGraphicFramePr>
            <a:graphicFrameLocks noChangeAspect="1"/>
          </p:cNvGraphicFramePr>
          <p:nvPr>
            <p:extLst>
              <p:ext uri="{D42A27DB-BD31-4B8C-83A1-F6EECF244321}">
                <p14:modId xmlns:p14="http://schemas.microsoft.com/office/powerpoint/2010/main" val="708067541"/>
              </p:ext>
            </p:extLst>
          </p:nvPr>
        </p:nvGraphicFramePr>
        <p:xfrm>
          <a:off x="3335428" y="3962400"/>
          <a:ext cx="3995738" cy="377825"/>
        </p:xfrm>
        <a:graphic>
          <a:graphicData uri="http://schemas.openxmlformats.org/presentationml/2006/ole">
            <mc:AlternateContent xmlns:mc="http://schemas.openxmlformats.org/markup-compatibility/2006">
              <mc:Choice xmlns:v="urn:schemas-microsoft-com:vml" Requires="v">
                <p:oleObj name="Equation" r:id="rId3" imgW="2146300" imgH="203200" progId="Equation.DSMT4">
                  <p:embed/>
                </p:oleObj>
              </mc:Choice>
              <mc:Fallback>
                <p:oleObj name="Equation" r:id="rId3" imgW="21463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428" y="3962400"/>
                        <a:ext cx="3995738" cy="3778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692514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5.3-4</a:t>
            </a:r>
          </a:p>
        </p:txBody>
      </p:sp>
      <p:sp>
        <p:nvSpPr>
          <p:cNvPr id="1300483" name="Rectangle 3"/>
          <p:cNvSpPr>
            <a:spLocks noGrp="1" noChangeArrowheads="1"/>
          </p:cNvSpPr>
          <p:nvPr>
            <p:ph idx="1"/>
          </p:nvPr>
        </p:nvSpPr>
        <p:spPr/>
        <p:txBody>
          <a:bodyPr/>
          <a:lstStyle/>
          <a:p>
            <a:pPr marL="0" eaLnBrk="1" hangingPunct="1">
              <a:buFont typeface="Wingdings" pitchFamily="2" charset="2"/>
              <a:buNone/>
            </a:pPr>
            <a:r>
              <a:rPr lang="en-US" altLang="en-US" sz="2000" dirty="0">
                <a:ea typeface="ヒラギノ角ゴ Pro W3" charset="-128"/>
              </a:rPr>
              <a:t>You decide to test a friend for ESP using a standard deck of 52 playing cards. Such a deck contains 13 spades, 13 hearts, 13 diamonds, and 13 clubs. You shuffle the deck, select a card at random, and ask your friend to tell you whether the card is a spade, heart, diamond, or club. After the guess, you return the card to the deck, shuffle the cards, and repeat the above. You do this a total of 100 times. Let </a:t>
            </a:r>
            <a:r>
              <a:rPr lang="en-US" altLang="en-US" sz="2000" i="1" dirty="0">
                <a:ea typeface="ヒラギノ角ゴ Pro W3" charset="-128"/>
              </a:rPr>
              <a:t>X</a:t>
            </a:r>
            <a:r>
              <a:rPr lang="en-US" altLang="en-US" sz="2000" dirty="0">
                <a:ea typeface="ヒラギノ角ゴ Pro W3" charset="-128"/>
              </a:rPr>
              <a:t> be the number of correct guesses by your friend in the 100 trials. The </a:t>
            </a:r>
            <a:r>
              <a:rPr lang="en-US" altLang="en-US" sz="2000" b="1" i="1" dirty="0">
                <a:ea typeface="ヒラギノ角ゴ Pro W3" charset="-128"/>
              </a:rPr>
              <a:t>standard deviation</a:t>
            </a:r>
            <a:r>
              <a:rPr lang="en-US" altLang="en-US" sz="2000" dirty="0">
                <a:ea typeface="ヒラギノ角ゴ Pro W3" charset="-128"/>
              </a:rPr>
              <a:t> of </a:t>
            </a:r>
            <a:r>
              <a:rPr lang="en-US" altLang="en-US" sz="2000" i="1" dirty="0">
                <a:ea typeface="ヒラギノ角ゴ Pro W3" charset="-128"/>
              </a:rPr>
              <a:t>X</a:t>
            </a:r>
            <a:r>
              <a:rPr lang="en-US" altLang="en-US" sz="2000" dirty="0">
                <a:ea typeface="ヒラギノ角ゴ Pro W3" charset="-128"/>
              </a:rPr>
              <a:t> is</a:t>
            </a:r>
          </a:p>
          <a:p>
            <a:pPr marL="0" eaLnBrk="1" hangingPunct="1">
              <a:lnSpc>
                <a:spcPct val="80000"/>
              </a:lnSpc>
              <a:buFont typeface="Wingdings" pitchFamily="2" charset="2"/>
              <a:buNone/>
            </a:pPr>
            <a:endParaRPr lang="en-US" altLang="en-US" sz="2000" dirty="0">
              <a:ea typeface="ヒラギノ角ゴ Pro W3" charset="-128"/>
            </a:endParaRPr>
          </a:p>
          <a:p>
            <a:pPr marL="0" eaLnBrk="1" hangingPunct="1">
              <a:lnSpc>
                <a:spcPct val="80000"/>
              </a:lnSpc>
              <a:buFont typeface="Wingdings" pitchFamily="2" charset="2"/>
              <a:buNone/>
            </a:pPr>
            <a:r>
              <a:rPr lang="en-US" altLang="en-US" sz="2000" dirty="0">
                <a:ea typeface="ヒラギノ角ゴ Pro W3" charset="-128"/>
              </a:rPr>
              <a:t>a. 0.433.</a:t>
            </a:r>
          </a:p>
          <a:p>
            <a:pPr marL="0" eaLnBrk="1" hangingPunct="1">
              <a:lnSpc>
                <a:spcPct val="80000"/>
              </a:lnSpc>
              <a:buFont typeface="Wingdings" pitchFamily="2" charset="2"/>
              <a:buNone/>
            </a:pPr>
            <a:r>
              <a:rPr lang="en-US" altLang="en-US" sz="2000" dirty="0">
                <a:ea typeface="ヒラギノ角ゴ Pro W3" charset="-128"/>
              </a:rPr>
              <a:t>b. 4.33.</a:t>
            </a:r>
          </a:p>
          <a:p>
            <a:pPr marL="0" eaLnBrk="1" hangingPunct="1">
              <a:lnSpc>
                <a:spcPct val="80000"/>
              </a:lnSpc>
              <a:buFont typeface="Wingdings" pitchFamily="2" charset="2"/>
              <a:buNone/>
            </a:pPr>
            <a:r>
              <a:rPr lang="en-US" altLang="en-US" sz="2000" dirty="0">
                <a:ea typeface="ヒラギノ角ゴ Pro W3" charset="-128"/>
              </a:rPr>
              <a:t>c. 18.75.</a:t>
            </a: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5.3-4 answer</a:t>
            </a:r>
          </a:p>
        </p:txBody>
      </p:sp>
      <p:sp>
        <p:nvSpPr>
          <p:cNvPr id="1300483" name="Rectangle 3"/>
          <p:cNvSpPr>
            <a:spLocks noGrp="1" noChangeArrowheads="1"/>
          </p:cNvSpPr>
          <p:nvPr>
            <p:ph idx="1"/>
          </p:nvPr>
        </p:nvSpPr>
        <p:spPr/>
        <p:txBody>
          <a:bodyPr/>
          <a:lstStyle/>
          <a:p>
            <a:pPr marL="0" eaLnBrk="1" hangingPunct="1">
              <a:buFont typeface="Wingdings" pitchFamily="2" charset="2"/>
              <a:buNone/>
            </a:pPr>
            <a:r>
              <a:rPr lang="en-US" altLang="en-US" sz="2000" dirty="0">
                <a:ea typeface="ヒラギノ角ゴ Pro W3" charset="-128"/>
              </a:rPr>
              <a:t>You decide to test a friend for ESP using a standard deck of 52 playing cards. Such a deck contains 13 spades, 13 hearts, 13 diamonds, and 13 clubs. You shuffle the deck, select a card at random, and ask your friend to tell you whether the card is a spade, heart, diamond, or club. After the guess, you return the card to the deck, shuffle the cards, and repeat the above. You do this a total of 100 times. Let </a:t>
            </a:r>
            <a:r>
              <a:rPr lang="en-US" altLang="en-US" sz="2000" i="1" dirty="0">
                <a:ea typeface="ヒラギノ角ゴ Pro W3" charset="-128"/>
              </a:rPr>
              <a:t>X</a:t>
            </a:r>
            <a:r>
              <a:rPr lang="en-US" altLang="en-US" sz="2000" dirty="0">
                <a:ea typeface="ヒラギノ角ゴ Pro W3" charset="-128"/>
              </a:rPr>
              <a:t> be the number of correct guesses by your friend in the 100 trials. The </a:t>
            </a:r>
            <a:r>
              <a:rPr lang="en-US" altLang="en-US" sz="2000" b="1" i="1" dirty="0">
                <a:ea typeface="ヒラギノ角ゴ Pro W3" charset="-128"/>
              </a:rPr>
              <a:t>standard deviation</a:t>
            </a:r>
            <a:r>
              <a:rPr lang="en-US" altLang="en-US" sz="2000" dirty="0">
                <a:ea typeface="ヒラギノ角ゴ Pro W3" charset="-128"/>
              </a:rPr>
              <a:t> of </a:t>
            </a:r>
            <a:r>
              <a:rPr lang="en-US" altLang="en-US" sz="2000" i="1" dirty="0">
                <a:ea typeface="ヒラギノ角ゴ Pro W3" charset="-128"/>
              </a:rPr>
              <a:t>X</a:t>
            </a:r>
            <a:r>
              <a:rPr lang="en-US" altLang="en-US" sz="2000" dirty="0">
                <a:ea typeface="ヒラギノ角ゴ Pro W3" charset="-128"/>
              </a:rPr>
              <a:t> is</a:t>
            </a:r>
          </a:p>
          <a:p>
            <a:pPr marL="0" eaLnBrk="1" hangingPunct="1">
              <a:lnSpc>
                <a:spcPct val="80000"/>
              </a:lnSpc>
              <a:buFont typeface="Wingdings" pitchFamily="2" charset="2"/>
              <a:buNone/>
            </a:pPr>
            <a:endParaRPr lang="en-US" altLang="en-US" sz="2000" dirty="0">
              <a:ea typeface="ヒラギノ角ゴ Pro W3" charset="-128"/>
            </a:endParaRPr>
          </a:p>
          <a:p>
            <a:pPr marL="0" eaLnBrk="1" hangingPunct="1">
              <a:lnSpc>
                <a:spcPct val="80000"/>
              </a:lnSpc>
              <a:buFont typeface="Wingdings" pitchFamily="2" charset="2"/>
              <a:buNone/>
            </a:pPr>
            <a:r>
              <a:rPr lang="en-US" altLang="en-US" sz="2000" dirty="0">
                <a:ea typeface="ヒラギノ角ゴ Pro W3" charset="-128"/>
              </a:rPr>
              <a:t>a. 0.433.</a:t>
            </a:r>
          </a:p>
          <a:p>
            <a:pPr marL="0" eaLnBrk="1" hangingPunct="1">
              <a:lnSpc>
                <a:spcPct val="80000"/>
              </a:lnSpc>
              <a:buFont typeface="Wingdings" pitchFamily="2" charset="2"/>
              <a:buNone/>
            </a:pPr>
            <a:r>
              <a:rPr lang="en-US" altLang="en-US" sz="2000" b="1" dirty="0">
                <a:ea typeface="ヒラギノ角ゴ Pro W3" charset="-128"/>
              </a:rPr>
              <a:t>b. 4.33. (correct)</a:t>
            </a:r>
          </a:p>
          <a:p>
            <a:pPr marL="0" eaLnBrk="1" hangingPunct="1">
              <a:lnSpc>
                <a:spcPct val="80000"/>
              </a:lnSpc>
              <a:buFont typeface="Wingdings" pitchFamily="2" charset="2"/>
              <a:buNone/>
            </a:pPr>
            <a:r>
              <a:rPr lang="en-US" altLang="en-US" sz="2000" dirty="0">
                <a:ea typeface="ヒラギノ角ゴ Pro W3" charset="-128"/>
              </a:rPr>
              <a:t>c. 18.75.</a:t>
            </a:r>
          </a:p>
        </p:txBody>
      </p:sp>
      <p:graphicFrame>
        <p:nvGraphicFramePr>
          <p:cNvPr id="5" name="Object 10" descr="The image shows a mathematical calculation given as: square root of the product of &quot;100,&quot; &quot;0.25,&quot; and &quot;0.75.&quot;"/>
          <p:cNvGraphicFramePr>
            <a:graphicFrameLocks noChangeAspect="1"/>
          </p:cNvGraphicFramePr>
          <p:nvPr>
            <p:extLst>
              <p:ext uri="{D42A27DB-BD31-4B8C-83A1-F6EECF244321}">
                <p14:modId xmlns:p14="http://schemas.microsoft.com/office/powerpoint/2010/main" val="4062540432"/>
              </p:ext>
            </p:extLst>
          </p:nvPr>
        </p:nvGraphicFramePr>
        <p:xfrm>
          <a:off x="3200400" y="4572000"/>
          <a:ext cx="2361176" cy="507780"/>
        </p:xfrm>
        <a:graphic>
          <a:graphicData uri="http://schemas.openxmlformats.org/presentationml/2006/ole">
            <mc:AlternateContent xmlns:mc="http://schemas.openxmlformats.org/markup-compatibility/2006">
              <mc:Choice xmlns:v="urn:schemas-microsoft-com:vml" Requires="v">
                <p:oleObj name="Equation" r:id="rId3" imgW="1180588" imgH="253890" progId="Equation.DSMT4">
                  <p:embed/>
                </p:oleObj>
              </mc:Choice>
              <mc:Fallback>
                <p:oleObj name="Equation" r:id="rId3" imgW="1180588" imgH="25389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572000"/>
                        <a:ext cx="2361176" cy="50778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28115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5.3-5</a:t>
            </a:r>
          </a:p>
        </p:txBody>
      </p:sp>
      <p:sp>
        <p:nvSpPr>
          <p:cNvPr id="1298436" name="Rectangle 4"/>
          <p:cNvSpPr>
            <a:spLocks noGrp="1" noChangeArrowheads="1"/>
          </p:cNvSpPr>
          <p:nvPr>
            <p:ph idx="1"/>
          </p:nvPr>
        </p:nvSpPr>
        <p:spPr/>
        <p:txBody>
          <a:bodyPr/>
          <a:lstStyle/>
          <a:p>
            <a:pPr marL="0" eaLnBrk="1" hangingPunct="1">
              <a:buFont typeface="Wingdings" pitchFamily="2" charset="2"/>
              <a:buNone/>
            </a:pPr>
            <a:r>
              <a:rPr lang="en-US" altLang="en-US" sz="2000" dirty="0">
                <a:ea typeface="ヒラギノ角ゴ Pro W3" charset="-128"/>
              </a:rPr>
              <a:t>Which of the following might be reasonably modeled by the binomial distribution?</a:t>
            </a:r>
          </a:p>
          <a:p>
            <a:pPr marL="0" eaLnBrk="1" hangingPunct="1">
              <a:buFont typeface="Wingdings" pitchFamily="2" charset="2"/>
              <a:buNone/>
            </a:pPr>
            <a:endParaRPr lang="en-US" altLang="en-US" sz="2000" dirty="0">
              <a:ea typeface="ヒラギノ角ゴ Pro W3" charset="-128"/>
            </a:endParaRPr>
          </a:p>
          <a:p>
            <a:pPr marL="0" eaLnBrk="1" hangingPunct="1">
              <a:buFont typeface="Wingdings" pitchFamily="2" charset="2"/>
              <a:buNone/>
            </a:pPr>
            <a:r>
              <a:rPr lang="en-US" altLang="en-US" sz="2000" dirty="0">
                <a:ea typeface="ヒラギノ角ゴ Pro W3" charset="-128"/>
              </a:rPr>
              <a:t>a. the number of customers who enter a store in a 1-hour period, assuming customers enter independently</a:t>
            </a:r>
          </a:p>
          <a:p>
            <a:pPr marL="0" eaLnBrk="1" hangingPunct="1">
              <a:buFont typeface="Wingdings" pitchFamily="2" charset="2"/>
              <a:buNone/>
            </a:pPr>
            <a:r>
              <a:rPr lang="en-US" altLang="en-US" sz="2000" dirty="0">
                <a:ea typeface="ヒラギノ角ゴ Pro W3" charset="-128"/>
              </a:rPr>
              <a:t>b. the number of questions you get correct on a 100-question multiple-choice exam in which each question has only four possible answers (assume you have studied extensively for the test)</a:t>
            </a:r>
          </a:p>
          <a:p>
            <a:pPr marL="0" eaLnBrk="1" hangingPunct="1">
              <a:buFont typeface="Wingdings" pitchFamily="2" charset="2"/>
              <a:buNone/>
            </a:pPr>
            <a:r>
              <a:rPr lang="en-US" altLang="en-US" sz="2000" dirty="0">
                <a:ea typeface="ヒラギノ角ゴ Pro W3" charset="-128"/>
              </a:rPr>
              <a:t>c. none of the above</a:t>
            </a: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5.3-5 answer</a:t>
            </a:r>
          </a:p>
        </p:txBody>
      </p:sp>
      <p:sp>
        <p:nvSpPr>
          <p:cNvPr id="1298436" name="Rectangle 4"/>
          <p:cNvSpPr>
            <a:spLocks noGrp="1" noChangeArrowheads="1"/>
          </p:cNvSpPr>
          <p:nvPr>
            <p:ph idx="1"/>
          </p:nvPr>
        </p:nvSpPr>
        <p:spPr/>
        <p:txBody>
          <a:bodyPr/>
          <a:lstStyle/>
          <a:p>
            <a:pPr marL="0" eaLnBrk="1" hangingPunct="1">
              <a:buFont typeface="Wingdings" pitchFamily="2" charset="2"/>
              <a:buNone/>
            </a:pPr>
            <a:r>
              <a:rPr lang="en-US" altLang="en-US" sz="2000" dirty="0">
                <a:ea typeface="ヒラギノ角ゴ Pro W3" charset="-128"/>
              </a:rPr>
              <a:t>Which of the following might be reasonably modeled by the binomial distribution?</a:t>
            </a:r>
          </a:p>
          <a:p>
            <a:pPr marL="0" eaLnBrk="1" hangingPunct="1">
              <a:buFont typeface="Wingdings" pitchFamily="2" charset="2"/>
              <a:buNone/>
            </a:pPr>
            <a:endParaRPr lang="en-US" altLang="en-US" sz="2000" dirty="0">
              <a:ea typeface="ヒラギノ角ゴ Pro W3" charset="-128"/>
            </a:endParaRPr>
          </a:p>
          <a:p>
            <a:pPr marL="0" eaLnBrk="1" hangingPunct="1">
              <a:buFont typeface="Wingdings" pitchFamily="2" charset="2"/>
              <a:buNone/>
            </a:pPr>
            <a:r>
              <a:rPr lang="en-US" altLang="en-US" sz="2000" dirty="0">
                <a:ea typeface="ヒラギノ角ゴ Pro W3" charset="-128"/>
              </a:rPr>
              <a:t>a. the number of customers who enter a store in a 1-hour period, assuming customers enter independently</a:t>
            </a:r>
          </a:p>
          <a:p>
            <a:pPr marL="0" eaLnBrk="1" hangingPunct="1">
              <a:buFont typeface="Wingdings" pitchFamily="2" charset="2"/>
              <a:buNone/>
            </a:pPr>
            <a:r>
              <a:rPr lang="en-US" altLang="en-US" sz="2000" dirty="0">
                <a:ea typeface="ヒラギノ角ゴ Pro W3" charset="-128"/>
              </a:rPr>
              <a:t>b. the number of questions you get correct on a 100-question multiple-choice exam in which each question has only four possible answers (assume you have studied extensively for the test)</a:t>
            </a:r>
          </a:p>
          <a:p>
            <a:pPr marL="0" eaLnBrk="1" hangingPunct="1">
              <a:buFont typeface="Wingdings" pitchFamily="2" charset="2"/>
              <a:buNone/>
            </a:pPr>
            <a:r>
              <a:rPr lang="en-US" altLang="en-US" sz="2000" b="1" dirty="0">
                <a:ea typeface="ヒラギノ角ゴ Pro W3" charset="-128"/>
              </a:rPr>
              <a:t>c. none of the above (correct)</a:t>
            </a: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ustDataLst>
      <p:tags r:id="rId1"/>
    </p:custDataLst>
    <p:extLst>
      <p:ext uri="{BB962C8B-B14F-4D97-AF65-F5344CB8AC3E}">
        <p14:creationId xmlns:p14="http://schemas.microsoft.com/office/powerpoint/2010/main" val="318495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5.3-6</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There are </a:t>
            </a:r>
            <a:r>
              <a:rPr lang="en-US" altLang="en-US" b="1" dirty="0">
                <a:ea typeface="ヒラギノ角ゴ Pro W3" charset="-128"/>
              </a:rPr>
              <a:t>20</a:t>
            </a:r>
            <a:r>
              <a:rPr lang="en-US" altLang="en-US" dirty="0">
                <a:ea typeface="ヒラギノ角ゴ Pro W3" charset="-128"/>
              </a:rPr>
              <a:t> multiple-choice questions on an exam, each having responses a, b, c, or d. Each question is worth </a:t>
            </a:r>
            <a:r>
              <a:rPr lang="en-US" altLang="en-US" i="1" dirty="0">
                <a:ea typeface="ヒラギノ角ゴ Pro W3" charset="-128"/>
              </a:rPr>
              <a:t>5 points</a:t>
            </a:r>
            <a:r>
              <a:rPr lang="en-US" altLang="en-US" dirty="0">
                <a:ea typeface="ヒラギノ角ゴ Pro W3" charset="-128"/>
              </a:rPr>
              <a:t>,</a:t>
            </a:r>
            <a:r>
              <a:rPr lang="en-US" altLang="en-US" i="1" dirty="0">
                <a:ea typeface="ヒラギノ角ゴ Pro W3" charset="-128"/>
              </a:rPr>
              <a:t> </a:t>
            </a:r>
            <a:r>
              <a:rPr lang="en-US" altLang="en-US" dirty="0">
                <a:ea typeface="ヒラギノ角ゴ Pro W3" charset="-128"/>
              </a:rPr>
              <a:t>and only one response per question is correct. Suppose a student </a:t>
            </a:r>
            <a:r>
              <a:rPr lang="en-US" altLang="en-US" i="1" dirty="0">
                <a:ea typeface="ヒラギノ角ゴ Pro W3" charset="-128"/>
              </a:rPr>
              <a:t>guesses</a:t>
            </a:r>
            <a:r>
              <a:rPr lang="en-US" altLang="en-US" dirty="0">
                <a:ea typeface="ヒラギノ角ゴ Pro W3" charset="-128"/>
              </a:rPr>
              <a:t> the answer to each question, and her guesses from question to question are independent. If the student needs </a:t>
            </a:r>
            <a:r>
              <a:rPr lang="en-US" altLang="en-US" i="1" dirty="0">
                <a:ea typeface="ヒラギノ角ゴ Pro W3" charset="-128"/>
              </a:rPr>
              <a:t>at least 40 points</a:t>
            </a:r>
            <a:r>
              <a:rPr lang="en-US" altLang="en-US" b="1" dirty="0">
                <a:ea typeface="ヒラギノ角ゴ Pro W3" charset="-128"/>
              </a:rPr>
              <a:t> </a:t>
            </a:r>
            <a:r>
              <a:rPr lang="en-US" altLang="en-US" dirty="0">
                <a:ea typeface="ヒラギノ角ゴ Pro W3" charset="-128"/>
              </a:rPr>
              <a:t>to pass the test, the probability that the student passes is closest to</a:t>
            </a:r>
          </a:p>
          <a:p>
            <a:pPr marL="0" indent="-381000" eaLnBrk="1" hangingPunct="1"/>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0.0609.</a:t>
            </a:r>
          </a:p>
          <a:p>
            <a:pPr marL="0" indent="-381000" eaLnBrk="1" hangingPunct="1">
              <a:buFont typeface="Wingdings" pitchFamily="2" charset="2"/>
              <a:buNone/>
            </a:pPr>
            <a:r>
              <a:rPr lang="en-US" altLang="en-US" dirty="0">
                <a:ea typeface="ヒラギノ角ゴ Pro W3" charset="-128"/>
              </a:rPr>
              <a:t>b. 0.1019.</a:t>
            </a:r>
          </a:p>
          <a:p>
            <a:pPr marL="0" indent="-381000" eaLnBrk="1" hangingPunct="1">
              <a:buFont typeface="Wingdings" pitchFamily="2" charset="2"/>
              <a:buNone/>
            </a:pPr>
            <a:r>
              <a:rPr lang="en-US" altLang="en-US" dirty="0">
                <a:ea typeface="ヒラギノ角ゴ Pro W3" charset="-128"/>
              </a:rPr>
              <a:t>c. 0.9590.</a:t>
            </a:r>
          </a:p>
          <a:p>
            <a:pPr marL="0" indent="-38100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5.3-6 answer</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There are </a:t>
            </a:r>
            <a:r>
              <a:rPr lang="en-US" altLang="en-US" b="1" dirty="0">
                <a:ea typeface="ヒラギノ角ゴ Pro W3" charset="-128"/>
              </a:rPr>
              <a:t>20</a:t>
            </a:r>
            <a:r>
              <a:rPr lang="en-US" altLang="en-US" dirty="0">
                <a:ea typeface="ヒラギノ角ゴ Pro W3" charset="-128"/>
              </a:rPr>
              <a:t> multiple-choice questions on an exam, each having responses a, b, c, or d. Each question is worth </a:t>
            </a:r>
            <a:r>
              <a:rPr lang="en-US" altLang="en-US" i="1" dirty="0">
                <a:ea typeface="ヒラギノ角ゴ Pro W3" charset="-128"/>
              </a:rPr>
              <a:t>5 points</a:t>
            </a:r>
            <a:r>
              <a:rPr lang="en-US" altLang="en-US" dirty="0">
                <a:ea typeface="ヒラギノ角ゴ Pro W3" charset="-128"/>
              </a:rPr>
              <a:t>,</a:t>
            </a:r>
            <a:r>
              <a:rPr lang="en-US" altLang="en-US" i="1" dirty="0">
                <a:ea typeface="ヒラギノ角ゴ Pro W3" charset="-128"/>
              </a:rPr>
              <a:t> </a:t>
            </a:r>
            <a:r>
              <a:rPr lang="en-US" altLang="en-US" dirty="0">
                <a:ea typeface="ヒラギノ角ゴ Pro W3" charset="-128"/>
              </a:rPr>
              <a:t>and only one response per question is correct. Suppose a student </a:t>
            </a:r>
            <a:r>
              <a:rPr lang="en-US" altLang="en-US" i="1" dirty="0">
                <a:ea typeface="ヒラギノ角ゴ Pro W3" charset="-128"/>
              </a:rPr>
              <a:t>guesses</a:t>
            </a:r>
            <a:r>
              <a:rPr lang="en-US" altLang="en-US" dirty="0">
                <a:ea typeface="ヒラギノ角ゴ Pro W3" charset="-128"/>
              </a:rPr>
              <a:t> the answer to each question, and her guesses from question to question are independent. If the student needs </a:t>
            </a:r>
            <a:r>
              <a:rPr lang="en-US" altLang="en-US" i="1" dirty="0">
                <a:ea typeface="ヒラギノ角ゴ Pro W3" charset="-128"/>
              </a:rPr>
              <a:t>at least 40 points</a:t>
            </a:r>
            <a:r>
              <a:rPr lang="en-US" altLang="en-US" b="1" dirty="0">
                <a:ea typeface="ヒラギノ角ゴ Pro W3" charset="-128"/>
              </a:rPr>
              <a:t> </a:t>
            </a:r>
            <a:r>
              <a:rPr lang="en-US" altLang="en-US" dirty="0">
                <a:ea typeface="ヒラギノ角ゴ Pro W3" charset="-128"/>
              </a:rPr>
              <a:t>to pass the test, the that probability the student passes is closest to</a:t>
            </a:r>
          </a:p>
          <a:p>
            <a:pPr marL="0" indent="-381000" eaLnBrk="1" hangingPunct="1"/>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0.0609.</a:t>
            </a:r>
          </a:p>
          <a:p>
            <a:pPr marL="0" indent="-381000" eaLnBrk="1" hangingPunct="1">
              <a:buFont typeface="Wingdings" pitchFamily="2" charset="2"/>
              <a:buNone/>
            </a:pPr>
            <a:r>
              <a:rPr lang="en-US" altLang="en-US" b="1" dirty="0">
                <a:ea typeface="ヒラギノ角ゴ Pro W3" charset="-128"/>
              </a:rPr>
              <a:t>b. 0.1019. (correct)</a:t>
            </a:r>
          </a:p>
          <a:p>
            <a:pPr marL="0" indent="-381000" eaLnBrk="1" hangingPunct="1">
              <a:buFont typeface="Wingdings" pitchFamily="2" charset="2"/>
              <a:buNone/>
            </a:pPr>
            <a:r>
              <a:rPr lang="en-US" altLang="en-US" dirty="0">
                <a:ea typeface="ヒラギノ角ゴ Pro W3" charset="-128"/>
              </a:rPr>
              <a:t>c. 0.9590.</a:t>
            </a:r>
          </a:p>
          <a:p>
            <a:pPr marL="0" indent="-381000" eaLnBrk="1" hangingPunct="1">
              <a:buFont typeface="Wingdings" pitchFamily="2" charset="2"/>
              <a:buNone/>
            </a:pPr>
            <a:endParaRPr lang="en-US" altLang="en-US" dirty="0">
              <a:ea typeface="ヒラギノ角ゴ Pro W3" charset="-128"/>
            </a:endParaRPr>
          </a:p>
        </p:txBody>
      </p:sp>
      <p:graphicFrame>
        <p:nvGraphicFramePr>
          <p:cNvPr id="2" name="Object 6" descr="The image shows a mathematical calculation given as: &quot;P&quot; bracket open &quot;x&quot; is greater than equal to &quot;8,&quot; bracket close, which is equal to 1 minus &quot;P&quot; bracket open &quot;x&quot; is less than equal to &quot;7.&quot;"/>
          <p:cNvGraphicFramePr>
            <a:graphicFrameLocks noChangeAspect="1"/>
          </p:cNvGraphicFramePr>
          <p:nvPr>
            <p:extLst>
              <p:ext uri="{D42A27DB-BD31-4B8C-83A1-F6EECF244321}">
                <p14:modId xmlns:p14="http://schemas.microsoft.com/office/powerpoint/2010/main" val="3761346256"/>
              </p:ext>
            </p:extLst>
          </p:nvPr>
        </p:nvGraphicFramePr>
        <p:xfrm>
          <a:off x="3810000" y="5410200"/>
          <a:ext cx="3260725" cy="412750"/>
        </p:xfrm>
        <a:graphic>
          <a:graphicData uri="http://schemas.openxmlformats.org/presentationml/2006/ole">
            <mc:AlternateContent xmlns:mc="http://schemas.openxmlformats.org/markup-compatibility/2006">
              <mc:Choice xmlns:v="urn:schemas-microsoft-com:vml" Requires="v">
                <p:oleObj name="Equation" r:id="rId3" imgW="2070100" imgH="266700" progId="Equation.DSMT4">
                  <p:embed/>
                </p:oleObj>
              </mc:Choice>
              <mc:Fallback>
                <p:oleObj name="Equation" r:id="rId3" imgW="2070100" imgH="266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410200"/>
                        <a:ext cx="3260725" cy="41275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Footer Placeholder 4"/>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2003859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5.3-7</a:t>
            </a:r>
          </a:p>
        </p:txBody>
      </p:sp>
      <p:sp>
        <p:nvSpPr>
          <p:cNvPr id="1301507" name="Rectangle 3"/>
          <p:cNvSpPr>
            <a:spLocks noGrp="1" noChangeArrowheads="1"/>
          </p:cNvSpPr>
          <p:nvPr>
            <p:ph idx="1"/>
          </p:nvPr>
        </p:nvSpPr>
        <p:spPr/>
        <p:txBody>
          <a:bodyPr/>
          <a:lstStyle/>
          <a:p>
            <a:pPr marL="0" eaLnBrk="1" hangingPunct="1">
              <a:spcBef>
                <a:spcPct val="50000"/>
              </a:spcBef>
              <a:buFont typeface="Wingdings" pitchFamily="2" charset="2"/>
              <a:buNone/>
            </a:pPr>
            <a:r>
              <a:rPr lang="en-US" altLang="en-US" dirty="0">
                <a:ea typeface="ヒラギノ角ゴ Pro W3" charset="-128"/>
              </a:rPr>
              <a:t>A backpacking party carries five emergency flares, each of which will light with a probability of 0.80. What is the probability that, at most, two will light? </a:t>
            </a:r>
          </a:p>
          <a:p>
            <a:pPr marL="0" eaLnBrk="1" hangingPunct="1"/>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0.056</a:t>
            </a:r>
          </a:p>
          <a:p>
            <a:pPr marL="0" eaLnBrk="1" hangingPunct="1">
              <a:buFont typeface="Wingdings" pitchFamily="2" charset="2"/>
              <a:buNone/>
            </a:pPr>
            <a:r>
              <a:rPr lang="en-US" altLang="en-US" dirty="0">
                <a:ea typeface="ヒラギノ角ゴ Pro W3" charset="-128"/>
              </a:rPr>
              <a:t>b. 0.058</a:t>
            </a:r>
          </a:p>
          <a:p>
            <a:pPr marL="0" eaLnBrk="1" hangingPunct="1">
              <a:buFont typeface="Wingdings" pitchFamily="2" charset="2"/>
              <a:buNone/>
            </a:pPr>
            <a:r>
              <a:rPr lang="en-US" altLang="en-US" dirty="0">
                <a:ea typeface="ヒラギノ角ゴ Pro W3" charset="-128"/>
              </a:rPr>
              <a:t>c. 0.060</a:t>
            </a:r>
          </a:p>
          <a:p>
            <a:pPr marL="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5.3-7 answer</a:t>
            </a:r>
          </a:p>
        </p:txBody>
      </p:sp>
      <p:sp>
        <p:nvSpPr>
          <p:cNvPr id="1301507" name="Rectangle 3"/>
          <p:cNvSpPr>
            <a:spLocks noGrp="1" noChangeArrowheads="1"/>
          </p:cNvSpPr>
          <p:nvPr>
            <p:ph idx="1"/>
          </p:nvPr>
        </p:nvSpPr>
        <p:spPr/>
        <p:txBody>
          <a:bodyPr/>
          <a:lstStyle/>
          <a:p>
            <a:pPr marL="0" eaLnBrk="1" hangingPunct="1">
              <a:spcBef>
                <a:spcPct val="50000"/>
              </a:spcBef>
              <a:buFont typeface="Wingdings" pitchFamily="2" charset="2"/>
              <a:buNone/>
            </a:pPr>
            <a:r>
              <a:rPr lang="en-US" altLang="en-US" dirty="0">
                <a:ea typeface="ヒラギノ角ゴ Pro W3" charset="-128"/>
              </a:rPr>
              <a:t>A backpacking party carries five emergency flares, each of which will light with a probability of 0.80. What is the probability that, at most, two will light? </a:t>
            </a:r>
          </a:p>
          <a:p>
            <a:pPr marL="0" eaLnBrk="1" hangingPunct="1"/>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0.056</a:t>
            </a:r>
          </a:p>
          <a:p>
            <a:pPr marL="0" eaLnBrk="1" hangingPunct="1">
              <a:buFont typeface="Wingdings" pitchFamily="2" charset="2"/>
              <a:buNone/>
            </a:pPr>
            <a:r>
              <a:rPr lang="en-US" altLang="en-US" b="1" dirty="0">
                <a:ea typeface="ヒラギノ角ゴ Pro W3" charset="-128"/>
              </a:rPr>
              <a:t>b. 0.058 (correct)</a:t>
            </a:r>
          </a:p>
          <a:p>
            <a:pPr marL="0" eaLnBrk="1" hangingPunct="1">
              <a:buFont typeface="Wingdings" pitchFamily="2" charset="2"/>
              <a:buNone/>
            </a:pPr>
            <a:r>
              <a:rPr lang="en-US" altLang="en-US" dirty="0">
                <a:ea typeface="ヒラギノ角ゴ Pro W3" charset="-128"/>
              </a:rPr>
              <a:t>c. 0.060</a:t>
            </a:r>
          </a:p>
          <a:p>
            <a:pPr marL="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191155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5.1-2 answer</a:t>
            </a:r>
          </a:p>
        </p:txBody>
      </p:sp>
      <mc:AlternateContent xmlns:mc="http://schemas.openxmlformats.org/markup-compatibility/2006" xmlns:a14="http://schemas.microsoft.com/office/drawing/2010/main">
        <mc:Choice Requires="a14">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survey is conducted of 300 likely voters. The proportion,  </a:t>
                </a:r>
              </a:p>
              <a:p>
                <a:pPr marL="0" indent="-381000" eaLnBrk="1" hangingPunct="1"/>
                <a14:m>
                  <m:oMathPara xmlns:m="http://schemas.openxmlformats.org/officeDocument/2006/math">
                    <m:oMathParaPr>
                      <m:jc m:val="centerGroup"/>
                    </m:oMathParaPr>
                    <m:oMath xmlns:m="http://schemas.openxmlformats.org/officeDocument/2006/math">
                      <m:acc>
                        <m:accPr>
                          <m:chr m:val="̂"/>
                          <m:ctrlPr>
                            <a:rPr lang="en-US" altLang="en-US" i="1">
                              <a:latin typeface="Cambria Math" panose="02040503050406030204" pitchFamily="18" charset="0"/>
                              <a:ea typeface="ヒラギノ角ゴ Pro W3" charset="-128"/>
                            </a:rPr>
                          </m:ctrlPr>
                        </m:accPr>
                        <m:e>
                          <m:r>
                            <a:rPr lang="en-US" altLang="en-US" i="1">
                              <a:latin typeface="Cambria Math" panose="02040503050406030204" pitchFamily="18" charset="0"/>
                              <a:ea typeface="ヒラギノ角ゴ Pro W3" charset="-128"/>
                            </a:rPr>
                            <m:t>𝑝</m:t>
                          </m:r>
                        </m:e>
                      </m:acc>
                      <m:r>
                        <a:rPr lang="en-US" altLang="en-US" i="1">
                          <a:latin typeface="Cambria Math" panose="02040503050406030204" pitchFamily="18" charset="0"/>
                          <a:ea typeface="ヒラギノ角ゴ Pro W3" charset="-128"/>
                        </a:rPr>
                        <m:t>=</m:t>
                      </m:r>
                      <m:r>
                        <a:rPr lang="en-US" altLang="en-US" b="0" i="1" smtClean="0">
                          <a:latin typeface="Cambria Math" panose="02040503050406030204" pitchFamily="18" charset="0"/>
                          <a:ea typeface="ヒラギノ角ゴ Pro W3" charset="-128"/>
                        </a:rPr>
                        <m:t>0</m:t>
                      </m:r>
                      <m:r>
                        <a:rPr lang="en-US" altLang="en-US" i="1">
                          <a:latin typeface="Cambria Math" panose="02040503050406030204" pitchFamily="18" charset="0"/>
                          <a:ea typeface="ヒラギノ角ゴ Pro W3" charset="-128"/>
                        </a:rPr>
                        <m:t>.52</m:t>
                      </m:r>
                    </m:oMath>
                  </m:oMathPara>
                </a14:m>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for a particular candidate is an example of a</a:t>
                </a:r>
                <a:endParaRPr lang="en-US" altLang="ja-JP"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b="1" dirty="0">
                    <a:ea typeface="ヒラギノ角ゴ Pro W3" charset="-128"/>
                  </a:rPr>
                  <a:t>a. statistic. (correct)</a:t>
                </a:r>
              </a:p>
              <a:p>
                <a:pPr marL="0" indent="-381000" eaLnBrk="1" hangingPunct="1">
                  <a:lnSpc>
                    <a:spcPct val="90000"/>
                  </a:lnSpc>
                  <a:buFont typeface="Wingdings" pitchFamily="2" charset="2"/>
                  <a:buNone/>
                </a:pPr>
                <a:r>
                  <a:rPr lang="en-US" altLang="en-US" dirty="0">
                    <a:ea typeface="ヒラギノ角ゴ Pro W3" charset="-128"/>
                  </a:rPr>
                  <a:t>b. parameter.</a:t>
                </a:r>
              </a:p>
              <a:p>
                <a:pPr marL="0" indent="-381000" eaLnBrk="1" hangingPunct="1">
                  <a:lnSpc>
                    <a:spcPct val="90000"/>
                  </a:lnSpc>
                  <a:buFont typeface="Wingdings" pitchFamily="2" charset="2"/>
                  <a:buNone/>
                </a:pPr>
                <a:r>
                  <a:rPr lang="en-US" altLang="en-US" dirty="0">
                    <a:ea typeface="ヒラギノ角ゴ Pro W3" charset="-128"/>
                  </a:rPr>
                  <a:t>c. distribution.</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				</a:t>
                </a:r>
              </a:p>
            </p:txBody>
          </p:sp>
        </mc:Choice>
        <mc:Fallback xmlns="">
          <p:sp>
            <p:nvSpPr>
              <p:cNvPr id="1308675" name="Rectangle 3"/>
              <p:cNvSpPr>
                <a:spLocks noGrp="1" noRot="1" noChangeAspect="1" noMove="1" noResize="1" noEditPoints="1" noAdjustHandles="1" noChangeArrowheads="1" noChangeShapeType="1" noTextEdit="1"/>
              </p:cNvSpPr>
              <p:nvPr>
                <p:ph idx="1"/>
              </p:nvPr>
            </p:nvSpPr>
            <p:spPr>
              <a:blipFill>
                <a:blip r:embed="rId3"/>
                <a:stretch>
                  <a:fillRect l="-1111" t="-836" r="-29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extLst>
      <p:ext uri="{BB962C8B-B14F-4D97-AF65-F5344CB8AC3E}">
        <p14:creationId xmlns:p14="http://schemas.microsoft.com/office/powerpoint/2010/main" val="2948953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5.3-8</a:t>
            </a:r>
          </a:p>
        </p:txBody>
      </p:sp>
      <mc:AlternateContent xmlns:mc="http://schemas.openxmlformats.org/markup-compatibility/2006" xmlns:a14="http://schemas.microsoft.com/office/drawing/2010/main">
        <mc:Choice Requires="a14">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As part of a promotion for a new type of cracker, free trial samples are offered to shoppers in a local supermarket. The probability that a shopper will buy a packet of crackers after tasting the free sample is </a:t>
                </a:r>
                <a:r>
                  <a:rPr lang="en-US" altLang="en-US" sz="2000" b="1" dirty="0">
                    <a:ea typeface="ヒラギノ角ゴ Pro W3" charset="-128"/>
                  </a:rPr>
                  <a:t>0.200.</a:t>
                </a:r>
                <a:r>
                  <a:rPr lang="en-US" altLang="en-US" sz="2000" dirty="0">
                    <a:ea typeface="ヒラギノ角ゴ Pro W3" charset="-128"/>
                  </a:rPr>
                  <a:t> Different shoppers can be regarded as independent trials. </a:t>
                </a:r>
              </a:p>
              <a:p>
                <a:pPr marL="0" indent="0" eaLnBrk="1" hangingPunct="1">
                  <a:buFont typeface="Wingdings" pitchFamily="2" charset="2"/>
                  <a:buNone/>
                </a:pPr>
                <a:r>
                  <a:rPr lang="en-US" altLang="en-US" sz="2000" dirty="0">
                    <a:ea typeface="ヒラギノ角ゴ Pro W3" charset="-128"/>
                  </a:rPr>
                  <a:t>If </a:t>
                </a:r>
                <a14:m>
                  <m:oMath xmlns:m="http://schemas.openxmlformats.org/officeDocument/2006/math">
                    <m:acc>
                      <m:accPr>
                        <m:chr m:val="̂"/>
                        <m:ctrlPr>
                          <a:rPr lang="en-US" altLang="en-US" sz="2000" i="1" smtClean="0">
                            <a:latin typeface="Cambria Math" panose="02040503050406030204" pitchFamily="18" charset="0"/>
                            <a:ea typeface="ヒラギノ角ゴ Pro W3" charset="-128"/>
                          </a:rPr>
                        </m:ctrlPr>
                      </m:accPr>
                      <m:e>
                        <m:r>
                          <a:rPr lang="en-US" altLang="en-US" sz="2000" b="0" i="1" smtClean="0">
                            <a:latin typeface="Cambria Math"/>
                            <a:ea typeface="ヒラギノ角ゴ Pro W3" charset="-128"/>
                          </a:rPr>
                          <m:t>𝑝</m:t>
                        </m:r>
                      </m:e>
                    </m:acc>
                  </m:oMath>
                </a14:m>
                <a:r>
                  <a:rPr lang="en-US" altLang="en-US" sz="2000" dirty="0">
                    <a:ea typeface="ヒラギノ角ゴ Pro W3" charset="-128"/>
                  </a:rPr>
                  <a:t> is the proportion of the next </a:t>
                </a:r>
                <a:r>
                  <a:rPr lang="en-US" altLang="en-US" sz="2000" b="1" dirty="0">
                    <a:ea typeface="ヒラギノ角ゴ Pro W3" charset="-128"/>
                  </a:rPr>
                  <a:t>100 </a:t>
                </a:r>
                <a:r>
                  <a:rPr lang="en-US" altLang="en-US" sz="2000" dirty="0">
                    <a:ea typeface="ヒラギノ角ゴ Pro W3" charset="-128"/>
                  </a:rPr>
                  <a:t>shoppers who buy a packet of the crackers after tasting a free sample, then it has approximately an</a:t>
                </a:r>
              </a:p>
              <a:p>
                <a:pPr marL="0" indent="0" eaLnBrk="1" hangingPunct="1">
                  <a:lnSpc>
                    <a:spcPct val="80000"/>
                  </a:lnSpc>
                  <a:buFont typeface="Wingdings" pitchFamily="2" charset="2"/>
                  <a:buNone/>
                </a:pPr>
                <a:endParaRPr lang="en-US" altLang="en-US" sz="2000" dirty="0">
                  <a:ea typeface="ヒラギノ角ゴ Pro W3" charset="-128"/>
                </a:endParaRPr>
              </a:p>
              <a:p>
                <a:pPr marL="0" eaLnBrk="1" hangingPunct="1">
                  <a:lnSpc>
                    <a:spcPct val="80000"/>
                  </a:lnSpc>
                </a:pPr>
                <a:r>
                  <a:rPr lang="en-US" altLang="en-US" sz="2000" dirty="0">
                    <a:ea typeface="ヒラギノ角ゴ Pro W3" charset="-128"/>
                  </a:rPr>
                  <a:t>a. </a:t>
                </a:r>
                <a14:m>
                  <m:oMath xmlns:m="http://schemas.openxmlformats.org/officeDocument/2006/math">
                    <m:r>
                      <a:rPr lang="en-US" sz="2000" i="1">
                        <a:latin typeface="Cambria Math"/>
                      </a:rPr>
                      <m:t>𝑁</m:t>
                    </m:r>
                    <m:d>
                      <m:dPr>
                        <m:ctrlPr>
                          <a:rPr lang="en-US" sz="2000" i="1">
                            <a:latin typeface="Cambria Math" panose="02040503050406030204" pitchFamily="18" charset="0"/>
                          </a:rPr>
                        </m:ctrlPr>
                      </m:dPr>
                      <m:e>
                        <m:r>
                          <a:rPr lang="en-US" sz="2000" i="1">
                            <a:latin typeface="Cambria Math"/>
                          </a:rPr>
                          <m:t>0.2,</m:t>
                        </m:r>
                        <m:rad>
                          <m:radPr>
                            <m:degHide m:val="on"/>
                            <m:ctrlPr>
                              <a:rPr lang="en-US" sz="2000" i="1">
                                <a:latin typeface="Cambria Math" panose="02040503050406030204" pitchFamily="18" charset="0"/>
                              </a:rPr>
                            </m:ctrlPr>
                          </m:radPr>
                          <m:deg/>
                          <m:e>
                            <m:d>
                              <m:dPr>
                                <m:ctrlPr>
                                  <a:rPr lang="en-US" sz="2000" i="1">
                                    <a:latin typeface="Cambria Math" panose="02040503050406030204" pitchFamily="18" charset="0"/>
                                  </a:rPr>
                                </m:ctrlPr>
                              </m:dPr>
                              <m:e>
                                <m:r>
                                  <a:rPr lang="en-US" sz="2000" i="1">
                                    <a:latin typeface="Cambria Math"/>
                                  </a:rPr>
                                  <m:t>.</m:t>
                                </m:r>
                                <m:r>
                                  <a:rPr lang="en-US" sz="2000" b="0" i="1" smtClean="0">
                                    <a:latin typeface="Cambria Math" panose="02040503050406030204" pitchFamily="18" charset="0"/>
                                  </a:rPr>
                                  <m:t>0</m:t>
                                </m:r>
                                <m:r>
                                  <a:rPr lang="en-US" sz="2000" i="1">
                                    <a:latin typeface="Cambria Math"/>
                                  </a:rPr>
                                  <m:t>2</m:t>
                                </m:r>
                              </m:e>
                            </m:d>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.8</m:t>
                                </m:r>
                              </m:e>
                            </m:d>
                          </m:e>
                        </m:rad>
                        <m:r>
                          <a:rPr lang="en-US" sz="2000" i="1">
                            <a:latin typeface="Cambria Math"/>
                          </a:rPr>
                          <m:t>=0.4</m:t>
                        </m:r>
                      </m:e>
                    </m:d>
                  </m:oMath>
                </a14:m>
                <a:r>
                  <a:rPr lang="en-US" sz="2000" dirty="0"/>
                  <a:t> distribution</a:t>
                </a:r>
                <a:endParaRPr lang="en-US" altLang="en-US" sz="2000" dirty="0">
                  <a:ea typeface="ヒラギノ角ゴ Pro W3" charset="-128"/>
                </a:endParaRPr>
              </a:p>
              <a:p>
                <a:pPr marL="0" eaLnBrk="1" hangingPunct="1">
                  <a:lnSpc>
                    <a:spcPct val="80000"/>
                  </a:lnSpc>
                </a:pPr>
                <a:r>
                  <a:rPr lang="en-US" altLang="en-US" sz="2000" dirty="0">
                    <a:ea typeface="ヒラギノ角ゴ Pro W3" charset="-128"/>
                  </a:rPr>
                  <a:t>b. </a:t>
                </a:r>
                <a14:m>
                  <m:oMath xmlns:m="http://schemas.openxmlformats.org/officeDocument/2006/math">
                    <m:r>
                      <a:rPr lang="en-US" sz="2000" i="1">
                        <a:latin typeface="Cambria Math"/>
                      </a:rPr>
                      <m:t>𝑁</m:t>
                    </m:r>
                    <m:r>
                      <a:rPr lang="en-US" sz="2000" i="1">
                        <a:latin typeface="Cambria Math"/>
                      </a:rPr>
                      <m:t>(0.2,</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.2</m:t>
                                </m:r>
                              </m:e>
                            </m:d>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.8</m:t>
                                </m:r>
                              </m:e>
                            </m:d>
                          </m:num>
                          <m:den>
                            <m:r>
                              <a:rPr lang="en-US" sz="2000" i="1">
                                <a:latin typeface="Cambria Math"/>
                              </a:rPr>
                              <m:t>100</m:t>
                            </m:r>
                          </m:den>
                        </m:f>
                      </m:e>
                    </m:rad>
                    <m:r>
                      <a:rPr lang="en-US" sz="2000" i="1">
                        <a:latin typeface="Cambria Math"/>
                      </a:rPr>
                      <m:t>=0.04</m:t>
                    </m:r>
                  </m:oMath>
                </a14:m>
                <a:r>
                  <a:rPr lang="en-US" sz="2000" dirty="0"/>
                  <a:t>) distribution</a:t>
                </a:r>
                <a:endParaRPr lang="en-US" altLang="en-US" sz="2000" dirty="0">
                  <a:ea typeface="ヒラギノ角ゴ Pro W3" charset="-128"/>
                </a:endParaRPr>
              </a:p>
              <a:p>
                <a:pPr marL="0" eaLnBrk="1" hangingPunct="1">
                  <a:lnSpc>
                    <a:spcPct val="80000"/>
                  </a:lnSpc>
                </a:pPr>
                <a:r>
                  <a:rPr lang="en-US" altLang="en-US" sz="2000" dirty="0">
                    <a:ea typeface="ヒラギノ角ゴ Pro W3" charset="-128"/>
                  </a:rPr>
                  <a:t>c. </a:t>
                </a:r>
                <a14:m>
                  <m:oMath xmlns:m="http://schemas.openxmlformats.org/officeDocument/2006/math">
                    <m:r>
                      <a:rPr lang="en-US" sz="2000" i="1">
                        <a:latin typeface="Cambria Math"/>
                      </a:rPr>
                      <m:t>𝑁</m:t>
                    </m:r>
                    <m:d>
                      <m:dPr>
                        <m:ctrlPr>
                          <a:rPr lang="en-US" sz="2000" i="1">
                            <a:latin typeface="Cambria Math" panose="02040503050406030204" pitchFamily="18" charset="0"/>
                          </a:rPr>
                        </m:ctrlPr>
                      </m:dPr>
                      <m:e>
                        <m:r>
                          <a:rPr lang="en-US" sz="2000" i="1">
                            <a:latin typeface="Cambria Math"/>
                          </a:rPr>
                          <m:t>0.2,</m:t>
                        </m:r>
                        <m:rad>
                          <m:radPr>
                            <m:degHide m:val="on"/>
                            <m:ctrlPr>
                              <a:rPr lang="en-US" sz="2000" i="1">
                                <a:latin typeface="Cambria Math" panose="02040503050406030204" pitchFamily="18" charset="0"/>
                              </a:rPr>
                            </m:ctrlPr>
                          </m:radPr>
                          <m:deg/>
                          <m:e>
                            <m:r>
                              <a:rPr lang="en-US" sz="2000" i="1">
                                <a:latin typeface="Cambria Math"/>
                              </a:rPr>
                              <m:t>100</m:t>
                            </m:r>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.2</m:t>
                                </m:r>
                              </m:e>
                            </m:d>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.8</m:t>
                                </m:r>
                              </m:e>
                            </m:d>
                          </m:e>
                        </m:rad>
                        <m:r>
                          <a:rPr lang="en-US" sz="2000" i="1">
                            <a:latin typeface="Cambria Math"/>
                          </a:rPr>
                          <m:t>=4</m:t>
                        </m:r>
                      </m:e>
                    </m:d>
                  </m:oMath>
                </a14:m>
                <a:r>
                  <a:rPr lang="en-US" altLang="en-US" sz="2000" dirty="0">
                    <a:ea typeface="ヒラギノ角ゴ Pro W3" charset="-128"/>
                  </a:rPr>
                  <a:t> </a:t>
                </a:r>
                <a:r>
                  <a:rPr lang="en-US" sz="2000" dirty="0"/>
                  <a:t>distribution</a:t>
                </a:r>
                <a:endParaRPr lang="en-US" altLang="en-US" sz="2000" dirty="0">
                  <a:ea typeface="ヒラギノ角ゴ Pro W3" charset="-128"/>
                </a:endParaRPr>
              </a:p>
              <a:p>
                <a:pPr marL="0" indent="0" eaLnBrk="1" hangingPunct="1">
                  <a:lnSpc>
                    <a:spcPct val="80000"/>
                  </a:lnSpc>
                  <a:buFont typeface="Wingdings" pitchFamily="2" charset="2"/>
                  <a:buNone/>
                </a:pPr>
                <a:endParaRPr lang="en-US" altLang="en-US" sz="2000" dirty="0">
                  <a:ea typeface="ヒラギノ角ゴ Pro W3" charset="-128"/>
                </a:endParaRPr>
              </a:p>
            </p:txBody>
          </p:sp>
        </mc:Choice>
        <mc:Fallback xmlns="">
          <p:sp>
            <p:nvSpPr>
              <p:cNvPr id="1389571" name="Rectangle 3"/>
              <p:cNvSpPr>
                <a:spLocks noGrp="1" noRot="1" noChangeAspect="1" noMove="1" noResize="1" noEditPoints="1" noAdjustHandles="1" noChangeArrowheads="1" noChangeShapeType="1" noTextEdit="1"/>
              </p:cNvSpPr>
              <p:nvPr>
                <p:ph idx="1"/>
              </p:nvPr>
            </p:nvSpPr>
            <p:spPr>
              <a:blipFill>
                <a:blip r:embed="rId3"/>
                <a:stretch>
                  <a:fillRect l="-741" t="-597"/>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5.3-8 answer</a:t>
            </a:r>
          </a:p>
        </p:txBody>
      </p:sp>
      <mc:AlternateContent xmlns:mc="http://schemas.openxmlformats.org/markup-compatibility/2006" xmlns:a14="http://schemas.microsoft.com/office/drawing/2010/main">
        <mc:Choice Requires="a14">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As part of a promotion for a new type of cracker, free trial samples are offered to shoppers in a local supermarket. The probability that a shopper will buy a packet of crackers after tasting the free sample is </a:t>
                </a:r>
                <a:r>
                  <a:rPr lang="en-US" altLang="en-US" sz="2000" b="1" dirty="0">
                    <a:ea typeface="ヒラギノ角ゴ Pro W3" charset="-128"/>
                  </a:rPr>
                  <a:t>0.200.</a:t>
                </a:r>
                <a:r>
                  <a:rPr lang="en-US" altLang="en-US" sz="2000" dirty="0">
                    <a:ea typeface="ヒラギノ角ゴ Pro W3" charset="-128"/>
                  </a:rPr>
                  <a:t> Different shoppers can be regarded as independent trials. </a:t>
                </a:r>
              </a:p>
              <a:p>
                <a:pPr marL="0" indent="0" eaLnBrk="1" hangingPunct="1">
                  <a:buFont typeface="Wingdings" pitchFamily="2" charset="2"/>
                  <a:buNone/>
                </a:pPr>
                <a:r>
                  <a:rPr lang="en-US" altLang="en-US" sz="2000" dirty="0">
                    <a:ea typeface="ヒラギノ角ゴ Pro W3" charset="-128"/>
                  </a:rPr>
                  <a:t>If </a:t>
                </a:r>
                <a14:m>
                  <m:oMath xmlns:m="http://schemas.openxmlformats.org/officeDocument/2006/math">
                    <m:acc>
                      <m:accPr>
                        <m:chr m:val="̂"/>
                        <m:ctrlPr>
                          <a:rPr lang="en-US" altLang="en-US" sz="2000" i="1" smtClean="0">
                            <a:latin typeface="Cambria Math" panose="02040503050406030204" pitchFamily="18" charset="0"/>
                            <a:ea typeface="ヒラギノ角ゴ Pro W3" charset="-128"/>
                          </a:rPr>
                        </m:ctrlPr>
                      </m:accPr>
                      <m:e>
                        <m:r>
                          <a:rPr lang="en-US" altLang="en-US" sz="2000" b="0" i="1" smtClean="0">
                            <a:latin typeface="Cambria Math"/>
                            <a:ea typeface="ヒラギノ角ゴ Pro W3" charset="-128"/>
                          </a:rPr>
                          <m:t>𝑝</m:t>
                        </m:r>
                      </m:e>
                    </m:acc>
                  </m:oMath>
                </a14:m>
                <a:r>
                  <a:rPr lang="en-US" altLang="en-US" sz="2000" dirty="0">
                    <a:ea typeface="ヒラギノ角ゴ Pro W3" charset="-128"/>
                  </a:rPr>
                  <a:t> is the proportion of the next </a:t>
                </a:r>
                <a:r>
                  <a:rPr lang="en-US" altLang="en-US" sz="2000" b="1" dirty="0">
                    <a:ea typeface="ヒラギノ角ゴ Pro W3" charset="-128"/>
                  </a:rPr>
                  <a:t>100 </a:t>
                </a:r>
                <a:r>
                  <a:rPr lang="en-US" altLang="en-US" sz="2000" dirty="0">
                    <a:ea typeface="ヒラギノ角ゴ Pro W3" charset="-128"/>
                  </a:rPr>
                  <a:t>shoppers who buy a packet of the crackers after tasting a free sample, then it has approximately an</a:t>
                </a:r>
              </a:p>
              <a:p>
                <a:pPr marL="0" indent="0" eaLnBrk="1" hangingPunct="1">
                  <a:lnSpc>
                    <a:spcPct val="80000"/>
                  </a:lnSpc>
                  <a:buFont typeface="Wingdings" pitchFamily="2" charset="2"/>
                  <a:buNone/>
                </a:pPr>
                <a:endParaRPr lang="en-US" altLang="en-US" sz="2000" dirty="0">
                  <a:ea typeface="ヒラギノ角ゴ Pro W3" charset="-128"/>
                </a:endParaRPr>
              </a:p>
              <a:p>
                <a:pPr marL="0" eaLnBrk="1" hangingPunct="1">
                  <a:lnSpc>
                    <a:spcPct val="80000"/>
                  </a:lnSpc>
                </a:pPr>
                <a:r>
                  <a:rPr lang="en-US" altLang="en-US" sz="2000" dirty="0">
                    <a:ea typeface="ヒラギノ角ゴ Pro W3" charset="-128"/>
                  </a:rPr>
                  <a:t>a. </a:t>
                </a:r>
                <a14:m>
                  <m:oMath xmlns:m="http://schemas.openxmlformats.org/officeDocument/2006/math">
                    <m:r>
                      <a:rPr lang="en-US" sz="2000" i="1">
                        <a:latin typeface="Cambria Math"/>
                      </a:rPr>
                      <m:t>𝑁</m:t>
                    </m:r>
                    <m:d>
                      <m:dPr>
                        <m:ctrlPr>
                          <a:rPr lang="en-US" sz="2000" i="1">
                            <a:latin typeface="Cambria Math" panose="02040503050406030204" pitchFamily="18" charset="0"/>
                          </a:rPr>
                        </m:ctrlPr>
                      </m:dPr>
                      <m:e>
                        <m:r>
                          <a:rPr lang="en-US" sz="2000" i="1">
                            <a:latin typeface="Cambria Math"/>
                          </a:rPr>
                          <m:t>0.2,</m:t>
                        </m:r>
                        <m:rad>
                          <m:radPr>
                            <m:degHide m:val="on"/>
                            <m:ctrlPr>
                              <a:rPr lang="en-US" sz="2000" i="1">
                                <a:latin typeface="Cambria Math" panose="02040503050406030204" pitchFamily="18" charset="0"/>
                              </a:rPr>
                            </m:ctrlPr>
                          </m:radPr>
                          <m:deg/>
                          <m:e>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.2</m:t>
                                </m:r>
                              </m:e>
                            </m:d>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.8</m:t>
                                </m:r>
                              </m:e>
                            </m:d>
                          </m:e>
                        </m:rad>
                        <m:r>
                          <a:rPr lang="en-US" sz="2000" i="1">
                            <a:latin typeface="Cambria Math"/>
                          </a:rPr>
                          <m:t>=0.4</m:t>
                        </m:r>
                      </m:e>
                    </m:d>
                  </m:oMath>
                </a14:m>
                <a:r>
                  <a:rPr lang="en-US" sz="2000" dirty="0"/>
                  <a:t> distribution</a:t>
                </a:r>
                <a:endParaRPr lang="en-US" altLang="en-US" sz="2000" dirty="0">
                  <a:ea typeface="ヒラギノ角ゴ Pro W3" charset="-128"/>
                </a:endParaRPr>
              </a:p>
              <a:p>
                <a:pPr marL="0" eaLnBrk="1" hangingPunct="1">
                  <a:lnSpc>
                    <a:spcPct val="80000"/>
                  </a:lnSpc>
                </a:pPr>
                <a:r>
                  <a:rPr lang="en-US" altLang="en-US" sz="2000" b="1" dirty="0">
                    <a:ea typeface="ヒラギノ角ゴ Pro W3" charset="-128"/>
                  </a:rPr>
                  <a:t>b. </a:t>
                </a:r>
                <a14:m>
                  <m:oMath xmlns:m="http://schemas.openxmlformats.org/officeDocument/2006/math">
                    <m:r>
                      <a:rPr lang="en-US" sz="2000" b="1" i="1">
                        <a:latin typeface="Cambria Math"/>
                      </a:rPr>
                      <m:t>𝑵</m:t>
                    </m:r>
                    <m:r>
                      <a:rPr lang="en-US" sz="2000" b="1" i="1">
                        <a:latin typeface="Cambria Math"/>
                      </a:rPr>
                      <m:t>(</m:t>
                    </m:r>
                    <m:r>
                      <a:rPr lang="en-US" sz="2000" b="1" i="1">
                        <a:latin typeface="Cambria Math"/>
                      </a:rPr>
                      <m:t>𝟎</m:t>
                    </m:r>
                    <m:r>
                      <a:rPr lang="en-US" sz="2000" b="1" i="1">
                        <a:latin typeface="Cambria Math"/>
                      </a:rPr>
                      <m:t>.</m:t>
                    </m:r>
                    <m:r>
                      <a:rPr lang="en-US" sz="2000" b="1" i="1">
                        <a:latin typeface="Cambria Math"/>
                      </a:rPr>
                      <m:t>𝟐</m:t>
                    </m:r>
                    <m:r>
                      <a:rPr lang="en-US" sz="2000" b="1" i="1">
                        <a:latin typeface="Cambria Math"/>
                      </a:rPr>
                      <m:t>,</m:t>
                    </m:r>
                    <m:rad>
                      <m:radPr>
                        <m:degHide m:val="on"/>
                        <m:ctrlPr>
                          <a:rPr lang="en-US" sz="2000" b="1" i="1">
                            <a:latin typeface="Cambria Math" panose="02040503050406030204" pitchFamily="18" charset="0"/>
                          </a:rPr>
                        </m:ctrlPr>
                      </m:radPr>
                      <m:deg/>
                      <m:e>
                        <m:f>
                          <m:fPr>
                            <m:ctrlPr>
                              <a:rPr lang="en-US" sz="2000" b="1" i="1">
                                <a:latin typeface="Cambria Math" panose="02040503050406030204" pitchFamily="18" charset="0"/>
                              </a:rPr>
                            </m:ctrlPr>
                          </m:fPr>
                          <m:num>
                            <m:d>
                              <m:dPr>
                                <m:ctrlPr>
                                  <a:rPr lang="en-US" sz="2000" b="1" i="1">
                                    <a:latin typeface="Cambria Math" panose="02040503050406030204" pitchFamily="18" charset="0"/>
                                  </a:rPr>
                                </m:ctrlPr>
                              </m:dPr>
                              <m:e>
                                <m:r>
                                  <a:rPr lang="en-US" sz="2000" b="1" i="1" smtClean="0">
                                    <a:latin typeface="Cambria Math" panose="02040503050406030204" pitchFamily="18" charset="0"/>
                                  </a:rPr>
                                  <m:t>𝟎</m:t>
                                </m:r>
                                <m:r>
                                  <a:rPr lang="en-US" sz="2000" b="1" i="1">
                                    <a:latin typeface="Cambria Math"/>
                                  </a:rPr>
                                  <m:t>.</m:t>
                                </m:r>
                                <m:r>
                                  <a:rPr lang="en-US" sz="2000" b="1" i="1">
                                    <a:latin typeface="Cambria Math"/>
                                  </a:rPr>
                                  <m:t>𝟐</m:t>
                                </m:r>
                              </m:e>
                            </m:d>
                            <m:r>
                              <a:rPr lang="en-US" sz="2000" b="1" i="1" smtClean="0">
                                <a:latin typeface="Cambria Math" panose="02040503050406030204" pitchFamily="18" charset="0"/>
                              </a:rPr>
                              <m:t>𝟎</m:t>
                            </m:r>
                            <m:d>
                              <m:dPr>
                                <m:ctrlPr>
                                  <a:rPr lang="en-US" sz="2000" b="1" i="1">
                                    <a:latin typeface="Cambria Math" panose="02040503050406030204" pitchFamily="18" charset="0"/>
                                  </a:rPr>
                                </m:ctrlPr>
                              </m:dPr>
                              <m:e>
                                <m:r>
                                  <a:rPr lang="en-US" sz="2000" b="1" i="1">
                                    <a:latin typeface="Cambria Math"/>
                                  </a:rPr>
                                  <m:t>.</m:t>
                                </m:r>
                                <m:r>
                                  <a:rPr lang="en-US" sz="2000" b="1" i="1">
                                    <a:latin typeface="Cambria Math"/>
                                  </a:rPr>
                                  <m:t>𝟖</m:t>
                                </m:r>
                              </m:e>
                            </m:d>
                          </m:num>
                          <m:den>
                            <m:r>
                              <a:rPr lang="en-US" sz="2000" b="1" i="1">
                                <a:latin typeface="Cambria Math"/>
                              </a:rPr>
                              <m:t>𝟏𝟎𝟎</m:t>
                            </m:r>
                          </m:den>
                        </m:f>
                      </m:e>
                    </m:rad>
                    <m:r>
                      <a:rPr lang="en-US" sz="2000" b="1" i="1">
                        <a:latin typeface="Cambria Math"/>
                      </a:rPr>
                      <m:t>=</m:t>
                    </m:r>
                    <m:r>
                      <a:rPr lang="en-US" sz="2000" b="1" i="1">
                        <a:latin typeface="Cambria Math"/>
                      </a:rPr>
                      <m:t>𝟎</m:t>
                    </m:r>
                    <m:r>
                      <a:rPr lang="en-US" sz="2000" b="1" i="1">
                        <a:latin typeface="Cambria Math"/>
                      </a:rPr>
                      <m:t>.</m:t>
                    </m:r>
                    <m:r>
                      <a:rPr lang="en-US" sz="2000" b="1" i="1">
                        <a:latin typeface="Cambria Math"/>
                      </a:rPr>
                      <m:t>𝟎𝟒</m:t>
                    </m:r>
                  </m:oMath>
                </a14:m>
                <a:r>
                  <a:rPr lang="en-US" sz="2000" b="1" dirty="0"/>
                  <a:t>) distribution (correct)</a:t>
                </a:r>
                <a:endParaRPr lang="en-US" altLang="en-US" sz="2000" b="1" dirty="0">
                  <a:ea typeface="ヒラギノ角ゴ Pro W3" charset="-128"/>
                </a:endParaRPr>
              </a:p>
              <a:p>
                <a:pPr marL="0" eaLnBrk="1" hangingPunct="1">
                  <a:lnSpc>
                    <a:spcPct val="80000"/>
                  </a:lnSpc>
                </a:pPr>
                <a:r>
                  <a:rPr lang="en-US" altLang="en-US" sz="2000" dirty="0">
                    <a:ea typeface="ヒラギノ角ゴ Pro W3" charset="-128"/>
                  </a:rPr>
                  <a:t>c. </a:t>
                </a:r>
                <a14:m>
                  <m:oMath xmlns:m="http://schemas.openxmlformats.org/officeDocument/2006/math">
                    <m:r>
                      <a:rPr lang="en-US" sz="2000" i="1">
                        <a:latin typeface="Cambria Math"/>
                      </a:rPr>
                      <m:t>𝑁</m:t>
                    </m:r>
                    <m:d>
                      <m:dPr>
                        <m:ctrlPr>
                          <a:rPr lang="en-US" sz="2000" i="1">
                            <a:latin typeface="Cambria Math" panose="02040503050406030204" pitchFamily="18" charset="0"/>
                          </a:rPr>
                        </m:ctrlPr>
                      </m:dPr>
                      <m:e>
                        <m:r>
                          <a:rPr lang="en-US" sz="2000" i="1">
                            <a:latin typeface="Cambria Math"/>
                          </a:rPr>
                          <m:t>0.2,</m:t>
                        </m:r>
                        <m:rad>
                          <m:radPr>
                            <m:degHide m:val="on"/>
                            <m:ctrlPr>
                              <a:rPr lang="en-US" sz="2000" i="1">
                                <a:latin typeface="Cambria Math" panose="02040503050406030204" pitchFamily="18" charset="0"/>
                              </a:rPr>
                            </m:ctrlPr>
                          </m:radPr>
                          <m:deg/>
                          <m:e>
                            <m:r>
                              <a:rPr lang="en-US" sz="2000" i="1">
                                <a:latin typeface="Cambria Math"/>
                              </a:rPr>
                              <m:t>100</m:t>
                            </m:r>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.2</m:t>
                                </m:r>
                              </m:e>
                            </m:d>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a:rPr>
                                  <m:t>.8</m:t>
                                </m:r>
                              </m:e>
                            </m:d>
                          </m:e>
                        </m:rad>
                        <m:r>
                          <a:rPr lang="en-US" sz="2000" i="1">
                            <a:latin typeface="Cambria Math"/>
                          </a:rPr>
                          <m:t>=4</m:t>
                        </m:r>
                      </m:e>
                    </m:d>
                  </m:oMath>
                </a14:m>
                <a:r>
                  <a:rPr lang="en-US" altLang="en-US" sz="2000" dirty="0">
                    <a:ea typeface="ヒラギノ角ゴ Pro W3" charset="-128"/>
                  </a:rPr>
                  <a:t> </a:t>
                </a:r>
                <a:r>
                  <a:rPr lang="en-US" sz="2000" dirty="0"/>
                  <a:t>distribution</a:t>
                </a:r>
                <a:endParaRPr lang="en-US" altLang="en-US" sz="2000" dirty="0">
                  <a:ea typeface="ヒラギノ角ゴ Pro W3" charset="-128"/>
                </a:endParaRPr>
              </a:p>
              <a:p>
                <a:pPr marL="0" indent="0" eaLnBrk="1" hangingPunct="1">
                  <a:lnSpc>
                    <a:spcPct val="80000"/>
                  </a:lnSpc>
                  <a:buFont typeface="Wingdings" pitchFamily="2" charset="2"/>
                  <a:buNone/>
                </a:pPr>
                <a:endParaRPr lang="en-US" altLang="en-US" sz="2000" dirty="0">
                  <a:ea typeface="ヒラギノ角ゴ Pro W3" charset="-128"/>
                </a:endParaRPr>
              </a:p>
            </p:txBody>
          </p:sp>
        </mc:Choice>
        <mc:Fallback xmlns="">
          <p:sp>
            <p:nvSpPr>
              <p:cNvPr id="1389571" name="Rectangle 3"/>
              <p:cNvSpPr>
                <a:spLocks noGrp="1" noRot="1" noChangeAspect="1" noMove="1" noResize="1" noEditPoints="1" noAdjustHandles="1" noChangeArrowheads="1" noChangeShapeType="1" noTextEdit="1"/>
              </p:cNvSpPr>
              <p:nvPr>
                <p:ph idx="1"/>
              </p:nvPr>
            </p:nvSpPr>
            <p:spPr>
              <a:blipFill>
                <a:blip r:embed="rId3"/>
                <a:stretch>
                  <a:fillRect l="-741" t="-597"/>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354722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5.3-9</a:t>
            </a:r>
          </a:p>
        </p:txBody>
      </p:sp>
      <mc:AlternateContent xmlns:mc="http://schemas.openxmlformats.org/markup-compatibility/2006" xmlns:a14="http://schemas.microsoft.com/office/drawing/2010/main">
        <mc:Choice Requires="a14">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As part of a promotion for a new type of cracker, free samples are offered to shoppers in a local supermarket. The probability that a shopper will buy a packet of crackers after tasting the free sample is </a:t>
                </a:r>
                <a:r>
                  <a:rPr lang="en-US" altLang="en-US" sz="2000" b="1" dirty="0">
                    <a:ea typeface="ヒラギノ角ゴ Pro W3" charset="-128"/>
                  </a:rPr>
                  <a:t>0.200.</a:t>
                </a:r>
                <a:r>
                  <a:rPr lang="en-US" altLang="en-US" sz="2000" dirty="0">
                    <a:ea typeface="ヒラギノ角ゴ Pro W3" charset="-128"/>
                  </a:rPr>
                  <a:t> Different shoppers can be regarded as independent trials. </a:t>
                </a:r>
              </a:p>
              <a:p>
                <a:pPr marL="0" indent="0" eaLnBrk="1" hangingPunct="1">
                  <a:buFont typeface="Wingdings" pitchFamily="2" charset="2"/>
                  <a:buNone/>
                </a:pPr>
                <a:r>
                  <a:rPr lang="en-US" altLang="en-US" sz="2000" dirty="0">
                    <a:ea typeface="ヒラギノ角ゴ Pro W3" charset="-128"/>
                  </a:rPr>
                  <a:t>If </a:t>
                </a:r>
                <a14:m>
                  <m:oMath xmlns:m="http://schemas.openxmlformats.org/officeDocument/2006/math">
                    <m:acc>
                      <m:accPr>
                        <m:chr m:val="̂"/>
                        <m:ctrlPr>
                          <a:rPr lang="en-US" altLang="en-US" sz="2000" i="1">
                            <a:latin typeface="Cambria Math" panose="02040503050406030204" pitchFamily="18" charset="0"/>
                            <a:ea typeface="ヒラギノ角ゴ Pro W3" charset="-128"/>
                          </a:rPr>
                        </m:ctrlPr>
                      </m:accPr>
                      <m:e>
                        <m:r>
                          <a:rPr lang="en-US" altLang="en-US" sz="2000" i="1">
                            <a:latin typeface="Cambria Math"/>
                            <a:ea typeface="ヒラギノ角ゴ Pro W3" charset="-128"/>
                          </a:rPr>
                          <m:t>𝑝</m:t>
                        </m:r>
                      </m:e>
                    </m:acc>
                    <m:r>
                      <a:rPr lang="en-US" altLang="en-US" sz="2000" i="1">
                        <a:latin typeface="Cambria Math"/>
                        <a:ea typeface="ヒラギノ角ゴ Pro W3" charset="-128"/>
                      </a:rPr>
                      <m:t> </m:t>
                    </m:r>
                  </m:oMath>
                </a14:m>
                <a:r>
                  <a:rPr lang="en-US" altLang="en-US" sz="2000" dirty="0">
                    <a:ea typeface="ヒラギノ角ゴ Pro W3" charset="-128"/>
                  </a:rPr>
                  <a:t>is the proportion of the next </a:t>
                </a:r>
                <a:r>
                  <a:rPr lang="en-US" altLang="en-US" sz="2000" b="1" dirty="0">
                    <a:ea typeface="ヒラギノ角ゴ Pro W3" charset="-128"/>
                  </a:rPr>
                  <a:t>100</a:t>
                </a:r>
                <a:r>
                  <a:rPr lang="en-US" altLang="en-US" sz="2000" dirty="0">
                    <a:ea typeface="ヒラギノ角ゴ Pro W3" charset="-128"/>
                  </a:rPr>
                  <a:t> shoppers who buy a packet of the crackers after tasting a free sample, then the probability that </a:t>
                </a:r>
                <a:r>
                  <a:rPr lang="en-US" altLang="en-US" sz="2000" b="1" i="1" dirty="0">
                    <a:ea typeface="ヒラギノ角ゴ Pro W3" charset="-128"/>
                  </a:rPr>
                  <a:t>fewer than 30%</a:t>
                </a:r>
                <a:r>
                  <a:rPr lang="en-US" altLang="en-US" sz="2000" dirty="0">
                    <a:ea typeface="ヒラギノ角ゴ Pro W3" charset="-128"/>
                  </a:rPr>
                  <a:t>  buy a packet after tasting a free sample is approximately (do not use the continuity correction)</a:t>
                </a:r>
              </a:p>
              <a:p>
                <a:pPr marL="0" indent="0" eaLnBrk="1" hangingPunct="1">
                  <a:lnSpc>
                    <a:spcPct val="80000"/>
                  </a:lnSpc>
                  <a:buFont typeface="Wingdings" pitchFamily="2" charset="2"/>
                  <a:buNone/>
                </a:pPr>
                <a:endParaRPr lang="en-US" altLang="en-US" sz="2000" dirty="0">
                  <a:ea typeface="ヒラギノ角ゴ Pro W3" charset="-128"/>
                </a:endParaRPr>
              </a:p>
              <a:p>
                <a:pPr marL="0" indent="0" eaLnBrk="1" hangingPunct="1">
                  <a:lnSpc>
                    <a:spcPct val="80000"/>
                  </a:lnSpc>
                  <a:buFont typeface="Wingdings" pitchFamily="2" charset="2"/>
                  <a:buNone/>
                </a:pPr>
                <a:r>
                  <a:rPr lang="en-US" altLang="en-US" sz="2000" dirty="0">
                    <a:ea typeface="ヒラギノ角ゴ Pro W3" charset="-128"/>
                  </a:rPr>
                  <a:t>a. 0.3000.</a:t>
                </a:r>
              </a:p>
              <a:p>
                <a:pPr marL="0" indent="0" eaLnBrk="1" hangingPunct="1">
                  <a:lnSpc>
                    <a:spcPct val="80000"/>
                  </a:lnSpc>
                  <a:buFont typeface="Wingdings" pitchFamily="2" charset="2"/>
                  <a:buNone/>
                </a:pPr>
                <a:r>
                  <a:rPr lang="en-US" altLang="en-US" sz="2000" dirty="0">
                    <a:ea typeface="ヒラギノ角ゴ Pro W3" charset="-128"/>
                  </a:rPr>
                  <a:t>b. 0.9938.</a:t>
                </a:r>
              </a:p>
              <a:p>
                <a:pPr marL="0" indent="0" eaLnBrk="1" hangingPunct="1">
                  <a:lnSpc>
                    <a:spcPct val="80000"/>
                  </a:lnSpc>
                  <a:buFont typeface="Wingdings" pitchFamily="2" charset="2"/>
                  <a:buNone/>
                </a:pPr>
                <a:r>
                  <a:rPr lang="en-US" altLang="en-US" sz="2000" dirty="0">
                    <a:ea typeface="ヒラギノ角ゴ Pro W3" charset="-128"/>
                  </a:rPr>
                  <a:t>c. none of the above.</a:t>
                </a:r>
              </a:p>
              <a:p>
                <a:pPr marL="0" indent="0" eaLnBrk="1" hangingPunct="1">
                  <a:lnSpc>
                    <a:spcPct val="80000"/>
                  </a:lnSpc>
                  <a:buFont typeface="Wingdings" pitchFamily="2" charset="2"/>
                  <a:buNone/>
                </a:pPr>
                <a:endParaRPr lang="en-US" altLang="en-US" sz="2000" dirty="0">
                  <a:ea typeface="ヒラギノ角ゴ Pro W3" charset="-128"/>
                </a:endParaRPr>
              </a:p>
              <a:p>
                <a:pPr marL="0" indent="0" eaLnBrk="1" hangingPunct="1">
                  <a:lnSpc>
                    <a:spcPct val="80000"/>
                  </a:lnSpc>
                  <a:buFont typeface="Wingdings" pitchFamily="2" charset="2"/>
                  <a:buNone/>
                </a:pPr>
                <a:endParaRPr lang="en-US" altLang="en-US" sz="2000" dirty="0">
                  <a:ea typeface="ヒラギノ角ゴ Pro W3" charset="-128"/>
                </a:endParaRPr>
              </a:p>
            </p:txBody>
          </p:sp>
        </mc:Choice>
        <mc:Fallback xmlns="">
          <p:sp>
            <p:nvSpPr>
              <p:cNvPr id="1389571" name="Rectangle 3"/>
              <p:cNvSpPr>
                <a:spLocks noGrp="1" noRot="1" noChangeAspect="1" noMove="1" noResize="1" noEditPoints="1" noAdjustHandles="1" noChangeArrowheads="1" noChangeShapeType="1" noTextEdit="1"/>
              </p:cNvSpPr>
              <p:nvPr>
                <p:ph idx="1"/>
              </p:nvPr>
            </p:nvSpPr>
            <p:spPr>
              <a:blipFill>
                <a:blip r:embed="rId3"/>
                <a:stretch>
                  <a:fillRect l="-741" t="-597" r="-140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5.3-9 answer</a:t>
            </a:r>
          </a:p>
        </p:txBody>
      </p:sp>
      <mc:AlternateContent xmlns:mc="http://schemas.openxmlformats.org/markup-compatibility/2006" xmlns:a14="http://schemas.microsoft.com/office/drawing/2010/main">
        <mc:Choice Requires="a14">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As part of a promotion for a new type of cracker, free samples are offered to shoppers in a local supermarket. The probability that a shopper will buy a packet of crackers after tasting the free sample is </a:t>
                </a:r>
                <a:r>
                  <a:rPr lang="en-US" altLang="en-US" sz="2000" b="1" dirty="0">
                    <a:ea typeface="ヒラギノ角ゴ Pro W3" charset="-128"/>
                  </a:rPr>
                  <a:t>0.200.</a:t>
                </a:r>
                <a:r>
                  <a:rPr lang="en-US" altLang="en-US" sz="2000" dirty="0">
                    <a:ea typeface="ヒラギノ角ゴ Pro W3" charset="-128"/>
                  </a:rPr>
                  <a:t> Different shoppers can be regarded as independent trials. </a:t>
                </a:r>
              </a:p>
              <a:p>
                <a:pPr marL="0" indent="0" eaLnBrk="1" hangingPunct="1">
                  <a:buFont typeface="Wingdings" pitchFamily="2" charset="2"/>
                  <a:buNone/>
                </a:pPr>
                <a:r>
                  <a:rPr lang="en-US" altLang="en-US" sz="2000" dirty="0">
                    <a:ea typeface="ヒラギノ角ゴ Pro W3" charset="-128"/>
                  </a:rPr>
                  <a:t>If </a:t>
                </a:r>
                <a14:m>
                  <m:oMath xmlns:m="http://schemas.openxmlformats.org/officeDocument/2006/math">
                    <m:acc>
                      <m:accPr>
                        <m:chr m:val="̂"/>
                        <m:ctrlPr>
                          <a:rPr lang="en-US" altLang="en-US" sz="2000" i="1">
                            <a:latin typeface="Cambria Math" panose="02040503050406030204" pitchFamily="18" charset="0"/>
                            <a:ea typeface="ヒラギノ角ゴ Pro W3" charset="-128"/>
                          </a:rPr>
                        </m:ctrlPr>
                      </m:accPr>
                      <m:e>
                        <m:r>
                          <a:rPr lang="en-US" altLang="en-US" sz="2000" i="1">
                            <a:latin typeface="Cambria Math"/>
                            <a:ea typeface="ヒラギノ角ゴ Pro W3" charset="-128"/>
                          </a:rPr>
                          <m:t>𝑝</m:t>
                        </m:r>
                      </m:e>
                    </m:acc>
                    <m:r>
                      <a:rPr lang="en-US" altLang="en-US" sz="2000" i="1">
                        <a:latin typeface="Cambria Math"/>
                        <a:ea typeface="ヒラギノ角ゴ Pro W3" charset="-128"/>
                      </a:rPr>
                      <m:t> </m:t>
                    </m:r>
                  </m:oMath>
                </a14:m>
                <a:r>
                  <a:rPr lang="en-US" altLang="en-US" sz="2000" dirty="0">
                    <a:ea typeface="ヒラギノ角ゴ Pro W3" charset="-128"/>
                  </a:rPr>
                  <a:t>is the proportion of the next </a:t>
                </a:r>
                <a:r>
                  <a:rPr lang="en-US" altLang="en-US" sz="2000" b="1" dirty="0">
                    <a:ea typeface="ヒラギノ角ゴ Pro W3" charset="-128"/>
                  </a:rPr>
                  <a:t>100</a:t>
                </a:r>
                <a:r>
                  <a:rPr lang="en-US" altLang="en-US" sz="2000" dirty="0">
                    <a:ea typeface="ヒラギノ角ゴ Pro W3" charset="-128"/>
                  </a:rPr>
                  <a:t> shoppers who buy a packet of the crackers after tasting a free sample, then the probability that </a:t>
                </a:r>
                <a:r>
                  <a:rPr lang="en-US" altLang="en-US" sz="2000" b="1" i="1" dirty="0">
                    <a:ea typeface="ヒラギノ角ゴ Pro W3" charset="-128"/>
                  </a:rPr>
                  <a:t>fewer than 30%</a:t>
                </a:r>
                <a:r>
                  <a:rPr lang="en-US" altLang="en-US" sz="2000" dirty="0">
                    <a:ea typeface="ヒラギノ角ゴ Pro W3" charset="-128"/>
                  </a:rPr>
                  <a:t>  buy a packet after tasting a free sample is approximately (do not use the continuity correction)</a:t>
                </a:r>
              </a:p>
              <a:p>
                <a:pPr marL="0" indent="0" eaLnBrk="1" hangingPunct="1">
                  <a:lnSpc>
                    <a:spcPct val="80000"/>
                  </a:lnSpc>
                  <a:buFont typeface="Wingdings" pitchFamily="2" charset="2"/>
                  <a:buNone/>
                </a:pPr>
                <a:endParaRPr lang="en-US" altLang="en-US" sz="2000" dirty="0">
                  <a:ea typeface="ヒラギノ角ゴ Pro W3" charset="-128"/>
                </a:endParaRPr>
              </a:p>
              <a:p>
                <a:pPr marL="0" indent="0" eaLnBrk="1" hangingPunct="1">
                  <a:lnSpc>
                    <a:spcPct val="80000"/>
                  </a:lnSpc>
                  <a:buFont typeface="Wingdings" pitchFamily="2" charset="2"/>
                  <a:buNone/>
                </a:pPr>
                <a:endParaRPr lang="en-US" altLang="en-US" sz="2000" dirty="0">
                  <a:ea typeface="ヒラギノ角ゴ Pro W3" charset="-128"/>
                </a:endParaRPr>
              </a:p>
              <a:p>
                <a:pPr marL="0" indent="0" eaLnBrk="1" hangingPunct="1">
                  <a:lnSpc>
                    <a:spcPct val="80000"/>
                  </a:lnSpc>
                  <a:buFont typeface="Wingdings" pitchFamily="2" charset="2"/>
                  <a:buNone/>
                </a:pPr>
                <a:r>
                  <a:rPr lang="en-US" altLang="en-US" sz="2000" dirty="0">
                    <a:ea typeface="ヒラギノ角ゴ Pro W3" charset="-128"/>
                  </a:rPr>
                  <a:t>a. 0.3000.</a:t>
                </a:r>
              </a:p>
              <a:p>
                <a:pPr marL="0" indent="0" eaLnBrk="1" hangingPunct="1">
                  <a:lnSpc>
                    <a:spcPct val="80000"/>
                  </a:lnSpc>
                  <a:buFont typeface="Wingdings" pitchFamily="2" charset="2"/>
                  <a:buNone/>
                </a:pPr>
                <a:r>
                  <a:rPr lang="en-US" altLang="en-US" sz="2000" b="1" dirty="0">
                    <a:ea typeface="ヒラギノ角ゴ Pro W3" charset="-128"/>
                  </a:rPr>
                  <a:t>b. 0.9938. (correct)</a:t>
                </a:r>
              </a:p>
              <a:p>
                <a:pPr marL="0" indent="0" eaLnBrk="1" hangingPunct="1">
                  <a:lnSpc>
                    <a:spcPct val="80000"/>
                  </a:lnSpc>
                  <a:buFont typeface="Wingdings" pitchFamily="2" charset="2"/>
                  <a:buNone/>
                </a:pPr>
                <a:r>
                  <a:rPr lang="en-US" altLang="en-US" sz="2000" dirty="0">
                    <a:ea typeface="ヒラギノ角ゴ Pro W3" charset="-128"/>
                  </a:rPr>
                  <a:t>c. none of the above.</a:t>
                </a:r>
              </a:p>
              <a:p>
                <a:pPr marL="0" indent="0" eaLnBrk="1" hangingPunct="1">
                  <a:lnSpc>
                    <a:spcPct val="80000"/>
                  </a:lnSpc>
                  <a:buFont typeface="Wingdings" pitchFamily="2" charset="2"/>
                  <a:buNone/>
                </a:pPr>
                <a:endParaRPr lang="en-US" altLang="en-US" sz="2000" dirty="0">
                  <a:ea typeface="ヒラギノ角ゴ Pro W3" charset="-128"/>
                </a:endParaRPr>
              </a:p>
              <a:p>
                <a:pPr marL="0" indent="0" eaLnBrk="1" hangingPunct="1">
                  <a:lnSpc>
                    <a:spcPct val="80000"/>
                  </a:lnSpc>
                  <a:buFont typeface="Wingdings" pitchFamily="2" charset="2"/>
                  <a:buNone/>
                </a:pPr>
                <a:endParaRPr lang="en-US" altLang="en-US" sz="2000" dirty="0">
                  <a:ea typeface="ヒラギノ角ゴ Pro W3" charset="-128"/>
                </a:endParaRPr>
              </a:p>
            </p:txBody>
          </p:sp>
        </mc:Choice>
        <mc:Fallback xmlns="">
          <p:sp>
            <p:nvSpPr>
              <p:cNvPr id="1389571" name="Rectangle 3"/>
              <p:cNvSpPr>
                <a:spLocks noGrp="1" noRot="1" noChangeAspect="1" noMove="1" noResize="1" noEditPoints="1" noAdjustHandles="1" noChangeArrowheads="1" noChangeShapeType="1" noTextEdit="1"/>
              </p:cNvSpPr>
              <p:nvPr>
                <p:ph idx="1"/>
              </p:nvPr>
            </p:nvSpPr>
            <p:spPr>
              <a:blipFill>
                <a:blip r:embed="rId4"/>
                <a:stretch>
                  <a:fillRect l="-741" t="-597" r="-1407"/>
                </a:stretch>
              </a:blipFill>
            </p:spPr>
            <p:txBody>
              <a:bodyPr/>
              <a:lstStyle/>
              <a:p>
                <a:r>
                  <a:rPr lang="en-AU">
                    <a:noFill/>
                  </a:rPr>
                  <a:t> </a:t>
                </a:r>
              </a:p>
            </p:txBody>
          </p:sp>
        </mc:Fallback>
      </mc:AlternateContent>
      <p:graphicFrame>
        <p:nvGraphicFramePr>
          <p:cNvPr id="2" name="Object 10" descr="The image shows a binomial expression, mentioned as: &quot;P&quot; bracket open &quot;x&quot; is less than 30, mode sign, &quot;n&quot; equals to &quot;100,&quot; &quot;p in lower case.&quot; equals to &quot;0.2,&quot; bracket close."/>
          <p:cNvGraphicFramePr>
            <a:graphicFrameLocks noChangeAspect="1"/>
          </p:cNvGraphicFramePr>
          <p:nvPr>
            <p:extLst>
              <p:ext uri="{D42A27DB-BD31-4B8C-83A1-F6EECF244321}">
                <p14:modId xmlns:p14="http://schemas.microsoft.com/office/powerpoint/2010/main" val="2754505063"/>
              </p:ext>
            </p:extLst>
          </p:nvPr>
        </p:nvGraphicFramePr>
        <p:xfrm>
          <a:off x="1697037" y="4436270"/>
          <a:ext cx="3636963" cy="293687"/>
        </p:xfrm>
        <a:graphic>
          <a:graphicData uri="http://schemas.openxmlformats.org/presentationml/2006/ole">
            <mc:AlternateContent xmlns:mc="http://schemas.openxmlformats.org/markup-compatibility/2006">
              <mc:Choice xmlns:v="urn:schemas-microsoft-com:vml" Requires="v">
                <p:oleObj name="Equation" r:id="rId5" imgW="3429000" imgH="279360" progId="Equation.DSMT4">
                  <p:embed/>
                </p:oleObj>
              </mc:Choice>
              <mc:Fallback>
                <p:oleObj name="Equation" r:id="rId5" imgW="3429000" imgH="279360" progId="Equation.DSMT4">
                  <p:embed/>
                  <p:pic>
                    <p:nvPicPr>
                      <p:cNvPr id="0" name=""/>
                      <p:cNvPicPr>
                        <a:picLocks noChangeAspect="1" noChangeArrowheads="1"/>
                      </p:cNvPicPr>
                      <p:nvPr/>
                    </p:nvPicPr>
                    <p:blipFill>
                      <a:blip r:embed="rId6"/>
                      <a:srcRect/>
                      <a:stretch>
                        <a:fillRect/>
                      </a:stretch>
                    </p:blipFill>
                    <p:spPr bwMode="auto">
                      <a:xfrm>
                        <a:off x="1697037" y="4436270"/>
                        <a:ext cx="3636963" cy="2936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5" descr="The image shows a probability expression, mentioned as: &quot;P&quot; bracket open &quot;proportion 'p cap' is less than 0.3, mode sign, mean 'mew sign' equals to &quot;0.2,&quot; standard deviation 'sigma sign' equals to &quot;0.04,&quot; bracket close."/>
          <p:cNvGraphicFramePr>
            <a:graphicFrameLocks noChangeAspect="1"/>
          </p:cNvGraphicFramePr>
          <p:nvPr>
            <p:extLst>
              <p:ext uri="{D42A27DB-BD31-4B8C-83A1-F6EECF244321}">
                <p14:modId xmlns:p14="http://schemas.microsoft.com/office/powerpoint/2010/main" val="2866694744"/>
              </p:ext>
            </p:extLst>
          </p:nvPr>
        </p:nvGraphicFramePr>
        <p:xfrm>
          <a:off x="1724024" y="4887913"/>
          <a:ext cx="3582988" cy="293687"/>
        </p:xfrm>
        <a:graphic>
          <a:graphicData uri="http://schemas.openxmlformats.org/presentationml/2006/ole">
            <mc:AlternateContent xmlns:mc="http://schemas.openxmlformats.org/markup-compatibility/2006">
              <mc:Choice xmlns:v="urn:schemas-microsoft-com:vml" Requires="v">
                <p:oleObj name="Equation" r:id="rId7" imgW="3378200" imgH="279400" progId="Equation.DSMT4">
                  <p:embed/>
                </p:oleObj>
              </mc:Choice>
              <mc:Fallback>
                <p:oleObj name="Equation" r:id="rId7" imgW="33782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4024" y="4887913"/>
                        <a:ext cx="3582988" cy="2936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 descr="The image shows a statistical result derived using a calculator. &#10;In the first line, it is mentioned as &quot;binomcdf&quot; bracket open &quot;100,&quot; &quot;0.2,&quot; and &quot;30,&quot; bracket close. &#10;The second line shows the result &quot;0.9939406646.&quot;&#10;In the third line, it is mentioned as &quot;normalcdf&quot; bracket open &quot;minus 10,&quot; &quot;0.3,&quot; &quot;0.2&quot; and square root of bracket open &quot;0.2&quot; multiplied by &quot;0.8&quot; divide by &quot;100,&quot; bracket close.&#10;The fourth line shows the result &quot;0.9937903201.&quot;"/>
          <p:cNvGrpSpPr/>
          <p:nvPr/>
        </p:nvGrpSpPr>
        <p:grpSpPr>
          <a:xfrm>
            <a:off x="5638800" y="4114800"/>
            <a:ext cx="3048000" cy="2133600"/>
            <a:chOff x="5486400" y="3810000"/>
            <a:chExt cx="3200400" cy="2293568"/>
          </a:xfrm>
        </p:grpSpPr>
        <p:sp>
          <p:nvSpPr>
            <p:cNvPr id="8" name="Rectangle 17"/>
            <p:cNvSpPr>
              <a:spLocks noChangeArrowheads="1"/>
            </p:cNvSpPr>
            <p:nvPr/>
          </p:nvSpPr>
          <p:spPr bwMode="auto">
            <a:xfrm>
              <a:off x="5486400" y="3810000"/>
              <a:ext cx="3200400" cy="2293568"/>
            </a:xfrm>
            <a:prstGeom prst="rect">
              <a:avLst/>
            </a:prstGeom>
            <a:solidFill>
              <a:srgbClr val="FFFF66"/>
            </a:solidFill>
            <a:ln w="9525">
              <a:solidFill>
                <a:schemeClr val="tx1"/>
              </a:solidFill>
              <a:miter lim="800000"/>
              <a:headEnd/>
              <a:tailEnd/>
            </a:ln>
          </p:spPr>
          <p:txBody>
            <a:bodyPr wrap="none" anchor="ctr"/>
            <a:lstStyle/>
            <a:p>
              <a:pPr eaLnBrk="1" hangingPunct="1"/>
              <a:endParaRPr lang="en-US" altLang="en-US"/>
            </a:p>
          </p:txBody>
        </p:sp>
        <p:pic>
          <p:nvPicPr>
            <p:cNvPr id="47112" name="Picture 8" descr="already describ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8800" y="3971555"/>
              <a:ext cx="2895600" cy="1979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5" name="Footer Placeholder 4"/>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1704503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5.3-10</a:t>
            </a:r>
          </a:p>
        </p:txBody>
      </p:sp>
      <mc:AlternateContent xmlns:mc="http://schemas.openxmlformats.org/markup-compatibility/2006" xmlns:a14="http://schemas.microsoft.com/office/drawing/2010/main">
        <mc:Choice Requires="a14">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In a pre-election poll, 400 of the 500 probable voters polled favored the incumbent. In this poll, the sample proportion, </a:t>
                </a:r>
                <a14:m>
                  <m:oMath xmlns:m="http://schemas.openxmlformats.org/officeDocument/2006/math">
                    <m:acc>
                      <m:accPr>
                        <m:chr m:val="̂"/>
                        <m:ctrlPr>
                          <a:rPr lang="en-US" altLang="en-US" i="1">
                            <a:latin typeface="Cambria Math" panose="02040503050406030204" pitchFamily="18" charset="0"/>
                            <a:ea typeface="ヒラギノ角ゴ Pro W3" charset="-128"/>
                          </a:rPr>
                        </m:ctrlPr>
                      </m:accPr>
                      <m:e>
                        <m:r>
                          <a:rPr lang="en-US" altLang="en-US" i="1">
                            <a:latin typeface="Cambria Math"/>
                            <a:ea typeface="ヒラギノ角ゴ Pro W3" charset="-128"/>
                          </a:rPr>
                          <m:t>𝑝</m:t>
                        </m:r>
                      </m:e>
                    </m:acc>
                  </m:oMath>
                </a14:m>
                <a:r>
                  <a:rPr lang="en-US" altLang="en-US" dirty="0">
                    <a:ea typeface="ヒラギノ角ゴ Pro W3" charset="-128"/>
                  </a:rPr>
                  <a:t>, of those favoring the </a:t>
                </a:r>
                <a:r>
                  <a:rPr lang="en-US" altLang="en-US" b="1" i="1" dirty="0">
                    <a:ea typeface="ヒラギノ角ゴ Pro W3" charset="-128"/>
                  </a:rPr>
                  <a:t>challenger</a:t>
                </a:r>
                <a:r>
                  <a:rPr lang="en-US" altLang="en-US" dirty="0">
                    <a:ea typeface="ヒラギノ角ゴ Pro W3" charset="-128"/>
                  </a:rPr>
                  <a:t>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0.20.</a:t>
                </a:r>
              </a:p>
              <a:p>
                <a:pPr marL="0" indent="-381000" eaLnBrk="1" hangingPunct="1">
                  <a:buFont typeface="Wingdings" pitchFamily="2" charset="2"/>
                  <a:buNone/>
                </a:pPr>
                <a:r>
                  <a:rPr lang="en-US" altLang="en-US" dirty="0">
                    <a:ea typeface="ヒラギノ角ゴ Pro W3" charset="-128"/>
                  </a:rPr>
                  <a:t>c. 0.50.</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solidFill>
                    <a:schemeClr val="bg1"/>
                  </a:solidFill>
                  <a:ea typeface="ヒラギノ角ゴ Pro W3" charset="-128"/>
                </a:endParaRPr>
              </a:p>
            </p:txBody>
          </p:sp>
        </mc:Choice>
        <mc:Fallback xmlns="">
          <p:sp>
            <p:nvSpPr>
              <p:cNvPr id="1389571" name="Rectangle 3"/>
              <p:cNvSpPr>
                <a:spLocks noGrp="1" noRot="1" noChangeAspect="1" noMove="1" noResize="1" noEditPoints="1" noAdjustHandles="1" noChangeArrowheads="1" noChangeShapeType="1" noTextEdit="1"/>
              </p:cNvSpPr>
              <p:nvPr>
                <p:ph idx="1"/>
              </p:nvPr>
            </p:nvSpPr>
            <p:spPr>
              <a:blipFill rotWithShape="0">
                <a:blip r:embed="rId3"/>
                <a:stretch>
                  <a:fillRect l="-1111" t="-836" r="-96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5.3-10 answer</a:t>
            </a:r>
          </a:p>
        </p:txBody>
      </p:sp>
      <mc:AlternateContent xmlns:mc="http://schemas.openxmlformats.org/markup-compatibility/2006" xmlns:a14="http://schemas.microsoft.com/office/drawing/2010/main">
        <mc:Choice Requires="a14">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In a pre-election poll, 400 of the 500 probable voters polled favored the incumbent. In this poll, the sample proportion, </a:t>
                </a:r>
                <a14:m>
                  <m:oMath xmlns:m="http://schemas.openxmlformats.org/officeDocument/2006/math">
                    <m:acc>
                      <m:accPr>
                        <m:chr m:val="̂"/>
                        <m:ctrlPr>
                          <a:rPr lang="en-US" altLang="en-US" i="1">
                            <a:latin typeface="Cambria Math" panose="02040503050406030204" pitchFamily="18" charset="0"/>
                            <a:ea typeface="ヒラギノ角ゴ Pro W3" charset="-128"/>
                          </a:rPr>
                        </m:ctrlPr>
                      </m:accPr>
                      <m:e>
                        <m:r>
                          <a:rPr lang="en-US" altLang="en-US" i="1">
                            <a:latin typeface="Cambria Math"/>
                            <a:ea typeface="ヒラギノ角ゴ Pro W3" charset="-128"/>
                          </a:rPr>
                          <m:t>𝑝</m:t>
                        </m:r>
                      </m:e>
                    </m:acc>
                  </m:oMath>
                </a14:m>
                <a:r>
                  <a:rPr lang="en-US" altLang="en-US" dirty="0">
                    <a:ea typeface="ヒラギノ角ゴ Pro W3" charset="-128"/>
                  </a:rPr>
                  <a:t>, of those favoring the </a:t>
                </a:r>
                <a:r>
                  <a:rPr lang="en-US" altLang="en-US" b="1" i="1" dirty="0">
                    <a:ea typeface="ヒラギノ角ゴ Pro W3" charset="-128"/>
                  </a:rPr>
                  <a:t>challenger</a:t>
                </a:r>
                <a:r>
                  <a:rPr lang="en-US" altLang="en-US" dirty="0">
                    <a:ea typeface="ヒラギノ角ゴ Pro W3" charset="-128"/>
                  </a:rPr>
                  <a:t>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b="1" dirty="0">
                    <a:ea typeface="ヒラギノ角ゴ Pro W3" charset="-128"/>
                  </a:rPr>
                  <a:t>b. 0.20. (correct)</a:t>
                </a:r>
              </a:p>
              <a:p>
                <a:pPr marL="0" indent="-381000" eaLnBrk="1" hangingPunct="1">
                  <a:buFont typeface="Wingdings" pitchFamily="2" charset="2"/>
                  <a:buNone/>
                </a:pPr>
                <a:r>
                  <a:rPr lang="en-US" altLang="en-US" dirty="0">
                    <a:ea typeface="ヒラギノ角ゴ Pro W3" charset="-128"/>
                  </a:rPr>
                  <a:t>c. 0.50.</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solidFill>
                    <a:schemeClr val="bg1"/>
                  </a:solidFill>
                  <a:ea typeface="ヒラギノ角ゴ Pro W3" charset="-128"/>
                </a:endParaRPr>
              </a:p>
            </p:txBody>
          </p:sp>
        </mc:Choice>
        <mc:Fallback xmlns="">
          <p:sp>
            <p:nvSpPr>
              <p:cNvPr id="1389571" name="Rectangle 3"/>
              <p:cNvSpPr>
                <a:spLocks noGrp="1" noRot="1" noChangeAspect="1" noMove="1" noResize="1" noEditPoints="1" noAdjustHandles="1" noChangeArrowheads="1" noChangeShapeType="1" noTextEdit="1"/>
              </p:cNvSpPr>
              <p:nvPr>
                <p:ph idx="1"/>
              </p:nvPr>
            </p:nvSpPr>
            <p:spPr>
              <a:blipFill rotWithShape="0">
                <a:blip r:embed="rId3"/>
                <a:stretch>
                  <a:fillRect l="-1111" t="-836" r="-96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1040532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5.3-12</a:t>
            </a:r>
          </a:p>
        </p:txBody>
      </p:sp>
      <p:sp>
        <p:nvSpPr>
          <p:cNvPr id="1301507" name="Rectangle 3"/>
          <p:cNvSpPr>
            <a:spLocks noGrp="1" noChangeArrowheads="1"/>
          </p:cNvSpPr>
          <p:nvPr>
            <p:ph idx="1"/>
          </p:nvPr>
        </p:nvSpPr>
        <p:spPr/>
        <p:txBody>
          <a:bodyPr/>
          <a:lstStyle/>
          <a:p>
            <a:pPr marL="0" eaLnBrk="1" hangingPunct="1">
              <a:spcBef>
                <a:spcPct val="50000"/>
              </a:spcBef>
              <a:buFont typeface="Wingdings" pitchFamily="2" charset="2"/>
              <a:buNone/>
            </a:pPr>
            <a:r>
              <a:rPr lang="en-US" altLang="en-US" dirty="0">
                <a:ea typeface="ヒラギノ角ゴ Pro W3" charset="-128"/>
                <a:cs typeface="Times New Roman" pitchFamily="18" charset="0"/>
              </a:rPr>
              <a:t>It is known that 20% of a certain type of scratch-and-win tickets are winners. If you buy 10 tickets, what is the probability that at least two of them are winners?</a:t>
            </a:r>
          </a:p>
          <a:p>
            <a:pPr marL="0" eaLnBrk="1" hangingPunct="1">
              <a:spcBef>
                <a:spcPct val="50000"/>
              </a:spcBef>
              <a:buFont typeface="Wingdings" pitchFamily="2" charset="2"/>
              <a:buNone/>
            </a:pPr>
            <a:endParaRPr lang="en-US" altLang="en-US" dirty="0">
              <a:ea typeface="ヒラギノ角ゴ Pro W3" charset="-128"/>
              <a:cs typeface="Times New Roman" pitchFamily="18" charset="0"/>
            </a:endParaRPr>
          </a:p>
          <a:p>
            <a:pPr marL="0" eaLnBrk="1" hangingPunct="1">
              <a:buFont typeface="Wingdings" pitchFamily="2" charset="2"/>
              <a:buNone/>
            </a:pPr>
            <a:r>
              <a:rPr lang="en-US" altLang="en-US" dirty="0">
                <a:ea typeface="ヒラギノ角ゴ Pro W3" charset="-128"/>
                <a:cs typeface="Times New Roman" pitchFamily="18" charset="0"/>
              </a:rPr>
              <a:t>a. 0.107</a:t>
            </a:r>
          </a:p>
          <a:p>
            <a:pPr marL="0" eaLnBrk="1" hangingPunct="1">
              <a:buFont typeface="Wingdings" pitchFamily="2" charset="2"/>
              <a:buNone/>
            </a:pPr>
            <a:r>
              <a:rPr lang="en-US" altLang="en-US" dirty="0">
                <a:ea typeface="ヒラギノ角ゴ Pro W3" charset="-128"/>
                <a:cs typeface="Times New Roman" pitchFamily="18" charset="0"/>
              </a:rPr>
              <a:t>b. 0.625</a:t>
            </a:r>
          </a:p>
          <a:p>
            <a:pPr marL="0" eaLnBrk="1" hangingPunct="1">
              <a:buFont typeface="Wingdings" pitchFamily="2" charset="2"/>
              <a:buNone/>
            </a:pPr>
            <a:r>
              <a:rPr lang="en-US" altLang="en-US" dirty="0">
                <a:ea typeface="ヒラギノ角ゴ Pro W3" charset="-128"/>
                <a:cs typeface="Times New Roman" pitchFamily="18" charset="0"/>
              </a:rPr>
              <a:t>c. 0.268</a:t>
            </a:r>
          </a:p>
          <a:p>
            <a:pPr marL="0" eaLnBrk="1" hangingPunct="1">
              <a:buFont typeface="Wingdings" pitchFamily="2" charset="2"/>
              <a:buNone/>
            </a:pPr>
            <a:endParaRPr lang="en-US" altLang="en-US" dirty="0">
              <a:ea typeface="ヒラギノ角ゴ Pro W3" charset="-128"/>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5.3-12 answer</a:t>
            </a:r>
          </a:p>
        </p:txBody>
      </p:sp>
      <p:sp>
        <p:nvSpPr>
          <p:cNvPr id="1301507" name="Rectangle 3"/>
          <p:cNvSpPr>
            <a:spLocks noGrp="1" noChangeArrowheads="1"/>
          </p:cNvSpPr>
          <p:nvPr>
            <p:ph idx="1"/>
          </p:nvPr>
        </p:nvSpPr>
        <p:spPr/>
        <p:txBody>
          <a:bodyPr/>
          <a:lstStyle/>
          <a:p>
            <a:pPr marL="0" eaLnBrk="1" hangingPunct="1">
              <a:spcBef>
                <a:spcPct val="50000"/>
              </a:spcBef>
              <a:buFont typeface="Wingdings" pitchFamily="2" charset="2"/>
              <a:buNone/>
            </a:pPr>
            <a:r>
              <a:rPr lang="en-US" altLang="en-US" dirty="0">
                <a:ea typeface="ヒラギノ角ゴ Pro W3" charset="-128"/>
                <a:cs typeface="Times New Roman" pitchFamily="18" charset="0"/>
              </a:rPr>
              <a:t>It is known that 20% of a certain type of scratch-and-win tickets are winners. If you buy 10 tickets, what is the probability that at least two of them are winners?</a:t>
            </a:r>
          </a:p>
          <a:p>
            <a:pPr marL="0" eaLnBrk="1" hangingPunct="1">
              <a:spcBef>
                <a:spcPct val="50000"/>
              </a:spcBef>
              <a:buFont typeface="Wingdings" pitchFamily="2" charset="2"/>
              <a:buNone/>
            </a:pPr>
            <a:endParaRPr lang="en-US" altLang="en-US" dirty="0">
              <a:ea typeface="ヒラギノ角ゴ Pro W3" charset="-128"/>
              <a:cs typeface="Times New Roman" pitchFamily="18" charset="0"/>
            </a:endParaRPr>
          </a:p>
          <a:p>
            <a:pPr marL="0" eaLnBrk="1" hangingPunct="1">
              <a:buFont typeface="Wingdings" pitchFamily="2" charset="2"/>
              <a:buNone/>
            </a:pPr>
            <a:r>
              <a:rPr lang="en-US" altLang="en-US" dirty="0">
                <a:ea typeface="ヒラギノ角ゴ Pro W3" charset="-128"/>
                <a:cs typeface="Times New Roman" pitchFamily="18" charset="0"/>
              </a:rPr>
              <a:t>a. 0.107</a:t>
            </a:r>
          </a:p>
          <a:p>
            <a:pPr marL="0" eaLnBrk="1" hangingPunct="1">
              <a:buFont typeface="Wingdings" pitchFamily="2" charset="2"/>
              <a:buNone/>
            </a:pPr>
            <a:r>
              <a:rPr lang="en-US" altLang="en-US" b="1" dirty="0">
                <a:ea typeface="ヒラギノ角ゴ Pro W3" charset="-128"/>
                <a:cs typeface="Times New Roman" pitchFamily="18" charset="0"/>
              </a:rPr>
              <a:t>b. 0.625 (correct)</a:t>
            </a:r>
          </a:p>
          <a:p>
            <a:pPr marL="0" eaLnBrk="1" hangingPunct="1">
              <a:buFont typeface="Wingdings" pitchFamily="2" charset="2"/>
              <a:buNone/>
            </a:pPr>
            <a:r>
              <a:rPr lang="en-US" altLang="en-US" dirty="0">
                <a:ea typeface="ヒラギノ角ゴ Pro W3" charset="-128"/>
                <a:cs typeface="Times New Roman" pitchFamily="18" charset="0"/>
              </a:rPr>
              <a:t>c. 0.268</a:t>
            </a:r>
          </a:p>
          <a:p>
            <a:pPr marL="0" eaLnBrk="1" hangingPunct="1">
              <a:buFont typeface="Wingdings" pitchFamily="2" charset="2"/>
              <a:buNone/>
            </a:pPr>
            <a:endParaRPr lang="en-US" altLang="en-US" dirty="0">
              <a:ea typeface="ヒラギノ角ゴ Pro W3" charset="-128"/>
              <a:cs typeface="Times New Roman" pitchFamily="18" charset="0"/>
            </a:endParaRPr>
          </a:p>
        </p:txBody>
      </p:sp>
      <p:sp>
        <p:nvSpPr>
          <p:cNvPr id="8" name="TextBox 7" descr="The image shows a mathematical expression, mentioned as: &quot;from Table &quot;C&quot; equals to &quot;1&quot; minus bracket open &quot;0.107&quot; plus &quot;0.268&quot; bracket close."/>
          <p:cNvSpPr txBox="1">
            <a:spLocks noChangeArrowheads="1"/>
          </p:cNvSpPr>
          <p:nvPr/>
        </p:nvSpPr>
        <p:spPr bwMode="auto">
          <a:xfrm>
            <a:off x="3472656" y="3810000"/>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ヒラギノ角ゴ Pro W3" charset="-128"/>
              </a:defRPr>
            </a:lvl1pPr>
            <a:lvl2pPr marL="742950" indent="-285750">
              <a:defRPr>
                <a:solidFill>
                  <a:schemeClr val="tx1"/>
                </a:solidFill>
                <a:latin typeface="Arial" pitchFamily="34" charset="0"/>
                <a:ea typeface="ヒラギノ角ゴ Pro W3" charset="-128"/>
              </a:defRPr>
            </a:lvl2pPr>
            <a:lvl3pPr marL="1143000" indent="-228600">
              <a:defRPr>
                <a:solidFill>
                  <a:schemeClr val="tx1"/>
                </a:solidFill>
                <a:latin typeface="Arial" pitchFamily="34" charset="0"/>
                <a:ea typeface="ヒラギノ角ゴ Pro W3" charset="-128"/>
              </a:defRPr>
            </a:lvl3pPr>
            <a:lvl4pPr marL="1600200" indent="-228600">
              <a:defRPr>
                <a:solidFill>
                  <a:schemeClr val="tx1"/>
                </a:solidFill>
                <a:latin typeface="Arial" pitchFamily="34" charset="0"/>
                <a:ea typeface="ヒラギノ角ゴ Pro W3" charset="-128"/>
              </a:defRPr>
            </a:lvl4pPr>
            <a:lvl5pPr marL="2057400" indent="-22860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eaLnBrk="1" hangingPunct="1"/>
            <a:r>
              <a:rPr lang="en-US" altLang="en-US" dirty="0"/>
              <a:t>= 1 – (0.107 + 0.268)</a:t>
            </a: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17574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5.3-13</a:t>
            </a:r>
          </a:p>
        </p:txBody>
      </p:sp>
      <p:sp>
        <p:nvSpPr>
          <p:cNvPr id="1301507" name="Rectangle 3"/>
          <p:cNvSpPr>
            <a:spLocks noGrp="1" noChangeArrowheads="1"/>
          </p:cNvSpPr>
          <p:nvPr>
            <p:ph idx="1"/>
          </p:nvPr>
        </p:nvSpPr>
        <p:spPr/>
        <p:txBody>
          <a:bodyPr/>
          <a:lstStyle/>
          <a:p>
            <a:pPr marL="0" eaLnBrk="1" hangingPunct="1">
              <a:spcBef>
                <a:spcPct val="50000"/>
              </a:spcBef>
              <a:buFont typeface="Wingdings" pitchFamily="2" charset="2"/>
              <a:buNone/>
            </a:pPr>
            <a:r>
              <a:rPr lang="en-US" altLang="en-US" dirty="0">
                <a:ea typeface="ヒラギノ角ゴ Pro W3" charset="-128"/>
                <a:cs typeface="Times New Roman" pitchFamily="18" charset="0"/>
              </a:rPr>
              <a:t>It is known that 20% of a certain type of scratch-and-win tickets are winners. If you buy 100 tickets, what is the approximate probability that at least 25 of them are winners?</a:t>
            </a:r>
          </a:p>
          <a:p>
            <a:pPr marL="0" eaLnBrk="1" hangingPunct="1">
              <a:buFont typeface="Wingdings 3" pitchFamily="18" charset="2"/>
              <a:buNone/>
            </a:pPr>
            <a:endParaRPr lang="en-US" altLang="en-US" dirty="0">
              <a:ea typeface="ヒラギノ角ゴ Pro W3" charset="-128"/>
              <a:cs typeface="Times New Roman" pitchFamily="18" charset="0"/>
            </a:endParaRPr>
          </a:p>
          <a:p>
            <a:pPr marL="0" eaLnBrk="1" hangingPunct="1">
              <a:buFont typeface="Wingdings" pitchFamily="2" charset="2"/>
              <a:buNone/>
            </a:pPr>
            <a:r>
              <a:rPr lang="en-US" altLang="en-US" dirty="0">
                <a:ea typeface="ヒラギノ角ゴ Pro W3" charset="-128"/>
                <a:cs typeface="Times New Roman" pitchFamily="18" charset="0"/>
              </a:rPr>
              <a:t>a. 0.1056</a:t>
            </a:r>
          </a:p>
          <a:p>
            <a:pPr marL="0" eaLnBrk="1" hangingPunct="1">
              <a:buFont typeface="Wingdings" pitchFamily="2" charset="2"/>
              <a:buNone/>
            </a:pPr>
            <a:r>
              <a:rPr lang="en-US" altLang="en-US" dirty="0">
                <a:ea typeface="ヒラギノ角ゴ Pro W3" charset="-128"/>
                <a:cs typeface="Times New Roman" pitchFamily="18" charset="0"/>
              </a:rPr>
              <a:t>b. 0.1539</a:t>
            </a:r>
          </a:p>
          <a:p>
            <a:pPr marL="0" eaLnBrk="1" hangingPunct="1">
              <a:buFont typeface="Wingdings" pitchFamily="2" charset="2"/>
              <a:buNone/>
            </a:pPr>
            <a:r>
              <a:rPr lang="en-US" altLang="en-US" dirty="0">
                <a:ea typeface="ヒラギノ角ゴ Pro W3" charset="-128"/>
                <a:cs typeface="Times New Roman" pitchFamily="18" charset="0"/>
              </a:rPr>
              <a:t>c. 0.2061</a:t>
            </a:r>
          </a:p>
          <a:p>
            <a:pPr marL="0" eaLnBrk="1" hangingPunct="1">
              <a:buFont typeface="Wingdings" pitchFamily="2" charset="2"/>
              <a:buNone/>
            </a:pPr>
            <a:endParaRPr lang="en-US" altLang="en-US" dirty="0">
              <a:ea typeface="ヒラギノ角ゴ Pro W3" charset="-128"/>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5.3-13 answer</a:t>
            </a:r>
          </a:p>
        </p:txBody>
      </p:sp>
      <p:sp>
        <p:nvSpPr>
          <p:cNvPr id="1301507" name="Rectangle 3"/>
          <p:cNvSpPr>
            <a:spLocks noGrp="1" noChangeArrowheads="1"/>
          </p:cNvSpPr>
          <p:nvPr>
            <p:ph idx="1"/>
          </p:nvPr>
        </p:nvSpPr>
        <p:spPr/>
        <p:txBody>
          <a:bodyPr/>
          <a:lstStyle/>
          <a:p>
            <a:pPr marL="0" eaLnBrk="1" hangingPunct="1">
              <a:spcBef>
                <a:spcPct val="50000"/>
              </a:spcBef>
              <a:buFont typeface="Wingdings" pitchFamily="2" charset="2"/>
              <a:buNone/>
            </a:pPr>
            <a:r>
              <a:rPr lang="en-US" altLang="en-US" dirty="0">
                <a:ea typeface="ヒラギノ角ゴ Pro W3" charset="-128"/>
                <a:cs typeface="Times New Roman" pitchFamily="18" charset="0"/>
              </a:rPr>
              <a:t>It is known that 20% of a certain type of scratch-and-win tickets are winners. If you buy 100 tickets, what is the approximate probability that at least 25 of them are winners?</a:t>
            </a:r>
            <a:endParaRPr lang="en-US" altLang="en-US" dirty="0">
              <a:latin typeface="Times New Roman" pitchFamily="18" charset="0"/>
              <a:ea typeface="ヒラギノ角ゴ Pro W3" charset="-128"/>
              <a:cs typeface="Times New Roman" pitchFamily="18" charset="0"/>
            </a:endParaRPr>
          </a:p>
          <a:p>
            <a:pPr marL="0" eaLnBrk="1" hangingPunct="1">
              <a:buFont typeface="Wingdings 3" pitchFamily="18" charset="2"/>
              <a:buNone/>
            </a:pPr>
            <a:endParaRPr lang="en-US" altLang="en-US" dirty="0">
              <a:ea typeface="ヒラギノ角ゴ Pro W3" charset="-128"/>
              <a:cs typeface="Times New Roman" pitchFamily="18" charset="0"/>
            </a:endParaRPr>
          </a:p>
          <a:p>
            <a:pPr marL="0" eaLnBrk="1" hangingPunct="1">
              <a:buFont typeface="Wingdings" pitchFamily="2" charset="2"/>
              <a:buNone/>
            </a:pPr>
            <a:r>
              <a:rPr lang="en-US" altLang="en-US" b="1" dirty="0">
                <a:ea typeface="ヒラギノ角ゴ Pro W3" charset="-128"/>
                <a:cs typeface="Times New Roman" pitchFamily="18" charset="0"/>
              </a:rPr>
              <a:t>a. 0.1056 (correct)</a:t>
            </a:r>
          </a:p>
          <a:p>
            <a:pPr marL="0" eaLnBrk="1" hangingPunct="1">
              <a:buFont typeface="Wingdings" pitchFamily="2" charset="2"/>
              <a:buNone/>
            </a:pPr>
            <a:r>
              <a:rPr lang="en-US" altLang="en-US" dirty="0">
                <a:ea typeface="ヒラギノ角ゴ Pro W3" charset="-128"/>
                <a:cs typeface="Times New Roman" pitchFamily="18" charset="0"/>
              </a:rPr>
              <a:t>b. 0.1539</a:t>
            </a:r>
          </a:p>
          <a:p>
            <a:pPr marL="0" eaLnBrk="1" hangingPunct="1">
              <a:buFont typeface="Wingdings" pitchFamily="2" charset="2"/>
              <a:buNone/>
            </a:pPr>
            <a:r>
              <a:rPr lang="en-US" altLang="en-US" dirty="0">
                <a:ea typeface="ヒラギノ角ゴ Pro W3" charset="-128"/>
                <a:cs typeface="Times New Roman" pitchFamily="18" charset="0"/>
              </a:rPr>
              <a:t>c. 0.2061</a:t>
            </a:r>
          </a:p>
          <a:p>
            <a:pPr marL="0" eaLnBrk="1" hangingPunct="1">
              <a:buFont typeface="Wingdings" pitchFamily="2" charset="2"/>
              <a:buNone/>
            </a:pPr>
            <a:endParaRPr lang="en-US" altLang="en-US" dirty="0">
              <a:ea typeface="ヒラギノ角ゴ Pro W3" charset="-128"/>
              <a:cs typeface="Times New Roman" pitchFamily="18" charset="0"/>
            </a:endParaRPr>
          </a:p>
        </p:txBody>
      </p:sp>
      <p:sp>
        <p:nvSpPr>
          <p:cNvPr id="8" name="TextBox 7" descr="The image shows a mathematical expression, mentioned as: &quot;from Table &quot;A,&quot; equals to &quot;Z,&quot; equals to &quot;1.25,&quot; area equals to &quot;0.8944,&quot; then bracket open &quot;1&quot; minus &quot;0.8944,&quot; bracket close, equals to 0.1056."/>
          <p:cNvSpPr txBox="1">
            <a:spLocks noChangeArrowheads="1"/>
          </p:cNvSpPr>
          <p:nvPr/>
        </p:nvSpPr>
        <p:spPr bwMode="auto">
          <a:xfrm>
            <a:off x="3402013" y="3892034"/>
            <a:ext cx="5513387" cy="37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ヒラギノ角ゴ Pro W3" charset="-128"/>
              </a:defRPr>
            </a:lvl1pPr>
            <a:lvl2pPr marL="742950" indent="-285750">
              <a:defRPr>
                <a:solidFill>
                  <a:schemeClr val="tx1"/>
                </a:solidFill>
                <a:latin typeface="Arial" pitchFamily="34" charset="0"/>
                <a:ea typeface="ヒラギノ角ゴ Pro W3" charset="-128"/>
              </a:defRPr>
            </a:lvl2pPr>
            <a:lvl3pPr marL="1143000" indent="-228600">
              <a:defRPr>
                <a:solidFill>
                  <a:schemeClr val="tx1"/>
                </a:solidFill>
                <a:latin typeface="Arial" pitchFamily="34" charset="0"/>
                <a:ea typeface="ヒラギノ角ゴ Pro W3" charset="-128"/>
              </a:defRPr>
            </a:lvl3pPr>
            <a:lvl4pPr marL="1600200" indent="-228600">
              <a:defRPr>
                <a:solidFill>
                  <a:schemeClr val="tx1"/>
                </a:solidFill>
                <a:latin typeface="Arial" pitchFamily="34" charset="0"/>
                <a:ea typeface="ヒラギノ角ゴ Pro W3" charset="-128"/>
              </a:defRPr>
            </a:lvl4pPr>
            <a:lvl5pPr marL="2057400" indent="-22860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eaLnBrk="1" hangingPunct="1"/>
            <a:r>
              <a:rPr lang="en-US" altLang="en-US" i="1" dirty="0"/>
              <a:t>Z</a:t>
            </a:r>
            <a:r>
              <a:rPr lang="en-US" altLang="en-US" dirty="0"/>
              <a:t> = 1.25, area = 0.8944, then (1 – 0.8944) = 0.1056</a:t>
            </a: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3140557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5.1-3</a:t>
            </a:r>
          </a:p>
        </p:txBody>
      </p:sp>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If the sampling distribution of a statistic is centered near the true parameter being estimated, we say it has small</a:t>
            </a:r>
            <a:endParaRPr lang="en-US" altLang="ja-JP"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bias.</a:t>
            </a:r>
          </a:p>
          <a:p>
            <a:pPr marL="0" indent="-381000" eaLnBrk="1" hangingPunct="1">
              <a:lnSpc>
                <a:spcPct val="90000"/>
              </a:lnSpc>
              <a:buFont typeface="Wingdings" pitchFamily="2" charset="2"/>
              <a:buNone/>
            </a:pPr>
            <a:r>
              <a:rPr lang="en-US" altLang="en-US" dirty="0">
                <a:ea typeface="ヒラギノ角ゴ Pro W3" charset="-128"/>
              </a:rPr>
              <a:t>b. variability.</a:t>
            </a:r>
          </a:p>
          <a:p>
            <a:pPr marL="0" indent="-381000" eaLnBrk="1" hangingPunct="1">
              <a:lnSpc>
                <a:spcPct val="90000"/>
              </a:lnSpc>
              <a:buFont typeface="Wingdings" pitchFamily="2" charset="2"/>
              <a:buNone/>
            </a:pPr>
            <a:r>
              <a:rPr lang="en-US" altLang="en-US" dirty="0">
                <a:ea typeface="ヒラギノ角ゴ Pro W3" charset="-128"/>
              </a:rPr>
              <a:t>c. margin of error.</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				</a:t>
            </a:r>
          </a:p>
        </p:txBody>
      </p:sp>
      <p:sp>
        <p:nvSpPr>
          <p:cNvPr id="5" name="Footer Placeholder 4"/>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5.3-14</a:t>
            </a:r>
          </a:p>
        </p:txBody>
      </p:sp>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We want to take a sample of </a:t>
            </a:r>
            <a:r>
              <a:rPr lang="en-US" altLang="en-US" b="1" dirty="0">
                <a:ea typeface="ヒラギノ角ゴ Pro W3" charset="-128"/>
              </a:rPr>
              <a:t>100 </a:t>
            </a:r>
            <a:r>
              <a:rPr lang="en-US" altLang="en-US" dirty="0">
                <a:ea typeface="ヒラギノ角ゴ Pro W3" charset="-128"/>
              </a:rPr>
              <a:t>items out of a large batch for quality control purposes. Based on past history, the proportion of defective items is </a:t>
            </a:r>
            <a:r>
              <a:rPr lang="en-US" altLang="en-US" b="1" dirty="0">
                <a:ea typeface="ヒラギノ角ゴ Pro W3" charset="-128"/>
              </a:rPr>
              <a:t>4%.</a:t>
            </a:r>
            <a:r>
              <a:rPr lang="en-US" altLang="en-US" dirty="0">
                <a:ea typeface="ヒラギノ角ゴ Pro W3" charset="-128"/>
              </a:rPr>
              <a:t> </a:t>
            </a:r>
          </a:p>
          <a:p>
            <a:pPr marL="0" indent="-381000" eaLnBrk="1" hangingPunct="1">
              <a:buFont typeface="Wingdings" pitchFamily="2" charset="2"/>
              <a:buNone/>
            </a:pPr>
            <a:r>
              <a:rPr lang="en-US" altLang="en-US" dirty="0">
                <a:ea typeface="ヒラギノ角ゴ Pro W3" charset="-128"/>
              </a:rPr>
              <a:t>Can we use the Normal approximation to the binomial distribution to find the probability of finding more than five defective items in the sample of 100?</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Yes, because </a:t>
            </a:r>
            <a:r>
              <a:rPr lang="en-US" altLang="en-US" i="1" dirty="0">
                <a:ea typeface="ヒラギノ角ゴ Pro W3" charset="-128"/>
              </a:rPr>
              <a:t>n</a:t>
            </a:r>
            <a:r>
              <a:rPr lang="en-US" altLang="en-US" dirty="0">
                <a:ea typeface="ヒラギノ角ゴ Pro W3" charset="-128"/>
              </a:rPr>
              <a:t> is large.</a:t>
            </a:r>
          </a:p>
          <a:p>
            <a:pPr marL="0" indent="-381000" eaLnBrk="1" hangingPunct="1">
              <a:buFont typeface="Wingdings" pitchFamily="2" charset="2"/>
              <a:buNone/>
            </a:pPr>
            <a:r>
              <a:rPr lang="en-US" altLang="en-US" dirty="0">
                <a:ea typeface="ヒラギノ角ゴ Pro W3" charset="-128"/>
              </a:rPr>
              <a:t>b. No.</a:t>
            </a:r>
          </a:p>
          <a:p>
            <a:pPr marL="0" indent="-381000" eaLnBrk="1" hangingPunct="1">
              <a:buFont typeface="Wingdings" pitchFamily="2" charset="2"/>
              <a:buNone/>
            </a:pPr>
            <a:r>
              <a:rPr lang="en-US" altLang="en-US" dirty="0">
                <a:ea typeface="ヒラギノ角ゴ Pro W3" charset="-128"/>
              </a:rPr>
              <a:t>c. We do not have enough information.</a:t>
            </a:r>
          </a:p>
          <a:p>
            <a:pPr marL="0" indent="-381000" eaLnBrk="1" hangingPunct="1">
              <a:buFont typeface="Wingdings" pitchFamily="2" charset="2"/>
              <a:buNone/>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5.3-14 answer</a:t>
            </a:r>
          </a:p>
        </p:txBody>
      </p:sp>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We want to take a sample of </a:t>
            </a:r>
            <a:r>
              <a:rPr lang="en-US" altLang="en-US" b="1" dirty="0">
                <a:ea typeface="ヒラギノ角ゴ Pro W3" charset="-128"/>
              </a:rPr>
              <a:t>100 </a:t>
            </a:r>
            <a:r>
              <a:rPr lang="en-US" altLang="en-US" dirty="0">
                <a:ea typeface="ヒラギノ角ゴ Pro W3" charset="-128"/>
              </a:rPr>
              <a:t>items out of a large batch for quality control purposes. Based on past history, the proportion of defective items is </a:t>
            </a:r>
            <a:r>
              <a:rPr lang="en-US" altLang="en-US" b="1" dirty="0">
                <a:ea typeface="ヒラギノ角ゴ Pro W3" charset="-128"/>
              </a:rPr>
              <a:t>4%.</a:t>
            </a:r>
            <a:r>
              <a:rPr lang="en-US" altLang="en-US" dirty="0">
                <a:ea typeface="ヒラギノ角ゴ Pro W3" charset="-128"/>
              </a:rPr>
              <a:t> </a:t>
            </a:r>
          </a:p>
          <a:p>
            <a:pPr marL="0" indent="-381000" eaLnBrk="1" hangingPunct="1">
              <a:buFont typeface="Wingdings" pitchFamily="2" charset="2"/>
              <a:buNone/>
            </a:pPr>
            <a:r>
              <a:rPr lang="en-US" altLang="en-US" dirty="0">
                <a:ea typeface="ヒラギノ角ゴ Pro W3" charset="-128"/>
              </a:rPr>
              <a:t>Can we use the Normal approximation to the binomial distribution to find the probability of finding more than five defective items in the sample of 100?</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Yes, because </a:t>
            </a:r>
            <a:r>
              <a:rPr lang="en-US" altLang="en-US" i="1" dirty="0">
                <a:ea typeface="ヒラギノ角ゴ Pro W3" charset="-128"/>
              </a:rPr>
              <a:t>n</a:t>
            </a:r>
            <a:r>
              <a:rPr lang="en-US" altLang="en-US" dirty="0">
                <a:ea typeface="ヒラギノ角ゴ Pro W3" charset="-128"/>
              </a:rPr>
              <a:t> is large.</a:t>
            </a:r>
          </a:p>
          <a:p>
            <a:pPr marL="0" indent="-381000" eaLnBrk="1" hangingPunct="1">
              <a:buFont typeface="Wingdings" pitchFamily="2" charset="2"/>
              <a:buNone/>
            </a:pPr>
            <a:r>
              <a:rPr lang="en-US" altLang="en-US" b="1" dirty="0">
                <a:ea typeface="ヒラギノ角ゴ Pro W3" charset="-128"/>
              </a:rPr>
              <a:t>b. No. (correct)</a:t>
            </a:r>
          </a:p>
          <a:p>
            <a:pPr marL="0" indent="-381000" eaLnBrk="1" hangingPunct="1">
              <a:buFont typeface="Wingdings" pitchFamily="2" charset="2"/>
              <a:buNone/>
            </a:pPr>
            <a:r>
              <a:rPr lang="en-US" altLang="en-US" dirty="0">
                <a:ea typeface="ヒラギノ角ゴ Pro W3" charset="-128"/>
              </a:rPr>
              <a:t>c. We do not have enough information.</a:t>
            </a:r>
          </a:p>
          <a:p>
            <a:pPr marL="0" indent="-381000" eaLnBrk="1" hangingPunct="1">
              <a:buFont typeface="Wingdings" pitchFamily="2" charset="2"/>
              <a:buNone/>
            </a:pPr>
            <a:endParaRPr lang="en-US" altLang="en-US" dirty="0">
              <a:ea typeface="ヒラギノ角ゴ Pro W3" charset="-128"/>
            </a:endParaRPr>
          </a:p>
        </p:txBody>
      </p:sp>
      <p:graphicFrame>
        <p:nvGraphicFramePr>
          <p:cNvPr id="32775" name="Object 7" descr="The image shows a mathematical expression, mentioned as: &quot;np&quot; equals to product of &quot;100&quot; and &quot;0.04&quot; is less than &quot;10.&quot;"/>
          <p:cNvGraphicFramePr>
            <a:graphicFrameLocks noChangeAspect="1"/>
          </p:cNvGraphicFramePr>
          <p:nvPr>
            <p:extLst>
              <p:ext uri="{D42A27DB-BD31-4B8C-83A1-F6EECF244321}">
                <p14:modId xmlns:p14="http://schemas.microsoft.com/office/powerpoint/2010/main" val="2359681863"/>
              </p:ext>
            </p:extLst>
          </p:nvPr>
        </p:nvGraphicFramePr>
        <p:xfrm>
          <a:off x="5410200" y="4800600"/>
          <a:ext cx="2774950" cy="404813"/>
        </p:xfrm>
        <a:graphic>
          <a:graphicData uri="http://schemas.openxmlformats.org/presentationml/2006/ole">
            <mc:AlternateContent xmlns:mc="http://schemas.openxmlformats.org/markup-compatibility/2006">
              <mc:Choice xmlns:v="urn:schemas-microsoft-com:vml" Requires="v">
                <p:oleObj name="Equation" r:id="rId3" imgW="1802618" imgH="266584" progId="Equation.DSMT4">
                  <p:embed/>
                </p:oleObj>
              </mc:Choice>
              <mc:Fallback>
                <p:oleObj name="Equation" r:id="rId3" imgW="1802618" imgH="26658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800600"/>
                        <a:ext cx="2774950" cy="404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3903089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5.3-15</a:t>
            </a:r>
          </a:p>
        </p:txBody>
      </p:sp>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national poll of </a:t>
            </a:r>
            <a:r>
              <a:rPr lang="en-US" altLang="en-US" b="1" dirty="0">
                <a:ea typeface="ヒラギノ角ゴ Pro W3" charset="-128"/>
              </a:rPr>
              <a:t>600 </a:t>
            </a:r>
            <a:r>
              <a:rPr lang="en-US" altLang="en-US" dirty="0">
                <a:ea typeface="ヒラギノ角ゴ Pro W3" charset="-128"/>
              </a:rPr>
              <a:t>men announced that the proportion in the survey who claimed to help their wives at home was </a:t>
            </a:r>
            <a:r>
              <a:rPr lang="en-US" altLang="en-US" b="1" dirty="0">
                <a:ea typeface="ヒラギノ角ゴ Pro W3" charset="-128"/>
              </a:rPr>
              <a:t>85%.</a:t>
            </a:r>
            <a:r>
              <a:rPr lang="en-US" altLang="en-US" dirty="0">
                <a:ea typeface="ヒラギノ角ゴ Pro W3" charset="-128"/>
              </a:rPr>
              <a:t> If we took a larger poll of </a:t>
            </a:r>
            <a:r>
              <a:rPr lang="en-US" altLang="en-US" b="1" dirty="0">
                <a:ea typeface="ヒラギノ角ゴ Pro W3" charset="-128"/>
              </a:rPr>
              <a:t>1200</a:t>
            </a:r>
            <a:r>
              <a:rPr lang="en-US" altLang="en-US" dirty="0">
                <a:ea typeface="ヒラギノ角ゴ Pro W3" charset="-128"/>
              </a:rPr>
              <a:t> men, what would be the </a:t>
            </a:r>
            <a:r>
              <a:rPr lang="en-US" altLang="en-US" i="1" dirty="0">
                <a:ea typeface="ヒラギノ角ゴ Pro W3" charset="-128"/>
              </a:rPr>
              <a:t>standard deviation</a:t>
            </a:r>
            <a:r>
              <a:rPr lang="en-US" altLang="en-US" dirty="0">
                <a:ea typeface="ヒラギノ角ゴ Pro W3" charset="-128"/>
              </a:rPr>
              <a:t> of the number of men who help at home, based on the first survey?</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12.37</a:t>
            </a:r>
          </a:p>
          <a:p>
            <a:pPr marL="0" indent="-381000" eaLnBrk="1" hangingPunct="1">
              <a:buFont typeface="Wingdings" pitchFamily="2" charset="2"/>
              <a:buNone/>
            </a:pPr>
            <a:r>
              <a:rPr lang="en-US" altLang="en-US" dirty="0">
                <a:ea typeface="ヒラギノ角ゴ Pro W3" charset="-128"/>
              </a:rPr>
              <a:t>b. 17.32</a:t>
            </a:r>
          </a:p>
          <a:p>
            <a:pPr marL="0" indent="-381000" eaLnBrk="1" hangingPunct="1">
              <a:buFont typeface="Wingdings" pitchFamily="2" charset="2"/>
              <a:buNone/>
            </a:pPr>
            <a:r>
              <a:rPr lang="en-US" altLang="en-US" dirty="0">
                <a:ea typeface="ヒラギノ角ゴ Pro W3" charset="-128"/>
              </a:rPr>
              <a:t>c. 153</a:t>
            </a: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5.3-15 answer</a:t>
            </a:r>
          </a:p>
        </p:txBody>
      </p:sp>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national poll of </a:t>
            </a:r>
            <a:r>
              <a:rPr lang="en-US" altLang="en-US" b="1" dirty="0">
                <a:ea typeface="ヒラギノ角ゴ Pro W3" charset="-128"/>
              </a:rPr>
              <a:t>600 </a:t>
            </a:r>
            <a:r>
              <a:rPr lang="en-US" altLang="en-US" dirty="0">
                <a:ea typeface="ヒラギノ角ゴ Pro W3" charset="-128"/>
              </a:rPr>
              <a:t>men announced that the proportion in the survey who claimed to help their wives at home was </a:t>
            </a:r>
            <a:r>
              <a:rPr lang="en-US" altLang="en-US" b="1" dirty="0">
                <a:ea typeface="ヒラギノ角ゴ Pro W3" charset="-128"/>
              </a:rPr>
              <a:t>85%.</a:t>
            </a:r>
            <a:r>
              <a:rPr lang="en-US" altLang="en-US" dirty="0">
                <a:ea typeface="ヒラギノ角ゴ Pro W3" charset="-128"/>
              </a:rPr>
              <a:t> If we took a larger poll of </a:t>
            </a:r>
            <a:r>
              <a:rPr lang="en-US" altLang="en-US" b="1" dirty="0">
                <a:ea typeface="ヒラギノ角ゴ Pro W3" charset="-128"/>
              </a:rPr>
              <a:t>1200</a:t>
            </a:r>
            <a:r>
              <a:rPr lang="en-US" altLang="en-US" dirty="0">
                <a:ea typeface="ヒラギノ角ゴ Pro W3" charset="-128"/>
              </a:rPr>
              <a:t> men, what would be the </a:t>
            </a:r>
            <a:r>
              <a:rPr lang="en-US" altLang="en-US" i="1" dirty="0">
                <a:ea typeface="ヒラギノ角ゴ Pro W3" charset="-128"/>
              </a:rPr>
              <a:t>standard deviation</a:t>
            </a:r>
            <a:r>
              <a:rPr lang="en-US" altLang="en-US" dirty="0">
                <a:ea typeface="ヒラギノ角ゴ Pro W3" charset="-128"/>
              </a:rPr>
              <a:t> of the number of men who help at home, based on the first survey?</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12.37 (correct)</a:t>
            </a:r>
          </a:p>
          <a:p>
            <a:pPr marL="0" indent="-381000" eaLnBrk="1" hangingPunct="1">
              <a:buFont typeface="Wingdings" pitchFamily="2" charset="2"/>
              <a:buNone/>
            </a:pPr>
            <a:r>
              <a:rPr lang="en-US" altLang="en-US" dirty="0">
                <a:ea typeface="ヒラギノ角ゴ Pro W3" charset="-128"/>
              </a:rPr>
              <a:t>b. 17.32</a:t>
            </a:r>
          </a:p>
          <a:p>
            <a:pPr marL="0" indent="-381000" eaLnBrk="1" hangingPunct="1">
              <a:buFont typeface="Wingdings" pitchFamily="2" charset="2"/>
              <a:buNone/>
            </a:pPr>
            <a:r>
              <a:rPr lang="en-US" altLang="en-US" dirty="0">
                <a:ea typeface="ヒラギノ角ゴ Pro W3" charset="-128"/>
              </a:rPr>
              <a:t>c. 153</a:t>
            </a:r>
          </a:p>
        </p:txBody>
      </p:sp>
      <p:graphicFrame>
        <p:nvGraphicFramePr>
          <p:cNvPr id="33798" name="Object 6" descr="The image shows a mathematical expression, mentioned as: standard deviation &quot;sigma&quot; equals to square root of product of &quot;n,&quot; &quot;p,&quot; and &quot;q.&quot;"/>
          <p:cNvGraphicFramePr>
            <a:graphicFrameLocks noChangeAspect="1"/>
          </p:cNvGraphicFramePr>
          <p:nvPr>
            <p:extLst>
              <p:ext uri="{D42A27DB-BD31-4B8C-83A1-F6EECF244321}">
                <p14:modId xmlns:p14="http://schemas.microsoft.com/office/powerpoint/2010/main" val="416744359"/>
              </p:ext>
            </p:extLst>
          </p:nvPr>
        </p:nvGraphicFramePr>
        <p:xfrm>
          <a:off x="3754438" y="4192588"/>
          <a:ext cx="2206625" cy="519112"/>
        </p:xfrm>
        <a:graphic>
          <a:graphicData uri="http://schemas.openxmlformats.org/presentationml/2006/ole">
            <mc:AlternateContent xmlns:mc="http://schemas.openxmlformats.org/markup-compatibility/2006">
              <mc:Choice xmlns:v="urn:schemas-microsoft-com:vml" Requires="v">
                <p:oleObj name="Equation" r:id="rId3" imgW="1434960" imgH="342720" progId="Equation.DSMT4">
                  <p:embed/>
                </p:oleObj>
              </mc:Choice>
              <mc:Fallback>
                <p:oleObj name="Equation" r:id="rId3" imgW="1434960" imgH="342720" progId="Equation.DSMT4">
                  <p:embed/>
                  <p:pic>
                    <p:nvPicPr>
                      <p:cNvPr id="0" name=""/>
                      <p:cNvPicPr>
                        <a:picLocks noChangeAspect="1" noChangeArrowheads="1"/>
                      </p:cNvPicPr>
                      <p:nvPr/>
                    </p:nvPicPr>
                    <p:blipFill>
                      <a:blip r:embed="rId4"/>
                      <a:srcRect/>
                      <a:stretch>
                        <a:fillRect/>
                      </a:stretch>
                    </p:blipFill>
                    <p:spPr bwMode="auto">
                      <a:xfrm>
                        <a:off x="3754438" y="4192588"/>
                        <a:ext cx="2206625" cy="5191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3877889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5.3-16</a:t>
            </a:r>
          </a:p>
        </p:txBody>
      </p:sp>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From previous polls, it is believed that </a:t>
            </a:r>
            <a:r>
              <a:rPr lang="en-US" altLang="en-US" b="1" dirty="0">
                <a:ea typeface="ヒラギノ角ゴ Pro W3" charset="-128"/>
              </a:rPr>
              <a:t>66%</a:t>
            </a:r>
            <a:r>
              <a:rPr lang="en-US" altLang="en-US" dirty="0">
                <a:ea typeface="ヒラギノ角ゴ Pro W3" charset="-128"/>
              </a:rPr>
              <a:t> of likely voters prefer the incumbent. A new poll of </a:t>
            </a:r>
            <a:r>
              <a:rPr lang="en-US" altLang="en-US" b="1" dirty="0">
                <a:ea typeface="ヒラギノ角ゴ Pro W3" charset="-128"/>
              </a:rPr>
              <a:t>500 </a:t>
            </a:r>
            <a:r>
              <a:rPr lang="en-US" altLang="en-US" dirty="0">
                <a:ea typeface="ヒラギノ角ゴ Pro W3" charset="-128"/>
              </a:rPr>
              <a:t>likely voters will be conducted. In the new poll, if the proportion favoring the incumbent has not changed, what will be the </a:t>
            </a:r>
            <a:r>
              <a:rPr lang="en-US" altLang="en-US" i="1" dirty="0">
                <a:ea typeface="ヒラギノ角ゴ Pro W3" charset="-128"/>
              </a:rPr>
              <a:t>mean</a:t>
            </a:r>
            <a:r>
              <a:rPr lang="en-US" altLang="en-US" dirty="0">
                <a:ea typeface="ヒラギノ角ゴ Pro W3" charset="-128"/>
              </a:rPr>
              <a:t> and </a:t>
            </a:r>
            <a:r>
              <a:rPr lang="en-US" altLang="en-US" i="1" dirty="0">
                <a:ea typeface="ヒラギノ角ゴ Pro W3" charset="-128"/>
              </a:rPr>
              <a:t>standard deviation </a:t>
            </a:r>
            <a:r>
              <a:rPr lang="en-US" altLang="en-US" dirty="0">
                <a:ea typeface="ヒラギノ角ゴ Pro W3" charset="-128"/>
              </a:rPr>
              <a:t>of the number preferring the incumbent?</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a:t>
            </a:r>
            <a:r>
              <a:rPr lang="en-US" altLang="en-US" i="1" dirty="0">
                <a:latin typeface="Symbol" pitchFamily="18" charset="2"/>
                <a:ea typeface="ヒラギノ角ゴ Pro W3" charset="-128"/>
              </a:rPr>
              <a:t>m</a:t>
            </a:r>
            <a:r>
              <a:rPr lang="en-US" altLang="en-US" dirty="0">
                <a:ea typeface="ヒラギノ角ゴ Pro W3" charset="-128"/>
              </a:rPr>
              <a:t> = 330, </a:t>
            </a:r>
            <a:r>
              <a:rPr lang="en-US" altLang="en-US" i="1" dirty="0">
                <a:latin typeface="Symbol" pitchFamily="18" charset="2"/>
                <a:ea typeface="ヒラギノ角ゴ Pro W3" charset="-128"/>
              </a:rPr>
              <a:t>s</a:t>
            </a:r>
            <a:r>
              <a:rPr lang="en-US" altLang="en-US" dirty="0">
                <a:ea typeface="ヒラギノ角ゴ Pro W3" charset="-128"/>
              </a:rPr>
              <a:t> = 10.59</a:t>
            </a:r>
          </a:p>
          <a:p>
            <a:pPr marL="0" indent="-381000" eaLnBrk="1" hangingPunct="1">
              <a:buFont typeface="Wingdings" pitchFamily="2" charset="2"/>
              <a:buNone/>
            </a:pPr>
            <a:r>
              <a:rPr lang="en-US" altLang="en-US" dirty="0">
                <a:ea typeface="ヒラギノ角ゴ Pro W3" charset="-128"/>
              </a:rPr>
              <a:t>b. </a:t>
            </a:r>
            <a:r>
              <a:rPr lang="en-US" altLang="en-US" i="1" dirty="0">
                <a:latin typeface="Symbol" pitchFamily="18" charset="2"/>
                <a:ea typeface="ヒラギノ角ゴ Pro W3" charset="-128"/>
              </a:rPr>
              <a:t>m</a:t>
            </a:r>
            <a:r>
              <a:rPr lang="en-US" altLang="en-US" dirty="0">
                <a:ea typeface="ヒラギノ角ゴ Pro W3" charset="-128"/>
              </a:rPr>
              <a:t> = 0.66, </a:t>
            </a:r>
            <a:r>
              <a:rPr lang="en-US" altLang="en-US" i="1" dirty="0">
                <a:latin typeface="Symbol" pitchFamily="18" charset="2"/>
                <a:ea typeface="ヒラギノ角ゴ Pro W3" charset="-128"/>
              </a:rPr>
              <a:t>s</a:t>
            </a:r>
            <a:r>
              <a:rPr lang="en-US" altLang="en-US" dirty="0">
                <a:ea typeface="ヒラギノ角ゴ Pro W3" charset="-128"/>
              </a:rPr>
              <a:t> = 0.021</a:t>
            </a:r>
          </a:p>
          <a:p>
            <a:pPr marL="0" indent="-381000" eaLnBrk="1" hangingPunct="1">
              <a:buFont typeface="Wingdings" pitchFamily="2" charset="2"/>
              <a:buNone/>
            </a:pPr>
            <a:r>
              <a:rPr lang="en-US" altLang="en-US" dirty="0">
                <a:ea typeface="ヒラギノ角ゴ Pro W3" charset="-128"/>
              </a:rPr>
              <a:t>c. </a:t>
            </a:r>
            <a:r>
              <a:rPr lang="en-US" altLang="en-US" i="1" dirty="0">
                <a:latin typeface="Symbol" pitchFamily="18" charset="2"/>
                <a:ea typeface="ヒラギノ角ゴ Pro W3" charset="-128"/>
              </a:rPr>
              <a:t>m</a:t>
            </a:r>
            <a:r>
              <a:rPr lang="en-US" altLang="en-US" dirty="0">
                <a:ea typeface="ヒラギノ角ゴ Pro W3" charset="-128"/>
              </a:rPr>
              <a:t> = 330, </a:t>
            </a:r>
            <a:r>
              <a:rPr lang="en-US" altLang="en-US" i="1" dirty="0">
                <a:latin typeface="Symbol" pitchFamily="18" charset="2"/>
                <a:ea typeface="ヒラギノ角ゴ Pro W3" charset="-128"/>
              </a:rPr>
              <a:t>s</a:t>
            </a:r>
            <a:r>
              <a:rPr lang="en-US" altLang="en-US" dirty="0">
                <a:ea typeface="ヒラギノ角ゴ Pro W3" charset="-128"/>
              </a:rPr>
              <a:t> = 18.17</a:t>
            </a:r>
            <a:endParaRPr lang="en-US" altLang="en-US" dirty="0">
              <a:solidFill>
                <a:schemeClr val="bg1"/>
              </a:solidFill>
              <a:ea typeface="ヒラギノ角ゴ Pro W3" charset="-128"/>
            </a:endParaRPr>
          </a:p>
          <a:p>
            <a:pPr marL="0" indent="-381000" eaLnBrk="1" hangingPunct="1">
              <a:buFont typeface="Wingdings" pitchFamily="2" charset="2"/>
              <a:buNone/>
            </a:pPr>
            <a:endParaRPr lang="en-US" altLang="en-US" dirty="0">
              <a:solidFill>
                <a:schemeClr val="bg1"/>
              </a:solidFill>
              <a:ea typeface="ヒラギノ角ゴ Pro W3" charset="-128"/>
            </a:endParaRPr>
          </a:p>
          <a:p>
            <a:pPr marL="0" indent="-381000" eaLnBrk="1" hangingPunct="1">
              <a:buFont typeface="Wingdings" pitchFamily="2" charset="2"/>
              <a:buNone/>
            </a:pPr>
            <a:endParaRPr lang="en-US" altLang="en-US"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5.3-16 answer</a:t>
            </a:r>
          </a:p>
        </p:txBody>
      </p:sp>
      <p:sp>
        <p:nvSpPr>
          <p:cNvPr id="1389571"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From previous polls, it is believed that </a:t>
            </a:r>
            <a:r>
              <a:rPr lang="en-US" altLang="en-US" b="1" dirty="0">
                <a:ea typeface="ヒラギノ角ゴ Pro W3" charset="-128"/>
              </a:rPr>
              <a:t>66%</a:t>
            </a:r>
            <a:r>
              <a:rPr lang="en-US" altLang="en-US" dirty="0">
                <a:ea typeface="ヒラギノ角ゴ Pro W3" charset="-128"/>
              </a:rPr>
              <a:t> of likely voters prefer the incumbent. A new poll of </a:t>
            </a:r>
            <a:r>
              <a:rPr lang="en-US" altLang="en-US" b="1" dirty="0">
                <a:ea typeface="ヒラギノ角ゴ Pro W3" charset="-128"/>
              </a:rPr>
              <a:t>500 </a:t>
            </a:r>
            <a:r>
              <a:rPr lang="en-US" altLang="en-US" dirty="0">
                <a:ea typeface="ヒラギノ角ゴ Pro W3" charset="-128"/>
              </a:rPr>
              <a:t>likely voters will be conducted. In the new poll, if the proportion favoring the incumbent has not changed, what will be the </a:t>
            </a:r>
            <a:r>
              <a:rPr lang="en-US" altLang="en-US" i="1" dirty="0">
                <a:ea typeface="ヒラギノ角ゴ Pro W3" charset="-128"/>
              </a:rPr>
              <a:t>mean</a:t>
            </a:r>
            <a:r>
              <a:rPr lang="en-US" altLang="en-US" dirty="0">
                <a:ea typeface="ヒラギノ角ゴ Pro W3" charset="-128"/>
              </a:rPr>
              <a:t> and </a:t>
            </a:r>
            <a:r>
              <a:rPr lang="en-US" altLang="en-US" i="1" dirty="0">
                <a:ea typeface="ヒラギノ角ゴ Pro W3" charset="-128"/>
              </a:rPr>
              <a:t>standard deviation </a:t>
            </a:r>
            <a:r>
              <a:rPr lang="en-US" altLang="en-US" dirty="0">
                <a:ea typeface="ヒラギノ角ゴ Pro W3" charset="-128"/>
              </a:rPr>
              <a:t>of the number preferring the incumbent?</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a:t>
            </a:r>
            <a:r>
              <a:rPr lang="en-US" altLang="en-US" b="1" i="1" dirty="0">
                <a:latin typeface="Symbol" pitchFamily="18" charset="2"/>
                <a:ea typeface="ヒラギノ角ゴ Pro W3" charset="-128"/>
              </a:rPr>
              <a:t>m</a:t>
            </a:r>
            <a:r>
              <a:rPr lang="en-US" altLang="en-US" b="1" dirty="0">
                <a:ea typeface="ヒラギノ角ゴ Pro W3" charset="-128"/>
              </a:rPr>
              <a:t> = 330, </a:t>
            </a:r>
            <a:r>
              <a:rPr lang="en-US" altLang="en-US" b="1" i="1" dirty="0">
                <a:latin typeface="Symbol" pitchFamily="18" charset="2"/>
                <a:ea typeface="ヒラギノ角ゴ Pro W3" charset="-128"/>
              </a:rPr>
              <a:t>s</a:t>
            </a:r>
            <a:r>
              <a:rPr lang="en-US" altLang="en-US" b="1" dirty="0">
                <a:ea typeface="ヒラギノ角ゴ Pro W3" charset="-128"/>
              </a:rPr>
              <a:t> = 10.59 (correct)</a:t>
            </a:r>
          </a:p>
          <a:p>
            <a:pPr marL="0" indent="-381000" eaLnBrk="1" hangingPunct="1">
              <a:buFont typeface="Wingdings" pitchFamily="2" charset="2"/>
              <a:buNone/>
            </a:pPr>
            <a:r>
              <a:rPr lang="en-US" altLang="en-US" dirty="0">
                <a:ea typeface="ヒラギノ角ゴ Pro W3" charset="-128"/>
              </a:rPr>
              <a:t>b. </a:t>
            </a:r>
            <a:r>
              <a:rPr lang="en-US" altLang="en-US" i="1" dirty="0">
                <a:latin typeface="Symbol" pitchFamily="18" charset="2"/>
                <a:ea typeface="ヒラギノ角ゴ Pro W3" charset="-128"/>
              </a:rPr>
              <a:t>m</a:t>
            </a:r>
            <a:r>
              <a:rPr lang="en-US" altLang="en-US" dirty="0">
                <a:ea typeface="ヒラギノ角ゴ Pro W3" charset="-128"/>
              </a:rPr>
              <a:t> = 0.66, </a:t>
            </a:r>
            <a:r>
              <a:rPr lang="en-US" altLang="en-US" i="1" dirty="0">
                <a:latin typeface="Symbol" pitchFamily="18" charset="2"/>
                <a:ea typeface="ヒラギノ角ゴ Pro W3" charset="-128"/>
              </a:rPr>
              <a:t>s</a:t>
            </a:r>
            <a:r>
              <a:rPr lang="en-US" altLang="en-US" dirty="0">
                <a:ea typeface="ヒラギノ角ゴ Pro W3" charset="-128"/>
              </a:rPr>
              <a:t> = 0.021</a:t>
            </a:r>
          </a:p>
          <a:p>
            <a:pPr marL="0" indent="-381000" eaLnBrk="1" hangingPunct="1">
              <a:buFont typeface="Wingdings" pitchFamily="2" charset="2"/>
              <a:buNone/>
            </a:pPr>
            <a:r>
              <a:rPr lang="en-US" altLang="en-US" dirty="0">
                <a:ea typeface="ヒラギノ角ゴ Pro W3" charset="-128"/>
              </a:rPr>
              <a:t>c. </a:t>
            </a:r>
            <a:r>
              <a:rPr lang="en-US" altLang="en-US" i="1" dirty="0">
                <a:latin typeface="Symbol" pitchFamily="18" charset="2"/>
                <a:ea typeface="ヒラギノ角ゴ Pro W3" charset="-128"/>
              </a:rPr>
              <a:t>m</a:t>
            </a:r>
            <a:r>
              <a:rPr lang="en-US" altLang="en-US" dirty="0">
                <a:ea typeface="ヒラギノ角ゴ Pro W3" charset="-128"/>
              </a:rPr>
              <a:t> = 330, </a:t>
            </a:r>
            <a:r>
              <a:rPr lang="en-US" altLang="en-US" i="1" dirty="0">
                <a:latin typeface="Symbol" pitchFamily="18" charset="2"/>
                <a:ea typeface="ヒラギノ角ゴ Pro W3" charset="-128"/>
              </a:rPr>
              <a:t>s</a:t>
            </a:r>
            <a:r>
              <a:rPr lang="en-US" altLang="en-US" dirty="0">
                <a:ea typeface="ヒラギノ角ゴ Pro W3" charset="-128"/>
              </a:rPr>
              <a:t> = 18.17</a:t>
            </a:r>
            <a:endParaRPr lang="en-US" altLang="en-US" dirty="0">
              <a:solidFill>
                <a:schemeClr val="bg1"/>
              </a:solidFill>
              <a:ea typeface="ヒラギノ角ゴ Pro W3" charset="-128"/>
            </a:endParaRPr>
          </a:p>
          <a:p>
            <a:pPr marL="0" indent="-381000" eaLnBrk="1" hangingPunct="1">
              <a:buFont typeface="Wingdings" pitchFamily="2" charset="2"/>
              <a:buNone/>
            </a:pPr>
            <a:endParaRPr lang="en-US" altLang="en-US" dirty="0">
              <a:solidFill>
                <a:schemeClr val="bg1"/>
              </a:solidFill>
              <a:ea typeface="ヒラギノ角ゴ Pro W3" charset="-128"/>
            </a:endParaRPr>
          </a:p>
          <a:p>
            <a:pPr marL="0" indent="-381000" eaLnBrk="1" hangingPunct="1">
              <a:buFont typeface="Wingdings" pitchFamily="2" charset="2"/>
              <a:buNone/>
            </a:pPr>
            <a:endParaRPr lang="en-US" altLang="en-US" dirty="0">
              <a:solidFill>
                <a:schemeClr val="bg1"/>
              </a:solidFill>
              <a:ea typeface="ヒラギノ角ゴ Pro W3" charset="-128"/>
            </a:endParaRPr>
          </a:p>
        </p:txBody>
      </p:sp>
      <p:graphicFrame>
        <p:nvGraphicFramePr>
          <p:cNvPr id="31750" name="Object 6" descr="The image shows mathematical expressions, mentioned as: mean 'mew sign' equals to the product of &quot;n&quot; and &quot;p.&quot; The second expression depicts Standard deviation 'sigma sign' equals to square root of product of &quot;n,&quot; &quot;p,&quot; and &quot;q.&quot;"/>
          <p:cNvGraphicFramePr>
            <a:graphicFrameLocks noChangeAspect="1"/>
          </p:cNvGraphicFramePr>
          <p:nvPr>
            <p:extLst>
              <p:ext uri="{D42A27DB-BD31-4B8C-83A1-F6EECF244321}">
                <p14:modId xmlns:p14="http://schemas.microsoft.com/office/powerpoint/2010/main" val="3864328930"/>
              </p:ext>
            </p:extLst>
          </p:nvPr>
        </p:nvGraphicFramePr>
        <p:xfrm>
          <a:off x="4724400" y="3733800"/>
          <a:ext cx="4057650" cy="561975"/>
        </p:xfrm>
        <a:graphic>
          <a:graphicData uri="http://schemas.openxmlformats.org/presentationml/2006/ole">
            <mc:AlternateContent xmlns:mc="http://schemas.openxmlformats.org/markup-compatibility/2006">
              <mc:Choice xmlns:v="urn:schemas-microsoft-com:vml" Requires="v">
                <p:oleObj name="Equation" r:id="rId3" imgW="2463480" imgH="342720" progId="Equation.DSMT4">
                  <p:embed/>
                </p:oleObj>
              </mc:Choice>
              <mc:Fallback>
                <p:oleObj name="Equation" r:id="rId3" imgW="2463480" imgH="342720" progId="Equation.DSMT4">
                  <p:embed/>
                  <p:pic>
                    <p:nvPicPr>
                      <p:cNvPr id="0" name=""/>
                      <p:cNvPicPr>
                        <a:picLocks noChangeAspect="1" noChangeArrowheads="1"/>
                      </p:cNvPicPr>
                      <p:nvPr/>
                    </p:nvPicPr>
                    <p:blipFill>
                      <a:blip r:embed="rId4"/>
                      <a:srcRect/>
                      <a:stretch>
                        <a:fillRect/>
                      </a:stretch>
                    </p:blipFill>
                    <p:spPr bwMode="auto">
                      <a:xfrm>
                        <a:off x="4724400" y="3733800"/>
                        <a:ext cx="4057650" cy="561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3591009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5.3-17</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communication-monitoring company claims that 45% of email messages are spam. Suppose you randomly select 12 messages from your inbox. What is the probability that at least seven of them are spam?</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spcBef>
                <a:spcPct val="0"/>
              </a:spcBef>
              <a:buFont typeface="Wingdings" pitchFamily="2" charset="2"/>
              <a:buNone/>
            </a:pPr>
            <a:r>
              <a:rPr lang="en-US" altLang="en-US" dirty="0">
                <a:ea typeface="ヒラギノ角ゴ Pro W3" charset="-128"/>
              </a:rPr>
              <a:t>a. 0.2607</a:t>
            </a:r>
          </a:p>
          <a:p>
            <a:pPr marL="0" indent="-381000" eaLnBrk="1" hangingPunct="1">
              <a:lnSpc>
                <a:spcPct val="90000"/>
              </a:lnSpc>
              <a:spcBef>
                <a:spcPct val="0"/>
              </a:spcBef>
              <a:buFont typeface="Wingdings" pitchFamily="2" charset="2"/>
              <a:buNone/>
            </a:pPr>
            <a:r>
              <a:rPr lang="en-US" altLang="en-US" dirty="0">
                <a:ea typeface="ヒラギノ角ゴ Pro W3" charset="-128"/>
              </a:rPr>
              <a:t>b. 0.1489</a:t>
            </a:r>
          </a:p>
          <a:p>
            <a:pPr marL="0" indent="-381000" eaLnBrk="1" hangingPunct="1">
              <a:lnSpc>
                <a:spcPct val="90000"/>
              </a:lnSpc>
              <a:spcBef>
                <a:spcPct val="0"/>
              </a:spcBef>
              <a:buFont typeface="Wingdings" pitchFamily="2" charset="2"/>
              <a:buNone/>
            </a:pPr>
            <a:r>
              <a:rPr lang="en-US" altLang="en-US" dirty="0">
                <a:ea typeface="ヒラギノ角ゴ Pro W3" charset="-128"/>
              </a:rPr>
              <a:t>c. 0.8882</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5.3-17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communication-monitoring company claims that 45% of email messages are spam. Suppose you randomly select 12 messages from your inbox. What is the probability that at least seven of them are spam?</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spcBef>
                <a:spcPct val="0"/>
              </a:spcBef>
              <a:buFont typeface="Wingdings" pitchFamily="2" charset="2"/>
              <a:buNone/>
            </a:pPr>
            <a:r>
              <a:rPr lang="en-US" altLang="en-US" b="1" dirty="0">
                <a:ea typeface="ヒラギノ角ゴ Pro W3" charset="-128"/>
              </a:rPr>
              <a:t>a. 0.2607 (correct)</a:t>
            </a:r>
          </a:p>
          <a:p>
            <a:pPr marL="0" indent="-381000" eaLnBrk="1" hangingPunct="1">
              <a:lnSpc>
                <a:spcPct val="90000"/>
              </a:lnSpc>
              <a:spcBef>
                <a:spcPct val="0"/>
              </a:spcBef>
              <a:buFont typeface="Wingdings" pitchFamily="2" charset="2"/>
              <a:buNone/>
            </a:pPr>
            <a:r>
              <a:rPr lang="en-US" altLang="en-US" dirty="0">
                <a:ea typeface="ヒラギノ角ゴ Pro W3" charset="-128"/>
              </a:rPr>
              <a:t>b. 0.1489</a:t>
            </a:r>
          </a:p>
          <a:p>
            <a:pPr marL="0" indent="-381000" eaLnBrk="1" hangingPunct="1">
              <a:lnSpc>
                <a:spcPct val="90000"/>
              </a:lnSpc>
              <a:spcBef>
                <a:spcPct val="0"/>
              </a:spcBef>
              <a:buFont typeface="Wingdings" pitchFamily="2" charset="2"/>
              <a:buNone/>
            </a:pPr>
            <a:r>
              <a:rPr lang="en-US" altLang="en-US" dirty="0">
                <a:ea typeface="ヒラギノ角ゴ Pro W3" charset="-128"/>
              </a:rPr>
              <a:t>c. 0.8882</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graphicFrame>
        <p:nvGraphicFramePr>
          <p:cNvPr id="87043" name="Object 2" descr="The image shows a mathematical expression, mentioned as: &quot;P&quot; bracket open &quot;X&quot; is greater than equals to &quot;7,&quot; use table C."/>
          <p:cNvGraphicFramePr>
            <a:graphicFrameLocks noChangeAspect="1"/>
          </p:cNvGraphicFramePr>
          <p:nvPr>
            <p:extLst>
              <p:ext uri="{D42A27DB-BD31-4B8C-83A1-F6EECF244321}">
                <p14:modId xmlns:p14="http://schemas.microsoft.com/office/powerpoint/2010/main" val="56148838"/>
              </p:ext>
            </p:extLst>
          </p:nvPr>
        </p:nvGraphicFramePr>
        <p:xfrm>
          <a:off x="4090169" y="3654124"/>
          <a:ext cx="963662" cy="469900"/>
        </p:xfrm>
        <a:graphic>
          <a:graphicData uri="http://schemas.openxmlformats.org/presentationml/2006/ole">
            <mc:AlternateContent xmlns:mc="http://schemas.openxmlformats.org/markup-compatibility/2006">
              <mc:Choice xmlns:v="urn:schemas-microsoft-com:vml" Requires="v">
                <p:oleObj name="Equation" r:id="rId3" imgW="609480" imgH="203040" progId="Equation.DSMT4">
                  <p:embed/>
                </p:oleObj>
              </mc:Choice>
              <mc:Fallback>
                <p:oleObj name="Equation" r:id="rId3" imgW="609480" imgH="203040" progId="Equation.DSMT4">
                  <p:embed/>
                  <p:pic>
                    <p:nvPicPr>
                      <p:cNvPr id="0" name=""/>
                      <p:cNvPicPr>
                        <a:picLocks noChangeAspect="1" noChangeArrowheads="1"/>
                      </p:cNvPicPr>
                      <p:nvPr/>
                    </p:nvPicPr>
                    <p:blipFill>
                      <a:blip r:embed="rId4"/>
                      <a:srcRect/>
                      <a:stretch>
                        <a:fillRect/>
                      </a:stretch>
                    </p:blipFill>
                    <p:spPr bwMode="auto">
                      <a:xfrm>
                        <a:off x="4090169" y="3654124"/>
                        <a:ext cx="963662" cy="469900"/>
                      </a:xfrm>
                      <a:prstGeom prst="rect">
                        <a:avLst/>
                      </a:prstGeom>
                      <a:solidFill>
                        <a:schemeClr val="bg1"/>
                      </a:solidFill>
                      <a:ln>
                        <a:noFill/>
                      </a:ln>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4078328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5.3-18</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communication-monitoring company claims that 45% of email messages are spam. After being on vacation, you return to 250 emails in your inbox. What is the approximate probability that at least 40% are spam?</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0.9441</a:t>
            </a:r>
          </a:p>
          <a:p>
            <a:pPr marL="0" indent="-381000" eaLnBrk="1" hangingPunct="1">
              <a:lnSpc>
                <a:spcPct val="90000"/>
              </a:lnSpc>
              <a:buFont typeface="Wingdings" pitchFamily="2" charset="2"/>
              <a:buNone/>
            </a:pPr>
            <a:r>
              <a:rPr lang="en-US" altLang="en-US" dirty="0">
                <a:ea typeface="ヒラギノ角ゴ Pro W3" charset="-128"/>
              </a:rPr>
              <a:t>b. 0.7500</a:t>
            </a:r>
          </a:p>
          <a:p>
            <a:pPr marL="0" indent="-381000" eaLnBrk="1" hangingPunct="1">
              <a:lnSpc>
                <a:spcPct val="90000"/>
              </a:lnSpc>
              <a:buFont typeface="Wingdings" pitchFamily="2" charset="2"/>
              <a:buNone/>
            </a:pPr>
            <a:r>
              <a:rPr lang="en-US" altLang="en-US" dirty="0">
                <a:ea typeface="ヒラギノ角ゴ Pro W3" charset="-128"/>
              </a:rPr>
              <a:t>c. 0.6341</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5.3-18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communication-monitoring company claims that 45% of email messages are spam. After being on vacation, you return to 250 emails in your inbox. What is the approximate probability that at least 40% are spam?</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b="1" dirty="0">
                <a:ea typeface="ヒラギノ角ゴ Pro W3" charset="-128"/>
              </a:rPr>
              <a:t>a. 0.9441 (correct)</a:t>
            </a:r>
          </a:p>
          <a:p>
            <a:pPr marL="0" indent="-381000" eaLnBrk="1" hangingPunct="1">
              <a:lnSpc>
                <a:spcPct val="90000"/>
              </a:lnSpc>
              <a:buFont typeface="Wingdings" pitchFamily="2" charset="2"/>
              <a:buNone/>
            </a:pPr>
            <a:r>
              <a:rPr lang="en-US" altLang="en-US" dirty="0">
                <a:ea typeface="ヒラギノ角ゴ Pro W3" charset="-128"/>
              </a:rPr>
              <a:t>b. 0.7500</a:t>
            </a:r>
          </a:p>
          <a:p>
            <a:pPr marL="0" indent="-381000" eaLnBrk="1" hangingPunct="1">
              <a:lnSpc>
                <a:spcPct val="90000"/>
              </a:lnSpc>
              <a:buFont typeface="Wingdings" pitchFamily="2" charset="2"/>
              <a:buNone/>
            </a:pPr>
            <a:r>
              <a:rPr lang="en-US" altLang="en-US" dirty="0">
                <a:ea typeface="ヒラギノ角ゴ Pro W3" charset="-128"/>
              </a:rPr>
              <a:t>c. 0.6341</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graphicFrame>
        <p:nvGraphicFramePr>
          <p:cNvPr id="87043" name="Object 2" descr="The image shows mathematical expressions, which are mentioned as:&#10;Probability &quot;P&quot; bracket open, proportion &quot;p&quot; in lower case with a cap&quot; is greater than equal to &quot;0.40,&quot; bracket close, which is equal to &quot;P&quot; bracket open &quot;Z&quot; is greater than equal to an expression, which is given as &quot;0.40&quot; minus &quot;0.45&quot; divide by the square root of the product of &quot;0.45 and &quot;0.55&quot; divided by 250, bracket close.&#10;&#10;The second expression is mentioned as: Probability &quot;P&quot; bracket open &quot;Z&quot; is greater than equal to &quot;minus 1.59,&quot; equals to 1 minus &quot;P&quot; bracket open &quot;Z&quot; is less than &quot;minus 1.59.&quot;&#10;&#10;The third expression is given as: &quot;1&quot; minus &quot;0.0559&quot; equals to &quot;0.9441.&quot;"/>
          <p:cNvGraphicFramePr>
            <a:graphicFrameLocks noChangeAspect="1"/>
          </p:cNvGraphicFramePr>
          <p:nvPr>
            <p:extLst>
              <p:ext uri="{D42A27DB-BD31-4B8C-83A1-F6EECF244321}">
                <p14:modId xmlns:p14="http://schemas.microsoft.com/office/powerpoint/2010/main" val="2826938442"/>
              </p:ext>
            </p:extLst>
          </p:nvPr>
        </p:nvGraphicFramePr>
        <p:xfrm>
          <a:off x="3733800" y="3200400"/>
          <a:ext cx="3886372" cy="2114550"/>
        </p:xfrm>
        <a:graphic>
          <a:graphicData uri="http://schemas.openxmlformats.org/presentationml/2006/ole">
            <mc:AlternateContent xmlns:mc="http://schemas.openxmlformats.org/markup-compatibility/2006">
              <mc:Choice xmlns:v="urn:schemas-microsoft-com:vml" Requires="v">
                <p:oleObj name="Equation" r:id="rId3" imgW="3886372" imgH="2114550" progId="Equation.3">
                  <p:embed/>
                </p:oleObj>
              </mc:Choice>
              <mc:Fallback>
                <p:oleObj name="Equation" r:id="rId3" imgW="3886372" imgH="211455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886372" cy="2114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270140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5.1-3 answer</a:t>
            </a:r>
          </a:p>
        </p:txBody>
      </p:sp>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If the sampling distribution of a statistic is centered near the true parameter being estimated, we say it has small</a:t>
            </a:r>
            <a:endParaRPr lang="en-US" altLang="ja-JP"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b="1" dirty="0">
                <a:ea typeface="ヒラギノ角ゴ Pro W3" charset="-128"/>
              </a:rPr>
              <a:t>a. bias. (correct)</a:t>
            </a:r>
          </a:p>
          <a:p>
            <a:pPr marL="0" indent="-381000" eaLnBrk="1" hangingPunct="1">
              <a:lnSpc>
                <a:spcPct val="90000"/>
              </a:lnSpc>
              <a:buFont typeface="Wingdings" pitchFamily="2" charset="2"/>
              <a:buNone/>
            </a:pPr>
            <a:r>
              <a:rPr lang="en-US" altLang="en-US" dirty="0">
                <a:ea typeface="ヒラギノ角ゴ Pro W3" charset="-128"/>
              </a:rPr>
              <a:t>b. variability.</a:t>
            </a:r>
          </a:p>
          <a:p>
            <a:pPr marL="0" indent="-381000" eaLnBrk="1" hangingPunct="1">
              <a:lnSpc>
                <a:spcPct val="90000"/>
              </a:lnSpc>
              <a:buFont typeface="Wingdings" pitchFamily="2" charset="2"/>
              <a:buNone/>
            </a:pPr>
            <a:r>
              <a:rPr lang="en-US" altLang="en-US" dirty="0">
                <a:ea typeface="ヒラギノ角ゴ Pro W3" charset="-128"/>
              </a:rPr>
              <a:t>c. margin of error.</a:t>
            </a:r>
          </a:p>
          <a:p>
            <a:pPr marL="0" indent="-381000" eaLnBrk="1" hangingPunct="1">
              <a:lnSpc>
                <a:spcPct val="90000"/>
              </a:lnSpc>
              <a:buFont typeface="Wingdings" pitchFamily="2" charset="2"/>
              <a:buNone/>
            </a:pPr>
            <a:endParaRPr lang="en-US" altLang="en-US" dirty="0">
              <a:ea typeface="ヒラギノ角ゴ Pro W3" charset="-128"/>
            </a:endParaRPr>
          </a:p>
        </p:txBody>
      </p:sp>
      <p:sp>
        <p:nvSpPr>
          <p:cNvPr id="5" name="Footer Placeholder 4"/>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extLst>
      <p:ext uri="{BB962C8B-B14F-4D97-AF65-F5344CB8AC3E}">
        <p14:creationId xmlns:p14="http://schemas.microsoft.com/office/powerpoint/2010/main" val="1992896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5.3-19</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proportion of students who own a cell phone on the university campus is approximately 90%. In a random sample of 15 students, what is the probability that exactly 11 of them own a cell phone? </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0.0428</a:t>
            </a:r>
          </a:p>
          <a:p>
            <a:pPr marL="0" indent="-381000" eaLnBrk="1" hangingPunct="1">
              <a:lnSpc>
                <a:spcPct val="90000"/>
              </a:lnSpc>
              <a:buFont typeface="Wingdings" pitchFamily="2" charset="2"/>
              <a:buNone/>
            </a:pPr>
            <a:r>
              <a:rPr lang="en-US" altLang="en-US" dirty="0">
                <a:ea typeface="ヒラギノ角ゴ Pro W3" charset="-128"/>
              </a:rPr>
              <a:t>b. 0.0567</a:t>
            </a:r>
          </a:p>
          <a:p>
            <a:pPr marL="0" indent="-381000" eaLnBrk="1" hangingPunct="1">
              <a:lnSpc>
                <a:spcPct val="90000"/>
              </a:lnSpc>
              <a:buFont typeface="Wingdings" pitchFamily="2" charset="2"/>
              <a:buNone/>
            </a:pPr>
            <a:r>
              <a:rPr lang="en-US" altLang="en-US" dirty="0">
                <a:ea typeface="ヒラギノ角ゴ Pro W3" charset="-128"/>
              </a:rPr>
              <a:t>c. 0.0678</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5.3-19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The proportion of students who own a cell phone on the university campus is approximately 90%. In a random sample of 15 students, what is the probability that exactly 11 of them own a cell phone? </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b="1" dirty="0">
                <a:ea typeface="ヒラギノ角ゴ Pro W3" charset="-128"/>
              </a:rPr>
              <a:t>a. 0.0428 (correct)</a:t>
            </a:r>
          </a:p>
          <a:p>
            <a:pPr marL="0" indent="-381000" eaLnBrk="1" hangingPunct="1">
              <a:lnSpc>
                <a:spcPct val="90000"/>
              </a:lnSpc>
              <a:buFont typeface="Wingdings" pitchFamily="2" charset="2"/>
              <a:buNone/>
            </a:pPr>
            <a:r>
              <a:rPr lang="en-US" altLang="en-US" dirty="0">
                <a:ea typeface="ヒラギノ角ゴ Pro W3" charset="-128"/>
              </a:rPr>
              <a:t>b. 0.0567</a:t>
            </a:r>
          </a:p>
          <a:p>
            <a:pPr marL="0" indent="-381000" eaLnBrk="1" hangingPunct="1">
              <a:lnSpc>
                <a:spcPct val="90000"/>
              </a:lnSpc>
              <a:buFont typeface="Wingdings" pitchFamily="2" charset="2"/>
              <a:buNone/>
            </a:pPr>
            <a:r>
              <a:rPr lang="en-US" altLang="en-US" dirty="0">
                <a:ea typeface="ヒラギノ角ゴ Pro W3" charset="-128"/>
              </a:rPr>
              <a:t>c. 0.0678</a:t>
            </a:r>
          </a:p>
          <a:p>
            <a:pPr marL="0" indent="-381000" eaLnBrk="1" hangingPunct="1">
              <a:lnSpc>
                <a:spcPct val="90000"/>
              </a:lnSpc>
              <a:buFont typeface="Wingdings" pitchFamily="2" charset="2"/>
              <a:buAutoNum type="alphaLcParenR"/>
            </a:pPr>
            <a:endParaRPr lang="en-US" altLang="en-US" dirty="0">
              <a:solidFill>
                <a:schemeClr val="bg1"/>
              </a:solidFill>
              <a:ea typeface="ヒラギノ角ゴ Pro W3" charset="-128"/>
            </a:endParaRPr>
          </a:p>
        </p:txBody>
      </p:sp>
      <p:graphicFrame>
        <p:nvGraphicFramePr>
          <p:cNvPr id="87043" name="Object 2" descr="The image shows a probability expression, which is mentioned as: &quot;P&quot; bracket open &quot;X&quot; equals to &quot;11&quot; bracket close, which is equal to &quot;15 divide by 11&quot; multiplied by 11 exponent of &quot;0.90&quot; multiplied by 4 exponent of &quot;0.10,&quot; equals to &quot;0.0428.&quot;"/>
          <p:cNvGraphicFramePr>
            <a:graphicFrameLocks noChangeAspect="1"/>
          </p:cNvGraphicFramePr>
          <p:nvPr>
            <p:extLst>
              <p:ext uri="{D42A27DB-BD31-4B8C-83A1-F6EECF244321}">
                <p14:modId xmlns:p14="http://schemas.microsoft.com/office/powerpoint/2010/main" val="4232886919"/>
              </p:ext>
            </p:extLst>
          </p:nvPr>
        </p:nvGraphicFramePr>
        <p:xfrm>
          <a:off x="2209800" y="4197350"/>
          <a:ext cx="6308725" cy="1136650"/>
        </p:xfrm>
        <a:graphic>
          <a:graphicData uri="http://schemas.openxmlformats.org/presentationml/2006/ole">
            <mc:AlternateContent xmlns:mc="http://schemas.openxmlformats.org/markup-compatibility/2006">
              <mc:Choice xmlns:v="urn:schemas-microsoft-com:vml" Requires="v">
                <p:oleObj name="Equation" r:id="rId3" imgW="4343572" imgH="685800" progId="Equation.3">
                  <p:embed/>
                </p:oleObj>
              </mc:Choice>
              <mc:Fallback>
                <p:oleObj name="Equation" r:id="rId3" imgW="4343572"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197350"/>
                        <a:ext cx="6308725" cy="1136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78713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5.3-20</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manufacturing plant has an accident rate of 1.8 accidents per month. What is the probability of having at most one accident next month?</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0.1653</a:t>
            </a:r>
          </a:p>
          <a:p>
            <a:pPr marL="0" indent="-381000" eaLnBrk="1" hangingPunct="1">
              <a:lnSpc>
                <a:spcPct val="90000"/>
              </a:lnSpc>
              <a:buFont typeface="Wingdings" pitchFamily="2" charset="2"/>
              <a:buNone/>
            </a:pPr>
            <a:r>
              <a:rPr lang="en-US" altLang="en-US" dirty="0">
                <a:ea typeface="ヒラギノ角ゴ Pro W3" charset="-128"/>
              </a:rPr>
              <a:t>b. 0.4628</a:t>
            </a:r>
          </a:p>
          <a:p>
            <a:pPr marL="0" indent="-381000" eaLnBrk="1" hangingPunct="1">
              <a:lnSpc>
                <a:spcPct val="90000"/>
              </a:lnSpc>
              <a:buFont typeface="Wingdings" pitchFamily="2" charset="2"/>
              <a:buNone/>
            </a:pPr>
            <a:r>
              <a:rPr lang="en-US" altLang="en-US" dirty="0">
                <a:ea typeface="ヒラギノ角ゴ Pro W3" charset="-128"/>
              </a:rPr>
              <a:t>c. 0.2975</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5.3-20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manufacturing plant has an accident rate of 1.8 accidents per month. What is the probability of having at most one accident next month?</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0.1653</a:t>
            </a:r>
          </a:p>
          <a:p>
            <a:pPr marL="0" indent="-381000" eaLnBrk="1" hangingPunct="1">
              <a:lnSpc>
                <a:spcPct val="90000"/>
              </a:lnSpc>
              <a:buFont typeface="Wingdings" pitchFamily="2" charset="2"/>
              <a:buNone/>
            </a:pPr>
            <a:r>
              <a:rPr lang="en-US" altLang="en-US" b="1" dirty="0">
                <a:ea typeface="ヒラギノ角ゴ Pro W3" charset="-128"/>
              </a:rPr>
              <a:t>b. 0.4628 (correct)</a:t>
            </a:r>
          </a:p>
          <a:p>
            <a:pPr marL="0" indent="-381000" eaLnBrk="1" hangingPunct="1">
              <a:lnSpc>
                <a:spcPct val="90000"/>
              </a:lnSpc>
              <a:buFont typeface="Wingdings" pitchFamily="2" charset="2"/>
              <a:buNone/>
            </a:pPr>
            <a:r>
              <a:rPr lang="en-US" altLang="en-US" dirty="0">
                <a:ea typeface="ヒラギノ角ゴ Pro W3" charset="-128"/>
              </a:rPr>
              <a:t>c. 0.2975</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graphicFrame>
        <p:nvGraphicFramePr>
          <p:cNvPr id="87043" name="Object 2" descr="The image shows mathematical calculations, which are mentioned as: Probability &quot;P&quot; bracket open &quot;X less than equal to &quot;1&quot; bracket close, which is equal to &quot;P&quot; bracket open &quot;X&quot; equals to &quot;0,&quot; bracket close plus &quot;P&quot; bracket open &quot;X&quot; equals to &quot;1.&quot;&#10;&#10;The second line shows an expression &quot;e&quot; with an exponent &quot;minus 1.8&quot; multiplied by &quot;1.8&quot; with an exponent &quot;0,&quot; divided by &quot;0 factorial.&quot; This expression is added to an expression &quot;e&quot; with an exponent &quot;minus 1.8&quot; multiplied by &quot;1.8&quot; with an exponent &quot;1,&quot; divided by &quot;1 factorial.&quot; The addition result is equal to &quot;0.4628.&quot;"/>
          <p:cNvGraphicFramePr>
            <a:graphicFrameLocks noChangeAspect="1"/>
          </p:cNvGraphicFramePr>
          <p:nvPr>
            <p:extLst>
              <p:ext uri="{D42A27DB-BD31-4B8C-83A1-F6EECF244321}">
                <p14:modId xmlns:p14="http://schemas.microsoft.com/office/powerpoint/2010/main" val="125222168"/>
              </p:ext>
            </p:extLst>
          </p:nvPr>
        </p:nvGraphicFramePr>
        <p:xfrm>
          <a:off x="3736975" y="3429000"/>
          <a:ext cx="3803650" cy="1247775"/>
        </p:xfrm>
        <a:graphic>
          <a:graphicData uri="http://schemas.openxmlformats.org/presentationml/2006/ole">
            <mc:AlternateContent xmlns:mc="http://schemas.openxmlformats.org/markup-compatibility/2006">
              <mc:Choice xmlns:v="urn:schemas-microsoft-com:vml" Requires="v">
                <p:oleObj name="Equation" r:id="rId3" imgW="2609721" imgH="819035" progId="Equation.DSMT4">
                  <p:embed/>
                </p:oleObj>
              </mc:Choice>
              <mc:Fallback>
                <p:oleObj name="Equation" r:id="rId3" imgW="2609721" imgH="8190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975" y="3429000"/>
                        <a:ext cx="3803650" cy="1247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833940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5.3-21</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sz="2400" dirty="0">
                <a:ea typeface="ヒラギノ角ゴ Pro W3" charset="-128"/>
              </a:rPr>
              <a:t>A manufacturing plant has an accident rate of 1.8 accidents per month. What is the probability of having at least one accident next month?</a:t>
            </a:r>
          </a:p>
          <a:p>
            <a:pPr marL="0" indent="-381000" eaLnBrk="1" hangingPunct="1">
              <a:lnSpc>
                <a:spcPct val="90000"/>
              </a:lnSpc>
              <a:buFont typeface="Wingdings" pitchFamily="2" charset="2"/>
              <a:buNone/>
            </a:pPr>
            <a:endParaRPr lang="en-US" altLang="en-US" sz="2400" dirty="0">
              <a:ea typeface="ヒラギノ角ゴ Pro W3" charset="-128"/>
            </a:endParaRPr>
          </a:p>
          <a:p>
            <a:pPr marL="0" indent="-381000" eaLnBrk="1" hangingPunct="1">
              <a:lnSpc>
                <a:spcPct val="90000"/>
              </a:lnSpc>
              <a:buFont typeface="Wingdings 3" pitchFamily="18" charset="2"/>
              <a:buNone/>
            </a:pPr>
            <a:r>
              <a:rPr lang="en-US" altLang="en-US" sz="2400" dirty="0">
                <a:ea typeface="ヒラギノ角ゴ Pro W3" charset="-128"/>
              </a:rPr>
              <a:t>a. 0.2975</a:t>
            </a:r>
          </a:p>
          <a:p>
            <a:pPr marL="0" indent="-381000" eaLnBrk="1" hangingPunct="1">
              <a:lnSpc>
                <a:spcPct val="90000"/>
              </a:lnSpc>
              <a:buFont typeface="Wingdings" pitchFamily="2" charset="2"/>
              <a:buNone/>
            </a:pPr>
            <a:r>
              <a:rPr lang="en-US" altLang="en-US" sz="2400" dirty="0">
                <a:ea typeface="ヒラギノ角ゴ Pro W3" charset="-128"/>
              </a:rPr>
              <a:t>b. 0.1653</a:t>
            </a:r>
          </a:p>
          <a:p>
            <a:pPr marL="0" indent="-381000" eaLnBrk="1" hangingPunct="1">
              <a:lnSpc>
                <a:spcPct val="90000"/>
              </a:lnSpc>
              <a:buFont typeface="Wingdings" pitchFamily="2" charset="2"/>
              <a:buNone/>
            </a:pPr>
            <a:r>
              <a:rPr lang="en-US" altLang="en-US" sz="2400" dirty="0">
                <a:ea typeface="ヒラギノ角ゴ Pro W3" charset="-128"/>
              </a:rPr>
              <a:t>c. 0.8347</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5.3-21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dirty="0">
                <a:ea typeface="ヒラギノ角ゴ Pro W3" charset="-128"/>
              </a:rPr>
              <a:t>A manufacturing plant has an accident rate of 1.8 accidents per month. What is the probability of having at least one accident next month?</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3" pitchFamily="18" charset="2"/>
              <a:buNone/>
            </a:pPr>
            <a:r>
              <a:rPr lang="en-US" altLang="en-US" b="1" dirty="0">
                <a:ea typeface="ヒラギノ角ゴ Pro W3" charset="-128"/>
              </a:rPr>
              <a:t>a. </a:t>
            </a:r>
            <a:r>
              <a:rPr lang="en-US" altLang="en-US" dirty="0">
                <a:ea typeface="ヒラギノ角ゴ Pro W3" charset="-128"/>
              </a:rPr>
              <a:t>0.2975</a:t>
            </a:r>
          </a:p>
          <a:p>
            <a:pPr marL="0" indent="-381000" eaLnBrk="1" hangingPunct="1">
              <a:lnSpc>
                <a:spcPct val="90000"/>
              </a:lnSpc>
              <a:buFont typeface="Wingdings" pitchFamily="2" charset="2"/>
              <a:buNone/>
            </a:pPr>
            <a:r>
              <a:rPr lang="en-US" altLang="en-US" dirty="0">
                <a:ea typeface="ヒラギノ角ゴ Pro W3" charset="-128"/>
              </a:rPr>
              <a:t>b. 0.1653</a:t>
            </a:r>
          </a:p>
          <a:p>
            <a:pPr marL="0" indent="-381000" eaLnBrk="1" hangingPunct="1">
              <a:lnSpc>
                <a:spcPct val="90000"/>
              </a:lnSpc>
            </a:pPr>
            <a:r>
              <a:rPr lang="en-US" altLang="en-US" dirty="0">
                <a:ea typeface="ヒラギノ角ゴ Pro W3" charset="-128"/>
              </a:rPr>
              <a:t>c. </a:t>
            </a:r>
            <a:r>
              <a:rPr lang="en-US" altLang="en-US" b="1" dirty="0">
                <a:ea typeface="ヒラギノ角ゴ Pro W3" charset="-128"/>
              </a:rPr>
              <a:t>0.8347</a:t>
            </a:r>
            <a:r>
              <a:rPr lang="en-US" altLang="en-US" dirty="0">
                <a:ea typeface="ヒラギノ角ゴ Pro W3" charset="-128"/>
              </a:rPr>
              <a:t> </a:t>
            </a:r>
            <a:r>
              <a:rPr lang="en-US" altLang="en-US" b="1" dirty="0">
                <a:ea typeface="ヒラギノ角ゴ Pro W3" charset="-128"/>
              </a:rPr>
              <a:t>(correct)</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graphicFrame>
        <p:nvGraphicFramePr>
          <p:cNvPr id="87043" name="Object 2" descr="The image shows mathematical calculations, which are mentioned as: Probability &quot;P&quot; bracket open &quot;X greater than equal to &quot;1&quot; bracket close, which is equal to &quot;1 minus P&quot; bracket open &quot;X&quot; equals to &quot;0,&quot; equals to &quot;1&quot; minus &quot;e&quot; with an exponent &quot;minus 1.8&quot; multiplied by &quot;1.8&quot; with an exponent &quot;0,&quot; divided by &quot;0 factorial,&quot; which is equal to &quot;0.8347.&quot;"/>
          <p:cNvGraphicFramePr>
            <a:graphicFrameLocks noChangeAspect="1"/>
          </p:cNvGraphicFramePr>
          <p:nvPr>
            <p:extLst>
              <p:ext uri="{D42A27DB-BD31-4B8C-83A1-F6EECF244321}">
                <p14:modId xmlns:p14="http://schemas.microsoft.com/office/powerpoint/2010/main" val="369268626"/>
              </p:ext>
            </p:extLst>
          </p:nvPr>
        </p:nvGraphicFramePr>
        <p:xfrm>
          <a:off x="3886200" y="3429000"/>
          <a:ext cx="2852738" cy="1247775"/>
        </p:xfrm>
        <a:graphic>
          <a:graphicData uri="http://schemas.openxmlformats.org/presentationml/2006/ole">
            <mc:AlternateContent xmlns:mc="http://schemas.openxmlformats.org/markup-compatibility/2006">
              <mc:Choice xmlns:v="urn:schemas-microsoft-com:vml" Requires="v">
                <p:oleObj name="Equation" r:id="rId3" imgW="1943014" imgH="819035" progId="Equation.DSMT4">
                  <p:embed/>
                </p:oleObj>
              </mc:Choice>
              <mc:Fallback>
                <p:oleObj name="Equation" r:id="rId3" imgW="1943014" imgH="8190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429000"/>
                        <a:ext cx="2852738" cy="1247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8524699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5.3-22</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sz="2400" dirty="0">
                <a:ea typeface="ヒラギノ角ゴ Pro W3" charset="-128"/>
              </a:rPr>
              <a:t>A car dealership sells a particular luxury car at a rate of 1.1 per week. What is the probability that it will sell three cars next week?</a:t>
            </a:r>
          </a:p>
          <a:p>
            <a:pPr marL="0" indent="-381000" eaLnBrk="1" hangingPunct="1">
              <a:lnSpc>
                <a:spcPct val="90000"/>
              </a:lnSpc>
              <a:buFont typeface="Wingdings" pitchFamily="2" charset="2"/>
              <a:buNone/>
            </a:pPr>
            <a:endParaRPr lang="en-US" altLang="en-US" sz="2400" dirty="0">
              <a:ea typeface="ヒラギノ角ゴ Pro W3" charset="-128"/>
            </a:endParaRPr>
          </a:p>
          <a:p>
            <a:pPr marL="0" indent="-381000" eaLnBrk="1" hangingPunct="1">
              <a:lnSpc>
                <a:spcPct val="90000"/>
              </a:lnSpc>
              <a:buFont typeface="Wingdings 3" pitchFamily="18" charset="2"/>
              <a:buNone/>
            </a:pPr>
            <a:r>
              <a:rPr lang="en-US" altLang="en-US" sz="2400" dirty="0">
                <a:ea typeface="ヒラギノ角ゴ Pro W3" charset="-128"/>
              </a:rPr>
              <a:t>a. 0.9743</a:t>
            </a:r>
          </a:p>
          <a:p>
            <a:pPr marL="0" indent="-381000" eaLnBrk="1" hangingPunct="1">
              <a:lnSpc>
                <a:spcPct val="90000"/>
              </a:lnSpc>
              <a:buFont typeface="Wingdings" pitchFamily="2" charset="2"/>
              <a:buNone/>
            </a:pPr>
            <a:r>
              <a:rPr lang="en-US" altLang="en-US" sz="2400" dirty="0">
                <a:ea typeface="ヒラギノ角ゴ Pro W3" charset="-128"/>
              </a:rPr>
              <a:t>b. 0.2717</a:t>
            </a:r>
          </a:p>
          <a:p>
            <a:pPr marL="0" indent="-381000" eaLnBrk="1" hangingPunct="1">
              <a:lnSpc>
                <a:spcPct val="90000"/>
              </a:lnSpc>
              <a:buFont typeface="Wingdings" pitchFamily="2" charset="2"/>
              <a:buNone/>
            </a:pPr>
            <a:r>
              <a:rPr lang="en-US" altLang="en-US" sz="2400" dirty="0">
                <a:ea typeface="ヒラギノ角ゴ Pro W3" charset="-128"/>
              </a:rPr>
              <a:t>c. 0.0738</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5.3-22 answer</a:t>
            </a:r>
          </a:p>
        </p:txBody>
      </p:sp>
      <p:sp>
        <p:nvSpPr>
          <p:cNvPr id="1307651" name="Rectangle 3"/>
          <p:cNvSpPr>
            <a:spLocks noGrp="1" noChangeArrowheads="1"/>
          </p:cNvSpPr>
          <p:nvPr>
            <p:ph idx="1"/>
          </p:nvPr>
        </p:nvSpPr>
        <p:spPr/>
        <p:txBody>
          <a:bodyPr/>
          <a:lstStyle/>
          <a:p>
            <a:pPr marL="0" indent="-381000" eaLnBrk="1" hangingPunct="1">
              <a:lnSpc>
                <a:spcPct val="90000"/>
              </a:lnSpc>
              <a:buFont typeface="Wingdings" pitchFamily="2" charset="2"/>
              <a:buNone/>
            </a:pPr>
            <a:r>
              <a:rPr lang="en-US" altLang="en-US" sz="2400" dirty="0">
                <a:ea typeface="ヒラギノ角ゴ Pro W3" charset="-128"/>
              </a:rPr>
              <a:t>A car dealership sells a particular luxury car at a rate of 1.1 per week. What is the probability that it will sell three cars next week?</a:t>
            </a:r>
          </a:p>
          <a:p>
            <a:pPr marL="0" indent="-381000" eaLnBrk="1" hangingPunct="1">
              <a:lnSpc>
                <a:spcPct val="90000"/>
              </a:lnSpc>
              <a:buFont typeface="Wingdings" pitchFamily="2" charset="2"/>
              <a:buNone/>
            </a:pPr>
            <a:endParaRPr lang="en-US" altLang="en-US" sz="2400" dirty="0">
              <a:ea typeface="ヒラギノ角ゴ Pro W3" charset="-128"/>
            </a:endParaRPr>
          </a:p>
          <a:p>
            <a:pPr marL="0" indent="-381000" eaLnBrk="1" hangingPunct="1">
              <a:lnSpc>
                <a:spcPct val="90000"/>
              </a:lnSpc>
              <a:buFont typeface="Wingdings 3" pitchFamily="18" charset="2"/>
              <a:buNone/>
            </a:pPr>
            <a:r>
              <a:rPr lang="en-US" altLang="en-US" sz="2400" dirty="0">
                <a:ea typeface="ヒラギノ角ゴ Pro W3" charset="-128"/>
              </a:rPr>
              <a:t>a. 0.9743</a:t>
            </a:r>
          </a:p>
          <a:p>
            <a:pPr marL="0" indent="-381000" eaLnBrk="1" hangingPunct="1">
              <a:lnSpc>
                <a:spcPct val="90000"/>
              </a:lnSpc>
              <a:buFont typeface="Wingdings" pitchFamily="2" charset="2"/>
              <a:buNone/>
            </a:pPr>
            <a:r>
              <a:rPr lang="en-US" altLang="en-US" sz="2400" dirty="0">
                <a:ea typeface="ヒラギノ角ゴ Pro W3" charset="-128"/>
              </a:rPr>
              <a:t>b. 0.2717</a:t>
            </a:r>
          </a:p>
          <a:p>
            <a:pPr marL="0" indent="-381000" eaLnBrk="1" hangingPunct="1">
              <a:lnSpc>
                <a:spcPct val="90000"/>
              </a:lnSpc>
              <a:buFont typeface="Wingdings" pitchFamily="2" charset="2"/>
              <a:buNone/>
            </a:pPr>
            <a:r>
              <a:rPr lang="en-US" altLang="en-US" sz="2400" b="1" dirty="0">
                <a:ea typeface="ヒラギノ角ゴ Pro W3" charset="-128"/>
              </a:rPr>
              <a:t>c. 0.0738 (correct)</a:t>
            </a:r>
          </a:p>
          <a:p>
            <a:pPr marL="0" indent="-381000" eaLnBrk="1" hangingPunct="1">
              <a:lnSpc>
                <a:spcPct val="90000"/>
              </a:lnSpc>
              <a:buFont typeface="Wingdings" pitchFamily="2" charset="2"/>
              <a:buAutoNum type="alphaLcParenR"/>
            </a:pPr>
            <a:endParaRPr lang="en-US" altLang="en-US" dirty="0">
              <a:ea typeface="ヒラギノ角ゴ Pro W3" charset="-128"/>
            </a:endParaRPr>
          </a:p>
        </p:txBody>
      </p:sp>
      <p:graphicFrame>
        <p:nvGraphicFramePr>
          <p:cNvPr id="87043" name="Object 2" descr="The image shows mathematical calculations, which are mentioned as: Probability &quot;P&quot; bracket open &quot;X equal to &quot;3&quot; bracket close, which is equal to &quot;e&quot; with an exponent &quot;minus 1.1&quot; multiplied by &quot;1.1&quot; with an exponent &quot;3,&quot; divided by &quot;3 factorial,&quot; which is equal to &quot;0.0738.&quot;"/>
          <p:cNvGraphicFramePr>
            <a:graphicFrameLocks noChangeAspect="1"/>
          </p:cNvGraphicFramePr>
          <p:nvPr>
            <p:extLst>
              <p:ext uri="{D42A27DB-BD31-4B8C-83A1-F6EECF244321}">
                <p14:modId xmlns:p14="http://schemas.microsoft.com/office/powerpoint/2010/main" val="1456073769"/>
              </p:ext>
            </p:extLst>
          </p:nvPr>
        </p:nvGraphicFramePr>
        <p:xfrm>
          <a:off x="3971925" y="3195935"/>
          <a:ext cx="3486150" cy="823912"/>
        </p:xfrm>
        <a:graphic>
          <a:graphicData uri="http://schemas.openxmlformats.org/presentationml/2006/ole">
            <mc:AlternateContent xmlns:mc="http://schemas.openxmlformats.org/markup-compatibility/2006">
              <mc:Choice xmlns:v="urn:schemas-microsoft-com:vml" Requires="v">
                <p:oleObj name="Equation" r:id="rId3" imgW="2400214" imgH="533285" progId="Equation.DSMT4">
                  <p:embed/>
                </p:oleObj>
              </mc:Choice>
              <mc:Fallback>
                <p:oleObj name="Equation" r:id="rId3" imgW="2400214" imgH="5332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3195935"/>
                        <a:ext cx="3486150" cy="823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solidFill>
                  <a:prstClr val="black"/>
                </a:solidFill>
              </a:rPr>
              <a:t>5.3  Sampling Distributions for Counts and Proportions</a:t>
            </a:r>
            <a:endParaRPr lang="en-US" dirty="0">
              <a:solidFill>
                <a:prstClr val="black"/>
              </a:solidFill>
            </a:endParaRPr>
          </a:p>
        </p:txBody>
      </p:sp>
    </p:spTree>
    <p:extLst>
      <p:ext uri="{BB962C8B-B14F-4D97-AF65-F5344CB8AC3E}">
        <p14:creationId xmlns:p14="http://schemas.microsoft.com/office/powerpoint/2010/main" val="96976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5.1-4</a:t>
            </a:r>
          </a:p>
        </p:txBody>
      </p:sp>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If we were estimating a population mean, which of the following sample sizes would have the lowest variability in the sampling distribution?</a:t>
            </a:r>
            <a:endParaRPr lang="en-US" altLang="ja-JP"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10</a:t>
            </a:r>
          </a:p>
          <a:p>
            <a:pPr marL="0" indent="-381000" eaLnBrk="1" hangingPunct="1">
              <a:lnSpc>
                <a:spcPct val="90000"/>
              </a:lnSpc>
              <a:buFont typeface="Wingdings" pitchFamily="2" charset="2"/>
              <a:buNone/>
            </a:pPr>
            <a:r>
              <a:rPr lang="en-US" altLang="en-US" dirty="0">
                <a:ea typeface="ヒラギノ角ゴ Pro W3" charset="-128"/>
              </a:rPr>
              <a:t>b. 100</a:t>
            </a:r>
          </a:p>
          <a:p>
            <a:pPr marL="0" indent="-381000" eaLnBrk="1" hangingPunct="1">
              <a:lnSpc>
                <a:spcPct val="90000"/>
              </a:lnSpc>
              <a:buFont typeface="Wingdings" pitchFamily="2" charset="2"/>
              <a:buNone/>
            </a:pPr>
            <a:r>
              <a:rPr lang="en-US" altLang="en-US" dirty="0">
                <a:ea typeface="ヒラギノ角ゴ Pro W3" charset="-128"/>
              </a:rPr>
              <a:t>c. 1000</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				</a:t>
            </a:r>
          </a:p>
        </p:txBody>
      </p:sp>
      <p:sp>
        <p:nvSpPr>
          <p:cNvPr id="5" name="Footer Placeholder 4"/>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5.1-4 answer</a:t>
            </a:r>
          </a:p>
        </p:txBody>
      </p:sp>
      <p:sp>
        <p:nvSpPr>
          <p:cNvPr id="1308675"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If we were estimating a population mean,  which of the following sample sizes would have the lowest variability in the sampling distribution?</a:t>
            </a:r>
            <a:endParaRPr lang="en-US" altLang="ja-JP"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10</a:t>
            </a:r>
          </a:p>
          <a:p>
            <a:pPr marL="0" indent="-381000" eaLnBrk="1" hangingPunct="1">
              <a:lnSpc>
                <a:spcPct val="90000"/>
              </a:lnSpc>
              <a:buFont typeface="Wingdings" pitchFamily="2" charset="2"/>
              <a:buNone/>
            </a:pPr>
            <a:r>
              <a:rPr lang="en-US" altLang="en-US" dirty="0">
                <a:ea typeface="ヒラギノ角ゴ Pro W3" charset="-128"/>
              </a:rPr>
              <a:t>b. 100</a:t>
            </a:r>
          </a:p>
          <a:p>
            <a:pPr marL="0" indent="-381000" eaLnBrk="1" hangingPunct="1">
              <a:lnSpc>
                <a:spcPct val="90000"/>
              </a:lnSpc>
              <a:buFont typeface="Wingdings" pitchFamily="2" charset="2"/>
              <a:buNone/>
            </a:pPr>
            <a:r>
              <a:rPr lang="en-US" altLang="en-US" b="1" dirty="0">
                <a:ea typeface="ヒラギノ角ゴ Pro W3" charset="-128"/>
              </a:rPr>
              <a:t>c. 1000 (correct)</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				</a:t>
            </a:r>
          </a:p>
        </p:txBody>
      </p:sp>
      <p:sp>
        <p:nvSpPr>
          <p:cNvPr id="6" name="Footer Placeholder 5"/>
          <p:cNvSpPr>
            <a:spLocks noGrp="1"/>
          </p:cNvSpPr>
          <p:nvPr>
            <p:ph type="ftr" sz="quarter" idx="11"/>
          </p:nvPr>
        </p:nvSpPr>
        <p:spPr/>
        <p:txBody>
          <a:bodyPr/>
          <a:lstStyle/>
          <a:p>
            <a:pPr>
              <a:defRPr/>
            </a:pPr>
            <a:r>
              <a:rPr lang="en-US">
                <a:solidFill>
                  <a:prstClr val="black"/>
                </a:solidFill>
              </a:rPr>
              <a:t>5.1 Towards Statistical Inference</a:t>
            </a:r>
            <a:endParaRPr lang="en-US" dirty="0">
              <a:solidFill>
                <a:prstClr val="black"/>
              </a:solidFill>
            </a:endParaRPr>
          </a:p>
        </p:txBody>
      </p:sp>
    </p:spTree>
    <p:extLst>
      <p:ext uri="{BB962C8B-B14F-4D97-AF65-F5344CB8AC3E}">
        <p14:creationId xmlns:p14="http://schemas.microsoft.com/office/powerpoint/2010/main" val="41381758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2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26571</TotalTime>
  <Words>5425</Words>
  <Application>Microsoft Office PowerPoint</Application>
  <PresentationFormat>On-screen Show (4:3)</PresentationFormat>
  <Paragraphs>585</Paragraphs>
  <Slides>77</Slides>
  <Notes>77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77</vt:i4>
      </vt:variant>
    </vt:vector>
  </HeadingPairs>
  <TitlesOfParts>
    <vt:vector size="92" baseType="lpstr">
      <vt:lpstr>ＭＳ Ｐゴシック</vt:lpstr>
      <vt:lpstr>ヒラギノ角ゴ Pro W3</vt:lpstr>
      <vt:lpstr>Arial</vt:lpstr>
      <vt:lpstr>Cambria Math</vt:lpstr>
      <vt:lpstr>Garamond</vt:lpstr>
      <vt:lpstr>Lucida Sans Unicode</vt:lpstr>
      <vt:lpstr>Symbol</vt:lpstr>
      <vt:lpstr>Times New Roman</vt:lpstr>
      <vt:lpstr>Verdana</vt:lpstr>
      <vt:lpstr>Wingdings</vt:lpstr>
      <vt:lpstr>Wingdings 2</vt:lpstr>
      <vt:lpstr>Wingdings 3</vt:lpstr>
      <vt:lpstr>1_Concourse</vt:lpstr>
      <vt:lpstr>2_Concourse</vt:lpstr>
      <vt:lpstr>Equation</vt:lpstr>
      <vt:lpstr>Chapter 5 Sampling Distributions  Clicker Questions</vt:lpstr>
      <vt:lpstr>5.1-1</vt:lpstr>
      <vt:lpstr>5.1-1 answer</vt:lpstr>
      <vt:lpstr>5.1-2</vt:lpstr>
      <vt:lpstr>5.1-2 answer</vt:lpstr>
      <vt:lpstr>5.1-3</vt:lpstr>
      <vt:lpstr>5.1-3 answer</vt:lpstr>
      <vt:lpstr>5.1-4</vt:lpstr>
      <vt:lpstr>5.1-4 answer</vt:lpstr>
      <vt:lpstr>5.2-1</vt:lpstr>
      <vt:lpstr>5.2-1 answer</vt:lpstr>
      <vt:lpstr>5.2-2</vt:lpstr>
      <vt:lpstr>5.2-2 answer</vt:lpstr>
      <vt:lpstr>5.2-3</vt:lpstr>
      <vt:lpstr>5.2-3 answer</vt:lpstr>
      <vt:lpstr>5.2-4</vt:lpstr>
      <vt:lpstr>5.2-4 answer</vt:lpstr>
      <vt:lpstr>5.2-5</vt:lpstr>
      <vt:lpstr>5.2-5 answer</vt:lpstr>
      <vt:lpstr>5.2-6</vt:lpstr>
      <vt:lpstr>5.2-6 answer</vt:lpstr>
      <vt:lpstr>5.2-7</vt:lpstr>
      <vt:lpstr>5.2-7 answer</vt:lpstr>
      <vt:lpstr>5.2-8</vt:lpstr>
      <vt:lpstr>5.2-8 answer</vt:lpstr>
      <vt:lpstr>5.2-9</vt:lpstr>
      <vt:lpstr>5.2-9 answer</vt:lpstr>
      <vt:lpstr>5.2-10</vt:lpstr>
      <vt:lpstr>5.2-10 answer</vt:lpstr>
      <vt:lpstr>5.2-11</vt:lpstr>
      <vt:lpstr>5.2-11 answer</vt:lpstr>
      <vt:lpstr>5.2-12</vt:lpstr>
      <vt:lpstr>5.2-12 answer</vt:lpstr>
      <vt:lpstr>5.2-13</vt:lpstr>
      <vt:lpstr>5.2-13 answer</vt:lpstr>
      <vt:lpstr>5.3-1</vt:lpstr>
      <vt:lpstr>5.3-1 answer</vt:lpstr>
      <vt:lpstr>5.3-2</vt:lpstr>
      <vt:lpstr>5.3-2 answer</vt:lpstr>
      <vt:lpstr>5.3-3</vt:lpstr>
      <vt:lpstr>5.3-3 answer</vt:lpstr>
      <vt:lpstr>5.3-4</vt:lpstr>
      <vt:lpstr>5.3-4 answer</vt:lpstr>
      <vt:lpstr>5.3-5</vt:lpstr>
      <vt:lpstr>5.3-5 answer</vt:lpstr>
      <vt:lpstr>5.3-6</vt:lpstr>
      <vt:lpstr>5.3-6 answer</vt:lpstr>
      <vt:lpstr>5.3-7</vt:lpstr>
      <vt:lpstr>5.3-7 answer</vt:lpstr>
      <vt:lpstr>5.3-8</vt:lpstr>
      <vt:lpstr>5.3-8 answer</vt:lpstr>
      <vt:lpstr>5.3-9</vt:lpstr>
      <vt:lpstr>5.3-9 answer</vt:lpstr>
      <vt:lpstr>5.3-10</vt:lpstr>
      <vt:lpstr>5.3-10 answer</vt:lpstr>
      <vt:lpstr>5.3-12</vt:lpstr>
      <vt:lpstr>5.3-12 answer</vt:lpstr>
      <vt:lpstr>5.3-13</vt:lpstr>
      <vt:lpstr>5.3-13 answer</vt:lpstr>
      <vt:lpstr>5.3-14</vt:lpstr>
      <vt:lpstr>5.3-14 answer</vt:lpstr>
      <vt:lpstr>5.3-15</vt:lpstr>
      <vt:lpstr>5.3-15 answer</vt:lpstr>
      <vt:lpstr>5.3-16</vt:lpstr>
      <vt:lpstr>5.3-16 answer</vt:lpstr>
      <vt:lpstr>5.3-17</vt:lpstr>
      <vt:lpstr>5.3-17 answer</vt:lpstr>
      <vt:lpstr>5.3-18</vt:lpstr>
      <vt:lpstr>5.3-18 answer</vt:lpstr>
      <vt:lpstr>5.3-19</vt:lpstr>
      <vt:lpstr>5.3-19 answer</vt:lpstr>
      <vt:lpstr>5.3-20</vt:lpstr>
      <vt:lpstr>5.3-20 answer</vt:lpstr>
      <vt:lpstr>5.3-21</vt:lpstr>
      <vt:lpstr>5.3-21 answer</vt:lpstr>
      <vt:lpstr>5.3-22</vt:lpstr>
      <vt:lpstr>5.3-22 answer</vt:lpstr>
    </vt:vector>
  </TitlesOfParts>
  <Company>UCI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Sampling Distributions</dc:title>
  <dc:creator>Brigitte Baldi</dc:creator>
  <cp:lastModifiedBy>Hiroshi Mamiya, Dr</cp:lastModifiedBy>
  <cp:revision>988</cp:revision>
  <cp:lastPrinted>2003-07-12T15:26:38Z</cp:lastPrinted>
  <dcterms:created xsi:type="dcterms:W3CDTF">2013-08-09T20:44:35Z</dcterms:created>
  <dcterms:modified xsi:type="dcterms:W3CDTF">2024-09-12T20:30:29Z</dcterms:modified>
</cp:coreProperties>
</file>