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0" r:id="rId4"/>
    <p:sldId id="271" r:id="rId5"/>
    <p:sldId id="258" r:id="rId6"/>
    <p:sldId id="262" r:id="rId7"/>
    <p:sldId id="263" r:id="rId8"/>
    <p:sldId id="264" r:id="rId9"/>
    <p:sldId id="265" r:id="rId10"/>
    <p:sldId id="266" r:id="rId11"/>
    <p:sldId id="267" r:id="rId12"/>
    <p:sldId id="269" r:id="rId13"/>
    <p:sldId id="274"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60"/>
  </p:normalViewPr>
  <p:slideViewPr>
    <p:cSldViewPr snapToGrid="0">
      <p:cViewPr varScale="1">
        <p:scale>
          <a:sx n="92" d="100"/>
          <a:sy n="92" d="100"/>
        </p:scale>
        <p:origin x="84"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shi Mamiya, Dr" userId="0b5fd2e1-6516-43c1-a11b-c70ac9ba9473" providerId="ADAL" clId="{37AEEFB4-C3F9-4FEF-9571-579F8A789DA1}"/>
    <pc:docChg chg="custSel addSld modSld">
      <pc:chgData name="Hiroshi Mamiya, Dr" userId="0b5fd2e1-6516-43c1-a11b-c70ac9ba9473" providerId="ADAL" clId="{37AEEFB4-C3F9-4FEF-9571-579F8A789DA1}" dt="2024-09-04T21:41:20.710" v="236" actId="20577"/>
      <pc:docMkLst>
        <pc:docMk/>
      </pc:docMkLst>
      <pc:sldChg chg="modSp mod">
        <pc:chgData name="Hiroshi Mamiya, Dr" userId="0b5fd2e1-6516-43c1-a11b-c70ac9ba9473" providerId="ADAL" clId="{37AEEFB4-C3F9-4FEF-9571-579F8A789DA1}" dt="2024-09-04T21:41:20.710" v="236" actId="20577"/>
        <pc:sldMkLst>
          <pc:docMk/>
          <pc:sldMk cId="1829631231" sldId="259"/>
        </pc:sldMkLst>
        <pc:spChg chg="mod">
          <ac:chgData name="Hiroshi Mamiya, Dr" userId="0b5fd2e1-6516-43c1-a11b-c70ac9ba9473" providerId="ADAL" clId="{37AEEFB4-C3F9-4FEF-9571-579F8A789DA1}" dt="2024-09-04T21:41:20.710" v="236" actId="20577"/>
          <ac:spMkLst>
            <pc:docMk/>
            <pc:sldMk cId="1829631231" sldId="259"/>
            <ac:spMk id="3" creationId="{FB2D52AD-F188-5B61-2114-F45A2D669516}"/>
          </ac:spMkLst>
        </pc:spChg>
      </pc:sldChg>
      <pc:sldChg chg="modSp mod">
        <pc:chgData name="Hiroshi Mamiya, Dr" userId="0b5fd2e1-6516-43c1-a11b-c70ac9ba9473" providerId="ADAL" clId="{37AEEFB4-C3F9-4FEF-9571-579F8A789DA1}" dt="2024-09-04T21:35:12.811" v="215" actId="20577"/>
        <pc:sldMkLst>
          <pc:docMk/>
          <pc:sldMk cId="2757705316" sldId="271"/>
        </pc:sldMkLst>
        <pc:spChg chg="mod">
          <ac:chgData name="Hiroshi Mamiya, Dr" userId="0b5fd2e1-6516-43c1-a11b-c70ac9ba9473" providerId="ADAL" clId="{37AEEFB4-C3F9-4FEF-9571-579F8A789DA1}" dt="2024-09-04T21:35:12.811" v="215" actId="20577"/>
          <ac:spMkLst>
            <pc:docMk/>
            <pc:sldMk cId="2757705316" sldId="271"/>
            <ac:spMk id="3" creationId="{7B68EEE8-9C5B-BF57-FA18-38B73968E778}"/>
          </ac:spMkLst>
        </pc:spChg>
      </pc:sldChg>
      <pc:sldChg chg="modSp mod">
        <pc:chgData name="Hiroshi Mamiya, Dr" userId="0b5fd2e1-6516-43c1-a11b-c70ac9ba9473" providerId="ADAL" clId="{37AEEFB4-C3F9-4FEF-9571-579F8A789DA1}" dt="2024-09-04T21:30:04.018" v="36" actId="20577"/>
        <pc:sldMkLst>
          <pc:docMk/>
          <pc:sldMk cId="3675779079" sldId="272"/>
        </pc:sldMkLst>
        <pc:spChg chg="mod">
          <ac:chgData name="Hiroshi Mamiya, Dr" userId="0b5fd2e1-6516-43c1-a11b-c70ac9ba9473" providerId="ADAL" clId="{37AEEFB4-C3F9-4FEF-9571-579F8A789DA1}" dt="2024-09-04T21:30:04.018" v="36" actId="20577"/>
          <ac:spMkLst>
            <pc:docMk/>
            <pc:sldMk cId="3675779079" sldId="272"/>
            <ac:spMk id="2" creationId="{C5A0F725-AEA2-4873-2669-C5625FE4F989}"/>
          </ac:spMkLst>
        </pc:spChg>
        <pc:picChg chg="mod">
          <ac:chgData name="Hiroshi Mamiya, Dr" userId="0b5fd2e1-6516-43c1-a11b-c70ac9ba9473" providerId="ADAL" clId="{37AEEFB4-C3F9-4FEF-9571-579F8A789DA1}" dt="2024-09-04T21:29:51.622" v="34" actId="1076"/>
          <ac:picMkLst>
            <pc:docMk/>
            <pc:sldMk cId="3675779079" sldId="272"/>
            <ac:picMk id="5" creationId="{97DF055A-AD9D-419B-318F-A23EE2E4940F}"/>
          </ac:picMkLst>
        </pc:picChg>
      </pc:sldChg>
      <pc:sldChg chg="modSp mod">
        <pc:chgData name="Hiroshi Mamiya, Dr" userId="0b5fd2e1-6516-43c1-a11b-c70ac9ba9473" providerId="ADAL" clId="{37AEEFB4-C3F9-4FEF-9571-579F8A789DA1}" dt="2024-09-04T21:30:34.354" v="57" actId="20577"/>
        <pc:sldMkLst>
          <pc:docMk/>
          <pc:sldMk cId="2327330654" sldId="273"/>
        </pc:sldMkLst>
        <pc:spChg chg="mod">
          <ac:chgData name="Hiroshi Mamiya, Dr" userId="0b5fd2e1-6516-43c1-a11b-c70ac9ba9473" providerId="ADAL" clId="{37AEEFB4-C3F9-4FEF-9571-579F8A789DA1}" dt="2024-09-04T21:30:34.354" v="57" actId="20577"/>
          <ac:spMkLst>
            <pc:docMk/>
            <pc:sldMk cId="2327330654" sldId="273"/>
            <ac:spMk id="7" creationId="{DBCF804D-68BD-F42F-552D-9A710EEA191D}"/>
          </ac:spMkLst>
        </pc:spChg>
      </pc:sldChg>
      <pc:sldChg chg="delSp modSp new mod">
        <pc:chgData name="Hiroshi Mamiya, Dr" userId="0b5fd2e1-6516-43c1-a11b-c70ac9ba9473" providerId="ADAL" clId="{37AEEFB4-C3F9-4FEF-9571-579F8A789DA1}" dt="2024-09-04T21:36:13.604" v="231" actId="20577"/>
        <pc:sldMkLst>
          <pc:docMk/>
          <pc:sldMk cId="2834944573" sldId="274"/>
        </pc:sldMkLst>
        <pc:spChg chg="mod">
          <ac:chgData name="Hiroshi Mamiya, Dr" userId="0b5fd2e1-6516-43c1-a11b-c70ac9ba9473" providerId="ADAL" clId="{37AEEFB4-C3F9-4FEF-9571-579F8A789DA1}" dt="2024-09-04T21:36:13.604" v="231" actId="20577"/>
          <ac:spMkLst>
            <pc:docMk/>
            <pc:sldMk cId="2834944573" sldId="274"/>
            <ac:spMk id="2" creationId="{E0546A0E-5AB0-D0BD-07A3-50767BF14423}"/>
          </ac:spMkLst>
        </pc:spChg>
        <pc:spChg chg="del">
          <ac:chgData name="Hiroshi Mamiya, Dr" userId="0b5fd2e1-6516-43c1-a11b-c70ac9ba9473" providerId="ADAL" clId="{37AEEFB4-C3F9-4FEF-9571-579F8A789DA1}" dt="2024-09-04T21:31:45.673" v="131" actId="478"/>
          <ac:spMkLst>
            <pc:docMk/>
            <pc:sldMk cId="2834944573" sldId="274"/>
            <ac:spMk id="3" creationId="{669FCF2D-D4FC-6787-D332-B88DEA97B7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6800-77D4-6A06-2A54-3DEF314C6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F0DF725-B55C-BB94-97B7-FBF55D4D6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F176E3B-C0AD-E088-A4A5-40DF4DFAF1A6}"/>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5" name="Footer Placeholder 4">
            <a:extLst>
              <a:ext uri="{FF2B5EF4-FFF2-40B4-BE49-F238E27FC236}">
                <a16:creationId xmlns:a16="http://schemas.microsoft.com/office/drawing/2014/main" id="{43E89C49-9E41-1426-6F4C-E0010A97BA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46E1791-5037-671B-33E3-9D34443D832A}"/>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204614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486D-455D-D470-D4AC-97246740081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1A94BD-C667-8BD4-9B1B-ADFF671F0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61C43A-D36E-A88C-EBF0-B7857384F083}"/>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5" name="Footer Placeholder 4">
            <a:extLst>
              <a:ext uri="{FF2B5EF4-FFF2-40B4-BE49-F238E27FC236}">
                <a16:creationId xmlns:a16="http://schemas.microsoft.com/office/drawing/2014/main" id="{9A649D52-5585-4F8E-18C2-93A71AFB68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583E7D1-E54E-CA7A-42DC-89C6B2649A3D}"/>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66235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BCE3F-9A34-9315-7F91-1F603B64C2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F42AA2-3477-A201-1B8A-B2B914386C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61D069-2F0D-5B4E-0F3D-3A00EEB9A1B4}"/>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5" name="Footer Placeholder 4">
            <a:extLst>
              <a:ext uri="{FF2B5EF4-FFF2-40B4-BE49-F238E27FC236}">
                <a16:creationId xmlns:a16="http://schemas.microsoft.com/office/drawing/2014/main" id="{15786AB4-B6AF-649C-A6D1-D1F67DCF12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193D88-4388-236D-D731-1CFE9F9FE999}"/>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201748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4EE2-781E-72CF-66CC-FFAF703465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E88FA78-7531-BD3A-3C50-51DF29B908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FE0B920-B22F-D468-5F42-453D19C939B2}"/>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5" name="Footer Placeholder 4">
            <a:extLst>
              <a:ext uri="{FF2B5EF4-FFF2-40B4-BE49-F238E27FC236}">
                <a16:creationId xmlns:a16="http://schemas.microsoft.com/office/drawing/2014/main" id="{6EF38F4F-B567-64F5-6114-1D5E122219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A56FEC-FE9F-682B-500A-B34DE96D137E}"/>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43401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CBEA-1210-6AE9-D9EF-2839154ED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51CBBAD-5A53-FB08-94EE-83B568A93F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5A637-1E5C-C30F-4405-EBF3AA001199}"/>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5" name="Footer Placeholder 4">
            <a:extLst>
              <a:ext uri="{FF2B5EF4-FFF2-40B4-BE49-F238E27FC236}">
                <a16:creationId xmlns:a16="http://schemas.microsoft.com/office/drawing/2014/main" id="{F931B179-7D26-0F42-CB1E-94307C90DEE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DDDDEC-BE93-D4A4-9F3B-4722F3C1AB9F}"/>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26044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BFF6-61E6-150A-AD5C-77BBCD314CE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8416359-7092-67BA-A9E8-726E82F97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E450D5C-D9E5-EE35-9DEB-F1284ECC36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EA7B693-9669-C560-3842-D0935464568E}"/>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6" name="Footer Placeholder 5">
            <a:extLst>
              <a:ext uri="{FF2B5EF4-FFF2-40B4-BE49-F238E27FC236}">
                <a16:creationId xmlns:a16="http://schemas.microsoft.com/office/drawing/2014/main" id="{2C259027-522B-A32D-5C61-90EA74665B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6B5B2AA-1396-55EF-0707-D507D2DEA83E}"/>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19063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ABCB-2710-94E3-8DE0-946CEB847E1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BFC2DFE-4244-201C-0767-6015312F9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6B5326-2F01-1FEE-ECEA-BEFF71C72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B787CE7-4763-25AF-AABC-B2E5B3D42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60EB4-9144-D8D9-CFB4-21A8FC1A6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A562AC7-5BB7-AAA2-2398-9A6FCCBD3F63}"/>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8" name="Footer Placeholder 7">
            <a:extLst>
              <a:ext uri="{FF2B5EF4-FFF2-40B4-BE49-F238E27FC236}">
                <a16:creationId xmlns:a16="http://schemas.microsoft.com/office/drawing/2014/main" id="{D62FD998-56C7-40A7-A051-9E1C8EE9D63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B6BDB41-AD0D-5A29-9068-AC3D386E72AD}"/>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117652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DE0B-95B5-64FC-01FE-C789EC6ADDA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5B22904-D297-2795-DB22-45BDAE1044A9}"/>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4" name="Footer Placeholder 3">
            <a:extLst>
              <a:ext uri="{FF2B5EF4-FFF2-40B4-BE49-F238E27FC236}">
                <a16:creationId xmlns:a16="http://schemas.microsoft.com/office/drawing/2014/main" id="{81053F78-5382-9A31-05D1-C8403C10036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A81FB82-227C-8C78-4858-ECD27A36823D}"/>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222059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B3479-F883-11A9-BE73-711C6E92BC37}"/>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3" name="Footer Placeholder 2">
            <a:extLst>
              <a:ext uri="{FF2B5EF4-FFF2-40B4-BE49-F238E27FC236}">
                <a16:creationId xmlns:a16="http://schemas.microsoft.com/office/drawing/2014/main" id="{C5A3CA10-C2A0-F247-A0DF-E4C8A76D085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EE15605-20BE-8465-1814-9A1A6ACD5F51}"/>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27067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AB40-78B3-5632-09FC-C82B27246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2231E3A-F808-5187-E02B-44F29F84F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B66C005-FF52-E5E2-7DBD-0DD0D42F5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06D46-7A47-6947-91D9-E0C4766BDF0E}"/>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6" name="Footer Placeholder 5">
            <a:extLst>
              <a:ext uri="{FF2B5EF4-FFF2-40B4-BE49-F238E27FC236}">
                <a16:creationId xmlns:a16="http://schemas.microsoft.com/office/drawing/2014/main" id="{74C29D8D-1EFA-45ED-ED35-1D50C3E636A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3DC710-F068-9EF3-3CEF-661191F5E29F}"/>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179389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2767-AEFD-5D69-8B30-2923BDDE1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F7E879A-F99A-E656-1056-1352CB583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4A4781-4177-6D0B-EDA2-BD20C3FFD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B09F3-AAF1-3955-9345-E79C86707015}"/>
              </a:ext>
            </a:extLst>
          </p:cNvPr>
          <p:cNvSpPr>
            <a:spLocks noGrp="1"/>
          </p:cNvSpPr>
          <p:nvPr>
            <p:ph type="dt" sz="half" idx="10"/>
          </p:nvPr>
        </p:nvSpPr>
        <p:spPr/>
        <p:txBody>
          <a:bodyPr/>
          <a:lstStyle/>
          <a:p>
            <a:fld id="{E2298B9E-455B-40C8-9998-331C5A1660FD}" type="datetimeFigureOut">
              <a:rPr lang="en-CA" smtClean="0"/>
              <a:t>2024-09-04</a:t>
            </a:fld>
            <a:endParaRPr lang="en-CA"/>
          </a:p>
        </p:txBody>
      </p:sp>
      <p:sp>
        <p:nvSpPr>
          <p:cNvPr id="6" name="Footer Placeholder 5">
            <a:extLst>
              <a:ext uri="{FF2B5EF4-FFF2-40B4-BE49-F238E27FC236}">
                <a16:creationId xmlns:a16="http://schemas.microsoft.com/office/drawing/2014/main" id="{218B7999-D5EB-9306-DDF4-0657334A99F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DCD204-8175-4F5A-ADEB-2286E2AA476E}"/>
              </a:ext>
            </a:extLst>
          </p:cNvPr>
          <p:cNvSpPr>
            <a:spLocks noGrp="1"/>
          </p:cNvSpPr>
          <p:nvPr>
            <p:ph type="sldNum" sz="quarter" idx="12"/>
          </p:nvPr>
        </p:nvSpPr>
        <p:spPr/>
        <p:txBody>
          <a:bodyPr/>
          <a:lstStyle/>
          <a:p>
            <a:fld id="{FE2BA883-E5ED-4284-9633-C680BEA3BA62}" type="slidenum">
              <a:rPr lang="en-CA" smtClean="0"/>
              <a:t>‹#›</a:t>
            </a:fld>
            <a:endParaRPr lang="en-CA"/>
          </a:p>
        </p:txBody>
      </p:sp>
    </p:spTree>
    <p:extLst>
      <p:ext uri="{BB962C8B-B14F-4D97-AF65-F5344CB8AC3E}">
        <p14:creationId xmlns:p14="http://schemas.microsoft.com/office/powerpoint/2010/main" val="382393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65DFE-E5B1-2A59-00F4-3FA38D5BF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EDF5B1-FBE5-0546-D4AA-55AFEADDC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B7A7F8-A469-B03A-90D4-E132FBBE4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298B9E-455B-40C8-9998-331C5A1660FD}" type="datetimeFigureOut">
              <a:rPr lang="en-CA" smtClean="0"/>
              <a:t>2024-09-04</a:t>
            </a:fld>
            <a:endParaRPr lang="en-CA"/>
          </a:p>
        </p:txBody>
      </p:sp>
      <p:sp>
        <p:nvSpPr>
          <p:cNvPr id="5" name="Footer Placeholder 4">
            <a:extLst>
              <a:ext uri="{FF2B5EF4-FFF2-40B4-BE49-F238E27FC236}">
                <a16:creationId xmlns:a16="http://schemas.microsoft.com/office/drawing/2014/main" id="{2531F176-09E1-FE26-B8D2-3B267801A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8B4C6C3B-35CD-F14D-FD4D-4EF527C7B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2BA883-E5ED-4284-9633-C680BEA3BA62}" type="slidenum">
              <a:rPr lang="en-CA" smtClean="0"/>
              <a:t>‹#›</a:t>
            </a:fld>
            <a:endParaRPr lang="en-CA"/>
          </a:p>
        </p:txBody>
      </p:sp>
    </p:spTree>
    <p:extLst>
      <p:ext uri="{BB962C8B-B14F-4D97-AF65-F5344CB8AC3E}">
        <p14:creationId xmlns:p14="http://schemas.microsoft.com/office/powerpoint/2010/main" val="289143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3443-0A74-5B55-53BE-A17C71DEDE54}"/>
              </a:ext>
            </a:extLst>
          </p:cNvPr>
          <p:cNvSpPr>
            <a:spLocks noGrp="1"/>
          </p:cNvSpPr>
          <p:nvPr>
            <p:ph type="ctrTitle"/>
          </p:nvPr>
        </p:nvSpPr>
        <p:spPr/>
        <p:txBody>
          <a:bodyPr/>
          <a:lstStyle/>
          <a:p>
            <a:r>
              <a:rPr lang="en-CA" dirty="0"/>
              <a:t>EPIB 607</a:t>
            </a:r>
            <a:br>
              <a:rPr lang="en-CA" dirty="0"/>
            </a:br>
            <a:r>
              <a:rPr lang="en-CA" dirty="0"/>
              <a:t>Review 2 </a:t>
            </a:r>
          </a:p>
        </p:txBody>
      </p:sp>
      <p:sp>
        <p:nvSpPr>
          <p:cNvPr id="3" name="Subtitle 2">
            <a:extLst>
              <a:ext uri="{FF2B5EF4-FFF2-40B4-BE49-F238E27FC236}">
                <a16:creationId xmlns:a16="http://schemas.microsoft.com/office/drawing/2014/main" id="{7BF887AA-02E9-F497-FD1C-E0A0E997A090}"/>
              </a:ext>
            </a:extLst>
          </p:cNvPr>
          <p:cNvSpPr>
            <a:spLocks noGrp="1"/>
          </p:cNvSpPr>
          <p:nvPr>
            <p:ph type="subTitle" idx="1"/>
          </p:nvPr>
        </p:nvSpPr>
        <p:spPr/>
        <p:txBody>
          <a:bodyPr/>
          <a:lstStyle/>
          <a:p>
            <a:r>
              <a:rPr lang="en-CA" dirty="0"/>
              <a:t>September 5, Thursday </a:t>
            </a:r>
          </a:p>
        </p:txBody>
      </p:sp>
    </p:spTree>
    <p:extLst>
      <p:ext uri="{BB962C8B-B14F-4D97-AF65-F5344CB8AC3E}">
        <p14:creationId xmlns:p14="http://schemas.microsoft.com/office/powerpoint/2010/main" val="3610801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4D333-D0D9-9878-BFD6-3D2463B6D0B2}"/>
              </a:ext>
            </a:extLst>
          </p:cNvPr>
          <p:cNvPicPr>
            <a:picLocks noChangeAspect="1"/>
          </p:cNvPicPr>
          <p:nvPr/>
        </p:nvPicPr>
        <p:blipFill>
          <a:blip r:embed="rId2"/>
          <a:stretch>
            <a:fillRect/>
          </a:stretch>
        </p:blipFill>
        <p:spPr>
          <a:xfrm>
            <a:off x="2095500" y="0"/>
            <a:ext cx="8001000" cy="6858000"/>
          </a:xfrm>
          <a:prstGeom prst="rect">
            <a:avLst/>
          </a:prstGeom>
        </p:spPr>
      </p:pic>
    </p:spTree>
    <p:extLst>
      <p:ext uri="{BB962C8B-B14F-4D97-AF65-F5344CB8AC3E}">
        <p14:creationId xmlns:p14="http://schemas.microsoft.com/office/powerpoint/2010/main" val="378653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6FA496-5EE0-AFF0-04C9-3D6F1F0180F1}"/>
              </a:ext>
            </a:extLst>
          </p:cNvPr>
          <p:cNvPicPr>
            <a:picLocks noGrp="1" noChangeAspect="1"/>
          </p:cNvPicPr>
          <p:nvPr>
            <p:ph idx="1"/>
          </p:nvPr>
        </p:nvPicPr>
        <p:blipFill>
          <a:blip r:embed="rId2"/>
          <a:stretch>
            <a:fillRect/>
          </a:stretch>
        </p:blipFill>
        <p:spPr>
          <a:xfrm>
            <a:off x="2332357" y="1607416"/>
            <a:ext cx="7958163" cy="5406448"/>
          </a:xfrm>
        </p:spPr>
      </p:pic>
      <p:sp>
        <p:nvSpPr>
          <p:cNvPr id="6" name="Title 1">
            <a:extLst>
              <a:ext uri="{FF2B5EF4-FFF2-40B4-BE49-F238E27FC236}">
                <a16:creationId xmlns:a16="http://schemas.microsoft.com/office/drawing/2014/main" id="{39A72387-F561-F5D8-8D81-608393C3AC3B}"/>
              </a:ext>
            </a:extLst>
          </p:cNvPr>
          <p:cNvSpPr>
            <a:spLocks noGrp="1"/>
          </p:cNvSpPr>
          <p:nvPr>
            <p:ph type="title"/>
          </p:nvPr>
        </p:nvSpPr>
        <p:spPr>
          <a:xfrm>
            <a:off x="838200" y="365125"/>
            <a:ext cx="10515600" cy="1325563"/>
          </a:xfrm>
        </p:spPr>
        <p:txBody>
          <a:bodyPr/>
          <a:lstStyle/>
          <a:p>
            <a:r>
              <a:rPr lang="en-CA" dirty="0"/>
              <a:t>Boxplot and 1.5*IRQ rule…flagging suspected outliers </a:t>
            </a:r>
          </a:p>
        </p:txBody>
      </p:sp>
    </p:spTree>
    <p:extLst>
      <p:ext uri="{BB962C8B-B14F-4D97-AF65-F5344CB8AC3E}">
        <p14:creationId xmlns:p14="http://schemas.microsoft.com/office/powerpoint/2010/main" val="258730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6F8C-7690-BE6A-A30C-79E8A613C9E8}"/>
              </a:ext>
            </a:extLst>
          </p:cNvPr>
          <p:cNvSpPr>
            <a:spLocks noGrp="1"/>
          </p:cNvSpPr>
          <p:nvPr>
            <p:ph type="title"/>
          </p:nvPr>
        </p:nvSpPr>
        <p:spPr>
          <a:xfrm>
            <a:off x="838200" y="0"/>
            <a:ext cx="10515600" cy="1325563"/>
          </a:xfrm>
        </p:spPr>
        <p:txBody>
          <a:bodyPr>
            <a:normAutofit/>
          </a:bodyPr>
          <a:lstStyle/>
          <a:p>
            <a:r>
              <a:rPr lang="en-CA" sz="3600" dirty="0"/>
              <a:t>Standard deviation indicate the proportion of data that fall into a certain range from mean</a:t>
            </a:r>
          </a:p>
        </p:txBody>
      </p:sp>
      <p:pic>
        <p:nvPicPr>
          <p:cNvPr id="5" name="Picture 4">
            <a:extLst>
              <a:ext uri="{FF2B5EF4-FFF2-40B4-BE49-F238E27FC236}">
                <a16:creationId xmlns:a16="http://schemas.microsoft.com/office/drawing/2014/main" id="{49DCF0F6-88ED-82B7-00FE-881D814E2C28}"/>
              </a:ext>
            </a:extLst>
          </p:cNvPr>
          <p:cNvPicPr>
            <a:picLocks noChangeAspect="1"/>
          </p:cNvPicPr>
          <p:nvPr/>
        </p:nvPicPr>
        <p:blipFill>
          <a:blip r:embed="rId2"/>
          <a:stretch>
            <a:fillRect/>
          </a:stretch>
        </p:blipFill>
        <p:spPr>
          <a:xfrm>
            <a:off x="3252941" y="1125947"/>
            <a:ext cx="6389460" cy="5732053"/>
          </a:xfrm>
          <a:prstGeom prst="rect">
            <a:avLst/>
          </a:prstGeom>
        </p:spPr>
      </p:pic>
    </p:spTree>
    <p:extLst>
      <p:ext uri="{BB962C8B-B14F-4D97-AF65-F5344CB8AC3E}">
        <p14:creationId xmlns:p14="http://schemas.microsoft.com/office/powerpoint/2010/main" val="345714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6A0E-5AB0-D0BD-07A3-50767BF14423}"/>
              </a:ext>
            </a:extLst>
          </p:cNvPr>
          <p:cNvSpPr>
            <a:spLocks noGrp="1"/>
          </p:cNvSpPr>
          <p:nvPr>
            <p:ph type="title"/>
          </p:nvPr>
        </p:nvSpPr>
        <p:spPr>
          <a:xfrm>
            <a:off x="682337" y="2766218"/>
            <a:ext cx="10515600" cy="1325563"/>
          </a:xfrm>
        </p:spPr>
        <p:txBody>
          <a:bodyPr>
            <a:normAutofit fontScale="90000"/>
          </a:bodyPr>
          <a:lstStyle/>
          <a:p>
            <a:r>
              <a:rPr lang="en-CA" dirty="0"/>
              <a:t>So, what do you report as the measures of location and spread for </a:t>
            </a:r>
            <a:r>
              <a:rPr lang="en-CA"/>
              <a:t>your sample? </a:t>
            </a:r>
            <a:r>
              <a:rPr lang="en-CA" dirty="0"/>
              <a:t>Sample mean and SD, or sample median and IQR?</a:t>
            </a:r>
          </a:p>
        </p:txBody>
      </p:sp>
    </p:spTree>
    <p:extLst>
      <p:ext uri="{BB962C8B-B14F-4D97-AF65-F5344CB8AC3E}">
        <p14:creationId xmlns:p14="http://schemas.microsoft.com/office/powerpoint/2010/main" val="283494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F725-AEA2-4873-2669-C5625FE4F989}"/>
              </a:ext>
            </a:extLst>
          </p:cNvPr>
          <p:cNvSpPr>
            <a:spLocks noGrp="1"/>
          </p:cNvSpPr>
          <p:nvPr>
            <p:ph type="title"/>
          </p:nvPr>
        </p:nvSpPr>
        <p:spPr/>
        <p:txBody>
          <a:bodyPr/>
          <a:lstStyle/>
          <a:p>
            <a:r>
              <a:rPr lang="en-CA" dirty="0"/>
              <a:t>Quick review – transformation</a:t>
            </a:r>
          </a:p>
        </p:txBody>
      </p:sp>
      <p:pic>
        <p:nvPicPr>
          <p:cNvPr id="5" name="Content Placeholder 4">
            <a:extLst>
              <a:ext uri="{FF2B5EF4-FFF2-40B4-BE49-F238E27FC236}">
                <a16:creationId xmlns:a16="http://schemas.microsoft.com/office/drawing/2014/main" id="{97DF055A-AD9D-419B-318F-A23EE2E4940F}"/>
              </a:ext>
            </a:extLst>
          </p:cNvPr>
          <p:cNvPicPr>
            <a:picLocks noGrp="1" noChangeAspect="1"/>
          </p:cNvPicPr>
          <p:nvPr>
            <p:ph idx="1"/>
          </p:nvPr>
        </p:nvPicPr>
        <p:blipFill>
          <a:blip r:embed="rId2"/>
          <a:stretch>
            <a:fillRect/>
          </a:stretch>
        </p:blipFill>
        <p:spPr>
          <a:xfrm>
            <a:off x="3123841" y="1690688"/>
            <a:ext cx="5944318" cy="5143837"/>
          </a:xfrm>
        </p:spPr>
      </p:pic>
    </p:spTree>
    <p:extLst>
      <p:ext uri="{BB962C8B-B14F-4D97-AF65-F5344CB8AC3E}">
        <p14:creationId xmlns:p14="http://schemas.microsoft.com/office/powerpoint/2010/main" val="367577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CF804D-68BD-F42F-552D-9A710EEA191D}"/>
              </a:ext>
            </a:extLst>
          </p:cNvPr>
          <p:cNvSpPr txBox="1"/>
          <p:nvPr/>
        </p:nvSpPr>
        <p:spPr>
          <a:xfrm>
            <a:off x="1766454" y="511940"/>
            <a:ext cx="7811366" cy="6186309"/>
          </a:xfrm>
          <a:prstGeom prst="rect">
            <a:avLst/>
          </a:prstGeom>
          <a:noFill/>
        </p:spPr>
        <p:txBody>
          <a:bodyPr wrap="square">
            <a:spAutoFit/>
          </a:bodyPr>
          <a:lstStyle/>
          <a:p>
            <a:r>
              <a:rPr lang="en-CA" dirty="0"/>
              <a:t># New variable, just a sequence of values </a:t>
            </a:r>
          </a:p>
          <a:p>
            <a:r>
              <a:rPr lang="en-CA" dirty="0"/>
              <a:t>x &lt;- seq(0.01, to = 4, by =0.01)</a:t>
            </a:r>
          </a:p>
          <a:p>
            <a:endParaRPr lang="en-CA" dirty="0"/>
          </a:p>
          <a:p>
            <a:r>
              <a:rPr lang="en-CA" dirty="0"/>
              <a:t># display it!</a:t>
            </a:r>
          </a:p>
          <a:p>
            <a:endParaRPr lang="en-CA" dirty="0"/>
          </a:p>
          <a:p>
            <a:r>
              <a:rPr lang="en-CA" dirty="0"/>
              <a:t>x </a:t>
            </a:r>
          </a:p>
          <a:p>
            <a:endParaRPr lang="en-CA" dirty="0"/>
          </a:p>
          <a:p>
            <a:r>
              <a:rPr lang="en-CA" dirty="0"/>
              <a:t># plot , log() is natural log (base e), log10() is log base 10, and sqrt is square root</a:t>
            </a:r>
          </a:p>
          <a:p>
            <a:endParaRPr lang="en-CA" dirty="0"/>
          </a:p>
          <a:p>
            <a:r>
              <a:rPr lang="en-CA" dirty="0"/>
              <a:t>plot(y = log(x), x = x, type = "l", </a:t>
            </a:r>
            <a:r>
              <a:rPr lang="en-CA" dirty="0" err="1"/>
              <a:t>xlim</a:t>
            </a:r>
            <a:r>
              <a:rPr lang="en-CA" dirty="0"/>
              <a:t> = c(-1, 4), </a:t>
            </a:r>
            <a:r>
              <a:rPr lang="en-CA" dirty="0" err="1"/>
              <a:t>ylim</a:t>
            </a:r>
            <a:r>
              <a:rPr lang="en-CA" dirty="0"/>
              <a:t> = c(-5,5), </a:t>
            </a:r>
            <a:r>
              <a:rPr lang="en-CA" dirty="0" err="1"/>
              <a:t>ylab</a:t>
            </a:r>
            <a:r>
              <a:rPr lang="en-CA" dirty="0"/>
              <a:t> = "transformed x", </a:t>
            </a:r>
            <a:r>
              <a:rPr lang="en-CA" dirty="0" err="1"/>
              <a:t>xlab</a:t>
            </a:r>
            <a:r>
              <a:rPr lang="en-CA" dirty="0"/>
              <a:t> = "Original value", main = "Transformation, log base 10, e, and sqrt", col = "blue")</a:t>
            </a:r>
          </a:p>
          <a:p>
            <a:endParaRPr lang="en-CA" dirty="0"/>
          </a:p>
          <a:p>
            <a:r>
              <a:rPr lang="en-CA" dirty="0"/>
              <a:t>lines(y = sqrt(x), x = x,  col = "green")</a:t>
            </a:r>
          </a:p>
          <a:p>
            <a:endParaRPr lang="en-CA" dirty="0"/>
          </a:p>
          <a:p>
            <a:r>
              <a:rPr lang="en-CA" dirty="0"/>
              <a:t>lines(y = log10(x), x = x,  col = "black")</a:t>
            </a:r>
          </a:p>
          <a:p>
            <a:endParaRPr lang="en-CA" dirty="0"/>
          </a:p>
          <a:p>
            <a:r>
              <a:rPr lang="en-CA" dirty="0"/>
              <a:t># add x and y lines -- not so color blindness friendly !!! (do not do this)</a:t>
            </a:r>
          </a:p>
          <a:p>
            <a:endParaRPr lang="en-CA" dirty="0"/>
          </a:p>
          <a:p>
            <a:r>
              <a:rPr lang="en-CA" dirty="0" err="1"/>
              <a:t>abline</a:t>
            </a:r>
            <a:r>
              <a:rPr lang="en-CA" dirty="0"/>
              <a:t>(v=0, col="red")</a:t>
            </a:r>
          </a:p>
          <a:p>
            <a:r>
              <a:rPr lang="en-CA" dirty="0" err="1"/>
              <a:t>abline</a:t>
            </a:r>
            <a:r>
              <a:rPr lang="en-CA" dirty="0"/>
              <a:t>(h=0, col="red")</a:t>
            </a:r>
          </a:p>
        </p:txBody>
      </p:sp>
    </p:spTree>
    <p:extLst>
      <p:ext uri="{BB962C8B-B14F-4D97-AF65-F5344CB8AC3E}">
        <p14:creationId xmlns:p14="http://schemas.microsoft.com/office/powerpoint/2010/main" val="232733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8514-B410-D448-4632-2568E3E56BD4}"/>
              </a:ext>
            </a:extLst>
          </p:cNvPr>
          <p:cNvSpPr>
            <a:spLocks noGrp="1"/>
          </p:cNvSpPr>
          <p:nvPr>
            <p:ph type="title"/>
          </p:nvPr>
        </p:nvSpPr>
        <p:spPr/>
        <p:txBody>
          <a:bodyPr/>
          <a:lstStyle/>
          <a:p>
            <a:r>
              <a:rPr lang="en-CA" dirty="0"/>
              <a:t>Teaching assistants</a:t>
            </a:r>
          </a:p>
        </p:txBody>
      </p:sp>
      <p:sp>
        <p:nvSpPr>
          <p:cNvPr id="3" name="Content Placeholder 2">
            <a:extLst>
              <a:ext uri="{FF2B5EF4-FFF2-40B4-BE49-F238E27FC236}">
                <a16:creationId xmlns:a16="http://schemas.microsoft.com/office/drawing/2014/main" id="{FB2D52AD-F188-5B61-2114-F45A2D669516}"/>
              </a:ext>
            </a:extLst>
          </p:cNvPr>
          <p:cNvSpPr>
            <a:spLocks noGrp="1"/>
          </p:cNvSpPr>
          <p:nvPr>
            <p:ph idx="1"/>
          </p:nvPr>
        </p:nvSpPr>
        <p:spPr>
          <a:xfrm>
            <a:off x="838200" y="2047009"/>
            <a:ext cx="10515600" cy="4445865"/>
          </a:xfrm>
        </p:spPr>
        <p:txBody>
          <a:bodyPr/>
          <a:lstStyle/>
          <a:p>
            <a:pPr marL="0" indent="0">
              <a:buNone/>
            </a:pPr>
            <a:r>
              <a:rPr lang="en-CA" dirty="0" err="1"/>
              <a:t>Amaar</a:t>
            </a:r>
            <a:r>
              <a:rPr lang="en-CA" dirty="0"/>
              <a:t> Lila &lt;amaar.lila@mcgill.ca&gt;</a:t>
            </a:r>
          </a:p>
          <a:p>
            <a:pPr marL="0" indent="0">
              <a:buNone/>
            </a:pPr>
            <a:r>
              <a:rPr lang="en-CA" dirty="0"/>
              <a:t>Audrey Michel, Miss &lt;audrey.michel@mcgill.ca&gt;</a:t>
            </a:r>
          </a:p>
          <a:p>
            <a:pPr marL="0" indent="0">
              <a:buNone/>
            </a:pPr>
            <a:r>
              <a:rPr lang="en-CA" dirty="0"/>
              <a:t>Jessica Dekker &lt;jessica.dekker@mcgill.ca&gt;</a:t>
            </a:r>
          </a:p>
          <a:p>
            <a:pPr marL="0" indent="0">
              <a:buNone/>
            </a:pPr>
            <a:r>
              <a:rPr lang="en-CA" dirty="0"/>
              <a:t>Joseph Junior Damba, M &lt;joseph.damba@mcgill.ca&gt;</a:t>
            </a:r>
          </a:p>
          <a:p>
            <a:pPr marL="0" indent="0">
              <a:buNone/>
            </a:pPr>
            <a:endParaRPr lang="en-CA" dirty="0"/>
          </a:p>
          <a:p>
            <a:pPr marL="0" indent="0">
              <a:buNone/>
            </a:pPr>
            <a:r>
              <a:rPr lang="en-CA" dirty="0"/>
              <a:t>Hours to be announced shortly. Rooms will be </a:t>
            </a:r>
          </a:p>
          <a:p>
            <a:pPr marL="0" indent="0">
              <a:buNone/>
            </a:pPr>
            <a:r>
              <a:rPr lang="en-CA" b="1" i="0" dirty="0">
                <a:solidFill>
                  <a:srgbClr val="242424"/>
                </a:solidFill>
                <a:effectLst/>
                <a:latin typeface="Segoe UI" panose="020B0502040204020203" pitchFamily="34" charset="0"/>
              </a:rPr>
              <a:t>Room 1206 (SPGH building) Except Thursday </a:t>
            </a:r>
          </a:p>
          <a:p>
            <a:pPr marL="0" indent="0">
              <a:buNone/>
            </a:pPr>
            <a:r>
              <a:rPr lang="en-CA" b="1" dirty="0">
                <a:solidFill>
                  <a:srgbClr val="242424"/>
                </a:solidFill>
                <a:latin typeface="Segoe UI" panose="020B0502040204020203" pitchFamily="34" charset="0"/>
              </a:rPr>
              <a:t>Room 129 (Educ building) on Thursday</a:t>
            </a:r>
            <a:endParaRPr lang="en-CA" dirty="0"/>
          </a:p>
          <a:p>
            <a:endParaRPr lang="en-CA" dirty="0"/>
          </a:p>
        </p:txBody>
      </p:sp>
    </p:spTree>
    <p:extLst>
      <p:ext uri="{BB962C8B-B14F-4D97-AF65-F5344CB8AC3E}">
        <p14:creationId xmlns:p14="http://schemas.microsoft.com/office/powerpoint/2010/main" val="182963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A799-3E33-FCF5-4BD3-776A2A2BF994}"/>
              </a:ext>
            </a:extLst>
          </p:cNvPr>
          <p:cNvSpPr>
            <a:spLocks noGrp="1"/>
          </p:cNvSpPr>
          <p:nvPr>
            <p:ph type="title"/>
          </p:nvPr>
        </p:nvSpPr>
        <p:spPr/>
        <p:txBody>
          <a:bodyPr>
            <a:normAutofit fontScale="90000"/>
          </a:bodyPr>
          <a:lstStyle/>
          <a:p>
            <a:r>
              <a:rPr lang="en-CA" dirty="0"/>
              <a:t>Emailing – see the syllabus (email response will be delayed considerably if you do not use the correct heading, especially during the exam time )</a:t>
            </a:r>
          </a:p>
        </p:txBody>
      </p:sp>
      <p:sp>
        <p:nvSpPr>
          <p:cNvPr id="3" name="Content Placeholder 2">
            <a:extLst>
              <a:ext uri="{FF2B5EF4-FFF2-40B4-BE49-F238E27FC236}">
                <a16:creationId xmlns:a16="http://schemas.microsoft.com/office/drawing/2014/main" id="{5400F81C-4874-D3F1-495E-199FAEEBFF92}"/>
              </a:ext>
            </a:extLst>
          </p:cNvPr>
          <p:cNvSpPr>
            <a:spLocks noGrp="1"/>
          </p:cNvSpPr>
          <p:nvPr>
            <p:ph idx="1"/>
          </p:nvPr>
        </p:nvSpPr>
        <p:spPr>
          <a:xfrm>
            <a:off x="838200" y="2313997"/>
            <a:ext cx="10515600" cy="4351338"/>
          </a:xfrm>
        </p:spPr>
        <p:txBody>
          <a:bodyPr>
            <a:normAutofit lnSpcReduction="10000"/>
          </a:bodyPr>
          <a:lstStyle/>
          <a:p>
            <a:pPr algn="l"/>
            <a:r>
              <a:rPr lang="en-US" b="1" i="0" dirty="0">
                <a:solidFill>
                  <a:srgbClr val="1F2328"/>
                </a:solidFill>
                <a:effectLst/>
                <a:latin typeface="-apple-system"/>
              </a:rPr>
              <a:t>Email</a:t>
            </a:r>
          </a:p>
          <a:p>
            <a:pPr algn="l"/>
            <a:r>
              <a:rPr lang="en-US" b="0" i="0" dirty="0">
                <a:solidFill>
                  <a:srgbClr val="1F2328"/>
                </a:solidFill>
                <a:effectLst/>
                <a:latin typeface="-apple-system"/>
              </a:rPr>
              <a:t>When sending an email about booking time, clarification of assignments, and questions about the course materials, please include in the subject heading (EPIB-607 – Inferential Statistics). It will be primarily the responsibility of the TAs to respond to emails and every effort will be made to respond as soon as possible. </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 For questions related to assignments and exams, remember to email well in advance of the due dates. Please be sure to only use your McGill institutional email for communications with the instructor and the TAs - we may not be able to respond to non-</a:t>
            </a:r>
            <a:r>
              <a:rPr lang="en-US" b="0" i="0" dirty="0" err="1">
                <a:solidFill>
                  <a:srgbClr val="1F2328"/>
                </a:solidFill>
                <a:effectLst/>
                <a:latin typeface="-apple-system"/>
              </a:rPr>
              <a:t>Mcgill</a:t>
            </a:r>
            <a:r>
              <a:rPr lang="en-US" b="0" i="0" dirty="0">
                <a:solidFill>
                  <a:srgbClr val="1F2328"/>
                </a:solidFill>
                <a:effectLst/>
                <a:latin typeface="-apple-system"/>
              </a:rPr>
              <a:t> email address.</a:t>
            </a:r>
          </a:p>
          <a:p>
            <a:endParaRPr lang="en-CA" dirty="0"/>
          </a:p>
        </p:txBody>
      </p:sp>
    </p:spTree>
    <p:extLst>
      <p:ext uri="{BB962C8B-B14F-4D97-AF65-F5344CB8AC3E}">
        <p14:creationId xmlns:p14="http://schemas.microsoft.com/office/powerpoint/2010/main" val="281421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6FB1-2F3E-8E19-BC16-52CDD3830DC8}"/>
              </a:ext>
            </a:extLst>
          </p:cNvPr>
          <p:cNvSpPr>
            <a:spLocks noGrp="1"/>
          </p:cNvSpPr>
          <p:nvPr>
            <p:ph type="title"/>
          </p:nvPr>
        </p:nvSpPr>
        <p:spPr/>
        <p:txBody>
          <a:bodyPr/>
          <a:lstStyle/>
          <a:p>
            <a:r>
              <a:rPr lang="en-CA" dirty="0"/>
              <a:t>Recording </a:t>
            </a:r>
          </a:p>
        </p:txBody>
      </p:sp>
      <p:sp>
        <p:nvSpPr>
          <p:cNvPr id="3" name="Content Placeholder 2">
            <a:extLst>
              <a:ext uri="{FF2B5EF4-FFF2-40B4-BE49-F238E27FC236}">
                <a16:creationId xmlns:a16="http://schemas.microsoft.com/office/drawing/2014/main" id="{7B68EEE8-9C5B-BF57-FA18-38B73968E778}"/>
              </a:ext>
            </a:extLst>
          </p:cNvPr>
          <p:cNvSpPr>
            <a:spLocks noGrp="1"/>
          </p:cNvSpPr>
          <p:nvPr>
            <p:ph idx="1"/>
          </p:nvPr>
        </p:nvSpPr>
        <p:spPr/>
        <p:txBody>
          <a:bodyPr/>
          <a:lstStyle/>
          <a:p>
            <a:r>
              <a:rPr lang="en-CA" dirty="0"/>
              <a:t>Recording from week 1 is available publicly. If you do not think the quality (image and sound) is prohibitive to learning (it used to be terrible apparently), please inform and I will seek a way to improve videos, if possible. </a:t>
            </a:r>
          </a:p>
          <a:p>
            <a:endParaRPr lang="en-CA" dirty="0"/>
          </a:p>
          <a:p>
            <a:r>
              <a:rPr lang="en-CA" dirty="0"/>
              <a:t>Again, those who could not attend the class for the reason beyond their control or have accommodation policies from the SAA should reach me to obtain recordings. </a:t>
            </a:r>
          </a:p>
        </p:txBody>
      </p:sp>
    </p:spTree>
    <p:extLst>
      <p:ext uri="{BB962C8B-B14F-4D97-AF65-F5344CB8AC3E}">
        <p14:creationId xmlns:p14="http://schemas.microsoft.com/office/powerpoint/2010/main" val="275770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A6A4-DC4C-3659-1DF8-452629B20F31}"/>
              </a:ext>
            </a:extLst>
          </p:cNvPr>
          <p:cNvSpPr>
            <a:spLocks noGrp="1"/>
          </p:cNvSpPr>
          <p:nvPr>
            <p:ph type="title"/>
          </p:nvPr>
        </p:nvSpPr>
        <p:spPr/>
        <p:txBody>
          <a:bodyPr/>
          <a:lstStyle/>
          <a:p>
            <a:r>
              <a:rPr lang="en-CA" dirty="0"/>
              <a:t>Review from Class 2</a:t>
            </a:r>
          </a:p>
        </p:txBody>
      </p:sp>
      <p:pic>
        <p:nvPicPr>
          <p:cNvPr id="5" name="Content Placeholder 4">
            <a:extLst>
              <a:ext uri="{FF2B5EF4-FFF2-40B4-BE49-F238E27FC236}">
                <a16:creationId xmlns:a16="http://schemas.microsoft.com/office/drawing/2014/main" id="{C086DE20-8A29-DC2A-8C3F-54230EE62930}"/>
              </a:ext>
            </a:extLst>
          </p:cNvPr>
          <p:cNvPicPr>
            <a:picLocks noGrp="1" noChangeAspect="1"/>
          </p:cNvPicPr>
          <p:nvPr>
            <p:ph idx="1"/>
          </p:nvPr>
        </p:nvPicPr>
        <p:blipFill>
          <a:blip r:embed="rId2"/>
          <a:stretch>
            <a:fillRect/>
          </a:stretch>
        </p:blipFill>
        <p:spPr>
          <a:xfrm>
            <a:off x="1485601" y="1870992"/>
            <a:ext cx="9220797" cy="4411674"/>
          </a:xfrm>
        </p:spPr>
      </p:pic>
    </p:spTree>
    <p:extLst>
      <p:ext uri="{BB962C8B-B14F-4D97-AF65-F5344CB8AC3E}">
        <p14:creationId xmlns:p14="http://schemas.microsoft.com/office/powerpoint/2010/main" val="111951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89C5-A43A-CA65-D7FB-79FBF304E99D}"/>
              </a:ext>
            </a:extLst>
          </p:cNvPr>
          <p:cNvSpPr>
            <a:spLocks noGrp="1"/>
          </p:cNvSpPr>
          <p:nvPr>
            <p:ph type="title"/>
          </p:nvPr>
        </p:nvSpPr>
        <p:spPr/>
        <p:txBody>
          <a:bodyPr/>
          <a:lstStyle/>
          <a:p>
            <a:r>
              <a:rPr lang="en-CA" dirty="0"/>
              <a:t>Sample mean </a:t>
            </a:r>
          </a:p>
        </p:txBody>
      </p:sp>
      <p:pic>
        <p:nvPicPr>
          <p:cNvPr id="5" name="Content Placeholder 4">
            <a:extLst>
              <a:ext uri="{FF2B5EF4-FFF2-40B4-BE49-F238E27FC236}">
                <a16:creationId xmlns:a16="http://schemas.microsoft.com/office/drawing/2014/main" id="{99CA7A3B-96C0-8EB6-2BAE-C2063DF95EC7}"/>
              </a:ext>
            </a:extLst>
          </p:cNvPr>
          <p:cNvPicPr>
            <a:picLocks noGrp="1" noChangeAspect="1"/>
          </p:cNvPicPr>
          <p:nvPr>
            <p:ph idx="1"/>
          </p:nvPr>
        </p:nvPicPr>
        <p:blipFill>
          <a:blip r:embed="rId2"/>
          <a:stretch>
            <a:fillRect/>
          </a:stretch>
        </p:blipFill>
        <p:spPr>
          <a:xfrm>
            <a:off x="2279123" y="1319365"/>
            <a:ext cx="7166118" cy="5354459"/>
          </a:xfrm>
        </p:spPr>
      </p:pic>
    </p:spTree>
    <p:extLst>
      <p:ext uri="{BB962C8B-B14F-4D97-AF65-F5344CB8AC3E}">
        <p14:creationId xmlns:p14="http://schemas.microsoft.com/office/powerpoint/2010/main" val="36645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B98C-0DF9-007B-1E73-8EBA7F2C4F32}"/>
              </a:ext>
            </a:extLst>
          </p:cNvPr>
          <p:cNvSpPr>
            <a:spLocks noGrp="1"/>
          </p:cNvSpPr>
          <p:nvPr>
            <p:ph type="title"/>
          </p:nvPr>
        </p:nvSpPr>
        <p:spPr/>
        <p:txBody>
          <a:bodyPr/>
          <a:lstStyle/>
          <a:p>
            <a:r>
              <a:rPr lang="en-CA" dirty="0"/>
              <a:t>Sample median </a:t>
            </a:r>
          </a:p>
        </p:txBody>
      </p:sp>
      <p:pic>
        <p:nvPicPr>
          <p:cNvPr id="5" name="Content Placeholder 4">
            <a:extLst>
              <a:ext uri="{FF2B5EF4-FFF2-40B4-BE49-F238E27FC236}">
                <a16:creationId xmlns:a16="http://schemas.microsoft.com/office/drawing/2014/main" id="{16E3215D-AE1A-86E8-BB1B-687F54313ED9}"/>
              </a:ext>
            </a:extLst>
          </p:cNvPr>
          <p:cNvPicPr>
            <a:picLocks noGrp="1" noChangeAspect="1"/>
          </p:cNvPicPr>
          <p:nvPr>
            <p:ph idx="1"/>
          </p:nvPr>
        </p:nvPicPr>
        <p:blipFill>
          <a:blip r:embed="rId2"/>
          <a:stretch>
            <a:fillRect/>
          </a:stretch>
        </p:blipFill>
        <p:spPr>
          <a:xfrm>
            <a:off x="3016266" y="1433097"/>
            <a:ext cx="6159467" cy="5304975"/>
          </a:xfrm>
        </p:spPr>
      </p:pic>
    </p:spTree>
    <p:extLst>
      <p:ext uri="{BB962C8B-B14F-4D97-AF65-F5344CB8AC3E}">
        <p14:creationId xmlns:p14="http://schemas.microsoft.com/office/powerpoint/2010/main" val="125511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174E86-00D2-D67F-589F-C744534AE8E1}"/>
              </a:ext>
            </a:extLst>
          </p:cNvPr>
          <p:cNvPicPr>
            <a:picLocks noChangeAspect="1"/>
          </p:cNvPicPr>
          <p:nvPr/>
        </p:nvPicPr>
        <p:blipFill>
          <a:blip r:embed="rId2"/>
          <a:stretch>
            <a:fillRect/>
          </a:stretch>
        </p:blipFill>
        <p:spPr>
          <a:xfrm>
            <a:off x="571908" y="1463494"/>
            <a:ext cx="6039763" cy="5094793"/>
          </a:xfrm>
          <a:prstGeom prst="rect">
            <a:avLst/>
          </a:prstGeom>
        </p:spPr>
      </p:pic>
      <p:sp>
        <p:nvSpPr>
          <p:cNvPr id="10" name="Title 1">
            <a:extLst>
              <a:ext uri="{FF2B5EF4-FFF2-40B4-BE49-F238E27FC236}">
                <a16:creationId xmlns:a16="http://schemas.microsoft.com/office/drawing/2014/main" id="{BA0B5665-CC49-DEE2-2CF7-56A9A8D55FF6}"/>
              </a:ext>
            </a:extLst>
          </p:cNvPr>
          <p:cNvSpPr>
            <a:spLocks noGrp="1"/>
          </p:cNvSpPr>
          <p:nvPr>
            <p:ph type="title"/>
          </p:nvPr>
        </p:nvSpPr>
        <p:spPr>
          <a:xfrm>
            <a:off x="838200" y="365125"/>
            <a:ext cx="10515600" cy="1325563"/>
          </a:xfrm>
        </p:spPr>
        <p:txBody>
          <a:bodyPr/>
          <a:lstStyle/>
          <a:p>
            <a:r>
              <a:rPr lang="en-CA" dirty="0"/>
              <a:t>Further explanation about the computation </a:t>
            </a:r>
          </a:p>
        </p:txBody>
      </p:sp>
    </p:spTree>
    <p:extLst>
      <p:ext uri="{BB962C8B-B14F-4D97-AF65-F5344CB8AC3E}">
        <p14:creationId xmlns:p14="http://schemas.microsoft.com/office/powerpoint/2010/main" val="185622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5176E9-B61A-C38C-830A-3835942C6F76}"/>
              </a:ext>
            </a:extLst>
          </p:cNvPr>
          <p:cNvPicPr>
            <a:picLocks noChangeAspect="1"/>
          </p:cNvPicPr>
          <p:nvPr/>
        </p:nvPicPr>
        <p:blipFill>
          <a:blip r:embed="rId2"/>
          <a:stretch>
            <a:fillRect/>
          </a:stretch>
        </p:blipFill>
        <p:spPr>
          <a:xfrm>
            <a:off x="1999795" y="0"/>
            <a:ext cx="8046936" cy="6858000"/>
          </a:xfrm>
          <a:prstGeom prst="rect">
            <a:avLst/>
          </a:prstGeom>
        </p:spPr>
      </p:pic>
    </p:spTree>
    <p:extLst>
      <p:ext uri="{BB962C8B-B14F-4D97-AF65-F5344CB8AC3E}">
        <p14:creationId xmlns:p14="http://schemas.microsoft.com/office/powerpoint/2010/main" val="385133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1591</TotalTime>
  <Words>555</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Aptos</vt:lpstr>
      <vt:lpstr>Aptos Display</vt:lpstr>
      <vt:lpstr>Arial</vt:lpstr>
      <vt:lpstr>Segoe UI</vt:lpstr>
      <vt:lpstr>Office Theme</vt:lpstr>
      <vt:lpstr>EPIB 607 Review 2 </vt:lpstr>
      <vt:lpstr>Teaching assistants</vt:lpstr>
      <vt:lpstr>Emailing – see the syllabus (email response will be delayed considerably if you do not use the correct heading, especially during the exam time )</vt:lpstr>
      <vt:lpstr>Recording </vt:lpstr>
      <vt:lpstr>Review from Class 2</vt:lpstr>
      <vt:lpstr>Sample mean </vt:lpstr>
      <vt:lpstr>Sample median </vt:lpstr>
      <vt:lpstr>Further explanation about the computation </vt:lpstr>
      <vt:lpstr>PowerPoint Presentation</vt:lpstr>
      <vt:lpstr>PowerPoint Presentation</vt:lpstr>
      <vt:lpstr>Boxplot and 1.5*IRQ rule…flagging suspected outliers </vt:lpstr>
      <vt:lpstr>Standard deviation indicate the proportion of data that fall into a certain range from mean</vt:lpstr>
      <vt:lpstr>So, what do you report as the measures of location and spread for your sample? Sample mean and SD, or sample median and IQR?</vt:lpstr>
      <vt:lpstr>Quick review – transformation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Hiroshi Mamiya, Dr</dc:creator>
  <cp:lastModifiedBy>Hiroshi Mamiya, Dr</cp:lastModifiedBy>
  <cp:revision>2</cp:revision>
  <dcterms:created xsi:type="dcterms:W3CDTF">2024-09-03T19:01:38Z</dcterms:created>
  <dcterms:modified xsi:type="dcterms:W3CDTF">2024-09-04T21:41:23Z</dcterms:modified>
</cp:coreProperties>
</file>