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734" autoAdjust="0"/>
  </p:normalViewPr>
  <p:slideViewPr>
    <p:cSldViewPr snapToGrid="0" snapToObjects="1">
      <p:cViewPr>
        <p:scale>
          <a:sx n="200" d="100"/>
          <a:sy n="200" d="100"/>
        </p:scale>
        <p:origin x="-1168" y="10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1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5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2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16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3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18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3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1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1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7D46-FCDC-B343-B799-65C3F1152B94}" type="datetimeFigureOut">
              <a:rPr kumimoji="1" lang="ja-JP" altLang="en-US" smtClean="0"/>
              <a:t>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99C9-6E91-214C-A7AF-2C9AD0502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384" y="425906"/>
            <a:ext cx="1172116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initialize.sh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5265" y="641350"/>
            <a:ext cx="0" cy="28970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605265" y="80645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39699" y="698728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toolPrep.sh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986280" y="80645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27129" y="710972"/>
            <a:ext cx="115929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+mj-lt"/>
                <a:cs typeface="Monaco"/>
              </a:rPr>
              <a:t>CLI</a:t>
            </a:r>
            <a:r>
              <a:rPr kumimoji="1" lang="ja-JP" altLang="en-US" sz="800" dirty="0" smtClean="0">
                <a:latin typeface="+mj-lt"/>
                <a:cs typeface="Monaco"/>
              </a:rPr>
              <a:t> ツールの</a:t>
            </a:r>
            <a:r>
              <a:rPr kumimoji="1" lang="en-US" altLang="ja-JP" sz="800" dirty="0" smtClean="0">
                <a:latin typeface="+mj-lt"/>
                <a:cs typeface="Monaco"/>
              </a:rPr>
              <a:t> DL, install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05265" y="109220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39699" y="984478"/>
            <a:ext cx="154401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genomeSettings.sh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468880" y="109220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03314" y="996722"/>
            <a:ext cx="81304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+mj-lt"/>
                <a:cs typeface="Monaco"/>
              </a:rPr>
              <a:t>ライブラリ作成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05265" y="138430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939699" y="1276578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metaPrep.sh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206500" y="167988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40934" y="1584406"/>
            <a:ext cx="2736647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latin typeface="+mj-lt"/>
                <a:cs typeface="Monaco"/>
              </a:rPr>
              <a:t>SRA_Accessions_experiment.tab (SRX, SRA, SAMN etc) --- </a:t>
            </a:r>
            <a:r>
              <a:rPr lang="en-US" altLang="ja-JP" sz="800" b="1" dirty="0" smtClean="0">
                <a:solidFill>
                  <a:srgbClr val="3366FF"/>
                </a:solidFill>
                <a:latin typeface="+mj-lt"/>
                <a:cs typeface="Monaco"/>
              </a:rPr>
              <a:t>(1)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06500" y="1492022"/>
            <a:ext cx="0" cy="181604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206500" y="190757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540934" y="1812094"/>
            <a:ext cx="262383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latin typeface="+mj-lt"/>
                <a:cs typeface="Monaco"/>
              </a:rPr>
              <a:t>biosample_set.tab (SAMN, Organism, Attributes etc) --- </a:t>
            </a:r>
            <a:r>
              <a:rPr lang="en-US" altLang="ja-JP" sz="800" b="1" dirty="0" smtClean="0">
                <a:solidFill>
                  <a:srgbClr val="3366FF"/>
                </a:solidFill>
                <a:latin typeface="+mj-lt"/>
                <a:cs typeface="Monaco"/>
              </a:rPr>
              <a:t>(2)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206500" y="2288344"/>
            <a:ext cx="334434" cy="84438"/>
            <a:chOff x="1473301" y="2014838"/>
            <a:chExt cx="334434" cy="84438"/>
          </a:xfrm>
        </p:grpSpPr>
        <p:cxnSp>
          <p:nvCxnSpPr>
            <p:cNvPr id="24" name="直線矢印コネクタ 23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2129710" y="2438285"/>
            <a:ext cx="269837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NCBI_SRA_Metadata_Full_DATE/SRA*/SRA*.experiment.xml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40934" y="2222841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metadataSplit.sh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1795276" y="2546007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1797050" y="2438285"/>
            <a:ext cx="0" cy="65434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162754" y="2438285"/>
            <a:ext cx="169524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SRA*.txt</a:t>
            </a:r>
            <a:r>
              <a:rPr lang="en-US" altLang="ja-JP" sz="800" dirty="0" smtClean="0">
                <a:cs typeface="Monaco"/>
              </a:rPr>
              <a:t> </a:t>
            </a:r>
            <a:r>
              <a:rPr lang="en-US" altLang="ja-JP" sz="800" dirty="0">
                <a:cs typeface="Monaco"/>
              </a:rPr>
              <a:t>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(3)</a:t>
            </a:r>
          </a:p>
          <a:p>
            <a:r>
              <a:rPr lang="en-US" altLang="ja-JP" sz="800" dirty="0" smtClean="0">
                <a:cs typeface="Monaco"/>
              </a:rPr>
              <a:t>(SRX, TITLE, LIBRARY_STRATEGY etc)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45256" y="2554473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129710" y="2769461"/>
            <a:ext cx="129284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join (3) (1) &gt; (4)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1795276" y="2877183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129710" y="2984905"/>
            <a:ext cx="203162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join (4) (2) &gt; SRA*.sample.txt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795276" y="3092627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29710" y="3200349"/>
            <a:ext cx="432797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cat SRA*.sample.txt</a:t>
            </a:r>
            <a:r>
              <a:rPr lang="en-US" altLang="ja-JP" sz="800" dirty="0">
                <a:latin typeface="Monaco"/>
                <a:cs typeface="Monaco"/>
              </a:rPr>
              <a:t> </a:t>
            </a:r>
            <a:r>
              <a:rPr kumimoji="1" lang="en-US" altLang="ja-JP" sz="800" dirty="0" smtClean="0">
                <a:latin typeface="Monaco"/>
                <a:cs typeface="Monaco"/>
              </a:rPr>
              <a:t>&gt; </a:t>
            </a:r>
            <a:r>
              <a:rPr lang="en-US" altLang="ja-JP" sz="800" dirty="0" smtClean="0">
                <a:latin typeface="Monaco"/>
                <a:cs typeface="Monaco"/>
              </a:rPr>
              <a:t>NCBI_SRA_Metadata_Full_DATE.metadata.tab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(5)</a:t>
            </a:r>
          </a:p>
          <a:p>
            <a:r>
              <a:rPr lang="en-US" altLang="ja-JP" sz="800" dirty="0" smtClean="0">
                <a:cs typeface="Monaco"/>
              </a:rPr>
              <a:t>			(SRX,  SAMN, TITLE, LIBRARY_STRATEGY, Organism, Attributes etc)</a:t>
            </a:r>
            <a:endParaRPr lang="ja-JP" altLang="en-US" sz="800" dirty="0">
              <a:cs typeface="Monaco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206500" y="3308071"/>
            <a:ext cx="9232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4384" y="3538447"/>
            <a:ext cx="1539103" cy="21544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Controller.sh (5)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05265" y="3753891"/>
            <a:ext cx="0" cy="25626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05265" y="38930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939699" y="3785314"/>
            <a:ext cx="130035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TimeCourse.sh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2233930" y="38930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568364" y="3797558"/>
            <a:ext cx="86914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+mj-lt"/>
                <a:cs typeface="Monaco"/>
              </a:rPr>
              <a:t>ランの経時計測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605265" y="41978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939699" y="4102358"/>
            <a:ext cx="221086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+mj-lt"/>
                <a:cs typeface="Monaco"/>
              </a:rPr>
              <a:t>(5) </a:t>
            </a:r>
            <a:r>
              <a:rPr kumimoji="1" lang="ja-JP" altLang="en-US" sz="800" dirty="0" smtClean="0">
                <a:latin typeface="+mj-lt"/>
                <a:cs typeface="Monaco"/>
              </a:rPr>
              <a:t>のうち、</a:t>
            </a:r>
            <a:r>
              <a:rPr kumimoji="1" lang="en-US" altLang="ja-JP" sz="800" dirty="0" smtClean="0">
                <a:latin typeface="+mj-lt"/>
                <a:cs typeface="Monaco"/>
              </a:rPr>
              <a:t>ChIP-seq or DNase </a:t>
            </a:r>
            <a:r>
              <a:rPr kumimoji="1" lang="ja-JP" altLang="en-US" sz="800" dirty="0" smtClean="0">
                <a:latin typeface="+mj-lt"/>
                <a:cs typeface="Monaco"/>
              </a:rPr>
              <a:t>と</a:t>
            </a:r>
            <a:r>
              <a:rPr kumimoji="1" lang="en-US" altLang="ja-JP" sz="800" dirty="0" smtClean="0">
                <a:latin typeface="+mj-lt"/>
                <a:cs typeface="Monaco"/>
              </a:rPr>
              <a:t> Illumina </a:t>
            </a:r>
            <a:r>
              <a:rPr kumimoji="1" lang="ja-JP" altLang="en-US" sz="800" dirty="0" smtClean="0">
                <a:latin typeface="+mj-lt"/>
                <a:cs typeface="Monaco"/>
              </a:rPr>
              <a:t>を抽出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3150561" y="419783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486422" y="4102358"/>
            <a:ext cx="2313454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</a:t>
            </a:r>
            <a:r>
              <a:rPr lang="en-US" altLang="ja-JP" sz="800" dirty="0"/>
              <a:t>results</a:t>
            </a:r>
            <a:r>
              <a:rPr lang="en-US" altLang="ja-JP" sz="800" dirty="0" smtClean="0"/>
              <a:t>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Genome/metadataForRun.txt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88304" y="4323498"/>
            <a:ext cx="143070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+mj-lt"/>
                <a:cs typeface="Monaco"/>
              </a:rPr>
              <a:t>個々の</a:t>
            </a:r>
            <a:r>
              <a:rPr lang="en-US" altLang="ja-JP" sz="800" dirty="0" smtClean="0">
                <a:latin typeface="+mj-lt"/>
                <a:cs typeface="Monaco"/>
              </a:rPr>
              <a:t> SRX </a:t>
            </a:r>
            <a:r>
              <a:rPr lang="ja-JP" altLang="en-US" sz="800" dirty="0" smtClean="0">
                <a:latin typeface="+mj-lt"/>
                <a:cs typeface="Monaco"/>
              </a:rPr>
              <a:t>のメタデータ作成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486422" y="4538942"/>
            <a:ext cx="275147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Genome/metadata/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SRX.meta.txt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(6)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39699" y="4921072"/>
            <a:ext cx="123623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sraTailor.sh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grpSp>
        <p:nvGrpSpPr>
          <p:cNvPr id="70" name="図形グループ 69"/>
          <p:cNvGrpSpPr/>
          <p:nvPr/>
        </p:nvGrpSpPr>
        <p:grpSpPr>
          <a:xfrm>
            <a:off x="605265" y="4986575"/>
            <a:ext cx="334434" cy="84438"/>
            <a:chOff x="1473301" y="2014838"/>
            <a:chExt cx="334434" cy="84438"/>
          </a:xfrm>
        </p:grpSpPr>
        <p:cxnSp>
          <p:nvCxnSpPr>
            <p:cNvPr id="71" name="直線矢印コネクタ 70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/>
          <p:cNvCxnSpPr/>
          <p:nvPr/>
        </p:nvCxnSpPr>
        <p:spPr>
          <a:xfrm>
            <a:off x="1149350" y="5136516"/>
            <a:ext cx="0" cy="96819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1149350" y="524293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483784" y="5147452"/>
            <a:ext cx="301231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Genome/Bed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qVal/Bed/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b="1" dirty="0" smtClean="0"/>
              <a:t>bed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(7)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1149350" y="545837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483784" y="5350652"/>
            <a:ext cx="3139952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Genome/Bed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qVal/BigBed/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b="1" dirty="0" smtClean="0"/>
              <a:t>bb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(8)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1149350" y="5673818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483784" y="5566096"/>
            <a:ext cx="243673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Genome/BigWig/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b="1" dirty="0" smtClean="0"/>
              <a:t>bw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(9)</a:t>
            </a:r>
            <a:endParaRPr kumimoji="1" lang="ja-JP" altLang="en-US" sz="800" b="1" dirty="0">
              <a:solidFill>
                <a:srgbClr val="3366FF"/>
              </a:solidFill>
              <a:latin typeface="+mj-lt"/>
              <a:cs typeface="Monaco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1149350" y="588926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483784" y="5781540"/>
            <a:ext cx="385940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Genome/summary/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b="1" dirty="0" smtClean="0"/>
              <a:t>txt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(10)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データサイズやリード数情報</a:t>
            </a:r>
            <a:r>
              <a:rPr lang="en-US" altLang="ja-JP" sz="800" dirty="0" smtClean="0"/>
              <a:t>)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85" name="直線矢印コネクタ 84"/>
          <p:cNvCxnSpPr/>
          <p:nvPr/>
        </p:nvCxnSpPr>
        <p:spPr>
          <a:xfrm>
            <a:off x="1149350" y="610470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483784" y="5996984"/>
            <a:ext cx="3308017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Genome/log/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</a:t>
            </a:r>
            <a:r>
              <a:rPr lang="en-US" altLang="ja-JP" sz="800" b="1" dirty="0" smtClean="0"/>
              <a:t>log.txt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>
                <a:solidFill>
                  <a:srgbClr val="3366FF"/>
                </a:solidFill>
              </a:rPr>
              <a:t>11)</a:t>
            </a:r>
            <a:r>
              <a:rPr lang="ja-JP" altLang="en-US" sz="800" b="1" dirty="0">
                <a:solidFill>
                  <a:srgbClr val="3366FF"/>
                </a:solidFill>
              </a:rPr>
              <a:t> </a:t>
            </a:r>
            <a:r>
              <a:rPr lang="en-US" altLang="ja-JP" sz="800" dirty="0" smtClean="0"/>
              <a:t>(sraTailor.sh </a:t>
            </a:r>
            <a:r>
              <a:rPr lang="ja-JP" altLang="en-US" sz="800" dirty="0" smtClean="0"/>
              <a:t>のログ</a:t>
            </a:r>
            <a:r>
              <a:rPr lang="en-US" altLang="ja-JP" sz="800" dirty="0" smtClean="0"/>
              <a:t>)</a:t>
            </a:r>
            <a:endParaRPr lang="ja-JP" altLang="en-US" sz="800" dirty="0">
              <a:cs typeface="Monaco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384" y="6316511"/>
            <a:ext cx="331663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Aspera </a:t>
            </a:r>
            <a:r>
              <a:rPr kumimoji="1" lang="ja-JP" altLang="en-US" sz="800" dirty="0" smtClean="0">
                <a:latin typeface="+mj-lt"/>
                <a:cs typeface="Monaco"/>
              </a:rPr>
              <a:t>エラーの場合</a:t>
            </a:r>
            <a:r>
              <a:rPr kumimoji="1" lang="en-US" altLang="ja-JP" sz="800" dirty="0" smtClean="0">
                <a:latin typeface="+mj-lt"/>
                <a:cs typeface="Monaco"/>
              </a:rPr>
              <a:t> (SRX dir </a:t>
            </a:r>
            <a:r>
              <a:rPr lang="ja-JP" altLang="en-US" sz="800" dirty="0" smtClean="0">
                <a:latin typeface="+mj-lt"/>
                <a:cs typeface="Monaco"/>
              </a:rPr>
              <a:t>と</a:t>
            </a:r>
            <a:r>
              <a:rPr lang="en-US" altLang="ja-JP" sz="800" dirty="0" smtClean="0">
                <a:latin typeface="+mj-lt"/>
                <a:cs typeface="Monaco"/>
              </a:rPr>
              <a:t> </a:t>
            </a:r>
            <a:r>
              <a:rPr kumimoji="1" lang="en-US" altLang="ja-JP" sz="800" dirty="0" smtClean="0">
                <a:latin typeface="+mj-lt"/>
                <a:cs typeface="Monaco"/>
              </a:rPr>
              <a:t>qstat </a:t>
            </a:r>
            <a:r>
              <a:rPr kumimoji="1" lang="ja-JP" altLang="en-US" sz="800" dirty="0" smtClean="0">
                <a:latin typeface="+mj-lt"/>
                <a:cs typeface="Monaco"/>
              </a:rPr>
              <a:t>が残りっぱなし</a:t>
            </a:r>
            <a:r>
              <a:rPr kumimoji="1" lang="en-US" altLang="ja-JP" sz="800" dirty="0" smtClean="0">
                <a:latin typeface="+mj-lt"/>
                <a:cs typeface="Monaco"/>
              </a:rPr>
              <a:t>) </a:t>
            </a:r>
            <a:r>
              <a:rPr kumimoji="1" lang="ja-JP" altLang="en-US" sz="800" dirty="0" smtClean="0">
                <a:latin typeface="+mj-lt"/>
                <a:cs typeface="Monaco"/>
              </a:rPr>
              <a:t>は手動で再投入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4384" y="7035102"/>
            <a:ext cx="147989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latin typeface="Monaco"/>
                <a:cs typeface="Monaco"/>
              </a:rPr>
              <a:t>sh listForClassify.sh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>
            <a:off x="605265" y="6754205"/>
            <a:ext cx="0" cy="2808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34384" y="6531955"/>
            <a:ext cx="326293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latin typeface="Monaco"/>
                <a:cs typeface="Monaco"/>
              </a:rPr>
              <a:t>qsub</a:t>
            </a:r>
            <a:r>
              <a:rPr lang="ja-JP" altLang="en-US" sz="800" dirty="0" smtClean="0">
                <a:latin typeface="Monaco"/>
                <a:cs typeface="Monaco"/>
              </a:rPr>
              <a:t> </a:t>
            </a:r>
            <a:r>
              <a:rPr lang="en-US" altLang="ja-JP" sz="800" dirty="0" smtClean="0">
                <a:latin typeface="Monaco"/>
                <a:cs typeface="Monaco"/>
              </a:rPr>
              <a:t>sraTailor.sh $SRX $Genome $projectDir "$QVAL"</a:t>
            </a:r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605265" y="7250546"/>
            <a:ext cx="0" cy="7018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05265" y="7370765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939699" y="7586699"/>
            <a:ext cx="29445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projectDir/classification/ct or ag_Statistics.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Genome.tab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(13)</a:t>
            </a:r>
          </a:p>
          <a:p>
            <a:r>
              <a:rPr lang="en-US" altLang="ja-JP" sz="800" dirty="0" smtClean="0">
                <a:solidFill>
                  <a:srgbClr val="000000"/>
                </a:solidFill>
              </a:rPr>
              <a:t>(SRX </a:t>
            </a:r>
            <a:r>
              <a:rPr lang="ja-JP" altLang="en-US" sz="800" dirty="0" smtClean="0">
                <a:solidFill>
                  <a:srgbClr val="000000"/>
                </a:solidFill>
              </a:rPr>
              <a:t>の数と、細胞組織</a:t>
            </a:r>
            <a:r>
              <a:rPr lang="en-US" altLang="ja-JP" sz="800" dirty="0" smtClean="0">
                <a:solidFill>
                  <a:srgbClr val="000000"/>
                </a:solidFill>
              </a:rPr>
              <a:t> or </a:t>
            </a:r>
            <a:r>
              <a:rPr lang="ja-JP" altLang="en-US" sz="800" dirty="0" smtClean="0">
                <a:solidFill>
                  <a:srgbClr val="000000"/>
                </a:solidFill>
              </a:rPr>
              <a:t>抗原抗体リスト</a:t>
            </a:r>
            <a:r>
              <a:rPr lang="en-US" altLang="ja-JP" sz="800" dirty="0" smtClean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05265" y="770931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39699" y="7256249"/>
            <a:ext cx="242431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Genome/tag/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SRX.tag.txt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(12)</a:t>
            </a:r>
          </a:p>
          <a:p>
            <a:r>
              <a:rPr lang="en-US" altLang="ja-JP" sz="800" dirty="0" smtClean="0">
                <a:solidFill>
                  <a:srgbClr val="000000"/>
                </a:solidFill>
              </a:rPr>
              <a:t>(SRX, </a:t>
            </a:r>
            <a:r>
              <a:rPr lang="ja-JP" altLang="en-US" sz="800" dirty="0" smtClean="0">
                <a:solidFill>
                  <a:srgbClr val="000000"/>
                </a:solidFill>
              </a:rPr>
              <a:t>タイトル</a:t>
            </a:r>
            <a:r>
              <a:rPr lang="en-US" altLang="ja-JP" sz="800" dirty="0" smtClean="0">
                <a:solidFill>
                  <a:srgbClr val="000000"/>
                </a:solidFill>
              </a:rPr>
              <a:t>, </a:t>
            </a:r>
            <a:r>
              <a:rPr lang="ja-JP" altLang="en-US" sz="800" dirty="0" smtClean="0">
                <a:solidFill>
                  <a:srgbClr val="000000"/>
                </a:solidFill>
              </a:rPr>
              <a:t>細胞組織</a:t>
            </a:r>
            <a:r>
              <a:rPr lang="en-US" altLang="ja-JP" sz="800" dirty="0" smtClean="0">
                <a:solidFill>
                  <a:srgbClr val="000000"/>
                </a:solidFill>
              </a:rPr>
              <a:t>, </a:t>
            </a:r>
            <a:r>
              <a:rPr lang="ja-JP" altLang="en-US" sz="800" dirty="0" smtClean="0">
                <a:solidFill>
                  <a:srgbClr val="000000"/>
                </a:solidFill>
              </a:rPr>
              <a:t>抗原抗体</a:t>
            </a:r>
            <a:r>
              <a:rPr lang="en-US" altLang="ja-JP" sz="8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4384" y="7957833"/>
            <a:ext cx="1626417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(13) </a:t>
            </a:r>
            <a:r>
              <a:rPr kumimoji="1" lang="ja-JP" altLang="en-US" sz="800" dirty="0" smtClean="0">
                <a:latin typeface="+mj-lt"/>
                <a:cs typeface="Monaco"/>
              </a:rPr>
              <a:t>をダウンロードし、分類作業。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4384" y="8173277"/>
            <a:ext cx="800319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latin typeface="Monaco"/>
                <a:cs typeface="Monaco"/>
              </a:rPr>
              <a:t>OpenRefine</a:t>
            </a:r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605265" y="8394205"/>
            <a:ext cx="0" cy="4556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605265" y="851442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939699" y="8387196"/>
            <a:ext cx="20585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ct or ag_Statistics-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Genome-tab.tsv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(14)</a:t>
            </a:r>
          </a:p>
          <a:p>
            <a:r>
              <a:rPr lang="en-US" altLang="ja-JP" sz="800" dirty="0"/>
              <a:t> </a:t>
            </a:r>
            <a:r>
              <a:rPr lang="en-US" altLang="ja-JP" sz="800" dirty="0">
                <a:solidFill>
                  <a:srgbClr val="000000"/>
                </a:solidFill>
              </a:rPr>
              <a:t>(</a:t>
            </a:r>
            <a:r>
              <a:rPr lang="ja-JP" altLang="en-US" sz="800" dirty="0">
                <a:solidFill>
                  <a:srgbClr val="000000"/>
                </a:solidFill>
              </a:rPr>
              <a:t>細胞組織</a:t>
            </a:r>
            <a:r>
              <a:rPr lang="en-US" altLang="ja-JP" sz="800" dirty="0">
                <a:solidFill>
                  <a:srgbClr val="000000"/>
                </a:solidFill>
              </a:rPr>
              <a:t> or </a:t>
            </a:r>
            <a:r>
              <a:rPr lang="ja-JP" altLang="en-US" sz="800" dirty="0">
                <a:solidFill>
                  <a:srgbClr val="000000"/>
                </a:solidFill>
              </a:rPr>
              <a:t>抗原抗体</a:t>
            </a:r>
            <a:r>
              <a:rPr lang="en-US" altLang="ja-JP" sz="800" dirty="0">
                <a:solidFill>
                  <a:srgbClr val="000000"/>
                </a:solidFill>
              </a:rPr>
              <a:t> metadata + </a:t>
            </a:r>
            <a:r>
              <a:rPr lang="ja-JP" altLang="en-US" sz="800" dirty="0">
                <a:solidFill>
                  <a:srgbClr val="000000"/>
                </a:solidFill>
              </a:rPr>
              <a:t>分類名</a:t>
            </a:r>
            <a:r>
              <a:rPr lang="en-US" altLang="ja-JP" sz="800" dirty="0">
                <a:solidFill>
                  <a:srgbClr val="000000"/>
                </a:solidFill>
              </a:rPr>
              <a:t>)</a:t>
            </a:r>
            <a:r>
              <a:rPr lang="en-US" altLang="ja-JP" sz="800" dirty="0"/>
              <a:t> </a:t>
            </a:r>
            <a:endParaRPr lang="en-US" altLang="ja-JP" sz="800" dirty="0" smtClean="0">
              <a:solidFill>
                <a:srgbClr val="000000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4384" y="8849834"/>
            <a:ext cx="222368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(14) </a:t>
            </a:r>
            <a:r>
              <a:rPr kumimoji="1" lang="ja-JP" altLang="en-US" sz="800" dirty="0" smtClean="0">
                <a:latin typeface="+mj-lt"/>
                <a:cs typeface="Monaco"/>
              </a:rPr>
              <a:t>を</a:t>
            </a:r>
            <a:r>
              <a:rPr kumimoji="1" lang="en-US" altLang="ja-JP" sz="800" dirty="0" smtClean="0">
                <a:latin typeface="+mj-lt"/>
                <a:cs typeface="Monaco"/>
              </a:rPr>
              <a:t> 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projectDir/classification/ </a:t>
            </a:r>
            <a:r>
              <a:rPr lang="ja-JP" altLang="en-US" sz="800" dirty="0" smtClean="0"/>
              <a:t>にアップロード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4384" y="148907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1200" b="1" dirty="0" smtClean="0"/>
              <a:t>初回</a:t>
            </a:r>
            <a:endParaRPr lang="en-US" altLang="ja-JP" sz="1200" b="1" dirty="0" smtClean="0"/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4496432" y="4323498"/>
            <a:ext cx="0" cy="2154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1477620" y="7042894"/>
            <a:ext cx="215300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&lt; 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</a:t>
            </a:r>
            <a:r>
              <a:rPr lang="en-US" altLang="ja-JP" sz="800" dirty="0" smtClean="0">
                <a:solidFill>
                  <a:srgbClr val="000000"/>
                </a:solidFill>
              </a:rPr>
              <a:t>/</a:t>
            </a:r>
            <a:r>
              <a:rPr lang="en-US" altLang="ja-JP" sz="800" dirty="0">
                <a:solidFill>
                  <a:srgbClr val="000000"/>
                </a:solidFill>
              </a:rPr>
              <a:t>sh/</a:t>
            </a:r>
            <a:r>
              <a:rPr lang="en-US" altLang="ja-JP" sz="800" dirty="0" smtClean="0">
                <a:solidFill>
                  <a:srgbClr val="000000"/>
                </a:solidFill>
              </a:rPr>
              <a:t>ag or ct_attributes.txt, </a:t>
            </a:r>
            <a:r>
              <a:rPr lang="ja-JP" altLang="en-US" sz="800" dirty="0" smtClean="0">
                <a:solidFill>
                  <a:srgbClr val="000000"/>
                </a:solidFill>
              </a:rPr>
              <a:t>旧</a:t>
            </a:r>
            <a:r>
              <a:rPr lang="en-US" altLang="ja-JP" sz="800" dirty="0" smtClean="0">
                <a:solidFill>
                  <a:srgbClr val="000000"/>
                </a:solidFill>
              </a:rPr>
              <a:t> (14) </a:t>
            </a:r>
            <a:endParaRPr lang="en-US" altLang="ja-JP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5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384" y="152400"/>
            <a:ext cx="1172116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bed4ToBed9.</a:t>
            </a:r>
            <a:r>
              <a:rPr lang="en-US" altLang="ja-JP" sz="800" dirty="0" smtClean="0">
                <a:latin typeface="Monaco"/>
                <a:cs typeface="Monaco"/>
              </a:rPr>
              <a:t>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5265" y="374650"/>
            <a:ext cx="0" cy="10146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1206500" y="11945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40934" y="1066134"/>
            <a:ext cx="35971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LargeAg</a:t>
            </a:r>
            <a:r>
              <a:rPr lang="en-US" altLang="ja-JP" sz="800" dirty="0" smtClean="0"/>
              <a:t>.ALL.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qVal.AllAg.AllCell.bed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(15)</a:t>
            </a: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605265" y="946739"/>
            <a:ext cx="334434" cy="84438"/>
            <a:chOff x="1473301" y="2014838"/>
            <a:chExt cx="334434" cy="84438"/>
          </a:xfrm>
        </p:grpSpPr>
        <p:cxnSp>
          <p:nvCxnSpPr>
            <p:cNvPr id="24" name="直線矢印コネクタ 23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 ボックス 30"/>
          <p:cNvSpPr txBox="1"/>
          <p:nvPr/>
        </p:nvSpPr>
        <p:spPr>
          <a:xfrm>
            <a:off x="921089" y="881236"/>
            <a:ext cx="203162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bed4ToBed9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.sh</a:t>
            </a:r>
            <a:r>
              <a:rPr lang="ja-JP" altLang="en-US" sz="8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-r</a:t>
            </a:r>
            <a:r>
              <a:rPr lang="ja-JP" altLang="en-US" sz="8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$LargeAg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384" y="1389300"/>
            <a:ext cx="117211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classify.sh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600930" y="1599852"/>
            <a:ext cx="4817" cy="1229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34384" y="2829027"/>
            <a:ext cx="1477538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makeBigBed.sh -i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928208" y="883580"/>
            <a:ext cx="4478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(12’)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605265" y="76645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921089" y="657825"/>
            <a:ext cx="185484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(12) </a:t>
            </a:r>
            <a:r>
              <a:rPr kumimoji="1" lang="ja-JP" altLang="en-US" sz="800" dirty="0" smtClean="0">
                <a:latin typeface="+mj-lt"/>
                <a:cs typeface="Monaco"/>
              </a:rPr>
              <a:t>に</a:t>
            </a:r>
            <a:r>
              <a:rPr kumimoji="1" lang="en-US" altLang="ja-JP" sz="800" dirty="0" smtClean="0">
                <a:latin typeface="+mj-lt"/>
                <a:cs typeface="Monaco"/>
              </a:rPr>
              <a:t> (14’) </a:t>
            </a:r>
            <a:r>
              <a:rPr kumimoji="1" lang="ja-JP" altLang="en-US" sz="800" dirty="0" smtClean="0">
                <a:latin typeface="+mj-lt"/>
                <a:cs typeface="Monaco"/>
              </a:rPr>
              <a:t>の分類結果を追加 </a:t>
            </a:r>
            <a:r>
              <a:rPr lang="en-US" altLang="ja-JP" sz="800" dirty="0"/>
              <a:t>--- </a:t>
            </a:r>
            <a:r>
              <a:rPr lang="en-US" altLang="ja-JP" sz="800" b="1" dirty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12’)</a:t>
            </a:r>
            <a:endParaRPr lang="en-US" altLang="ja-JP" sz="800" b="1" dirty="0">
              <a:solidFill>
                <a:srgbClr val="3366FF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1206500" y="10749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1206500" y="19946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1540934" y="1866234"/>
            <a:ext cx="390688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LargeCell</a:t>
            </a:r>
            <a:r>
              <a:rPr lang="en-US" altLang="ja-JP" sz="800" dirty="0" smtClean="0"/>
              <a:t>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qVal.AllAg.AllCell.bed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(16)</a:t>
            </a:r>
          </a:p>
        </p:txBody>
      </p:sp>
      <p:grpSp>
        <p:nvGrpSpPr>
          <p:cNvPr id="86" name="図形グループ 85"/>
          <p:cNvGrpSpPr/>
          <p:nvPr/>
        </p:nvGrpSpPr>
        <p:grpSpPr>
          <a:xfrm>
            <a:off x="605265" y="1746839"/>
            <a:ext cx="334434" cy="84438"/>
            <a:chOff x="1473301" y="2014838"/>
            <a:chExt cx="334434" cy="84438"/>
          </a:xfrm>
        </p:grpSpPr>
        <p:cxnSp>
          <p:nvCxnSpPr>
            <p:cNvPr id="87" name="直線矢印コネクタ 86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テキスト ボックス 90"/>
          <p:cNvSpPr txBox="1"/>
          <p:nvPr/>
        </p:nvSpPr>
        <p:spPr>
          <a:xfrm>
            <a:off x="939699" y="1681336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classify.sh -m x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377722" y="1683680"/>
            <a:ext cx="57795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(14, 15)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1206500" y="18750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1206500" y="24645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1540934" y="2336134"/>
            <a:ext cx="417449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/>
              <a:t>Small</a:t>
            </a:r>
            <a:r>
              <a:rPr lang="en-US" altLang="ja-JP" sz="800" b="1" dirty="0" smtClean="0"/>
              <a:t>Cell</a:t>
            </a:r>
            <a:r>
              <a:rPr lang="en-US" altLang="ja-JP" sz="800" dirty="0" smtClean="0"/>
              <a:t>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(17)</a:t>
            </a:r>
          </a:p>
        </p:txBody>
      </p:sp>
      <p:grpSp>
        <p:nvGrpSpPr>
          <p:cNvPr id="98" name="図形グループ 97"/>
          <p:cNvGrpSpPr/>
          <p:nvPr/>
        </p:nvGrpSpPr>
        <p:grpSpPr>
          <a:xfrm>
            <a:off x="605265" y="2216739"/>
            <a:ext cx="334434" cy="84438"/>
            <a:chOff x="1473301" y="2014838"/>
            <a:chExt cx="334434" cy="84438"/>
          </a:xfrm>
        </p:grpSpPr>
        <p:cxnSp>
          <p:nvCxnSpPr>
            <p:cNvPr id="99" name="直線矢印コネクタ 98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テキスト ボックス 102"/>
          <p:cNvSpPr txBox="1"/>
          <p:nvPr/>
        </p:nvSpPr>
        <p:spPr>
          <a:xfrm>
            <a:off x="939699" y="2151236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classify.sh -m m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377722" y="2153580"/>
            <a:ext cx="57795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(15, 16)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1206500" y="23449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540934" y="2497747"/>
            <a:ext cx="430668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SmallAg</a:t>
            </a:r>
            <a:r>
              <a:rPr lang="en-US" altLang="ja-JP" sz="800" dirty="0" smtClean="0"/>
              <a:t>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Small</a:t>
            </a:r>
            <a:r>
              <a:rPr lang="en-US" altLang="ja-JP" sz="800" dirty="0" smtClean="0"/>
              <a:t>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(18)</a:t>
            </a: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600930" y="3035318"/>
            <a:ext cx="0" cy="9632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933913" y="3101032"/>
            <a:ext cx="1785365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makeBigBed.sh (15-18)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grpSp>
        <p:nvGrpSpPr>
          <p:cNvPr id="119" name="図形グループ 118"/>
          <p:cNvGrpSpPr/>
          <p:nvPr/>
        </p:nvGrpSpPr>
        <p:grpSpPr>
          <a:xfrm>
            <a:off x="605265" y="3162889"/>
            <a:ext cx="334434" cy="84438"/>
            <a:chOff x="1473301" y="2014838"/>
            <a:chExt cx="334434" cy="84438"/>
          </a:xfrm>
        </p:grpSpPr>
        <p:cxnSp>
          <p:nvCxnSpPr>
            <p:cNvPr id="120" name="直線矢印コネクタ 119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矢印コネクタ 122"/>
          <p:cNvCxnSpPr/>
          <p:nvPr/>
        </p:nvCxnSpPr>
        <p:spPr>
          <a:xfrm>
            <a:off x="1206500" y="344484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1540934" y="3317413"/>
            <a:ext cx="4380225" cy="362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SmallCell.</a:t>
            </a:r>
            <a:r>
              <a:rPr lang="en-US" altLang="ja-JP" sz="800" b="1" dirty="0" smtClean="0"/>
              <a:t>b</a:t>
            </a:r>
            <a:r>
              <a:rPr lang="en-US" altLang="ja-JP" sz="800" b="1" dirty="0" smtClean="0"/>
              <a:t>ed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(19)</a:t>
            </a:r>
          </a:p>
          <a:p>
            <a:pPr>
              <a:lnSpc>
                <a:spcPts val="1060"/>
              </a:lnSpc>
            </a:pP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err="1" smtClean="0"/>
              <a:t>SmallCell.</a:t>
            </a:r>
            <a:r>
              <a:rPr lang="en-US" altLang="ja-JP" sz="800" b="1" dirty="0" err="1" smtClean="0"/>
              <a:t>bed.idx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(20)</a:t>
            </a:r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206500" y="3325264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34384" y="3998610"/>
            <a:ext cx="110814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altLang="ja-JP" sz="800" dirty="0" err="1" smtClean="0">
                <a:solidFill>
                  <a:srgbClr val="FFFFFF"/>
                </a:solidFill>
                <a:latin typeface="Monaco"/>
                <a:cs typeface="Monaco"/>
              </a:rPr>
              <a:t>webList.sh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>
            <a:off x="605265" y="432749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05265" y="4207914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1001294" y="4207914"/>
            <a:ext cx="2587517" cy="362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</a:t>
            </a:r>
            <a:r>
              <a:rPr lang="en-US" altLang="ja-JP" sz="800" dirty="0"/>
              <a:t>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experimentList.tab</a:t>
            </a:r>
            <a:r>
              <a:rPr lang="en-US" altLang="ja-JP" sz="800" dirty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20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</a:t>
            </a:r>
            <a:r>
              <a:rPr lang="en-US" altLang="ja-JP" sz="800" dirty="0"/>
              <a:t>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fileList.tab</a:t>
            </a:r>
            <a:r>
              <a:rPr lang="en-US" altLang="ja-JP" sz="800" dirty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21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605265" y="55055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939699" y="436487"/>
            <a:ext cx="170170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ct or ag_Index.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</a:t>
            </a:r>
            <a:r>
              <a:rPr lang="ja-JP" altLang="ja-JP" sz="800" dirty="0" smtClean="0"/>
              <a:t>.</a:t>
            </a:r>
            <a:r>
              <a:rPr lang="en-US" altLang="ja-JP" sz="800" dirty="0" smtClean="0"/>
              <a:t>tab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(14’)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4384" y="4806710"/>
            <a:ext cx="1300356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</a:t>
            </a:r>
            <a:r>
              <a:rPr lang="en-US" altLang="ja-JP" sz="800" dirty="0" err="1">
                <a:latin typeface="Monaco"/>
                <a:cs typeface="Monaco"/>
              </a:rPr>
              <a:t>dataAnalysis.sh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101" name="直線矢印コネクタ 100"/>
          <p:cNvCxnSpPr/>
          <p:nvPr/>
        </p:nvCxnSpPr>
        <p:spPr>
          <a:xfrm>
            <a:off x="605265" y="5022154"/>
            <a:ext cx="0" cy="28970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605265" y="518725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939699" y="5079532"/>
            <a:ext cx="1415973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 err="1">
                <a:solidFill>
                  <a:schemeClr val="bg1"/>
                </a:solidFill>
                <a:latin typeface="Monaco"/>
                <a:cs typeface="Monaco"/>
              </a:rPr>
              <a:t>coLocalization.sh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>
            <a:off x="2334585" y="5187254"/>
            <a:ext cx="6689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605265" y="547300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939699" y="5365282"/>
            <a:ext cx="123623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 err="1" smtClean="0">
                <a:solidFill>
                  <a:schemeClr val="bg1"/>
                </a:solidFill>
                <a:latin typeface="Monaco"/>
                <a:cs typeface="Monaco"/>
              </a:rPr>
              <a:t>targetGenes.sh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2175935" y="5473004"/>
            <a:ext cx="8276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605265" y="576510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939699" y="5657382"/>
            <a:ext cx="1662234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transferBedTow3oki.sh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170889" y="6806276"/>
            <a:ext cx="5686172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+mj-lt"/>
                <a:cs typeface="Monaco"/>
              </a:rPr>
              <a:t> sh </a:t>
            </a:r>
            <a:r>
              <a:rPr lang="en-US" altLang="ja-JP" sz="800" dirty="0" err="1" smtClean="0">
                <a:latin typeface="+mj-lt"/>
                <a:cs typeface="Monaco"/>
              </a:rPr>
              <a:t>coLocalization.sh</a:t>
            </a:r>
            <a:r>
              <a:rPr lang="en-US" altLang="ja-JP" sz="800" dirty="0" smtClean="0">
                <a:latin typeface="+mj-lt"/>
                <a:cs typeface="Monaco"/>
              </a:rPr>
              <a:t> </a:t>
            </a:r>
            <a:r>
              <a:rPr lang="en-US" altLang="ja-JP" sz="800" dirty="0">
                <a:latin typeface="+mj-lt"/>
                <a:cs typeface="Monaco"/>
              </a:rPr>
              <a:t>INITIAL $projectDir                      # </a:t>
            </a:r>
            <a:r>
              <a:rPr lang="en-US" altLang="ja-JP" sz="800" dirty="0" err="1">
                <a:latin typeface="+mj-lt"/>
                <a:cs typeface="Monaco"/>
              </a:rPr>
              <a:t>colo</a:t>
            </a:r>
            <a:r>
              <a:rPr lang="en-US" altLang="ja-JP" sz="800" dirty="0">
                <a:latin typeface="+mj-lt"/>
                <a:cs typeface="Monaco"/>
              </a:rPr>
              <a:t> </a:t>
            </a:r>
            <a:r>
              <a:rPr lang="ja-JP" altLang="en-US" sz="800" dirty="0">
                <a:latin typeface="+mj-lt"/>
                <a:cs typeface="Monaco"/>
              </a:rPr>
              <a:t>の実行</a:t>
            </a:r>
          </a:p>
          <a:p>
            <a:pPr algn="ctr"/>
            <a:r>
              <a:rPr lang="ja-JP" altLang="en-US" sz="800" dirty="0">
                <a:latin typeface="+mj-lt"/>
                <a:cs typeface="Monaco"/>
              </a:rPr>
              <a:t>  </a:t>
            </a:r>
            <a:r>
              <a:rPr lang="en-US" altLang="ja-JP" sz="800" dirty="0">
                <a:latin typeface="+mj-lt"/>
                <a:cs typeface="Monaco"/>
              </a:rPr>
              <a:t>sh </a:t>
            </a:r>
            <a:r>
              <a:rPr lang="en-US" altLang="ja-JP" sz="800" dirty="0" err="1" smtClean="0">
                <a:latin typeface="+mj-lt"/>
                <a:cs typeface="Monaco"/>
              </a:rPr>
              <a:t>targetGenes.sh</a:t>
            </a:r>
            <a:r>
              <a:rPr lang="en-US" altLang="ja-JP" sz="800" dirty="0" smtClean="0">
                <a:latin typeface="+mj-lt"/>
                <a:cs typeface="Monaco"/>
              </a:rPr>
              <a:t> </a:t>
            </a:r>
            <a:r>
              <a:rPr lang="en-US" altLang="ja-JP" sz="800" dirty="0">
                <a:latin typeface="+mj-lt"/>
                <a:cs typeface="Monaco"/>
              </a:rPr>
              <a:t>INITIAL $projectDir                         # </a:t>
            </a:r>
            <a:r>
              <a:rPr lang="en-US" altLang="ja-JP" sz="800" dirty="0" err="1">
                <a:latin typeface="+mj-lt"/>
                <a:cs typeface="Monaco"/>
              </a:rPr>
              <a:t>targetGenes</a:t>
            </a:r>
            <a:r>
              <a:rPr lang="en-US" altLang="ja-JP" sz="800" dirty="0">
                <a:latin typeface="+mj-lt"/>
                <a:cs typeface="Monaco"/>
              </a:rPr>
              <a:t> </a:t>
            </a:r>
            <a:r>
              <a:rPr lang="ja-JP" altLang="en-US" sz="800" dirty="0">
                <a:latin typeface="+mj-lt"/>
                <a:cs typeface="Monaco"/>
              </a:rPr>
              <a:t>の実行</a:t>
            </a:r>
          </a:p>
          <a:p>
            <a:pPr algn="ctr"/>
            <a:r>
              <a:rPr lang="ja-JP" altLang="en-US" sz="800" dirty="0">
                <a:latin typeface="+mj-lt"/>
                <a:cs typeface="Monaco"/>
              </a:rPr>
              <a:t>  </a:t>
            </a:r>
            <a:r>
              <a:rPr lang="en-US" altLang="ja-JP" sz="800" dirty="0">
                <a:latin typeface="+mj-lt"/>
                <a:cs typeface="Monaco"/>
              </a:rPr>
              <a:t>sh </a:t>
            </a:r>
            <a:r>
              <a:rPr lang="en-US" altLang="ja-JP" sz="800" dirty="0" err="1">
                <a:latin typeface="+mj-lt"/>
                <a:cs typeface="Monaco"/>
              </a:rPr>
              <a:t>chipatlas</a:t>
            </a:r>
            <a:r>
              <a:rPr lang="en-US" altLang="ja-JP" sz="800" dirty="0">
                <a:latin typeface="+mj-lt"/>
                <a:cs typeface="Monaco"/>
              </a:rPr>
              <a:t>/sh/</a:t>
            </a:r>
            <a:r>
              <a:rPr lang="en-US" altLang="ja-JP" sz="800" dirty="0" err="1">
                <a:latin typeface="+mj-lt"/>
                <a:cs typeface="Monaco"/>
              </a:rPr>
              <a:t>analTools</a:t>
            </a:r>
            <a:r>
              <a:rPr lang="en-US" altLang="ja-JP" sz="800" dirty="0">
                <a:latin typeface="+mj-lt"/>
                <a:cs typeface="Monaco"/>
              </a:rPr>
              <a:t>/</a:t>
            </a:r>
            <a:r>
              <a:rPr lang="en-US" altLang="ja-JP" sz="800" dirty="0" err="1">
                <a:latin typeface="+mj-lt"/>
                <a:cs typeface="Monaco"/>
              </a:rPr>
              <a:t>wabi</a:t>
            </a:r>
            <a:r>
              <a:rPr lang="en-US" altLang="ja-JP" sz="800" dirty="0">
                <a:latin typeface="+mj-lt"/>
                <a:cs typeface="Monaco"/>
              </a:rPr>
              <a:t>/transferBedTow3oki.sh $projectDir             # in </a:t>
            </a:r>
            <a:r>
              <a:rPr lang="en-US" altLang="ja-JP" sz="800" dirty="0" err="1">
                <a:latin typeface="+mj-lt"/>
                <a:cs typeface="Monaco"/>
              </a:rPr>
              <a:t>silico</a:t>
            </a:r>
            <a:r>
              <a:rPr lang="en-US" altLang="ja-JP" sz="800" dirty="0">
                <a:latin typeface="+mj-lt"/>
                <a:cs typeface="Monaco"/>
              </a:rPr>
              <a:t> </a:t>
            </a:r>
            <a:r>
              <a:rPr lang="en-US" altLang="ja-JP" sz="800" dirty="0" err="1">
                <a:latin typeface="+mj-lt"/>
                <a:cs typeface="Monaco"/>
              </a:rPr>
              <a:t>ChIP</a:t>
            </a:r>
            <a:r>
              <a:rPr lang="en-US" altLang="ja-JP" sz="800" dirty="0">
                <a:latin typeface="+mj-lt"/>
                <a:cs typeface="Monaco"/>
              </a:rPr>
              <a:t> </a:t>
            </a:r>
            <a:r>
              <a:rPr lang="ja-JP" altLang="en-US" sz="800" dirty="0">
                <a:latin typeface="+mj-lt"/>
                <a:cs typeface="Monaco"/>
              </a:rPr>
              <a:t>用の </a:t>
            </a:r>
            <a:r>
              <a:rPr lang="en-US" altLang="ja-JP" sz="800" dirty="0">
                <a:latin typeface="+mj-lt"/>
                <a:cs typeface="Monaco"/>
              </a:rPr>
              <a:t>BED </a:t>
            </a:r>
            <a:r>
              <a:rPr lang="ja-JP" altLang="en-US" sz="800" dirty="0">
                <a:latin typeface="+mj-lt"/>
                <a:cs typeface="Monaco"/>
              </a:rPr>
              <a:t>ファイルを作成、</a:t>
            </a:r>
            <a:r>
              <a:rPr lang="en-US" altLang="ja-JP" sz="800" dirty="0">
                <a:latin typeface="+mj-lt"/>
                <a:cs typeface="Monaco"/>
              </a:rPr>
              <a:t>w3oki </a:t>
            </a:r>
            <a:r>
              <a:rPr lang="ja-JP" altLang="en-US" sz="800" dirty="0">
                <a:latin typeface="+mj-lt"/>
                <a:cs typeface="Monaco"/>
              </a:rPr>
              <a:t>へ転送</a:t>
            </a:r>
          </a:p>
          <a:p>
            <a:pPr algn="ctr"/>
            <a:r>
              <a:rPr lang="ja-JP" altLang="en-US" sz="800" dirty="0">
                <a:latin typeface="+mj-lt"/>
                <a:cs typeface="Monaco"/>
              </a:rPr>
              <a:t>  </a:t>
            </a:r>
            <a:r>
              <a:rPr lang="en-US" altLang="ja-JP" sz="800" dirty="0">
                <a:latin typeface="+mj-lt"/>
                <a:cs typeface="Monaco"/>
              </a:rPr>
              <a:t>qsub </a:t>
            </a:r>
            <a:r>
              <a:rPr lang="en-US" altLang="ja-JP" sz="800" dirty="0" err="1" smtClean="0">
                <a:latin typeface="+mj-lt"/>
                <a:cs typeface="Monaco"/>
              </a:rPr>
              <a:t>dataAnalysis.sh</a:t>
            </a:r>
            <a:r>
              <a:rPr lang="en-US" altLang="ja-JP" sz="800" dirty="0" smtClean="0">
                <a:latin typeface="+mj-lt"/>
                <a:cs typeface="Monaco"/>
              </a:rPr>
              <a:t> </a:t>
            </a:r>
            <a:r>
              <a:rPr lang="en-US" altLang="ja-JP" sz="800" dirty="0">
                <a:latin typeface="+mj-lt"/>
                <a:cs typeface="Monaco"/>
              </a:rPr>
              <a:t>-l $projectDir   # </a:t>
            </a:r>
            <a:r>
              <a:rPr lang="en-US" altLang="ja-JP" sz="800" dirty="0" err="1">
                <a:latin typeface="+mj-lt"/>
                <a:cs typeface="Monaco"/>
              </a:rPr>
              <a:t>analysisList.tab</a:t>
            </a:r>
            <a:r>
              <a:rPr lang="en-US" altLang="ja-JP" sz="800" dirty="0">
                <a:latin typeface="+mj-lt"/>
                <a:cs typeface="Monaco"/>
              </a:rPr>
              <a:t> </a:t>
            </a:r>
            <a:r>
              <a:rPr lang="ja-JP" altLang="en-US" sz="800" dirty="0">
                <a:latin typeface="+mj-lt"/>
                <a:cs typeface="Monaco"/>
              </a:rPr>
              <a:t>の作成、全対応表を </a:t>
            </a:r>
            <a:r>
              <a:rPr lang="en-US" altLang="ja-JP" sz="800" dirty="0">
                <a:latin typeface="+mj-lt"/>
                <a:cs typeface="Monaco"/>
              </a:rPr>
              <a:t>NBDC </a:t>
            </a:r>
            <a:r>
              <a:rPr lang="ja-JP" altLang="en-US" sz="800" dirty="0">
                <a:latin typeface="+mj-lt"/>
                <a:cs typeface="Monaco"/>
              </a:rPr>
              <a:t>に送る。</a:t>
            </a:r>
            <a:endParaRPr kumimoji="1" lang="ja-JP" altLang="en-US" sz="800" dirty="0">
              <a:latin typeface="+mj-lt"/>
              <a:cs typeface="Monaco"/>
            </a:endParaRPr>
          </a:p>
        </p:txBody>
      </p:sp>
      <p:cxnSp>
        <p:nvCxnSpPr>
          <p:cNvPr id="144" name="直線矢印コネクタ 143"/>
          <p:cNvCxnSpPr/>
          <p:nvPr/>
        </p:nvCxnSpPr>
        <p:spPr>
          <a:xfrm>
            <a:off x="605265" y="604450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939699" y="5936782"/>
            <a:ext cx="1662234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err="1">
                <a:solidFill>
                  <a:schemeClr val="bg1"/>
                </a:solidFill>
                <a:latin typeface="Monaco"/>
                <a:cs typeface="Monaco"/>
              </a:rPr>
              <a:t>dataAnalysis.sh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 -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l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2955675" y="5060482"/>
            <a:ext cx="3423784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</a:t>
            </a:r>
            <a:r>
              <a:rPr lang="en-US" altLang="ja-JP" sz="800" dirty="0" smtClean="0"/>
              <a:t>/</a:t>
            </a:r>
            <a:r>
              <a:rPr lang="en-US" altLang="ja-JP" sz="800" dirty="0"/>
              <a:t>results</a:t>
            </a:r>
            <a:r>
              <a:rPr lang="en-US" altLang="ja-JP" sz="800" dirty="0" smtClean="0"/>
              <a:t>/</a:t>
            </a: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</a:t>
            </a:r>
            <a:r>
              <a:rPr lang="en-US" altLang="ja-JP" sz="800" dirty="0" smtClean="0"/>
              <a:t>/</a:t>
            </a:r>
            <a:r>
              <a:rPr lang="en-US" altLang="ja-JP" sz="800" dirty="0" err="1"/>
              <a:t>colo</a:t>
            </a:r>
            <a:r>
              <a:rPr lang="en-US" altLang="ja-JP" sz="800" dirty="0" smtClean="0"/>
              <a:t>/</a:t>
            </a:r>
            <a:r>
              <a:rPr lang="en-US" altLang="ja-JP" sz="800" dirty="0" smtClean="0"/>
              <a:t>*.html, </a:t>
            </a:r>
            <a:r>
              <a:rPr lang="en-US" altLang="ja-JP" sz="800" dirty="0" err="1" smtClean="0"/>
              <a:t>tsv</a:t>
            </a:r>
            <a:r>
              <a:rPr lang="en-US" altLang="ja-JP" sz="800" dirty="0" smtClean="0"/>
              <a:t>, </a:t>
            </a:r>
            <a:r>
              <a:rPr lang="en-US" altLang="ja-JP" sz="800" dirty="0" err="1" smtClean="0"/>
              <a:t>gml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22, </a:t>
            </a:r>
            <a:r>
              <a:rPr lang="en-US" altLang="ja-JP" sz="800" b="1" dirty="0" err="1">
                <a:solidFill>
                  <a:srgbClr val="3366FF"/>
                </a:solidFill>
              </a:rPr>
              <a:t>C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olocalization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 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用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955675" y="5348246"/>
            <a:ext cx="3455694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</a:t>
            </a:r>
            <a:r>
              <a:rPr lang="en-US" altLang="ja-JP" sz="800" dirty="0" smtClean="0"/>
              <a:t>/</a:t>
            </a:r>
            <a:r>
              <a:rPr lang="en-US" altLang="ja-JP" sz="800" dirty="0"/>
              <a:t>results</a:t>
            </a:r>
            <a:r>
              <a:rPr lang="en-US" altLang="ja-JP" sz="800" dirty="0" smtClean="0"/>
              <a:t>/</a:t>
            </a: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</a:t>
            </a:r>
            <a:r>
              <a:rPr lang="en-US" altLang="ja-JP" sz="800" dirty="0" smtClean="0"/>
              <a:t>/</a:t>
            </a:r>
            <a:r>
              <a:rPr lang="en-US" altLang="ja-JP" sz="800" dirty="0" err="1"/>
              <a:t>targetGenes</a:t>
            </a:r>
            <a:r>
              <a:rPr lang="en-US" altLang="ja-JP" sz="800" dirty="0" smtClean="0"/>
              <a:t>/</a:t>
            </a:r>
            <a:r>
              <a:rPr lang="en-US" altLang="ja-JP" sz="800" dirty="0" smtClean="0"/>
              <a:t>*.html, </a:t>
            </a:r>
            <a:r>
              <a:rPr lang="en-US" altLang="ja-JP" sz="800" dirty="0" err="1" smtClean="0"/>
              <a:t>tsv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23</a:t>
            </a:r>
            <a:r>
              <a:rPr lang="en-US" altLang="ja-JP" sz="800" b="1" dirty="0">
                <a:solidFill>
                  <a:srgbClr val="3366FF"/>
                </a:solidFill>
              </a:rPr>
              <a:t>, 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TargetGenes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用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955675" y="5645772"/>
            <a:ext cx="3298549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 smtClean="0"/>
              <a:t>w3oki/</a:t>
            </a:r>
            <a:r>
              <a:rPr lang="en-US" altLang="ja-JP" sz="800" dirty="0" err="1" smtClean="0"/>
              <a:t>chipatlas</a:t>
            </a:r>
            <a:r>
              <a:rPr lang="en-US" altLang="ja-JP" sz="800" dirty="0"/>
              <a:t>/results</a:t>
            </a:r>
            <a:r>
              <a:rPr lang="en-US" altLang="ja-JP" sz="800" dirty="0" smtClean="0"/>
              <a:t>/</a:t>
            </a: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Genome</a:t>
            </a:r>
            <a:r>
              <a:rPr lang="en-US" altLang="ja-JP" sz="800" dirty="0" smtClean="0"/>
              <a:t>/</a:t>
            </a:r>
            <a:r>
              <a:rPr lang="en-US" altLang="ja-JP" sz="800" dirty="0"/>
              <a:t>public</a:t>
            </a:r>
            <a:r>
              <a:rPr lang="en-US" altLang="ja-JP" sz="800" dirty="0" smtClean="0"/>
              <a:t>/</a:t>
            </a:r>
            <a:r>
              <a:rPr lang="en-US" altLang="ja-JP" sz="800" dirty="0" smtClean="0"/>
              <a:t>*.</a:t>
            </a:r>
            <a:r>
              <a:rPr lang="en-US" altLang="ja-JP" sz="800" dirty="0" err="1" smtClean="0"/>
              <a:t>bed.a</a:t>
            </a:r>
            <a:r>
              <a:rPr lang="en-US" altLang="ja-JP" sz="800" dirty="0" smtClean="0"/>
              <a:t>*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24</a:t>
            </a:r>
            <a:r>
              <a:rPr lang="en-US" altLang="ja-JP" sz="800" b="1" dirty="0">
                <a:solidFill>
                  <a:srgbClr val="3366FF"/>
                </a:solidFill>
              </a:rPr>
              <a:t>,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in 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silico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 </a:t>
            </a:r>
            <a:r>
              <a:rPr lang="en-US" altLang="ja-JP" sz="800" b="1" dirty="0" err="1" smtClean="0">
                <a:solidFill>
                  <a:srgbClr val="3366FF"/>
                </a:solidFill>
              </a:rPr>
              <a:t>ChIP</a:t>
            </a:r>
            <a:r>
              <a:rPr lang="ja-JP" altLang="en-US" sz="800" b="1" dirty="0" smtClean="0">
                <a:solidFill>
                  <a:srgbClr val="3366FF"/>
                </a:solidFill>
              </a:rPr>
              <a:t>用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cxnSp>
        <p:nvCxnSpPr>
          <p:cNvPr id="164" name="直線矢印コネクタ 163"/>
          <p:cNvCxnSpPr>
            <a:stCxn id="142" idx="3"/>
          </p:cNvCxnSpPr>
          <p:nvPr/>
        </p:nvCxnSpPr>
        <p:spPr>
          <a:xfrm>
            <a:off x="2601933" y="5765104"/>
            <a:ext cx="4016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>
            <a:off x="2601933" y="6050158"/>
            <a:ext cx="4016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2955675" y="5928584"/>
            <a:ext cx="2409283" cy="2261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projectDir/lib/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analysisList</a:t>
            </a:r>
            <a:r>
              <a:rPr lang="en-US" altLang="ja-JP" sz="800" dirty="0" err="1" smtClean="0"/>
              <a:t>.tab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</a:t>
            </a:r>
            <a:r>
              <a:rPr lang="en-US" altLang="ja-JP" sz="800" dirty="0"/>
              <a:t>-- </a:t>
            </a:r>
            <a:r>
              <a:rPr lang="en-US" altLang="ja-JP" sz="800" b="1" dirty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5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425968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384" y="152400"/>
            <a:ext cx="1172116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bed4ToBed9.</a:t>
            </a:r>
            <a:r>
              <a:rPr lang="en-US" altLang="ja-JP" sz="800" dirty="0" smtClean="0">
                <a:latin typeface="Monaco"/>
                <a:cs typeface="Monaco"/>
              </a:rPr>
              <a:t>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5265" y="374650"/>
            <a:ext cx="0" cy="10146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1206500" y="11945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40934" y="1066134"/>
            <a:ext cx="35971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LargeAg</a:t>
            </a:r>
            <a:r>
              <a:rPr lang="en-US" altLang="ja-JP" sz="800" dirty="0" smtClean="0"/>
              <a:t>.ALL.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qVal.AllAg.AllCell.bed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(15)</a:t>
            </a:r>
          </a:p>
        </p:txBody>
      </p:sp>
      <p:grpSp>
        <p:nvGrpSpPr>
          <p:cNvPr id="29" name="図形グループ 28"/>
          <p:cNvGrpSpPr/>
          <p:nvPr/>
        </p:nvGrpSpPr>
        <p:grpSpPr>
          <a:xfrm>
            <a:off x="605265" y="946739"/>
            <a:ext cx="334434" cy="84438"/>
            <a:chOff x="1473301" y="2014838"/>
            <a:chExt cx="334434" cy="84438"/>
          </a:xfrm>
        </p:grpSpPr>
        <p:cxnSp>
          <p:nvCxnSpPr>
            <p:cNvPr id="24" name="直線矢印コネクタ 23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 ボックス 30"/>
          <p:cNvSpPr txBox="1"/>
          <p:nvPr/>
        </p:nvSpPr>
        <p:spPr>
          <a:xfrm>
            <a:off x="921089" y="881236"/>
            <a:ext cx="203162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>
                <a:solidFill>
                  <a:schemeClr val="bg1"/>
                </a:solidFill>
                <a:latin typeface="Monaco"/>
                <a:cs typeface="Monaco"/>
              </a:rPr>
              <a:t>bed4ToBed9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.sh</a:t>
            </a:r>
            <a:r>
              <a:rPr lang="ja-JP" altLang="en-US" sz="8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-r</a:t>
            </a:r>
            <a:r>
              <a:rPr lang="ja-JP" altLang="en-US" sz="800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$LargeAg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384" y="1389300"/>
            <a:ext cx="117211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classify.sh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600930" y="1599852"/>
            <a:ext cx="4817" cy="1229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34384" y="2829027"/>
            <a:ext cx="1477538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makeBigBed.sh -i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4384" y="5583094"/>
            <a:ext cx="928459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Monaco"/>
                <a:cs typeface="Monaco"/>
              </a:rPr>
              <a:t>sh </a:t>
            </a:r>
            <a:r>
              <a:rPr lang="en-US" altLang="ja-JP" sz="800" dirty="0" smtClean="0">
                <a:latin typeface="Monaco"/>
                <a:cs typeface="Monaco"/>
              </a:rPr>
              <a:t>upDate.sh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>
            <a:off x="594671" y="5798538"/>
            <a:ext cx="0" cy="2445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4384" y="6043070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upDate.sh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128" name="直線矢印コネクタ 127"/>
          <p:cNvCxnSpPr/>
          <p:nvPr/>
        </p:nvCxnSpPr>
        <p:spPr>
          <a:xfrm>
            <a:off x="605265" y="644901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939699" y="6341292"/>
            <a:ext cx="1046581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sh metaPrep.sh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594671" y="732212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1206500" y="6556736"/>
            <a:ext cx="0" cy="445184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図形グループ 134"/>
          <p:cNvGrpSpPr/>
          <p:nvPr/>
        </p:nvGrpSpPr>
        <p:grpSpPr>
          <a:xfrm>
            <a:off x="1206500" y="6705358"/>
            <a:ext cx="334434" cy="84438"/>
            <a:chOff x="1473301" y="2014838"/>
            <a:chExt cx="334434" cy="84438"/>
          </a:xfrm>
        </p:grpSpPr>
        <p:cxnSp>
          <p:nvCxnSpPr>
            <p:cNvPr id="136" name="直線矢印コネクタ 135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テキスト ボックス 139"/>
          <p:cNvSpPr txBox="1"/>
          <p:nvPr/>
        </p:nvSpPr>
        <p:spPr>
          <a:xfrm>
            <a:off x="1540934" y="6639855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metadataSplit.sh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129710" y="6875846"/>
            <a:ext cx="294298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latin typeface="Monaco"/>
                <a:cs typeface="Monaco"/>
              </a:rPr>
              <a:t>NCBI_SRA_Metadata_Full_NEW.metadata.tab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(18)</a:t>
            </a:r>
          </a:p>
          <a:p>
            <a:r>
              <a:rPr lang="en-US" altLang="ja-JP" sz="800" dirty="0" smtClean="0">
                <a:cs typeface="Monaco"/>
              </a:rPr>
              <a:t>(SRX,  SAMN, TITLE, LIBRARY_STRATEGY, Organism, Attributes etc)</a:t>
            </a:r>
            <a:endParaRPr lang="ja-JP" altLang="en-US" sz="800" dirty="0">
              <a:cs typeface="Monaco"/>
            </a:endParaRPr>
          </a:p>
        </p:txBody>
      </p:sp>
      <p:cxnSp>
        <p:nvCxnSpPr>
          <p:cNvPr id="150" name="直線矢印コネクタ 149"/>
          <p:cNvCxnSpPr/>
          <p:nvPr/>
        </p:nvCxnSpPr>
        <p:spPr>
          <a:xfrm>
            <a:off x="1206500" y="7001920"/>
            <a:ext cx="9232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594671" y="6258514"/>
            <a:ext cx="0" cy="21355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929105" y="7214400"/>
            <a:ext cx="536166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join (18) (5) &gt; </a:t>
            </a:r>
            <a:r>
              <a:rPr lang="en-US" altLang="ja-JP" sz="800" dirty="0" smtClean="0">
                <a:latin typeface="Monaco"/>
                <a:cs typeface="Monaco"/>
              </a:rPr>
              <a:t>NCBI_SRA_Metadata_Full_for_update.metadata.tab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(19)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変更・追加されたもの</a:t>
            </a:r>
            <a:r>
              <a:rPr lang="en-US" altLang="ja-JP" sz="800" dirty="0" smtClean="0"/>
              <a:t>)</a:t>
            </a:r>
            <a:endParaRPr lang="en-US" altLang="ja-JP" sz="800" dirty="0"/>
          </a:p>
          <a:p>
            <a:r>
              <a:rPr lang="en-US" altLang="ja-JP" sz="800" dirty="0" smtClean="0">
                <a:latin typeface="Monaco"/>
                <a:cs typeface="Monaco"/>
              </a:rPr>
              <a:t> 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594671" y="7537566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929105" y="7429844"/>
            <a:ext cx="344216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Monaco"/>
                <a:cs typeface="Monaco"/>
              </a:rPr>
              <a:t>cut -f1 (19) &gt; </a:t>
            </a:r>
            <a:r>
              <a:rPr lang="en-US" altLang="ja-JP" sz="800" dirty="0" smtClean="0">
                <a:latin typeface="Monaco"/>
                <a:cs typeface="Monaco"/>
              </a:rPr>
              <a:t>SRXsForDelete.tab</a:t>
            </a:r>
            <a:r>
              <a:rPr lang="en-US" altLang="ja-JP" sz="800" dirty="0" smtClean="0">
                <a:cs typeface="Monaco"/>
              </a:rPr>
              <a:t> --- </a:t>
            </a:r>
            <a:r>
              <a:rPr lang="en-US" altLang="ja-JP" sz="800" b="1" dirty="0" smtClean="0">
                <a:solidFill>
                  <a:srgbClr val="3366FF"/>
                </a:solidFill>
                <a:cs typeface="Monaco"/>
              </a:rPr>
              <a:t>(20)</a:t>
            </a:r>
            <a:r>
              <a:rPr lang="en-US" altLang="ja-JP" sz="800" dirty="0"/>
              <a:t> (</a:t>
            </a:r>
            <a:r>
              <a:rPr lang="ja-JP" altLang="en-US" sz="800" dirty="0"/>
              <a:t>変更・追加</a:t>
            </a:r>
            <a:r>
              <a:rPr lang="ja-JP" altLang="en-US" sz="800" dirty="0" smtClean="0"/>
              <a:t>された</a:t>
            </a:r>
            <a:r>
              <a:rPr lang="en-US" altLang="ja-JP" sz="800" dirty="0" smtClean="0"/>
              <a:t> SRX)</a:t>
            </a:r>
            <a:r>
              <a:rPr lang="en-US" altLang="ja-JP" sz="800" dirty="0" smtClean="0">
                <a:latin typeface="Monaco"/>
                <a:cs typeface="Monaco"/>
              </a:rPr>
              <a:t> 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grpSp>
        <p:nvGrpSpPr>
          <p:cNvPr id="155" name="図形グループ 154"/>
          <p:cNvGrpSpPr/>
          <p:nvPr/>
        </p:nvGrpSpPr>
        <p:grpSpPr>
          <a:xfrm>
            <a:off x="605265" y="7957531"/>
            <a:ext cx="334434" cy="84438"/>
            <a:chOff x="1473301" y="2014838"/>
            <a:chExt cx="334434" cy="84438"/>
          </a:xfrm>
        </p:grpSpPr>
        <p:cxnSp>
          <p:nvCxnSpPr>
            <p:cNvPr id="156" name="直線矢印コネクタ 155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テキスト ボックス 158"/>
          <p:cNvSpPr txBox="1"/>
          <p:nvPr/>
        </p:nvSpPr>
        <p:spPr>
          <a:xfrm>
            <a:off x="921089" y="7892028"/>
            <a:ext cx="130035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metaDelete.sh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cxnSp>
        <p:nvCxnSpPr>
          <p:cNvPr id="160" name="直線矢印コネクタ 159"/>
          <p:cNvCxnSpPr/>
          <p:nvPr/>
        </p:nvCxnSpPr>
        <p:spPr>
          <a:xfrm>
            <a:off x="1206500" y="820295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/>
          <p:cNvSpPr txBox="1"/>
          <p:nvPr/>
        </p:nvSpPr>
        <p:spPr>
          <a:xfrm>
            <a:off x="1540934" y="8107472"/>
            <a:ext cx="240006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変更または削除された</a:t>
            </a:r>
            <a:r>
              <a:rPr lang="en-US" altLang="ja-JP" sz="800" dirty="0" smtClean="0"/>
              <a:t> SRX </a:t>
            </a:r>
            <a:r>
              <a:rPr lang="ja-JP" altLang="en-US" sz="800" dirty="0" smtClean="0"/>
              <a:t>を削除</a:t>
            </a:r>
            <a:r>
              <a:rPr lang="en-US" altLang="ja-JP" sz="800" dirty="0" smtClean="0"/>
              <a:t> (6,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7,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8,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9,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10,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11)</a:t>
            </a:r>
          </a:p>
        </p:txBody>
      </p:sp>
      <p:cxnSp>
        <p:nvCxnSpPr>
          <p:cNvPr id="162" name="直線矢印コネクタ 161"/>
          <p:cNvCxnSpPr/>
          <p:nvPr/>
        </p:nvCxnSpPr>
        <p:spPr>
          <a:xfrm>
            <a:off x="1206500" y="8105128"/>
            <a:ext cx="0" cy="9782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34384" y="8394016"/>
            <a:ext cx="1600669" cy="21544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Controller.sh (19)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34384" y="5306095"/>
            <a:ext cx="97975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1200" b="1" dirty="0" smtClean="0"/>
              <a:t>アップデート</a:t>
            </a:r>
            <a:endParaRPr lang="en-US" altLang="ja-JP" sz="1200" b="1" dirty="0" smtClean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928208" y="883580"/>
            <a:ext cx="4478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(12’)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594671" y="7753010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929105" y="7645288"/>
            <a:ext cx="3000291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Monaco"/>
                <a:cs typeface="Monaco"/>
              </a:rPr>
              <a:t>join -v2 </a:t>
            </a:r>
            <a:r>
              <a:rPr lang="en-US" altLang="ja-JP" sz="800" dirty="0" smtClean="0">
                <a:latin typeface="Monaco"/>
                <a:cs typeface="Monaco"/>
              </a:rPr>
              <a:t>(18) (5)| </a:t>
            </a:r>
            <a:r>
              <a:rPr lang="en-US" altLang="ja-JP" sz="800" dirty="0">
                <a:latin typeface="Monaco"/>
                <a:cs typeface="Monaco"/>
              </a:rPr>
              <a:t>cut -f1 &gt;&gt; </a:t>
            </a:r>
            <a:r>
              <a:rPr lang="en-US" altLang="ja-JP" sz="800" dirty="0" smtClean="0">
                <a:latin typeface="Monaco"/>
                <a:cs typeface="Monaco"/>
              </a:rPr>
              <a:t>(20)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削除された</a:t>
            </a:r>
            <a:r>
              <a:rPr lang="en-US" altLang="ja-JP" sz="800" dirty="0" smtClean="0"/>
              <a:t> SRX)</a:t>
            </a:r>
            <a:r>
              <a:rPr lang="en-US" altLang="ja-JP" sz="800" dirty="0" smtClean="0">
                <a:latin typeface="Monaco"/>
                <a:cs typeface="Monaco"/>
              </a:rPr>
              <a:t> </a:t>
            </a:r>
            <a:endParaRPr kumimoji="1" lang="ja-JP" altLang="en-US" sz="800" dirty="0">
              <a:latin typeface="Monaco"/>
              <a:cs typeface="Monaco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207008" y="7892028"/>
            <a:ext cx="425166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(20)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605265" y="76645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921089" y="657825"/>
            <a:ext cx="185484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latin typeface="+mj-lt"/>
                <a:cs typeface="Monaco"/>
              </a:rPr>
              <a:t>(12) </a:t>
            </a:r>
            <a:r>
              <a:rPr kumimoji="1" lang="ja-JP" altLang="en-US" sz="800" dirty="0" smtClean="0">
                <a:latin typeface="+mj-lt"/>
                <a:cs typeface="Monaco"/>
              </a:rPr>
              <a:t>に</a:t>
            </a:r>
            <a:r>
              <a:rPr kumimoji="1" lang="en-US" altLang="ja-JP" sz="800" dirty="0" smtClean="0">
                <a:latin typeface="+mj-lt"/>
                <a:cs typeface="Monaco"/>
              </a:rPr>
              <a:t> (14’) </a:t>
            </a:r>
            <a:r>
              <a:rPr kumimoji="1" lang="ja-JP" altLang="en-US" sz="800" dirty="0" smtClean="0">
                <a:latin typeface="+mj-lt"/>
                <a:cs typeface="Monaco"/>
              </a:rPr>
              <a:t>の分類結果を追加 </a:t>
            </a:r>
            <a:r>
              <a:rPr lang="en-US" altLang="ja-JP" sz="800" dirty="0"/>
              <a:t>--- </a:t>
            </a:r>
            <a:r>
              <a:rPr lang="en-US" altLang="ja-JP" sz="800" b="1" dirty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12’)</a:t>
            </a:r>
            <a:endParaRPr lang="en-US" altLang="ja-JP" sz="800" b="1" dirty="0">
              <a:solidFill>
                <a:srgbClr val="3366FF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1206500" y="10749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1206500" y="19946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1540934" y="1866234"/>
            <a:ext cx="390688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LargeCell</a:t>
            </a:r>
            <a:r>
              <a:rPr lang="en-US" altLang="ja-JP" sz="800" dirty="0" smtClean="0"/>
              <a:t>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qVal.AllAg.AllCell.bed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(16)</a:t>
            </a:r>
          </a:p>
        </p:txBody>
      </p:sp>
      <p:grpSp>
        <p:nvGrpSpPr>
          <p:cNvPr id="86" name="図形グループ 85"/>
          <p:cNvGrpSpPr/>
          <p:nvPr/>
        </p:nvGrpSpPr>
        <p:grpSpPr>
          <a:xfrm>
            <a:off x="605265" y="1746839"/>
            <a:ext cx="334434" cy="84438"/>
            <a:chOff x="1473301" y="2014838"/>
            <a:chExt cx="334434" cy="84438"/>
          </a:xfrm>
        </p:grpSpPr>
        <p:cxnSp>
          <p:nvCxnSpPr>
            <p:cNvPr id="87" name="直線矢印コネクタ 86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テキスト ボックス 90"/>
          <p:cNvSpPr txBox="1"/>
          <p:nvPr/>
        </p:nvSpPr>
        <p:spPr>
          <a:xfrm>
            <a:off x="939699" y="1681336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classify.sh -m x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377722" y="1683680"/>
            <a:ext cx="57795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(14, 15)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94" name="直線矢印コネクタ 93"/>
          <p:cNvCxnSpPr/>
          <p:nvPr/>
        </p:nvCxnSpPr>
        <p:spPr>
          <a:xfrm>
            <a:off x="1206500" y="18750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1206500" y="2464502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1540934" y="2336134"/>
            <a:ext cx="417449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/>
              <a:t>Small</a:t>
            </a:r>
            <a:r>
              <a:rPr lang="en-US" altLang="ja-JP" sz="800" b="1" dirty="0" smtClean="0"/>
              <a:t>Cell</a:t>
            </a:r>
            <a:r>
              <a:rPr lang="en-US" altLang="ja-JP" sz="800" dirty="0" smtClean="0"/>
              <a:t>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(17)</a:t>
            </a:r>
          </a:p>
        </p:txBody>
      </p:sp>
      <p:grpSp>
        <p:nvGrpSpPr>
          <p:cNvPr id="98" name="図形グループ 97"/>
          <p:cNvGrpSpPr/>
          <p:nvPr/>
        </p:nvGrpSpPr>
        <p:grpSpPr>
          <a:xfrm>
            <a:off x="605265" y="2216739"/>
            <a:ext cx="334434" cy="84438"/>
            <a:chOff x="1473301" y="2014838"/>
            <a:chExt cx="334434" cy="84438"/>
          </a:xfrm>
        </p:grpSpPr>
        <p:cxnSp>
          <p:nvCxnSpPr>
            <p:cNvPr id="99" name="直線矢印コネクタ 98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テキスト ボックス 102"/>
          <p:cNvSpPr txBox="1"/>
          <p:nvPr/>
        </p:nvSpPr>
        <p:spPr>
          <a:xfrm>
            <a:off x="939699" y="2151236"/>
            <a:ext cx="1479892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  <a:latin typeface="Monaco"/>
                <a:cs typeface="Monaco"/>
              </a:rPr>
              <a:t>qsub 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classify.sh -m m</a:t>
            </a:r>
            <a:endParaRPr kumimoji="1" lang="ja-JP" alt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377722" y="2153580"/>
            <a:ext cx="57795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&lt;</a:t>
            </a:r>
            <a:r>
              <a:rPr lang="ja-JP" altLang="en-US" sz="800" dirty="0" smtClean="0">
                <a:solidFill>
                  <a:srgbClr val="000000"/>
                </a:solidFill>
                <a:cs typeface="Monaco"/>
              </a:rPr>
              <a:t> </a:t>
            </a:r>
            <a:r>
              <a:rPr lang="en-US" altLang="ja-JP" sz="800" dirty="0" smtClean="0">
                <a:solidFill>
                  <a:srgbClr val="000000"/>
                </a:solidFill>
                <a:cs typeface="Monaco"/>
              </a:rPr>
              <a:t>(15, 16)</a:t>
            </a:r>
            <a:endParaRPr lang="ja-JP" altLang="en-US" sz="800" dirty="0" smtClean="0">
              <a:solidFill>
                <a:srgbClr val="000000"/>
              </a:solidFill>
              <a:cs typeface="Monaco"/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1206500" y="2344922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1540934" y="2497747"/>
            <a:ext cx="430668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b="1" dirty="0" smtClean="0"/>
              <a:t>SmallAg</a:t>
            </a:r>
            <a:r>
              <a:rPr lang="en-US" altLang="ja-JP" sz="800" dirty="0" smtClean="0"/>
              <a:t>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/>
              <a:t>Small</a:t>
            </a:r>
            <a:r>
              <a:rPr lang="en-US" altLang="ja-JP" sz="800" dirty="0" smtClean="0"/>
              <a:t>Cell.bed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(18)</a:t>
            </a: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600930" y="3035318"/>
            <a:ext cx="0" cy="9632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933913" y="3101032"/>
            <a:ext cx="1785365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 makeBigBed.sh (15-18)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grpSp>
        <p:nvGrpSpPr>
          <p:cNvPr id="119" name="図形グループ 118"/>
          <p:cNvGrpSpPr/>
          <p:nvPr/>
        </p:nvGrpSpPr>
        <p:grpSpPr>
          <a:xfrm>
            <a:off x="605265" y="3162889"/>
            <a:ext cx="334434" cy="84438"/>
            <a:chOff x="1473301" y="2014838"/>
            <a:chExt cx="334434" cy="84438"/>
          </a:xfrm>
        </p:grpSpPr>
        <p:cxnSp>
          <p:nvCxnSpPr>
            <p:cNvPr id="120" name="直線矢印コネクタ 119"/>
            <p:cNvCxnSpPr/>
            <p:nvPr/>
          </p:nvCxnSpPr>
          <p:spPr>
            <a:xfrm>
              <a:off x="1473301" y="2014838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>
              <a:off x="1473301" y="2057057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/>
            <p:nvPr/>
          </p:nvCxnSpPr>
          <p:spPr>
            <a:xfrm>
              <a:off x="1473301" y="2099276"/>
              <a:ext cx="334434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矢印コネクタ 122"/>
          <p:cNvCxnSpPr/>
          <p:nvPr/>
        </p:nvCxnSpPr>
        <p:spPr>
          <a:xfrm>
            <a:off x="1206500" y="344484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1540934" y="3336463"/>
            <a:ext cx="4380225" cy="362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SmallCell.</a:t>
            </a:r>
            <a:r>
              <a:rPr lang="en-US" altLang="ja-JP" sz="800" b="1" dirty="0" smtClean="0"/>
              <a:t>b</a:t>
            </a:r>
            <a:r>
              <a:rPr lang="en-US" altLang="ja-JP" sz="800" b="1" dirty="0" smtClean="0"/>
              <a:t>ed</a:t>
            </a:r>
            <a:r>
              <a:rPr lang="en-US" altLang="ja-JP" sz="800" dirty="0" smtClean="0"/>
              <a:t> </a:t>
            </a:r>
            <a:r>
              <a:rPr lang="en-US" altLang="ja-JP" sz="800" dirty="0" smtClean="0"/>
              <a:t>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(19)</a:t>
            </a:r>
          </a:p>
          <a:p>
            <a:pPr>
              <a:lnSpc>
                <a:spcPts val="1060"/>
              </a:lnSpc>
            </a:pP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projectDir/results/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Genome/public/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LargeCell.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qVal.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SmallAg.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err="1" smtClean="0"/>
              <a:t>SmallCell.</a:t>
            </a:r>
            <a:r>
              <a:rPr lang="en-US" altLang="ja-JP" sz="800" b="1" dirty="0" err="1" smtClean="0"/>
              <a:t>bed.idx</a:t>
            </a:r>
            <a:r>
              <a:rPr lang="en-US" altLang="ja-JP" sz="800" dirty="0" smtClean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(20)</a:t>
            </a:r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206500" y="3325264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34384" y="3998610"/>
            <a:ext cx="110814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qsub</a:t>
            </a:r>
            <a:r>
              <a:rPr lang="en-US" altLang="ja-JP" sz="800" dirty="0" smtClean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altLang="ja-JP" sz="800" dirty="0" err="1" smtClean="0">
                <a:solidFill>
                  <a:srgbClr val="FFFFFF"/>
                </a:solidFill>
                <a:latin typeface="Monaco"/>
                <a:cs typeface="Monaco"/>
              </a:rPr>
              <a:t>webList.sh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>
            <a:off x="605265" y="4327494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05265" y="4207914"/>
            <a:ext cx="0" cy="11958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1001294" y="4207914"/>
            <a:ext cx="2587517" cy="3620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ts val="1060"/>
              </a:lnSpc>
            </a:pPr>
            <a:r>
              <a:rPr lang="en-US" altLang="ja-JP" sz="800" dirty="0" smtClean="0"/>
              <a:t>$</a:t>
            </a:r>
            <a:r>
              <a:rPr lang="en-US" altLang="ja-JP" sz="800" dirty="0"/>
              <a:t>projectDir/lib/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experimentList.tab</a:t>
            </a:r>
            <a:r>
              <a:rPr lang="en-US" altLang="ja-JP" sz="800" dirty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20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  <a:p>
            <a:pPr>
              <a:lnSpc>
                <a:spcPts val="1060"/>
              </a:lnSpc>
            </a:pPr>
            <a:r>
              <a:rPr lang="en-US" altLang="ja-JP" sz="800" dirty="0"/>
              <a:t>$projectDir/lib/</a:t>
            </a:r>
            <a:r>
              <a:rPr lang="en-US" altLang="ja-JP" sz="800" dirty="0" err="1"/>
              <a:t>assembled_list</a:t>
            </a:r>
            <a:r>
              <a:rPr lang="en-US" altLang="ja-JP" sz="800" dirty="0"/>
              <a:t>/</a:t>
            </a:r>
            <a:r>
              <a:rPr lang="en-US" altLang="ja-JP" sz="800" dirty="0" err="1" smtClean="0"/>
              <a:t>fileList.tab</a:t>
            </a:r>
            <a:r>
              <a:rPr lang="en-US" altLang="ja-JP" sz="800" dirty="0"/>
              <a:t>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21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)</a:t>
            </a:r>
            <a:endParaRPr lang="en-US" altLang="ja-JP" sz="800" dirty="0" smtClean="0"/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605265" y="550559"/>
            <a:ext cx="33443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939699" y="436487"/>
            <a:ext cx="170170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ct or ag_Index.</a:t>
            </a:r>
            <a:r>
              <a:rPr lang="en-US" altLang="ja-JP" sz="800" dirty="0" smtClean="0">
                <a:solidFill>
                  <a:srgbClr val="FF00FF"/>
                </a:solidFill>
              </a:rPr>
              <a:t>$</a:t>
            </a:r>
            <a:r>
              <a:rPr lang="en-US" altLang="ja-JP" sz="800" dirty="0" smtClean="0"/>
              <a:t>Genome</a:t>
            </a:r>
            <a:r>
              <a:rPr lang="ja-JP" altLang="ja-JP" sz="800" dirty="0" smtClean="0"/>
              <a:t>.</a:t>
            </a:r>
            <a:r>
              <a:rPr lang="en-US" altLang="ja-JP" sz="800" dirty="0" smtClean="0"/>
              <a:t>tab --- </a:t>
            </a:r>
            <a:r>
              <a:rPr lang="en-US" altLang="ja-JP" sz="800" b="1" dirty="0" smtClean="0">
                <a:solidFill>
                  <a:srgbClr val="3366FF"/>
                </a:solidFill>
              </a:rPr>
              <a:t>(14’)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4384" y="4824110"/>
            <a:ext cx="1300356" cy="2154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rgbClr val="FFFFFF"/>
                </a:solidFill>
                <a:latin typeface="Monaco"/>
                <a:cs typeface="Monaco"/>
              </a:rPr>
              <a:t>sh </a:t>
            </a:r>
            <a:r>
              <a:rPr lang="en-US" altLang="ja-JP" sz="800" dirty="0" err="1" smtClean="0">
                <a:solidFill>
                  <a:srgbClr val="FFFFFF"/>
                </a:solidFill>
                <a:latin typeface="Monaco"/>
                <a:cs typeface="Monaco"/>
              </a:rPr>
              <a:t>dataAnalysis.sh</a:t>
            </a:r>
            <a:endParaRPr kumimoji="1" lang="ja-JP" altLang="en-US" sz="8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92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1297</Words>
  <Application>Microsoft Macintosh PowerPoint</Application>
  <PresentationFormat>画面に合わせる (4:3)</PresentationFormat>
  <Paragraphs>114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九州大学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沖 真弥</dc:creator>
  <cp:lastModifiedBy>沖 真弥</cp:lastModifiedBy>
  <cp:revision>32</cp:revision>
  <cp:lastPrinted>2015-01-26T04:47:46Z</cp:lastPrinted>
  <dcterms:created xsi:type="dcterms:W3CDTF">2015-01-26T02:45:13Z</dcterms:created>
  <dcterms:modified xsi:type="dcterms:W3CDTF">2015-10-24T00:59:26Z</dcterms:modified>
</cp:coreProperties>
</file>