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34" autoAdjust="0"/>
  </p:normalViewPr>
  <p:slideViewPr>
    <p:cSldViewPr snapToGrid="0" snapToObjects="1">
      <p:cViewPr varScale="1">
        <p:scale>
          <a:sx n="117" d="100"/>
          <a:sy n="117" d="100"/>
        </p:scale>
        <p:origin x="-29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2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1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3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8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1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384" y="425906"/>
            <a:ext cx="117211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initialize.sh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5265" y="641350"/>
            <a:ext cx="0" cy="28970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605265" y="80645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39699" y="698728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toolPrep.sh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86280" y="80645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27129" y="710972"/>
            <a:ext cx="115929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+mj-lt"/>
                <a:cs typeface="Monaco"/>
              </a:rPr>
              <a:t>CLI</a:t>
            </a:r>
            <a:r>
              <a:rPr kumimoji="1" lang="ja-JP" altLang="en-US" sz="800" dirty="0" smtClean="0">
                <a:latin typeface="+mj-lt"/>
                <a:cs typeface="Monaco"/>
              </a:rPr>
              <a:t> ツールの</a:t>
            </a:r>
            <a:r>
              <a:rPr kumimoji="1" lang="en-US" altLang="ja-JP" sz="800" dirty="0" smtClean="0">
                <a:latin typeface="+mj-lt"/>
                <a:cs typeface="Monaco"/>
              </a:rPr>
              <a:t> DL, install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05265" y="10922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9699" y="984478"/>
            <a:ext cx="154401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genomeSettings.sh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468880" y="10922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03314" y="996722"/>
            <a:ext cx="81304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+mj-lt"/>
                <a:cs typeface="Monaco"/>
              </a:rPr>
              <a:t>ライブラリ作成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05265" y="13843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939699" y="1276578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metaPrep.sh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206500" y="167988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40934" y="1584406"/>
            <a:ext cx="273664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+mj-lt"/>
                <a:cs typeface="Monaco"/>
              </a:rPr>
              <a:t>SRA_Accessions_experiment.tab (SRX, SRA, SAMN etc) --- </a:t>
            </a:r>
            <a:r>
              <a:rPr lang="en-US" altLang="ja-JP" sz="800" b="1" dirty="0" smtClean="0">
                <a:solidFill>
                  <a:srgbClr val="3366FF"/>
                </a:solidFill>
                <a:latin typeface="+mj-lt"/>
                <a:cs typeface="Monaco"/>
              </a:rPr>
              <a:t>(1)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06500" y="1492022"/>
            <a:ext cx="0" cy="181604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06500" y="190757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540934" y="1812094"/>
            <a:ext cx="262383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+mj-lt"/>
                <a:cs typeface="Monaco"/>
              </a:rPr>
              <a:t>biosample_set.tab (SAMN, Organism, Attributes etc) --- </a:t>
            </a:r>
            <a:r>
              <a:rPr lang="en-US" altLang="ja-JP" sz="800" b="1" dirty="0" smtClean="0">
                <a:solidFill>
                  <a:srgbClr val="3366FF"/>
                </a:solidFill>
                <a:latin typeface="+mj-lt"/>
                <a:cs typeface="Monaco"/>
              </a:rPr>
              <a:t>(2)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206500" y="2288344"/>
            <a:ext cx="334434" cy="84438"/>
            <a:chOff x="1473301" y="2014838"/>
            <a:chExt cx="334434" cy="84438"/>
          </a:xfrm>
        </p:grpSpPr>
        <p:cxnSp>
          <p:nvCxnSpPr>
            <p:cNvPr id="24" name="直線矢印コネクタ 23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2129710" y="2438285"/>
            <a:ext cx="269837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NCBI_SRA_Metadata_Full_DATE/SRA*/SRA*.experiment.xml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40934" y="2222841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metadataSplit.sh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795276" y="2546007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797050" y="2438285"/>
            <a:ext cx="0" cy="65434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162754" y="2438285"/>
            <a:ext cx="169524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SRA*.txt</a:t>
            </a:r>
            <a:r>
              <a:rPr lang="en-US" altLang="ja-JP" sz="800" dirty="0" smtClean="0">
                <a:cs typeface="Monaco"/>
              </a:rPr>
              <a:t> </a:t>
            </a:r>
            <a:r>
              <a:rPr lang="en-US" altLang="ja-JP" sz="800" dirty="0">
                <a:cs typeface="Monaco"/>
              </a:rPr>
              <a:t>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(3)</a:t>
            </a:r>
          </a:p>
          <a:p>
            <a:r>
              <a:rPr lang="en-US" altLang="ja-JP" sz="800" dirty="0" smtClean="0">
                <a:cs typeface="Monaco"/>
              </a:rPr>
              <a:t>(SRX, TITLE, LIBRARY_STRATEGY etc)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45256" y="2554473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129710" y="2769461"/>
            <a:ext cx="129284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(3) (1) &gt; (4)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795276" y="2877183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129710" y="2984905"/>
            <a:ext cx="203162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(4) (2) &gt; SRA*.sample.txt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795276" y="3092627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29710" y="3200349"/>
            <a:ext cx="432797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cat SRA*.sample.txt</a:t>
            </a:r>
            <a:r>
              <a:rPr lang="en-US" altLang="ja-JP" sz="800" dirty="0">
                <a:latin typeface="Monaco"/>
                <a:cs typeface="Monaco"/>
              </a:rPr>
              <a:t> </a:t>
            </a:r>
            <a:r>
              <a:rPr kumimoji="1" lang="en-US" altLang="ja-JP" sz="800" dirty="0" smtClean="0">
                <a:latin typeface="Monaco"/>
                <a:cs typeface="Monaco"/>
              </a:rPr>
              <a:t>&gt; </a:t>
            </a:r>
            <a:r>
              <a:rPr lang="en-US" altLang="ja-JP" sz="800" dirty="0" smtClean="0">
                <a:latin typeface="Monaco"/>
                <a:cs typeface="Monaco"/>
              </a:rPr>
              <a:t>NCBI_SRA_Metadata_Full_DATE.metadata.tab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(5)</a:t>
            </a:r>
          </a:p>
          <a:p>
            <a:r>
              <a:rPr lang="en-US" altLang="ja-JP" sz="800" dirty="0" smtClean="0">
                <a:cs typeface="Monaco"/>
              </a:rPr>
              <a:t>			(SRX,  SAMN, TITLE, LIBRARY_STRATEGY, Organism, Attributes etc)</a:t>
            </a:r>
            <a:endParaRPr lang="ja-JP" altLang="en-US" sz="800" dirty="0">
              <a:cs typeface="Monaco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206500" y="3308071"/>
            <a:ext cx="9232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4384" y="3538447"/>
            <a:ext cx="1539103" cy="21544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Controller.sh (5)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05265" y="3753891"/>
            <a:ext cx="0" cy="25626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05265" y="38930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939699" y="3785314"/>
            <a:ext cx="130035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TimeCourse.sh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233930" y="38930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568364" y="3797558"/>
            <a:ext cx="86914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+mj-lt"/>
                <a:cs typeface="Monaco"/>
              </a:rPr>
              <a:t>ランの経時計測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605265" y="41978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39699" y="4102358"/>
            <a:ext cx="221086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+mj-lt"/>
                <a:cs typeface="Monaco"/>
              </a:rPr>
              <a:t>(5) </a:t>
            </a:r>
            <a:r>
              <a:rPr kumimoji="1" lang="ja-JP" altLang="en-US" sz="800" dirty="0" smtClean="0">
                <a:latin typeface="+mj-lt"/>
                <a:cs typeface="Monaco"/>
              </a:rPr>
              <a:t>のうち、</a:t>
            </a:r>
            <a:r>
              <a:rPr kumimoji="1" lang="en-US" altLang="ja-JP" sz="800" dirty="0" smtClean="0">
                <a:latin typeface="+mj-lt"/>
                <a:cs typeface="Monaco"/>
              </a:rPr>
              <a:t>ChIP-seq or DNase </a:t>
            </a:r>
            <a:r>
              <a:rPr kumimoji="1" lang="ja-JP" altLang="en-US" sz="800" dirty="0" smtClean="0">
                <a:latin typeface="+mj-lt"/>
                <a:cs typeface="Monaco"/>
              </a:rPr>
              <a:t>と</a:t>
            </a:r>
            <a:r>
              <a:rPr kumimoji="1" lang="en-US" altLang="ja-JP" sz="800" dirty="0" smtClean="0">
                <a:latin typeface="+mj-lt"/>
                <a:cs typeface="Monaco"/>
              </a:rPr>
              <a:t> Illumina </a:t>
            </a:r>
            <a:r>
              <a:rPr kumimoji="1" lang="ja-JP" altLang="en-US" sz="800" dirty="0" smtClean="0">
                <a:latin typeface="+mj-lt"/>
                <a:cs typeface="Monaco"/>
              </a:rPr>
              <a:t>を抽出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3150561" y="41978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486422" y="4102358"/>
            <a:ext cx="2313454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Genome/metadataForRun.txt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88304" y="4323498"/>
            <a:ext cx="14307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+mj-lt"/>
                <a:cs typeface="Monaco"/>
              </a:rPr>
              <a:t>個々の</a:t>
            </a:r>
            <a:r>
              <a:rPr lang="en-US" altLang="ja-JP" sz="800" dirty="0" smtClean="0">
                <a:latin typeface="+mj-lt"/>
                <a:cs typeface="Monaco"/>
              </a:rPr>
              <a:t> SRX </a:t>
            </a:r>
            <a:r>
              <a:rPr lang="ja-JP" altLang="en-US" sz="800" dirty="0" smtClean="0">
                <a:latin typeface="+mj-lt"/>
                <a:cs typeface="Monaco"/>
              </a:rPr>
              <a:t>のメタデータ作成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486422" y="4538942"/>
            <a:ext cx="275147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Genome/metadata/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SRX.meta.txt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(6)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39699" y="4921072"/>
            <a:ext cx="123623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sraTailor.sh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grpSp>
        <p:nvGrpSpPr>
          <p:cNvPr id="70" name="図形グループ 69"/>
          <p:cNvGrpSpPr/>
          <p:nvPr/>
        </p:nvGrpSpPr>
        <p:grpSpPr>
          <a:xfrm>
            <a:off x="605265" y="4986575"/>
            <a:ext cx="334434" cy="84438"/>
            <a:chOff x="1473301" y="2014838"/>
            <a:chExt cx="334434" cy="84438"/>
          </a:xfrm>
        </p:grpSpPr>
        <p:cxnSp>
          <p:nvCxnSpPr>
            <p:cNvPr id="71" name="直線矢印コネクタ 70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/>
          <p:cNvCxnSpPr/>
          <p:nvPr/>
        </p:nvCxnSpPr>
        <p:spPr>
          <a:xfrm>
            <a:off x="1149350" y="5136516"/>
            <a:ext cx="0" cy="96819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1149350" y="524293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483784" y="5147452"/>
            <a:ext cx="301231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Genome/Bed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qVal/Bed/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b="1" dirty="0" smtClean="0"/>
              <a:t>bed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(7)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1149350" y="545837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483784" y="5350652"/>
            <a:ext cx="313995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Genome/Bed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qVal/BigBed/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b="1" dirty="0" smtClean="0"/>
              <a:t>bb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(8)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149350" y="5673818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83784" y="5566096"/>
            <a:ext cx="243673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Genome/BigWig/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bw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(9)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1149350" y="588926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483784" y="5781540"/>
            <a:ext cx="38594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Genome/summary/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txt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(10)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データサイズやリード数情報</a:t>
            </a:r>
            <a:r>
              <a:rPr lang="en-US" altLang="ja-JP" sz="800" dirty="0" smtClean="0"/>
              <a:t>)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1149350" y="610470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483784" y="5996984"/>
            <a:ext cx="330801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Genome/log/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log.txt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>
                <a:solidFill>
                  <a:srgbClr val="3366FF"/>
                </a:solidFill>
              </a:rPr>
              <a:t>11)</a:t>
            </a:r>
            <a:r>
              <a:rPr lang="ja-JP" altLang="en-US" sz="800" b="1" dirty="0">
                <a:solidFill>
                  <a:srgbClr val="3366FF"/>
                </a:solidFill>
              </a:rPr>
              <a:t> </a:t>
            </a:r>
            <a:r>
              <a:rPr lang="en-US" altLang="ja-JP" sz="800" dirty="0" smtClean="0"/>
              <a:t>(sraTailor.sh </a:t>
            </a:r>
            <a:r>
              <a:rPr lang="ja-JP" altLang="en-US" sz="800" dirty="0" smtClean="0"/>
              <a:t>のログ</a:t>
            </a:r>
            <a:r>
              <a:rPr lang="en-US" altLang="ja-JP" sz="800" dirty="0" smtClean="0"/>
              <a:t>)</a:t>
            </a:r>
            <a:endParaRPr lang="ja-JP" altLang="en-US" sz="800" dirty="0">
              <a:cs typeface="Monaco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384" y="6316511"/>
            <a:ext cx="331663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Aspera </a:t>
            </a:r>
            <a:r>
              <a:rPr kumimoji="1" lang="ja-JP" altLang="en-US" sz="800" dirty="0" smtClean="0">
                <a:latin typeface="+mj-lt"/>
                <a:cs typeface="Monaco"/>
              </a:rPr>
              <a:t>エラーの場合</a:t>
            </a:r>
            <a:r>
              <a:rPr kumimoji="1" lang="en-US" altLang="ja-JP" sz="800" dirty="0" smtClean="0">
                <a:latin typeface="+mj-lt"/>
                <a:cs typeface="Monaco"/>
              </a:rPr>
              <a:t> (SRX dir </a:t>
            </a:r>
            <a:r>
              <a:rPr lang="ja-JP" altLang="en-US" sz="800" dirty="0" smtClean="0">
                <a:latin typeface="+mj-lt"/>
                <a:cs typeface="Monaco"/>
              </a:rPr>
              <a:t>と</a:t>
            </a:r>
            <a:r>
              <a:rPr lang="en-US" altLang="ja-JP" sz="800" dirty="0" smtClean="0">
                <a:latin typeface="+mj-lt"/>
                <a:cs typeface="Monaco"/>
              </a:rPr>
              <a:t> </a:t>
            </a:r>
            <a:r>
              <a:rPr kumimoji="1" lang="en-US" altLang="ja-JP" sz="800" dirty="0" smtClean="0">
                <a:latin typeface="+mj-lt"/>
                <a:cs typeface="Monaco"/>
              </a:rPr>
              <a:t>qstat </a:t>
            </a:r>
            <a:r>
              <a:rPr kumimoji="1" lang="ja-JP" altLang="en-US" sz="800" dirty="0" smtClean="0">
                <a:latin typeface="+mj-lt"/>
                <a:cs typeface="Monaco"/>
              </a:rPr>
              <a:t>が残りっぱなし</a:t>
            </a:r>
            <a:r>
              <a:rPr kumimoji="1" lang="en-US" altLang="ja-JP" sz="800" dirty="0" smtClean="0">
                <a:latin typeface="+mj-lt"/>
                <a:cs typeface="Monaco"/>
              </a:rPr>
              <a:t>) </a:t>
            </a:r>
            <a:r>
              <a:rPr kumimoji="1" lang="ja-JP" altLang="en-US" sz="800" dirty="0" smtClean="0">
                <a:latin typeface="+mj-lt"/>
                <a:cs typeface="Monaco"/>
              </a:rPr>
              <a:t>は手動で再投入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4384" y="7035102"/>
            <a:ext cx="147989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sh listForClassify.sh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605265" y="6754205"/>
            <a:ext cx="0" cy="280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34384" y="6531955"/>
            <a:ext cx="32629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qsub</a:t>
            </a:r>
            <a:r>
              <a:rPr lang="ja-JP" altLang="en-US" sz="800" dirty="0" smtClean="0">
                <a:latin typeface="Monaco"/>
                <a:cs typeface="Monaco"/>
              </a:rPr>
              <a:t> </a:t>
            </a:r>
            <a:r>
              <a:rPr lang="en-US" altLang="ja-JP" sz="800" dirty="0" smtClean="0">
                <a:latin typeface="Monaco"/>
                <a:cs typeface="Monaco"/>
              </a:rPr>
              <a:t>sraTailor.sh $SRX $Genome $projectDir "$QVAL"</a:t>
            </a: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605265" y="7250546"/>
            <a:ext cx="0" cy="7018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05265" y="7370765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939699" y="7586699"/>
            <a:ext cx="29445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projectDir/classification/ct or ag_Statistics.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Genome.tab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(13)</a:t>
            </a:r>
          </a:p>
          <a:p>
            <a:r>
              <a:rPr lang="en-US" altLang="ja-JP" sz="800" dirty="0" smtClean="0">
                <a:solidFill>
                  <a:srgbClr val="000000"/>
                </a:solidFill>
              </a:rPr>
              <a:t>(SRX </a:t>
            </a:r>
            <a:r>
              <a:rPr lang="ja-JP" altLang="en-US" sz="800" dirty="0" smtClean="0">
                <a:solidFill>
                  <a:srgbClr val="000000"/>
                </a:solidFill>
              </a:rPr>
              <a:t>の数と、細胞組織</a:t>
            </a:r>
            <a:r>
              <a:rPr lang="en-US" altLang="ja-JP" sz="800" dirty="0" smtClean="0">
                <a:solidFill>
                  <a:srgbClr val="000000"/>
                </a:solidFill>
              </a:rPr>
              <a:t> or </a:t>
            </a:r>
            <a:r>
              <a:rPr lang="ja-JP" altLang="en-US" sz="800" dirty="0" smtClean="0">
                <a:solidFill>
                  <a:srgbClr val="000000"/>
                </a:solidFill>
              </a:rPr>
              <a:t>抗原抗体リスト</a:t>
            </a:r>
            <a:r>
              <a:rPr lang="en-US" altLang="ja-JP" sz="800" dirty="0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05265" y="770931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39699" y="7256249"/>
            <a:ext cx="242431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Genome/tag/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SRX.tag.txt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(12)</a:t>
            </a:r>
          </a:p>
          <a:p>
            <a:r>
              <a:rPr lang="en-US" altLang="ja-JP" sz="800" dirty="0" smtClean="0">
                <a:solidFill>
                  <a:srgbClr val="000000"/>
                </a:solidFill>
              </a:rPr>
              <a:t>(SRX, </a:t>
            </a:r>
            <a:r>
              <a:rPr lang="ja-JP" altLang="en-US" sz="800" dirty="0" smtClean="0">
                <a:solidFill>
                  <a:srgbClr val="000000"/>
                </a:solidFill>
              </a:rPr>
              <a:t>タイトル</a:t>
            </a:r>
            <a:r>
              <a:rPr lang="en-US" altLang="ja-JP" sz="800" dirty="0" smtClean="0">
                <a:solidFill>
                  <a:srgbClr val="000000"/>
                </a:solidFill>
              </a:rPr>
              <a:t>, </a:t>
            </a:r>
            <a:r>
              <a:rPr lang="ja-JP" altLang="en-US" sz="800" dirty="0" smtClean="0">
                <a:solidFill>
                  <a:srgbClr val="000000"/>
                </a:solidFill>
              </a:rPr>
              <a:t>細胞組織</a:t>
            </a:r>
            <a:r>
              <a:rPr lang="en-US" altLang="ja-JP" sz="800" dirty="0" smtClean="0">
                <a:solidFill>
                  <a:srgbClr val="000000"/>
                </a:solidFill>
              </a:rPr>
              <a:t>, </a:t>
            </a:r>
            <a:r>
              <a:rPr lang="ja-JP" altLang="en-US" sz="800" dirty="0" smtClean="0">
                <a:solidFill>
                  <a:srgbClr val="000000"/>
                </a:solidFill>
              </a:rPr>
              <a:t>抗原抗体</a:t>
            </a:r>
            <a:r>
              <a:rPr lang="en-US" altLang="ja-JP" sz="8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4384" y="7957833"/>
            <a:ext cx="162641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(13) </a:t>
            </a:r>
            <a:r>
              <a:rPr kumimoji="1" lang="ja-JP" altLang="en-US" sz="800" dirty="0" smtClean="0">
                <a:latin typeface="+mj-lt"/>
                <a:cs typeface="Monaco"/>
              </a:rPr>
              <a:t>をダウンロードし、分類作業。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4384" y="8173277"/>
            <a:ext cx="800319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OpenRefine</a:t>
            </a: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605265" y="8394205"/>
            <a:ext cx="0" cy="4556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605265" y="851442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939699" y="8387196"/>
            <a:ext cx="20585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ct or ag_Statistics-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Genome-tab.tsv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(14)</a:t>
            </a:r>
          </a:p>
          <a:p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00"/>
                </a:solidFill>
              </a:rPr>
              <a:t>(</a:t>
            </a:r>
            <a:r>
              <a:rPr lang="ja-JP" altLang="en-US" sz="800" dirty="0">
                <a:solidFill>
                  <a:srgbClr val="000000"/>
                </a:solidFill>
              </a:rPr>
              <a:t>細胞組織</a:t>
            </a:r>
            <a:r>
              <a:rPr lang="en-US" altLang="ja-JP" sz="800" dirty="0">
                <a:solidFill>
                  <a:srgbClr val="000000"/>
                </a:solidFill>
              </a:rPr>
              <a:t> or </a:t>
            </a:r>
            <a:r>
              <a:rPr lang="ja-JP" altLang="en-US" sz="800" dirty="0">
                <a:solidFill>
                  <a:srgbClr val="000000"/>
                </a:solidFill>
              </a:rPr>
              <a:t>抗原抗体</a:t>
            </a:r>
            <a:r>
              <a:rPr lang="en-US" altLang="ja-JP" sz="800" dirty="0">
                <a:solidFill>
                  <a:srgbClr val="000000"/>
                </a:solidFill>
              </a:rPr>
              <a:t> metadata + </a:t>
            </a:r>
            <a:r>
              <a:rPr lang="ja-JP" altLang="en-US" sz="800" dirty="0">
                <a:solidFill>
                  <a:srgbClr val="000000"/>
                </a:solidFill>
              </a:rPr>
              <a:t>分類名</a:t>
            </a:r>
            <a:r>
              <a:rPr lang="en-US" altLang="ja-JP" sz="800" dirty="0">
                <a:solidFill>
                  <a:srgbClr val="000000"/>
                </a:solidFill>
              </a:rPr>
              <a:t>)</a:t>
            </a:r>
            <a:r>
              <a:rPr lang="en-US" altLang="ja-JP" sz="800" dirty="0"/>
              <a:t> </a:t>
            </a:r>
            <a:endParaRPr lang="en-US" altLang="ja-JP" sz="800" dirty="0" smtClean="0">
              <a:solidFill>
                <a:srgbClr val="00000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4384" y="8849834"/>
            <a:ext cx="222368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(14) </a:t>
            </a:r>
            <a:r>
              <a:rPr kumimoji="1" lang="ja-JP" altLang="en-US" sz="800" dirty="0" smtClean="0">
                <a:latin typeface="+mj-lt"/>
                <a:cs typeface="Monaco"/>
              </a:rPr>
              <a:t>を</a:t>
            </a:r>
            <a:r>
              <a:rPr kumimoji="1" lang="en-US" altLang="ja-JP" sz="800" dirty="0" smtClean="0">
                <a:latin typeface="+mj-lt"/>
                <a:cs typeface="Monaco"/>
              </a:rPr>
              <a:t> 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projectDir/classification/ </a:t>
            </a:r>
            <a:r>
              <a:rPr lang="ja-JP" altLang="en-US" sz="800" dirty="0" smtClean="0"/>
              <a:t>にアップロード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4384" y="148907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1200" b="1" dirty="0" smtClean="0"/>
              <a:t>初回</a:t>
            </a:r>
            <a:endParaRPr lang="en-US" altLang="ja-JP" sz="1200" b="1" dirty="0" smtClean="0"/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4496432" y="4323498"/>
            <a:ext cx="0" cy="2154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1477620" y="7042894"/>
            <a:ext cx="215300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&lt; 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>
                <a:solidFill>
                  <a:srgbClr val="000000"/>
                </a:solidFill>
              </a:rPr>
              <a:t>/</a:t>
            </a:r>
            <a:r>
              <a:rPr lang="en-US" altLang="ja-JP" sz="800" dirty="0">
                <a:solidFill>
                  <a:srgbClr val="000000"/>
                </a:solidFill>
              </a:rPr>
              <a:t>sh/</a:t>
            </a:r>
            <a:r>
              <a:rPr lang="en-US" altLang="ja-JP" sz="800" dirty="0" smtClean="0">
                <a:solidFill>
                  <a:srgbClr val="000000"/>
                </a:solidFill>
              </a:rPr>
              <a:t>ag or ct_attributes.txt, </a:t>
            </a:r>
            <a:r>
              <a:rPr lang="ja-JP" altLang="en-US" sz="800" dirty="0" smtClean="0">
                <a:solidFill>
                  <a:srgbClr val="000000"/>
                </a:solidFill>
              </a:rPr>
              <a:t>旧</a:t>
            </a:r>
            <a:r>
              <a:rPr lang="en-US" altLang="ja-JP" sz="800" dirty="0" smtClean="0">
                <a:solidFill>
                  <a:srgbClr val="000000"/>
                </a:solidFill>
              </a:rPr>
              <a:t> (14) </a:t>
            </a:r>
            <a:endParaRPr lang="en-US" altLang="ja-JP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5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384" y="152400"/>
            <a:ext cx="117211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bed4ToBed9.</a:t>
            </a:r>
            <a:r>
              <a:rPr lang="en-US" altLang="ja-JP" sz="800" dirty="0" smtClean="0">
                <a:latin typeface="Monaco"/>
                <a:cs typeface="Monaco"/>
              </a:rPr>
              <a:t>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5265" y="374650"/>
            <a:ext cx="0" cy="1014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1206500" y="119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40934" y="1066134"/>
            <a:ext cx="35971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LargeAg</a:t>
            </a:r>
            <a:r>
              <a:rPr lang="en-US" altLang="ja-JP" sz="800" dirty="0" smtClean="0"/>
              <a:t>.ALL.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(15)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605265" y="946739"/>
            <a:ext cx="334434" cy="84438"/>
            <a:chOff x="1473301" y="2014838"/>
            <a:chExt cx="334434" cy="84438"/>
          </a:xfrm>
        </p:grpSpPr>
        <p:cxnSp>
          <p:nvCxnSpPr>
            <p:cNvPr id="24" name="直線矢印コネクタ 23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/>
          <p:cNvSpPr txBox="1"/>
          <p:nvPr/>
        </p:nvSpPr>
        <p:spPr>
          <a:xfrm>
            <a:off x="921089" y="881236"/>
            <a:ext cx="203162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bed4ToBed9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.sh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-r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$LargeAg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384" y="1389300"/>
            <a:ext cx="117211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classify.sh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600930" y="1599852"/>
            <a:ext cx="4817" cy="1229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34384" y="2829027"/>
            <a:ext cx="1477538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-i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928208" y="883580"/>
            <a:ext cx="4478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(12’)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605265" y="7664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921089" y="657825"/>
            <a:ext cx="185484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(12) </a:t>
            </a:r>
            <a:r>
              <a:rPr kumimoji="1" lang="ja-JP" altLang="en-US" sz="800" dirty="0" smtClean="0">
                <a:latin typeface="+mj-lt"/>
                <a:cs typeface="Monaco"/>
              </a:rPr>
              <a:t>に</a:t>
            </a:r>
            <a:r>
              <a:rPr kumimoji="1" lang="en-US" altLang="ja-JP" sz="800" dirty="0" smtClean="0">
                <a:latin typeface="+mj-lt"/>
                <a:cs typeface="Monaco"/>
              </a:rPr>
              <a:t> (14’) </a:t>
            </a:r>
            <a:r>
              <a:rPr kumimoji="1" lang="ja-JP" altLang="en-US" sz="800" dirty="0" smtClean="0">
                <a:latin typeface="+mj-lt"/>
                <a:cs typeface="Monaco"/>
              </a:rPr>
              <a:t>の分類結果を追加 </a:t>
            </a:r>
            <a:r>
              <a:rPr lang="en-US" altLang="ja-JP" sz="800" dirty="0"/>
              <a:t>--- </a:t>
            </a:r>
            <a:r>
              <a:rPr lang="en-US" altLang="ja-JP" sz="800" b="1" dirty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12’)</a:t>
            </a:r>
            <a:endParaRPr lang="en-US" altLang="ja-JP" sz="800" b="1" dirty="0">
              <a:solidFill>
                <a:srgbClr val="3366FF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1206500" y="107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1206500" y="19946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540934" y="1866234"/>
            <a:ext cx="390688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LargeCell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(16)</a:t>
            </a:r>
          </a:p>
        </p:txBody>
      </p:sp>
      <p:grpSp>
        <p:nvGrpSpPr>
          <p:cNvPr id="86" name="図形グループ 85"/>
          <p:cNvGrpSpPr/>
          <p:nvPr/>
        </p:nvGrpSpPr>
        <p:grpSpPr>
          <a:xfrm>
            <a:off x="605265" y="1746839"/>
            <a:ext cx="334434" cy="84438"/>
            <a:chOff x="1473301" y="2014838"/>
            <a:chExt cx="334434" cy="84438"/>
          </a:xfrm>
        </p:grpSpPr>
        <p:cxnSp>
          <p:nvCxnSpPr>
            <p:cNvPr id="87" name="直線矢印コネクタ 86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テキスト ボックス 90"/>
          <p:cNvSpPr txBox="1"/>
          <p:nvPr/>
        </p:nvSpPr>
        <p:spPr>
          <a:xfrm>
            <a:off x="939699" y="16813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x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377722" y="16836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(14, 15)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1206500" y="18750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1206500" y="246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1540934" y="2336134"/>
            <a:ext cx="417449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/>
              <a:t>Small</a:t>
            </a:r>
            <a:r>
              <a:rPr lang="en-US" altLang="ja-JP" sz="800" b="1" dirty="0" smtClean="0"/>
              <a:t>Cell</a:t>
            </a:r>
            <a:r>
              <a:rPr lang="en-US" altLang="ja-JP" sz="800" dirty="0" smtClean="0"/>
              <a:t>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(17)</a:t>
            </a:r>
          </a:p>
        </p:txBody>
      </p:sp>
      <p:grpSp>
        <p:nvGrpSpPr>
          <p:cNvPr id="98" name="図形グループ 97"/>
          <p:cNvGrpSpPr/>
          <p:nvPr/>
        </p:nvGrpSpPr>
        <p:grpSpPr>
          <a:xfrm>
            <a:off x="605265" y="2216739"/>
            <a:ext cx="334434" cy="84438"/>
            <a:chOff x="1473301" y="2014838"/>
            <a:chExt cx="334434" cy="84438"/>
          </a:xfrm>
        </p:grpSpPr>
        <p:cxnSp>
          <p:nvCxnSpPr>
            <p:cNvPr id="99" name="直線矢印コネクタ 98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テキスト ボックス 102"/>
          <p:cNvSpPr txBox="1"/>
          <p:nvPr/>
        </p:nvSpPr>
        <p:spPr>
          <a:xfrm>
            <a:off x="939699" y="21512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m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377722" y="21535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(15, 16)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1206500" y="234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540934" y="2497747"/>
            <a:ext cx="430668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SmallAg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Small</a:t>
            </a:r>
            <a:r>
              <a:rPr lang="en-US" altLang="ja-JP" sz="800" dirty="0" smtClean="0"/>
              <a:t>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(18)</a:t>
            </a: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600930" y="3035318"/>
            <a:ext cx="0" cy="963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933913" y="3101032"/>
            <a:ext cx="1785365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(15-18)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119" name="図形グループ 118"/>
          <p:cNvGrpSpPr/>
          <p:nvPr/>
        </p:nvGrpSpPr>
        <p:grpSpPr>
          <a:xfrm>
            <a:off x="605265" y="3162889"/>
            <a:ext cx="334434" cy="84438"/>
            <a:chOff x="1473301" y="2014838"/>
            <a:chExt cx="334434" cy="84438"/>
          </a:xfrm>
        </p:grpSpPr>
        <p:cxnSp>
          <p:nvCxnSpPr>
            <p:cNvPr id="120" name="直線矢印コネクタ 119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矢印コネクタ 122"/>
          <p:cNvCxnSpPr/>
          <p:nvPr/>
        </p:nvCxnSpPr>
        <p:spPr>
          <a:xfrm>
            <a:off x="1206500" y="344484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1540934" y="3317413"/>
            <a:ext cx="4380225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SmallCell.</a:t>
            </a:r>
            <a:r>
              <a:rPr lang="en-US" altLang="ja-JP" sz="800" b="1" dirty="0" smtClean="0"/>
              <a:t>b</a:t>
            </a:r>
            <a:r>
              <a:rPr lang="en-US" altLang="ja-JP" sz="800" b="1" dirty="0" smtClean="0"/>
              <a:t>ed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(19)</a:t>
            </a:r>
          </a:p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err="1" smtClean="0"/>
              <a:t>SmallCell.</a:t>
            </a:r>
            <a:r>
              <a:rPr lang="en-US" altLang="ja-JP" sz="800" b="1" dirty="0" err="1" smtClean="0"/>
              <a:t>bed.idx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(20)</a:t>
            </a: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206500" y="332526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34384" y="3998610"/>
            <a:ext cx="110814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altLang="ja-JP" sz="800" dirty="0" err="1" smtClean="0">
                <a:solidFill>
                  <a:srgbClr val="FFFFFF"/>
                </a:solidFill>
                <a:latin typeface="Monaco"/>
                <a:cs typeface="Monaco"/>
              </a:rPr>
              <a:t>webList.sh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605265" y="432749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05265" y="420791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1001294" y="4207914"/>
            <a:ext cx="2587517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</a:t>
            </a:r>
            <a:r>
              <a:rPr lang="en-US" altLang="ja-JP" sz="800" dirty="0"/>
              <a:t>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experimentList.tab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20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</a:t>
            </a:r>
            <a:r>
              <a:rPr lang="en-US" altLang="ja-JP" sz="800" dirty="0"/>
              <a:t>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fileList.tab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21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605265" y="5505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939699" y="436487"/>
            <a:ext cx="170170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ct or ag_Index.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ja-JP" altLang="ja-JP" sz="800" dirty="0" smtClean="0"/>
              <a:t>.</a:t>
            </a:r>
            <a:r>
              <a:rPr lang="en-US" altLang="ja-JP" sz="800" dirty="0" smtClean="0"/>
              <a:t>tab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(14’)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4384" y="4806710"/>
            <a:ext cx="130035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</a:t>
            </a:r>
            <a:r>
              <a:rPr lang="en-US" altLang="ja-JP" sz="800" dirty="0" err="1">
                <a:latin typeface="Monaco"/>
                <a:cs typeface="Monaco"/>
              </a:rPr>
              <a:t>dataAnalysis.sh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01" name="直線矢印コネクタ 100"/>
          <p:cNvCxnSpPr/>
          <p:nvPr/>
        </p:nvCxnSpPr>
        <p:spPr>
          <a:xfrm>
            <a:off x="605265" y="5022154"/>
            <a:ext cx="0" cy="28970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605265" y="518725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939699" y="5079532"/>
            <a:ext cx="1415973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err="1">
                <a:solidFill>
                  <a:schemeClr val="bg1"/>
                </a:solidFill>
                <a:latin typeface="Monaco"/>
                <a:cs typeface="Monaco"/>
              </a:rPr>
              <a:t>coLocalization.sh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>
            <a:off x="2334585" y="5187254"/>
            <a:ext cx="6689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605265" y="54730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939699" y="5365282"/>
            <a:ext cx="123623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err="1" smtClean="0">
                <a:solidFill>
                  <a:schemeClr val="bg1"/>
                </a:solidFill>
                <a:latin typeface="Monaco"/>
                <a:cs typeface="Monaco"/>
              </a:rPr>
              <a:t>targetGenes.sh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2175935" y="5473004"/>
            <a:ext cx="8276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605265" y="57651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939699" y="5657382"/>
            <a:ext cx="1662234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transferBedTow3oki.sh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44" name="直線矢印コネクタ 143"/>
          <p:cNvCxnSpPr/>
          <p:nvPr/>
        </p:nvCxnSpPr>
        <p:spPr>
          <a:xfrm>
            <a:off x="605265" y="60445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939699" y="5936782"/>
            <a:ext cx="1662234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err="1">
                <a:solidFill>
                  <a:schemeClr val="bg1"/>
                </a:solidFill>
                <a:latin typeface="Monaco"/>
                <a:cs typeface="Monaco"/>
              </a:rPr>
              <a:t>dataAnalysis.sh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 -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l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955675" y="5060482"/>
            <a:ext cx="3423784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 err="1"/>
              <a:t>colo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*.html, </a:t>
            </a:r>
            <a:r>
              <a:rPr lang="en-US" altLang="ja-JP" sz="800" dirty="0" err="1" smtClean="0"/>
              <a:t>tsv</a:t>
            </a:r>
            <a:r>
              <a:rPr lang="en-US" altLang="ja-JP" sz="800" dirty="0" smtClean="0"/>
              <a:t>, </a:t>
            </a:r>
            <a:r>
              <a:rPr lang="en-US" altLang="ja-JP" sz="800" dirty="0" err="1" smtClean="0"/>
              <a:t>gml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22, </a:t>
            </a:r>
            <a:r>
              <a:rPr lang="en-US" altLang="ja-JP" sz="800" b="1" dirty="0" err="1">
                <a:solidFill>
                  <a:srgbClr val="3366FF"/>
                </a:solidFill>
              </a:rPr>
              <a:t>C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olocalization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 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955675" y="5348246"/>
            <a:ext cx="3455694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 err="1"/>
              <a:t>targetGenes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*.html, </a:t>
            </a:r>
            <a:r>
              <a:rPr lang="en-US" altLang="ja-JP" sz="800" dirty="0" err="1" smtClean="0"/>
              <a:t>tsv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23</a:t>
            </a:r>
            <a:r>
              <a:rPr lang="en-US" altLang="ja-JP" sz="800" b="1" dirty="0">
                <a:solidFill>
                  <a:srgbClr val="3366FF"/>
                </a:solidFill>
              </a:rPr>
              <a:t>,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TargetGenes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955675" y="5645772"/>
            <a:ext cx="3298549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/>
              <a:t>w3oki/</a:t>
            </a:r>
            <a:r>
              <a:rPr lang="en-US" altLang="ja-JP" sz="800" dirty="0" err="1" smtClean="0"/>
              <a:t>chipatlas</a:t>
            </a:r>
            <a:r>
              <a:rPr lang="en-US" altLang="ja-JP" sz="800" dirty="0"/>
              <a:t>/results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public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</a:t>
            </a:r>
            <a:r>
              <a:rPr lang="en-US" altLang="ja-JP" sz="800" dirty="0" err="1" smtClean="0"/>
              <a:t>bed.a</a:t>
            </a:r>
            <a:r>
              <a:rPr lang="en-US" altLang="ja-JP" sz="800" dirty="0" smtClean="0"/>
              <a:t>*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24</a:t>
            </a:r>
            <a:r>
              <a:rPr lang="en-US" altLang="ja-JP" sz="800" b="1" dirty="0">
                <a:solidFill>
                  <a:srgbClr val="3366FF"/>
                </a:solidFill>
              </a:rPr>
              <a:t>,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in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silico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ChIP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cxnSp>
        <p:nvCxnSpPr>
          <p:cNvPr id="164" name="直線矢印コネクタ 163"/>
          <p:cNvCxnSpPr>
            <a:stCxn id="142" idx="3"/>
          </p:cNvCxnSpPr>
          <p:nvPr/>
        </p:nvCxnSpPr>
        <p:spPr>
          <a:xfrm>
            <a:off x="2601933" y="5765104"/>
            <a:ext cx="4016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>
            <a:off x="2601933" y="6050158"/>
            <a:ext cx="4016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2955675" y="5928584"/>
            <a:ext cx="2409283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analysisList</a:t>
            </a:r>
            <a:r>
              <a:rPr lang="en-US" altLang="ja-JP" sz="800" dirty="0" err="1" smtClean="0"/>
              <a:t>.tab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5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425968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テキスト ボックス 116"/>
          <p:cNvSpPr txBox="1"/>
          <p:nvPr/>
        </p:nvSpPr>
        <p:spPr>
          <a:xfrm>
            <a:off x="34384" y="276999"/>
            <a:ext cx="928459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</a:t>
            </a:r>
            <a:r>
              <a:rPr lang="en-US" altLang="ja-JP" sz="800" dirty="0" smtClean="0">
                <a:latin typeface="Monaco"/>
                <a:cs typeface="Monaco"/>
              </a:rPr>
              <a:t>upDate.sh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594671" y="492443"/>
            <a:ext cx="0" cy="2445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4384" y="736975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upDate.sh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>
            <a:off x="605265" y="114291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939699" y="1035197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metaPrep.sh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594671" y="2016027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1206500" y="1250641"/>
            <a:ext cx="0" cy="445184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図形グループ 134"/>
          <p:cNvGrpSpPr/>
          <p:nvPr/>
        </p:nvGrpSpPr>
        <p:grpSpPr>
          <a:xfrm>
            <a:off x="1206500" y="1399263"/>
            <a:ext cx="334434" cy="84438"/>
            <a:chOff x="1473301" y="2014838"/>
            <a:chExt cx="334434" cy="84438"/>
          </a:xfrm>
        </p:grpSpPr>
        <p:cxnSp>
          <p:nvCxnSpPr>
            <p:cNvPr id="136" name="直線矢印コネクタ 135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テキスト ボックス 139"/>
          <p:cNvSpPr txBox="1"/>
          <p:nvPr/>
        </p:nvSpPr>
        <p:spPr>
          <a:xfrm>
            <a:off x="1540934" y="1333760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metadataSplit.sh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129710" y="1569751"/>
            <a:ext cx="294298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Monaco"/>
                <a:cs typeface="Monaco"/>
              </a:rPr>
              <a:t>NCBI_SRA_Metadata_Full_NEW.metadata.tab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(18)</a:t>
            </a:r>
          </a:p>
          <a:p>
            <a:r>
              <a:rPr lang="en-US" altLang="ja-JP" sz="800" dirty="0" smtClean="0">
                <a:cs typeface="Monaco"/>
              </a:rPr>
              <a:t>(SRX,  SAMN, TITLE, LIBRARY_STRATEGY, Organism, Attributes etc)</a:t>
            </a:r>
            <a:endParaRPr lang="ja-JP" altLang="en-US" sz="800" dirty="0">
              <a:cs typeface="Monaco"/>
            </a:endParaRPr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1206500" y="1695825"/>
            <a:ext cx="9232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594671" y="952419"/>
            <a:ext cx="0" cy="21355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929105" y="1908305"/>
            <a:ext cx="536166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(18) (5) &gt; </a:t>
            </a:r>
            <a:r>
              <a:rPr lang="en-US" altLang="ja-JP" sz="800" dirty="0" smtClean="0">
                <a:latin typeface="Monaco"/>
                <a:cs typeface="Monaco"/>
              </a:rPr>
              <a:t>NCBI_SRA_Metadata_Full_for_update.metadata.tab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(19)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変更・追加されたもの</a:t>
            </a:r>
            <a:r>
              <a:rPr lang="en-US" altLang="ja-JP" sz="800" dirty="0" smtClean="0"/>
              <a:t>)</a:t>
            </a:r>
            <a:endParaRPr lang="en-US" altLang="ja-JP" sz="800" dirty="0"/>
          </a:p>
          <a:p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594671" y="2231471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929105" y="2123749"/>
            <a:ext cx="34421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cut -f1 (19) &gt; </a:t>
            </a:r>
            <a:r>
              <a:rPr lang="en-US" altLang="ja-JP" sz="800" dirty="0" smtClean="0">
                <a:latin typeface="Monaco"/>
                <a:cs typeface="Monaco"/>
              </a:rPr>
              <a:t>SRXsForDelete.tab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(20)</a:t>
            </a:r>
            <a:r>
              <a:rPr lang="en-US" altLang="ja-JP" sz="800" dirty="0"/>
              <a:t> (</a:t>
            </a:r>
            <a:r>
              <a:rPr lang="ja-JP" altLang="en-US" sz="800" dirty="0"/>
              <a:t>変更・追加</a:t>
            </a:r>
            <a:r>
              <a:rPr lang="ja-JP" altLang="en-US" sz="800" dirty="0" smtClean="0"/>
              <a:t>された</a:t>
            </a:r>
            <a:r>
              <a:rPr lang="en-US" altLang="ja-JP" sz="800" dirty="0" smtClean="0"/>
              <a:t> SRX)</a:t>
            </a:r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grpSp>
        <p:nvGrpSpPr>
          <p:cNvPr id="155" name="図形グループ 154"/>
          <p:cNvGrpSpPr/>
          <p:nvPr/>
        </p:nvGrpSpPr>
        <p:grpSpPr>
          <a:xfrm>
            <a:off x="605265" y="2651436"/>
            <a:ext cx="334434" cy="84438"/>
            <a:chOff x="1473301" y="2014838"/>
            <a:chExt cx="334434" cy="84438"/>
          </a:xfrm>
        </p:grpSpPr>
        <p:cxnSp>
          <p:nvCxnSpPr>
            <p:cNvPr id="156" name="直線矢印コネクタ 155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921089" y="2585933"/>
            <a:ext cx="130035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metaDelete.sh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60" name="直線矢印コネクタ 159"/>
          <p:cNvCxnSpPr/>
          <p:nvPr/>
        </p:nvCxnSpPr>
        <p:spPr>
          <a:xfrm>
            <a:off x="1206500" y="2896855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1540934" y="2801377"/>
            <a:ext cx="240006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変更または削除された</a:t>
            </a:r>
            <a:r>
              <a:rPr lang="en-US" altLang="ja-JP" sz="800" dirty="0" smtClean="0"/>
              <a:t> SRX </a:t>
            </a:r>
            <a:r>
              <a:rPr lang="ja-JP" altLang="en-US" sz="800" dirty="0" smtClean="0"/>
              <a:t>を削除</a:t>
            </a:r>
            <a:r>
              <a:rPr lang="en-US" altLang="ja-JP" sz="800" dirty="0" smtClean="0"/>
              <a:t> (6,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7,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8,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9,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10,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11)</a:t>
            </a:r>
          </a:p>
        </p:txBody>
      </p:sp>
      <p:cxnSp>
        <p:nvCxnSpPr>
          <p:cNvPr id="162" name="直線矢印コネクタ 161"/>
          <p:cNvCxnSpPr/>
          <p:nvPr/>
        </p:nvCxnSpPr>
        <p:spPr>
          <a:xfrm>
            <a:off x="1206500" y="2799033"/>
            <a:ext cx="0" cy="9782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34384" y="3087921"/>
            <a:ext cx="1600669" cy="21544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Controller.sh (19)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4384" y="0"/>
            <a:ext cx="97975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1200" b="1" dirty="0" smtClean="0"/>
              <a:t>アップデート</a:t>
            </a:r>
            <a:endParaRPr lang="en-US" altLang="ja-JP" sz="1200" b="1" dirty="0" smtClean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594671" y="2446915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929105" y="2339193"/>
            <a:ext cx="3000291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Monaco"/>
                <a:cs typeface="Monaco"/>
              </a:rPr>
              <a:t>join -v2 </a:t>
            </a:r>
            <a:r>
              <a:rPr lang="en-US" altLang="ja-JP" sz="800" dirty="0" smtClean="0">
                <a:latin typeface="Monaco"/>
                <a:cs typeface="Monaco"/>
              </a:rPr>
              <a:t>(18) (5)| </a:t>
            </a:r>
            <a:r>
              <a:rPr lang="en-US" altLang="ja-JP" sz="800" dirty="0">
                <a:latin typeface="Monaco"/>
                <a:cs typeface="Monaco"/>
              </a:rPr>
              <a:t>cut -f1 &gt;&gt; </a:t>
            </a:r>
            <a:r>
              <a:rPr lang="en-US" altLang="ja-JP" sz="800" dirty="0" smtClean="0">
                <a:latin typeface="Monaco"/>
                <a:cs typeface="Monaco"/>
              </a:rPr>
              <a:t>(20)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削除された</a:t>
            </a:r>
            <a:r>
              <a:rPr lang="en-US" altLang="ja-JP" sz="800" dirty="0" smtClean="0"/>
              <a:t> SRX)</a:t>
            </a:r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07008" y="2585933"/>
            <a:ext cx="42516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(20)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92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950</Words>
  <Application>Microsoft Macintosh PowerPoint</Application>
  <PresentationFormat>画面に合わせる (4:3)</PresentationFormat>
  <Paragraphs>88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九州大学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沖 真弥</dc:creator>
  <cp:lastModifiedBy>沖 真弥</cp:lastModifiedBy>
  <cp:revision>33</cp:revision>
  <cp:lastPrinted>2015-01-26T04:47:46Z</cp:lastPrinted>
  <dcterms:created xsi:type="dcterms:W3CDTF">2015-01-26T02:45:13Z</dcterms:created>
  <dcterms:modified xsi:type="dcterms:W3CDTF">2015-10-24T02:08:47Z</dcterms:modified>
</cp:coreProperties>
</file>