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3"/>
    <p:restoredTop sz="94722"/>
  </p:normalViewPr>
  <p:slideViewPr>
    <p:cSldViewPr snapToGrid="0">
      <p:cViewPr varScale="1">
        <p:scale>
          <a:sx n="91" d="100"/>
          <a:sy n="91" d="100"/>
        </p:scale>
        <p:origin x="10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4512BEB-D215-494A-A9C4-137E7EB61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A4BEF1-B3BA-6D4D-824E-73D7066F0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44CC7-BC1F-F449-967F-96421CBDF62A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E7C5B7-89B5-1C41-B09C-89BF2B179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D5349C-28BE-F342-A878-BC0091AA37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D1AB-A8A9-F641-850C-EC4C623EF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21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B6B9-367A-48FF-9F92-7E8C4C65F256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ED18-6F5F-41FA-8A89-0A5349E30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2ED18-6F5F-41FA-8A89-0A5349E300A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1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B072-1CD6-AD43-9DE3-C6E539FC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7D4DC0-2A4F-534D-B966-1C71F25DA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E4B865-F654-CE4E-A05B-5DA2D45F2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5253" y="4976262"/>
            <a:ext cx="1745213" cy="17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01B73-1672-F941-8166-6986961F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7671CF-67BF-6E44-9F66-50AA6A257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フッター プレースホルダー 12">
            <a:extLst>
              <a:ext uri="{FF2B5EF4-FFF2-40B4-BE49-F238E27FC236}">
                <a16:creationId xmlns:a16="http://schemas.microsoft.com/office/drawing/2014/main" id="{005633DA-AC4C-8946-9B40-CC90DA700BAA}"/>
              </a:ext>
            </a:extLst>
          </p:cNvPr>
          <p:cNvSpPr txBox="1">
            <a:spLocks/>
          </p:cNvSpPr>
          <p:nvPr userDrawn="1"/>
        </p:nvSpPr>
        <p:spPr>
          <a:xfrm>
            <a:off x="0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err="1"/>
              <a:t>CivicTechLab</a:t>
            </a:r>
            <a:r>
              <a:rPr lang="en-US" altLang="ja-JP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01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C9CAA5-5A7E-A34B-83C4-90F1734D6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21F893-F62C-1344-803E-23EC7549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フッター プレースホルダー 12">
            <a:extLst>
              <a:ext uri="{FF2B5EF4-FFF2-40B4-BE49-F238E27FC236}">
                <a16:creationId xmlns:a16="http://schemas.microsoft.com/office/drawing/2014/main" id="{1323E89C-9D3D-7141-89B7-2200A35F7196}"/>
              </a:ext>
            </a:extLst>
          </p:cNvPr>
          <p:cNvSpPr txBox="1">
            <a:spLocks/>
          </p:cNvSpPr>
          <p:nvPr userDrawn="1"/>
        </p:nvSpPr>
        <p:spPr>
          <a:xfrm>
            <a:off x="0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err="1"/>
              <a:t>CivicTechLab</a:t>
            </a:r>
            <a:r>
              <a:rPr lang="en-US" altLang="ja-JP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531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DE0B6-4A25-F74F-8774-BF2FBAAD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0000" tIns="180000"/>
          <a:lstStyle>
            <a:lvl1pPr>
              <a:defRPr spc="200" baseline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FF484-FEFC-2741-924A-B8F20DC1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216000" tIns="180000"/>
          <a:lstStyle>
            <a:lvl1pPr>
              <a:defRPr spc="100" baseline="0"/>
            </a:lvl1pPr>
            <a:lvl2pPr>
              <a:defRPr spc="100" baseline="0"/>
            </a:lvl2pPr>
            <a:lvl3pPr>
              <a:defRPr spc="100" baseline="0"/>
            </a:lvl3pPr>
            <a:lvl4pPr>
              <a:defRPr spc="100" baseline="0"/>
            </a:lvl4pPr>
            <a:lvl5pPr>
              <a:defRPr spc="100" baseline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フッター プレースホルダー 12">
            <a:extLst>
              <a:ext uri="{FF2B5EF4-FFF2-40B4-BE49-F238E27FC236}">
                <a16:creationId xmlns:a16="http://schemas.microsoft.com/office/drawing/2014/main" id="{5ECB7684-79E4-DF45-8755-B88A8901505D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610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3152E-CFC4-6F47-BBCB-AFEF7203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5735E4-F44B-1E48-B372-97C4F3C0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0356C01-BC2E-F143-BC9E-EEF6F72E4C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229" y="-391429"/>
            <a:ext cx="1745213" cy="17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C9265-678F-C34D-9427-55B776F7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EC9EC-A87B-764F-BA50-BC15052F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546" y="1392865"/>
            <a:ext cx="5324254" cy="517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CC1889-8E56-A44D-8917-9238C605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92864"/>
            <a:ext cx="5324253" cy="517443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フッター プレースホルダー 12">
            <a:extLst>
              <a:ext uri="{FF2B5EF4-FFF2-40B4-BE49-F238E27FC236}">
                <a16:creationId xmlns:a16="http://schemas.microsoft.com/office/drawing/2014/main" id="{6E878A99-9620-D345-8012-8952742E87F5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4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61090-BB36-4E46-B43B-D2CA6250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0B9D00-E263-5743-BA9F-F042D839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132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83355-7D07-B745-9D75-2FEDD180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7526"/>
            <a:ext cx="5157787" cy="438554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5E9D8A-92F0-6E42-ADA9-F2723E954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132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D1233C-C055-4A4A-AE75-BB560AB08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7526"/>
            <a:ext cx="5183188" cy="438554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フッター プレースホルダー 12">
            <a:extLst>
              <a:ext uri="{FF2B5EF4-FFF2-40B4-BE49-F238E27FC236}">
                <a16:creationId xmlns:a16="http://schemas.microsoft.com/office/drawing/2014/main" id="{6DF753A4-8069-164B-8D70-6DE09DB40BC0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15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98157-B61C-A244-A343-D18244B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12">
            <a:extLst>
              <a:ext uri="{FF2B5EF4-FFF2-40B4-BE49-F238E27FC236}">
                <a16:creationId xmlns:a16="http://schemas.microsoft.com/office/drawing/2014/main" id="{0809FF40-567D-5A46-A115-3C53F7333FB5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8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12">
            <a:extLst>
              <a:ext uri="{FF2B5EF4-FFF2-40B4-BE49-F238E27FC236}">
                <a16:creationId xmlns:a16="http://schemas.microsoft.com/office/drawing/2014/main" id="{AEF8595E-63B8-A047-BA2F-D1743AE8B733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607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05A4E-CC73-3E4F-9688-D69967BF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9922"/>
            <a:ext cx="3932237" cy="15204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E326F-0E3B-3B4C-AC33-2DA6EDBE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19921"/>
            <a:ext cx="6172200" cy="6218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90C85-8DEC-1744-B71B-79547B0B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20122"/>
            <a:ext cx="3932237" cy="46179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12">
            <a:extLst>
              <a:ext uri="{FF2B5EF4-FFF2-40B4-BE49-F238E27FC236}">
                <a16:creationId xmlns:a16="http://schemas.microsoft.com/office/drawing/2014/main" id="{2D0649E5-09D6-4148-B227-6315655D430B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08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25195-7390-E746-8192-BE10ADD7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A9BB75-BD3D-BF4A-BE31-3B228082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4DE0E-1E9D-114B-9E16-EA0173CC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フッター プレースホルダー 12">
            <a:extLst>
              <a:ext uri="{FF2B5EF4-FFF2-40B4-BE49-F238E27FC236}">
                <a16:creationId xmlns:a16="http://schemas.microsoft.com/office/drawing/2014/main" id="{35177CD9-BCA7-014F-9A70-831C6731C173}"/>
              </a:ext>
            </a:extLst>
          </p:cNvPr>
          <p:cNvSpPr txBox="1">
            <a:spLocks/>
          </p:cNvSpPr>
          <p:nvPr userDrawn="1"/>
        </p:nvSpPr>
        <p:spPr>
          <a:xfrm>
            <a:off x="11004698" y="6675356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CivicTechLab.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311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BF0F4D-79B5-2B4D-8328-3A3DB9A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6" y="290697"/>
            <a:ext cx="10800907" cy="857619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08000" rIns="91440" bIns="45720" rtlCol="0" anchor="ctr">
            <a:normAutofit/>
          </a:bodyPr>
          <a:lstStyle/>
          <a:p>
            <a:r>
              <a:rPr kumimoji="1" lang="ja-JP" altLang="en-US"/>
              <a:t>マスタータイトルの書式設定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37627-83E5-FE49-9220-0C830E8A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546" y="1371600"/>
            <a:ext cx="10800907" cy="5229328"/>
          </a:xfrm>
          <a:prstGeom prst="rect">
            <a:avLst/>
          </a:prstGeom>
        </p:spPr>
        <p:txBody>
          <a:bodyPr vert="horz" lIns="216000" tIns="18000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19167523-85BB-6D42-9DAE-F7D81629E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04698" y="6600928"/>
            <a:ext cx="1187302" cy="18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err="1"/>
              <a:t>CivicTechLab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FF2048B-95B0-6743-9D25-4393D4EB2EFA}"/>
              </a:ext>
            </a:extLst>
          </p:cNvPr>
          <p:cNvGrpSpPr/>
          <p:nvPr userDrawn="1"/>
        </p:nvGrpSpPr>
        <p:grpSpPr>
          <a:xfrm>
            <a:off x="-1251" y="0"/>
            <a:ext cx="12192000" cy="67413"/>
            <a:chOff x="0" y="0"/>
            <a:chExt cx="12027898" cy="8506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C3FF761-2402-614D-B102-33C5B8FA270B}"/>
                </a:ext>
              </a:extLst>
            </p:cNvPr>
            <p:cNvGrpSpPr/>
            <p:nvPr userDrawn="1"/>
          </p:nvGrpSpPr>
          <p:grpSpPr>
            <a:xfrm>
              <a:off x="0" y="0"/>
              <a:ext cx="1658680" cy="85060"/>
              <a:chOff x="0" y="0"/>
              <a:chExt cx="1658680" cy="85060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24A9AFD-EA9F-0945-BF7E-F1D12DA2F7C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C351F66-EE4F-A940-B5E8-7EF6E773DB03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27C10C9-E7C3-FA43-B3FB-4DD660EFDEA6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7DAF1CB-0F92-0D4B-A870-E32DE041D23D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8BBF24B-5F2F-994C-A4F7-A9B4543A5F5C}"/>
                </a:ext>
              </a:extLst>
            </p:cNvPr>
            <p:cNvGrpSpPr/>
            <p:nvPr userDrawn="1"/>
          </p:nvGrpSpPr>
          <p:grpSpPr>
            <a:xfrm>
              <a:off x="1658680" y="0"/>
              <a:ext cx="1658680" cy="85060"/>
              <a:chOff x="0" y="0"/>
              <a:chExt cx="1658680" cy="85060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37D49696-5E3C-B247-B8CF-4BC42B15E338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F48E4F7-281B-324F-A59F-17A6D1F9F909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ADFC0AB8-06B2-E047-AE3D-BCF451B95BF1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E9A9C4D-1364-8D40-BFA8-A1CC7F5C6B32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7B72F5-7682-5245-AFF1-8C6AFC626CCA}"/>
                </a:ext>
              </a:extLst>
            </p:cNvPr>
            <p:cNvGrpSpPr/>
            <p:nvPr userDrawn="1"/>
          </p:nvGrpSpPr>
          <p:grpSpPr>
            <a:xfrm>
              <a:off x="3317360" y="0"/>
              <a:ext cx="1658680" cy="85060"/>
              <a:chOff x="0" y="0"/>
              <a:chExt cx="1658680" cy="85060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15E7646-A942-EA4C-A67F-8FDB41C83391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A04A979-9BE5-8A42-8F04-9139974EDE39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E3838E0-88BB-2147-B9FA-61BFE14D6EFF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54C16A6-0620-5A47-AAA3-9AE2EEFCFFA0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F91F8FC-8816-454B-BC2C-EA8B0DF230AA}"/>
                </a:ext>
              </a:extLst>
            </p:cNvPr>
            <p:cNvGrpSpPr/>
            <p:nvPr userDrawn="1"/>
          </p:nvGrpSpPr>
          <p:grpSpPr>
            <a:xfrm>
              <a:off x="4976040" y="0"/>
              <a:ext cx="1658680" cy="85060"/>
              <a:chOff x="0" y="0"/>
              <a:chExt cx="1658680" cy="85060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F289E40D-19AD-8C45-B35D-9C15ADB65C81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13262410-DF5B-C445-9DB9-228F92D8577F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1BC6367-222B-C543-83B5-287369B5B7B4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64D55811-DF6B-1344-9576-F27D68F1CFFC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F2F804E-54FF-E441-80DD-6CAA257A8ECA}"/>
                </a:ext>
              </a:extLst>
            </p:cNvPr>
            <p:cNvGrpSpPr/>
            <p:nvPr userDrawn="1"/>
          </p:nvGrpSpPr>
          <p:grpSpPr>
            <a:xfrm>
              <a:off x="6634720" y="0"/>
              <a:ext cx="1658680" cy="85060"/>
              <a:chOff x="0" y="0"/>
              <a:chExt cx="1658680" cy="8506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5612BCD8-CE89-894D-955A-ED4F05011E5D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40EFF54-481C-654C-977E-A2207728679D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1A871467-30F6-C64C-BA57-09A779C18DC8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A03BDB03-3C8D-3948-9D21-C0116C0B11D2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9EE0A08-7544-4348-96D5-A49607BCCC5D}"/>
                </a:ext>
              </a:extLst>
            </p:cNvPr>
            <p:cNvGrpSpPr/>
            <p:nvPr userDrawn="1"/>
          </p:nvGrpSpPr>
          <p:grpSpPr>
            <a:xfrm>
              <a:off x="8293400" y="0"/>
              <a:ext cx="1658680" cy="85060"/>
              <a:chOff x="0" y="0"/>
              <a:chExt cx="1658680" cy="85060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FE81536-E017-FF44-82D6-418131D1DA48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6E3F7E8-5B91-624E-826F-1D59CF7F43BA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DE35141-F14E-5047-84E9-2ECBEDCA6A13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A641647-437A-184B-BA75-5C72B79D7E8C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2407D10-0FE2-C348-80B0-3F8C1057F9F3}"/>
                </a:ext>
              </a:extLst>
            </p:cNvPr>
            <p:cNvGrpSpPr/>
            <p:nvPr userDrawn="1"/>
          </p:nvGrpSpPr>
          <p:grpSpPr>
            <a:xfrm>
              <a:off x="9954548" y="0"/>
              <a:ext cx="2073350" cy="85060"/>
              <a:chOff x="9954548" y="0"/>
              <a:chExt cx="2073350" cy="8506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1D9BEAA-3E09-6F4D-B44B-50E794C25239}"/>
                  </a:ext>
                </a:extLst>
              </p:cNvPr>
              <p:cNvSpPr/>
              <p:nvPr userDrawn="1"/>
            </p:nvSpPr>
            <p:spPr>
              <a:xfrm>
                <a:off x="9954548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6408751-A76C-2F43-9318-71D53D030A67}"/>
                  </a:ext>
                </a:extLst>
              </p:cNvPr>
              <p:cNvSpPr/>
              <p:nvPr userDrawn="1"/>
            </p:nvSpPr>
            <p:spPr>
              <a:xfrm>
                <a:off x="10369218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C99F3A8-7BBA-C541-BFFF-584AF6DC3D31}"/>
                  </a:ext>
                </a:extLst>
              </p:cNvPr>
              <p:cNvSpPr/>
              <p:nvPr userDrawn="1"/>
            </p:nvSpPr>
            <p:spPr>
              <a:xfrm>
                <a:off x="10783888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B85F0B0-7949-3A43-B243-B9C80D84CE55}"/>
                  </a:ext>
                </a:extLst>
              </p:cNvPr>
              <p:cNvSpPr/>
              <p:nvPr userDrawn="1"/>
            </p:nvSpPr>
            <p:spPr>
              <a:xfrm>
                <a:off x="11198558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C9BD891-0BC2-FE45-A66A-B9664907AFE1}"/>
                  </a:ext>
                </a:extLst>
              </p:cNvPr>
              <p:cNvSpPr/>
              <p:nvPr userDrawn="1"/>
            </p:nvSpPr>
            <p:spPr>
              <a:xfrm>
                <a:off x="11613228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25E9F0A-1A6B-4443-A14D-E76A32BE15FE}"/>
              </a:ext>
            </a:extLst>
          </p:cNvPr>
          <p:cNvGrpSpPr/>
          <p:nvPr userDrawn="1"/>
        </p:nvGrpSpPr>
        <p:grpSpPr>
          <a:xfrm>
            <a:off x="-1251" y="6824293"/>
            <a:ext cx="12192000" cy="67413"/>
            <a:chOff x="0" y="0"/>
            <a:chExt cx="12027898" cy="85060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77A91B8-8593-264C-9BC1-604B198F3165}"/>
                </a:ext>
              </a:extLst>
            </p:cNvPr>
            <p:cNvGrpSpPr/>
            <p:nvPr userDrawn="1"/>
          </p:nvGrpSpPr>
          <p:grpSpPr>
            <a:xfrm>
              <a:off x="0" y="0"/>
              <a:ext cx="1658680" cy="85060"/>
              <a:chOff x="0" y="0"/>
              <a:chExt cx="1658680" cy="8506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45D97B06-26F6-584B-A660-C5F527B0659F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CAD45C3E-7252-6C49-B885-217749B936B5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B69B2C63-EE56-7C44-9242-A70E4E99CD39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823D2D71-C465-1146-8315-6AFB77399489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D5B11867-8EE2-C440-BAD0-A25B24371F31}"/>
                </a:ext>
              </a:extLst>
            </p:cNvPr>
            <p:cNvGrpSpPr/>
            <p:nvPr userDrawn="1"/>
          </p:nvGrpSpPr>
          <p:grpSpPr>
            <a:xfrm>
              <a:off x="1658680" y="0"/>
              <a:ext cx="1658680" cy="85060"/>
              <a:chOff x="0" y="0"/>
              <a:chExt cx="1658680" cy="85060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74F0D13F-08AA-FD46-A6D1-49FFD38C634F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6408AFCD-F65B-8B47-933A-37D463A75A3D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06C8469A-31A2-064A-AC23-0657A330297D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35191CFC-4FB8-D041-98FA-9FC9F52057E3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E1C85578-448D-6E45-84F9-2E37D34379A2}"/>
                </a:ext>
              </a:extLst>
            </p:cNvPr>
            <p:cNvGrpSpPr/>
            <p:nvPr userDrawn="1"/>
          </p:nvGrpSpPr>
          <p:grpSpPr>
            <a:xfrm>
              <a:off x="3317360" y="0"/>
              <a:ext cx="1658680" cy="85060"/>
              <a:chOff x="0" y="0"/>
              <a:chExt cx="1658680" cy="85060"/>
            </a:xfrm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1986D0DA-A154-F344-BEB1-B1A88B9893F1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6694C7B7-F647-B848-BD59-0CB6922B571D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C0D36643-1B00-0C47-95AA-1C91E2ECA81B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A102995-681B-A84B-8920-A95CCF60B9F8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2534C110-9C18-CA44-9F0F-075FF26D6243}"/>
                </a:ext>
              </a:extLst>
            </p:cNvPr>
            <p:cNvGrpSpPr/>
            <p:nvPr userDrawn="1"/>
          </p:nvGrpSpPr>
          <p:grpSpPr>
            <a:xfrm>
              <a:off x="4976040" y="0"/>
              <a:ext cx="1658680" cy="85060"/>
              <a:chOff x="0" y="0"/>
              <a:chExt cx="1658680" cy="85060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61A6BAF8-BDBA-7148-954D-94260CA6F08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81C3260C-1100-864D-8A49-634D7F0ED3F7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8E4D5566-BEB6-3146-A0AC-62AE8C74286E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59895A15-7662-954F-8503-3E762AB50C05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3CE64975-98AB-4741-B915-E27BE5B4C457}"/>
                </a:ext>
              </a:extLst>
            </p:cNvPr>
            <p:cNvGrpSpPr/>
            <p:nvPr userDrawn="1"/>
          </p:nvGrpSpPr>
          <p:grpSpPr>
            <a:xfrm>
              <a:off x="6634720" y="0"/>
              <a:ext cx="1658680" cy="85060"/>
              <a:chOff x="0" y="0"/>
              <a:chExt cx="1658680" cy="85060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6875C41-D807-AE4E-8B59-CEF7583F470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149B9739-E3BD-9942-9FD8-7EA5A601A9E9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3208EB11-8ED3-9543-9261-7D3FDDFD216E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9937D54-B2D9-3E46-876A-1F90F81B55F3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AADAD9C7-6EF6-6049-8395-C94A5316FCB9}"/>
                </a:ext>
              </a:extLst>
            </p:cNvPr>
            <p:cNvGrpSpPr/>
            <p:nvPr userDrawn="1"/>
          </p:nvGrpSpPr>
          <p:grpSpPr>
            <a:xfrm>
              <a:off x="8293400" y="0"/>
              <a:ext cx="1658680" cy="85060"/>
              <a:chOff x="0" y="0"/>
              <a:chExt cx="1658680" cy="85060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97C9B7D8-E020-C640-AE62-7F7AAB5E0E5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FD13AC91-A070-E946-A84F-9547B2478272}"/>
                  </a:ext>
                </a:extLst>
              </p:cNvPr>
              <p:cNvSpPr/>
              <p:nvPr userDrawn="1"/>
            </p:nvSpPr>
            <p:spPr>
              <a:xfrm>
                <a:off x="414670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2EFA16FA-40BF-9E4C-BD77-CB51CA11736A}"/>
                  </a:ext>
                </a:extLst>
              </p:cNvPr>
              <p:cNvSpPr/>
              <p:nvPr userDrawn="1"/>
            </p:nvSpPr>
            <p:spPr>
              <a:xfrm>
                <a:off x="829340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D7035CD-1D47-CE4C-A411-0A14CD96B571}"/>
                  </a:ext>
                </a:extLst>
              </p:cNvPr>
              <p:cNvSpPr/>
              <p:nvPr userDrawn="1"/>
            </p:nvSpPr>
            <p:spPr>
              <a:xfrm>
                <a:off x="1244010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C92D5BC-D46F-C047-BDA1-4E066167D507}"/>
                </a:ext>
              </a:extLst>
            </p:cNvPr>
            <p:cNvGrpSpPr/>
            <p:nvPr userDrawn="1"/>
          </p:nvGrpSpPr>
          <p:grpSpPr>
            <a:xfrm>
              <a:off x="9954548" y="0"/>
              <a:ext cx="2073350" cy="85060"/>
              <a:chOff x="9954548" y="0"/>
              <a:chExt cx="2073350" cy="85060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278F91AD-AA70-8E49-8137-23028B023270}"/>
                  </a:ext>
                </a:extLst>
              </p:cNvPr>
              <p:cNvSpPr/>
              <p:nvPr userDrawn="1"/>
            </p:nvSpPr>
            <p:spPr>
              <a:xfrm>
                <a:off x="9954548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9F33206-8CCC-0345-83F2-BB95944436D7}"/>
                  </a:ext>
                </a:extLst>
              </p:cNvPr>
              <p:cNvSpPr/>
              <p:nvPr userDrawn="1"/>
            </p:nvSpPr>
            <p:spPr>
              <a:xfrm>
                <a:off x="10369218" y="0"/>
                <a:ext cx="414670" cy="850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8A64E312-DE66-5848-BED3-EA61967DC0D8}"/>
                  </a:ext>
                </a:extLst>
              </p:cNvPr>
              <p:cNvSpPr/>
              <p:nvPr userDrawn="1"/>
            </p:nvSpPr>
            <p:spPr>
              <a:xfrm>
                <a:off x="10783888" y="0"/>
                <a:ext cx="414670" cy="850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F9D3D027-7C3A-404A-8763-721942D37FD5}"/>
                  </a:ext>
                </a:extLst>
              </p:cNvPr>
              <p:cNvSpPr/>
              <p:nvPr userDrawn="1"/>
            </p:nvSpPr>
            <p:spPr>
              <a:xfrm>
                <a:off x="11198558" y="0"/>
                <a:ext cx="414670" cy="850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63D4530-DA82-A743-91D4-101B32AF96DD}"/>
                  </a:ext>
                </a:extLst>
              </p:cNvPr>
              <p:cNvSpPr/>
              <p:nvPr userDrawn="1"/>
            </p:nvSpPr>
            <p:spPr>
              <a:xfrm>
                <a:off x="11613228" y="0"/>
                <a:ext cx="414670" cy="85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89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SzPct val="90000"/>
        <a:buFont typeface="Wingdings" pitchFamily="2" charset="2"/>
        <a:buChar char="n"/>
        <a:defRPr kumimoji="1" sz="2400" kern="1200" spc="1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kumimoji="1" sz="1800" kern="1200" spc="1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SzPct val="80000"/>
        <a:buFont typeface="Arial" panose="020B0604020202020204" pitchFamily="34" charset="0"/>
        <a:buChar char="•"/>
        <a:defRPr kumimoji="1" sz="1800" kern="1200" spc="1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SzPct val="80000"/>
        <a:buFont typeface="Arial" panose="020B0604020202020204" pitchFamily="34" charset="0"/>
        <a:buChar char="•"/>
        <a:defRPr kumimoji="1" sz="1600" kern="1200" spc="1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SzPct val="80000"/>
        <a:buFont typeface="Arial" panose="020B0604020202020204" pitchFamily="34" charset="0"/>
        <a:buChar char="•"/>
        <a:defRPr kumimoji="1" sz="1600" kern="1200" spc="1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896B7-9DAF-794A-B82C-FF30F1727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80000" anchor="ctr">
            <a:normAutofit/>
          </a:bodyPr>
          <a:lstStyle/>
          <a:p>
            <a:r>
              <a:rPr kumimoji="1" lang="en-US" altLang="ja-JP" sz="4000" spc="200" dirty="0"/>
              <a:t>MD</a:t>
            </a:r>
            <a:r>
              <a:rPr kumimoji="1" lang="ja-JP" altLang="en-US" sz="4000" spc="200"/>
              <a:t>実習</a:t>
            </a:r>
            <a:r>
              <a:rPr kumimoji="1" lang="en-US" altLang="ja-JP" sz="4000" spc="200" dirty="0"/>
              <a:t>F</a:t>
            </a:r>
            <a:endParaRPr kumimoji="1" lang="ja-JP" altLang="en-US" sz="4000" spc="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4B683A-43AE-C145-995B-2931C88B9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tIns="180000" anchor="ctr"/>
          <a:lstStyle/>
          <a:p>
            <a:r>
              <a:rPr kumimoji="1" lang="ja-JP" altLang="en-US" spc="100"/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93933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294B5-789A-784D-86C8-8746AD2D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180000"/>
          <a:lstStyle/>
          <a:p>
            <a:r>
              <a:rPr kumimoji="1" lang="ja-JP" altLang="en-US" spc="200"/>
              <a:t>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2451B-0092-B54A-B40F-1FD5C10A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108000"/>
          <a:lstStyle/>
          <a:p>
            <a:r>
              <a:rPr kumimoji="1" lang="ja-JP" altLang="en-US" spc="100" dirty="0"/>
              <a:t>ゲームタイトル：</a:t>
            </a:r>
            <a:r>
              <a:rPr kumimoji="1" lang="en-US" altLang="ja-JP" spc="100" dirty="0"/>
              <a:t>Aster Promise</a:t>
            </a:r>
          </a:p>
          <a:p>
            <a:r>
              <a:rPr lang="ja-JP" altLang="en-US" dirty="0"/>
              <a:t>学生名：長原くるみ　</a:t>
            </a:r>
            <a:r>
              <a:rPr lang="en-US" altLang="ja-JP" dirty="0"/>
              <a:t>12405024</a:t>
            </a:r>
          </a:p>
          <a:p>
            <a:endParaRPr lang="en-US" altLang="ja-JP" dirty="0"/>
          </a:p>
          <a:p>
            <a:r>
              <a:rPr kumimoji="1" lang="ja-JP" altLang="en-US" spc="100" dirty="0"/>
              <a:t>一言キャッチコピー：</a:t>
            </a:r>
            <a:r>
              <a:rPr lang="ja-JP" altLang="en-US" dirty="0"/>
              <a:t>宇宙の果てで約束を果たしに行こう</a:t>
            </a:r>
            <a:endParaRPr kumimoji="1" lang="ja-JP" altLang="en-US" spc="100" dirty="0"/>
          </a:p>
        </p:txBody>
      </p:sp>
    </p:spTree>
    <p:extLst>
      <p:ext uri="{BB962C8B-B14F-4D97-AF65-F5344CB8AC3E}">
        <p14:creationId xmlns:p14="http://schemas.microsoft.com/office/powerpoint/2010/main" val="275236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92B95-8770-FCB1-7DFF-CF35E95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ゲームの概要（世界観・目的）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68386-FDBE-F3C9-A4BA-8FD51B6C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このゲームで何を体験できるか？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→ゲーム性を楽しみつつ、世界観に没入できる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どんなジャンル？（アドベンチャー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パズル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ストーリー系</a:t>
            </a:r>
            <a:r>
              <a:rPr kumimoji="1" lang="en-US" altLang="ja-JP" dirty="0"/>
              <a:t>/</a:t>
            </a:r>
            <a:r>
              <a:rPr kumimoji="1" lang="ja-JP" altLang="en-US" dirty="0"/>
              <a:t>サバイバル）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→横スクロール、障害物よけるアクションゲーム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プレイヤーの目的・ゴールは何か？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→ゲームクリアして約束の人に会いに行く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想定プレイヤー（子供？学生？社会人？）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→学生、ソシャゲなどが好きな社会人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90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74D2E17-B022-9730-41DC-504B5A27D704}"/>
              </a:ext>
            </a:extLst>
          </p:cNvPr>
          <p:cNvCxnSpPr>
            <a:cxnSpLocks/>
          </p:cNvCxnSpPr>
          <p:nvPr/>
        </p:nvCxnSpPr>
        <p:spPr>
          <a:xfrm flipV="1">
            <a:off x="6475326" y="5692311"/>
            <a:ext cx="3733289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7F9A4D-52F9-EDE6-5F4D-2229B7F6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ゲームの画面・操作イメージ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417BD-46DC-2F24-9042-F9D83145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手描きラフ </a:t>
            </a:r>
            <a:r>
              <a:rPr lang="es-419" altLang="ja-JP" dirty="0"/>
              <a:t>or </a:t>
            </a:r>
            <a:r>
              <a:rPr lang="ja-JP" altLang="en-US" dirty="0"/>
              <a:t>デジタルでも</a:t>
            </a:r>
            <a:r>
              <a:rPr lang="es-419" altLang="ja-JP" dirty="0"/>
              <a:t>OK</a:t>
            </a:r>
          </a:p>
          <a:p>
            <a:endParaRPr lang="es-419" altLang="ja-JP" dirty="0"/>
          </a:p>
          <a:p>
            <a:r>
              <a:rPr lang="ja-JP" altLang="en-US" dirty="0"/>
              <a:t>タイトル画面、プレイ画面などの</a:t>
            </a:r>
            <a:r>
              <a:rPr lang="es-419" altLang="ja-JP" dirty="0"/>
              <a:t>UI</a:t>
            </a:r>
            <a:r>
              <a:rPr lang="ja-JP" altLang="en-US" dirty="0"/>
              <a:t>構成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状態遷移図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操作方法（キーボード、クリックなど）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基本矢印キー移動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スペースでジャンプ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26DFB1C-4E2A-FC00-2BA7-03B34E97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26" t="24851" r="4302" b="23750"/>
          <a:stretch>
            <a:fillRect/>
          </a:stretch>
        </p:blipFill>
        <p:spPr>
          <a:xfrm>
            <a:off x="7259359" y="1148316"/>
            <a:ext cx="4837388" cy="15373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55FAA43-294B-9537-B9A0-2750E52C8A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394" b="19458"/>
          <a:stretch>
            <a:fillRect/>
          </a:stretch>
        </p:blipFill>
        <p:spPr>
          <a:xfrm>
            <a:off x="7259358" y="2685695"/>
            <a:ext cx="4834709" cy="166294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0A80C4-5209-A519-3408-F51C11DE4D1E}"/>
              </a:ext>
            </a:extLst>
          </p:cNvPr>
          <p:cNvSpPr/>
          <p:nvPr/>
        </p:nvSpPr>
        <p:spPr>
          <a:xfrm>
            <a:off x="5856348" y="5437539"/>
            <a:ext cx="760837" cy="50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スタート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5CB2C1-BB7A-EAC2-8DDF-3B0C2E95E0D1}"/>
              </a:ext>
            </a:extLst>
          </p:cNvPr>
          <p:cNvSpPr/>
          <p:nvPr/>
        </p:nvSpPr>
        <p:spPr>
          <a:xfrm>
            <a:off x="6769585" y="5437539"/>
            <a:ext cx="760837" cy="50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ステージ１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2EEC7A-CB98-27D2-C427-332F8EA58C4F}"/>
              </a:ext>
            </a:extLst>
          </p:cNvPr>
          <p:cNvSpPr/>
          <p:nvPr/>
        </p:nvSpPr>
        <p:spPr>
          <a:xfrm>
            <a:off x="7682822" y="5437538"/>
            <a:ext cx="760837" cy="50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1E2374-D5D2-B94B-74BC-AF26890C6E96}"/>
              </a:ext>
            </a:extLst>
          </p:cNvPr>
          <p:cNvSpPr/>
          <p:nvPr/>
        </p:nvSpPr>
        <p:spPr>
          <a:xfrm>
            <a:off x="8596059" y="5437537"/>
            <a:ext cx="760837" cy="50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0CD9A76-043A-C7FC-E05A-1201206B069D}"/>
              </a:ext>
            </a:extLst>
          </p:cNvPr>
          <p:cNvSpPr/>
          <p:nvPr/>
        </p:nvSpPr>
        <p:spPr>
          <a:xfrm>
            <a:off x="9589637" y="5437536"/>
            <a:ext cx="760837" cy="50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クリア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C7EC985C-4457-7C18-55E2-C4C2141669E2}"/>
              </a:ext>
            </a:extLst>
          </p:cNvPr>
          <p:cNvSpPr/>
          <p:nvPr/>
        </p:nvSpPr>
        <p:spPr>
          <a:xfrm>
            <a:off x="6624165" y="6009911"/>
            <a:ext cx="3273691" cy="355988"/>
          </a:xfrm>
          <a:custGeom>
            <a:avLst/>
            <a:gdLst>
              <a:gd name="connsiteX0" fmla="*/ 3273691 w 3273691"/>
              <a:gd name="connsiteY0" fmla="*/ 69802 h 355988"/>
              <a:gd name="connsiteX1" fmla="*/ 3259731 w 3273691"/>
              <a:gd name="connsiteY1" fmla="*/ 104703 h 355988"/>
              <a:gd name="connsiteX2" fmla="*/ 3168989 w 3273691"/>
              <a:gd name="connsiteY2" fmla="*/ 160544 h 355988"/>
              <a:gd name="connsiteX3" fmla="*/ 3078247 w 3273691"/>
              <a:gd name="connsiteY3" fmla="*/ 216385 h 355988"/>
              <a:gd name="connsiteX4" fmla="*/ 2917704 w 3273691"/>
              <a:gd name="connsiteY4" fmla="*/ 272226 h 355988"/>
              <a:gd name="connsiteX5" fmla="*/ 2861862 w 3273691"/>
              <a:gd name="connsiteY5" fmla="*/ 286187 h 355988"/>
              <a:gd name="connsiteX6" fmla="*/ 2806021 w 3273691"/>
              <a:gd name="connsiteY6" fmla="*/ 314107 h 355988"/>
              <a:gd name="connsiteX7" fmla="*/ 2701319 w 3273691"/>
              <a:gd name="connsiteY7" fmla="*/ 335048 h 355988"/>
              <a:gd name="connsiteX8" fmla="*/ 2450033 w 3273691"/>
              <a:gd name="connsiteY8" fmla="*/ 355988 h 355988"/>
              <a:gd name="connsiteX9" fmla="*/ 1458852 w 3273691"/>
              <a:gd name="connsiteY9" fmla="*/ 349008 h 355988"/>
              <a:gd name="connsiteX10" fmla="*/ 1347169 w 3273691"/>
              <a:gd name="connsiteY10" fmla="*/ 335048 h 355988"/>
              <a:gd name="connsiteX11" fmla="*/ 1102864 w 3273691"/>
              <a:gd name="connsiteY11" fmla="*/ 293167 h 355988"/>
              <a:gd name="connsiteX12" fmla="*/ 1026082 w 3273691"/>
              <a:gd name="connsiteY12" fmla="*/ 272226 h 355988"/>
              <a:gd name="connsiteX13" fmla="*/ 956281 w 3273691"/>
              <a:gd name="connsiteY13" fmla="*/ 265246 h 355988"/>
              <a:gd name="connsiteX14" fmla="*/ 900440 w 3273691"/>
              <a:gd name="connsiteY14" fmla="*/ 258266 h 355988"/>
              <a:gd name="connsiteX15" fmla="*/ 691035 w 3273691"/>
              <a:gd name="connsiteY15" fmla="*/ 223365 h 355988"/>
              <a:gd name="connsiteX16" fmla="*/ 509551 w 3273691"/>
              <a:gd name="connsiteY16" fmla="*/ 174504 h 355988"/>
              <a:gd name="connsiteX17" fmla="*/ 439750 w 3273691"/>
              <a:gd name="connsiteY17" fmla="*/ 160544 h 355988"/>
              <a:gd name="connsiteX18" fmla="*/ 404849 w 3273691"/>
              <a:gd name="connsiteY18" fmla="*/ 146584 h 355988"/>
              <a:gd name="connsiteX19" fmla="*/ 286186 w 3273691"/>
              <a:gd name="connsiteY19" fmla="*/ 118663 h 355988"/>
              <a:gd name="connsiteX20" fmla="*/ 216385 w 3273691"/>
              <a:gd name="connsiteY20" fmla="*/ 90742 h 355988"/>
              <a:gd name="connsiteX21" fmla="*/ 167524 w 3273691"/>
              <a:gd name="connsiteY21" fmla="*/ 76782 h 355988"/>
              <a:gd name="connsiteX22" fmla="*/ 104702 w 3273691"/>
              <a:gd name="connsiteY22" fmla="*/ 55842 h 355988"/>
              <a:gd name="connsiteX23" fmla="*/ 83762 w 3273691"/>
              <a:gd name="connsiteY23" fmla="*/ 41881 h 355988"/>
              <a:gd name="connsiteX24" fmla="*/ 62821 w 3273691"/>
              <a:gd name="connsiteY24" fmla="*/ 34901 h 355988"/>
              <a:gd name="connsiteX25" fmla="*/ 34901 w 3273691"/>
              <a:gd name="connsiteY25" fmla="*/ 20941 h 355988"/>
              <a:gd name="connsiteX26" fmla="*/ 0 w 3273691"/>
              <a:gd name="connsiteY26" fmla="*/ 0 h 35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73691" h="355988">
                <a:moveTo>
                  <a:pt x="3273691" y="69802"/>
                </a:moveTo>
                <a:cubicBezTo>
                  <a:pt x="3269038" y="81436"/>
                  <a:pt x="3267424" y="94813"/>
                  <a:pt x="3259731" y="104703"/>
                </a:cubicBezTo>
                <a:cubicBezTo>
                  <a:pt x="3237593" y="133166"/>
                  <a:pt x="3197627" y="143361"/>
                  <a:pt x="3168989" y="160544"/>
                </a:cubicBezTo>
                <a:cubicBezTo>
                  <a:pt x="3117469" y="191456"/>
                  <a:pt x="3130199" y="196679"/>
                  <a:pt x="3078247" y="216385"/>
                </a:cubicBezTo>
                <a:cubicBezTo>
                  <a:pt x="3025271" y="236479"/>
                  <a:pt x="2971627" y="254831"/>
                  <a:pt x="2917704" y="272226"/>
                </a:cubicBezTo>
                <a:cubicBezTo>
                  <a:pt x="2899444" y="278116"/>
                  <a:pt x="2879827" y="279450"/>
                  <a:pt x="2861862" y="286187"/>
                </a:cubicBezTo>
                <a:cubicBezTo>
                  <a:pt x="2842376" y="293494"/>
                  <a:pt x="2825930" y="308048"/>
                  <a:pt x="2806021" y="314107"/>
                </a:cubicBezTo>
                <a:cubicBezTo>
                  <a:pt x="2771971" y="324470"/>
                  <a:pt x="2736357" y="328791"/>
                  <a:pt x="2701319" y="335048"/>
                </a:cubicBezTo>
                <a:cubicBezTo>
                  <a:pt x="2583937" y="356009"/>
                  <a:pt x="2595114" y="349680"/>
                  <a:pt x="2450033" y="355988"/>
                </a:cubicBezTo>
                <a:lnTo>
                  <a:pt x="1458852" y="349008"/>
                </a:lnTo>
                <a:cubicBezTo>
                  <a:pt x="1421341" y="348296"/>
                  <a:pt x="1384357" y="340006"/>
                  <a:pt x="1347169" y="335048"/>
                </a:cubicBezTo>
                <a:cubicBezTo>
                  <a:pt x="1255786" y="322863"/>
                  <a:pt x="1197757" y="313925"/>
                  <a:pt x="1102864" y="293167"/>
                </a:cubicBezTo>
                <a:cubicBezTo>
                  <a:pt x="1076948" y="287498"/>
                  <a:pt x="1052142" y="277190"/>
                  <a:pt x="1026082" y="272226"/>
                </a:cubicBezTo>
                <a:cubicBezTo>
                  <a:pt x="1003112" y="267851"/>
                  <a:pt x="979521" y="267828"/>
                  <a:pt x="956281" y="265246"/>
                </a:cubicBezTo>
                <a:cubicBezTo>
                  <a:pt x="937637" y="263175"/>
                  <a:pt x="918867" y="261776"/>
                  <a:pt x="900440" y="258266"/>
                </a:cubicBezTo>
                <a:cubicBezTo>
                  <a:pt x="699210" y="219937"/>
                  <a:pt x="932494" y="251773"/>
                  <a:pt x="691035" y="223365"/>
                </a:cubicBezTo>
                <a:cubicBezTo>
                  <a:pt x="598623" y="192561"/>
                  <a:pt x="633209" y="201984"/>
                  <a:pt x="509551" y="174504"/>
                </a:cubicBezTo>
                <a:cubicBezTo>
                  <a:pt x="486388" y="169357"/>
                  <a:pt x="462677" y="166658"/>
                  <a:pt x="439750" y="160544"/>
                </a:cubicBezTo>
                <a:cubicBezTo>
                  <a:pt x="427643" y="157316"/>
                  <a:pt x="416897" y="150026"/>
                  <a:pt x="404849" y="146584"/>
                </a:cubicBezTo>
                <a:cubicBezTo>
                  <a:pt x="364563" y="135074"/>
                  <a:pt x="325929" y="131911"/>
                  <a:pt x="286186" y="118663"/>
                </a:cubicBezTo>
                <a:cubicBezTo>
                  <a:pt x="262413" y="110738"/>
                  <a:pt x="240016" y="99082"/>
                  <a:pt x="216385" y="90742"/>
                </a:cubicBezTo>
                <a:cubicBezTo>
                  <a:pt x="200412" y="85104"/>
                  <a:pt x="183692" y="81834"/>
                  <a:pt x="167524" y="76782"/>
                </a:cubicBezTo>
                <a:cubicBezTo>
                  <a:pt x="146455" y="70198"/>
                  <a:pt x="104702" y="55842"/>
                  <a:pt x="104702" y="55842"/>
                </a:cubicBezTo>
                <a:cubicBezTo>
                  <a:pt x="97722" y="51188"/>
                  <a:pt x="91265" y="45633"/>
                  <a:pt x="83762" y="41881"/>
                </a:cubicBezTo>
                <a:cubicBezTo>
                  <a:pt x="77181" y="38590"/>
                  <a:pt x="69584" y="37799"/>
                  <a:pt x="62821" y="34901"/>
                </a:cubicBezTo>
                <a:cubicBezTo>
                  <a:pt x="53257" y="30802"/>
                  <a:pt x="43935" y="26103"/>
                  <a:pt x="34901" y="20941"/>
                </a:cubicBezTo>
                <a:cubicBezTo>
                  <a:pt x="-24095" y="-12770"/>
                  <a:pt x="42379" y="21192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8B96C1E-22D7-B846-46D6-0266521234EC}"/>
              </a:ext>
            </a:extLst>
          </p:cNvPr>
          <p:cNvSpPr/>
          <p:nvPr/>
        </p:nvSpPr>
        <p:spPr>
          <a:xfrm>
            <a:off x="6226296" y="4647584"/>
            <a:ext cx="921380" cy="6497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会話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イベント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34A2857-495C-F675-736B-8926DC3B0767}"/>
              </a:ext>
            </a:extLst>
          </p:cNvPr>
          <p:cNvSpPr/>
          <p:nvPr/>
        </p:nvSpPr>
        <p:spPr>
          <a:xfrm>
            <a:off x="7147676" y="4647583"/>
            <a:ext cx="921380" cy="6497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会話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イベント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3BDD062-0E25-41D6-405D-B59235A2A319}"/>
              </a:ext>
            </a:extLst>
          </p:cNvPr>
          <p:cNvSpPr/>
          <p:nvPr/>
        </p:nvSpPr>
        <p:spPr>
          <a:xfrm>
            <a:off x="8069056" y="4647582"/>
            <a:ext cx="921380" cy="6497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会話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イベント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D5E33D-A0D7-33E3-96A1-5046AE34E3AA}"/>
              </a:ext>
            </a:extLst>
          </p:cNvPr>
          <p:cNvSpPr/>
          <p:nvPr/>
        </p:nvSpPr>
        <p:spPr>
          <a:xfrm>
            <a:off x="8990436" y="4647581"/>
            <a:ext cx="921380" cy="6497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会話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イベント</a:t>
            </a:r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FAA0CE72-97E1-DCC2-B12B-2F3C0A6DB2CA}"/>
              </a:ext>
            </a:extLst>
          </p:cNvPr>
          <p:cNvSpPr/>
          <p:nvPr/>
        </p:nvSpPr>
        <p:spPr>
          <a:xfrm>
            <a:off x="6714907" y="5304916"/>
            <a:ext cx="21110" cy="293166"/>
          </a:xfrm>
          <a:custGeom>
            <a:avLst/>
            <a:gdLst>
              <a:gd name="connsiteX0" fmla="*/ 0 w 21110"/>
              <a:gd name="connsiteY0" fmla="*/ 293166 h 293166"/>
              <a:gd name="connsiteX1" fmla="*/ 20940 w 21110"/>
              <a:gd name="connsiteY1" fmla="*/ 0 h 2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10" h="293166">
                <a:moveTo>
                  <a:pt x="0" y="293166"/>
                </a:moveTo>
                <a:cubicBezTo>
                  <a:pt x="24410" y="65333"/>
                  <a:pt x="20940" y="163243"/>
                  <a:pt x="2094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8CBFDD7B-ED19-CE6D-AB7F-15F8CAE63CC7}"/>
              </a:ext>
            </a:extLst>
          </p:cNvPr>
          <p:cNvSpPr/>
          <p:nvPr/>
        </p:nvSpPr>
        <p:spPr>
          <a:xfrm>
            <a:off x="7622327" y="5318876"/>
            <a:ext cx="8155" cy="279206"/>
          </a:xfrm>
          <a:custGeom>
            <a:avLst/>
            <a:gdLst>
              <a:gd name="connsiteX0" fmla="*/ 0 w 8155"/>
              <a:gd name="connsiteY0" fmla="*/ 279206 h 279206"/>
              <a:gd name="connsiteX1" fmla="*/ 6980 w 8155"/>
              <a:gd name="connsiteY1" fmla="*/ 0 h 27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55" h="279206">
                <a:moveTo>
                  <a:pt x="0" y="279206"/>
                </a:moveTo>
                <a:cubicBezTo>
                  <a:pt x="12390" y="130522"/>
                  <a:pt x="6980" y="223462"/>
                  <a:pt x="69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AEF95D1-9F02-4FAE-2D8C-EC5F3FB6DF24}"/>
              </a:ext>
            </a:extLst>
          </p:cNvPr>
          <p:cNvSpPr/>
          <p:nvPr/>
        </p:nvSpPr>
        <p:spPr>
          <a:xfrm>
            <a:off x="8536727" y="5311896"/>
            <a:ext cx="11619" cy="300147"/>
          </a:xfrm>
          <a:custGeom>
            <a:avLst/>
            <a:gdLst>
              <a:gd name="connsiteX0" fmla="*/ 0 w 11619"/>
              <a:gd name="connsiteY0" fmla="*/ 300147 h 300147"/>
              <a:gd name="connsiteX1" fmla="*/ 6980 w 11619"/>
              <a:gd name="connsiteY1" fmla="*/ 0 h 30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19" h="300147">
                <a:moveTo>
                  <a:pt x="0" y="300147"/>
                </a:moveTo>
                <a:cubicBezTo>
                  <a:pt x="21133" y="173349"/>
                  <a:pt x="6980" y="272419"/>
                  <a:pt x="69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5517E5B4-3114-8D0D-A81D-02C74FEEE7A6}"/>
              </a:ext>
            </a:extLst>
          </p:cNvPr>
          <p:cNvSpPr/>
          <p:nvPr/>
        </p:nvSpPr>
        <p:spPr>
          <a:xfrm>
            <a:off x="9492925" y="5309013"/>
            <a:ext cx="14043" cy="268129"/>
          </a:xfrm>
          <a:custGeom>
            <a:avLst/>
            <a:gdLst>
              <a:gd name="connsiteX0" fmla="*/ 14043 w 14043"/>
              <a:gd name="connsiteY0" fmla="*/ 268129 h 268129"/>
              <a:gd name="connsiteX1" fmla="*/ 7063 w 14043"/>
              <a:gd name="connsiteY1" fmla="*/ 58724 h 268129"/>
              <a:gd name="connsiteX2" fmla="*/ 83 w 14043"/>
              <a:gd name="connsiteY2" fmla="*/ 2883 h 26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3" h="268129">
                <a:moveTo>
                  <a:pt x="14043" y="268129"/>
                </a:moveTo>
                <a:cubicBezTo>
                  <a:pt x="11716" y="198327"/>
                  <a:pt x="11047" y="128451"/>
                  <a:pt x="7063" y="58724"/>
                </a:cubicBezTo>
                <a:cubicBezTo>
                  <a:pt x="-1286" y="-87386"/>
                  <a:pt x="83" y="97094"/>
                  <a:pt x="83" y="28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36408DE1-7C91-C607-26B5-CF9FE56CCED4}"/>
              </a:ext>
            </a:extLst>
          </p:cNvPr>
          <p:cNvSpPr/>
          <p:nvPr/>
        </p:nvSpPr>
        <p:spPr>
          <a:xfrm>
            <a:off x="6624165" y="6009906"/>
            <a:ext cx="209404" cy="181489"/>
          </a:xfrm>
          <a:custGeom>
            <a:avLst/>
            <a:gdLst>
              <a:gd name="connsiteX0" fmla="*/ 34901 w 209404"/>
              <a:gd name="connsiteY0" fmla="*/ 181489 h 181489"/>
              <a:gd name="connsiteX1" fmla="*/ 20940 w 209404"/>
              <a:gd name="connsiteY1" fmla="*/ 146589 h 181489"/>
              <a:gd name="connsiteX2" fmla="*/ 13960 w 209404"/>
              <a:gd name="connsiteY2" fmla="*/ 125648 h 181489"/>
              <a:gd name="connsiteX3" fmla="*/ 0 w 209404"/>
              <a:gd name="connsiteY3" fmla="*/ 6986 h 181489"/>
              <a:gd name="connsiteX4" fmla="*/ 209404 w 209404"/>
              <a:gd name="connsiteY4" fmla="*/ 5 h 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04" h="181489">
                <a:moveTo>
                  <a:pt x="34901" y="181489"/>
                </a:moveTo>
                <a:cubicBezTo>
                  <a:pt x="30247" y="169856"/>
                  <a:pt x="25340" y="158321"/>
                  <a:pt x="20940" y="146589"/>
                </a:cubicBezTo>
                <a:cubicBezTo>
                  <a:pt x="18356" y="139700"/>
                  <a:pt x="14932" y="132941"/>
                  <a:pt x="13960" y="125648"/>
                </a:cubicBezTo>
                <a:cubicBezTo>
                  <a:pt x="-8342" y="-41619"/>
                  <a:pt x="18545" y="99712"/>
                  <a:pt x="0" y="6986"/>
                </a:cubicBezTo>
                <a:cubicBezTo>
                  <a:pt x="186128" y="-460"/>
                  <a:pt x="116289" y="5"/>
                  <a:pt x="209404" y="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3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3688F-DAEE-D9CC-4AA9-C7C6B18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altLang="ja-JP" dirty="0"/>
              <a:t>UI/UX</a:t>
            </a:r>
            <a:r>
              <a:rPr lang="ja-JP" altLang="en-US"/>
              <a:t>の工夫ポイント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B8A21-07BC-FAF0-A27E-64CFBE30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どんな体験を大事にしたいか？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→簡単な操作でもゲームを楽しめる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/>
              <a:t>視覚的にどんな演出がある？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→障害物に当たった時に点滅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プレイヤー、敵キャラのモーション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/>
              <a:t>操作のしやすさ・誘導の工夫は？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→左上に操作方法を常に表示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横移動とジャンプのみ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例：</a:t>
            </a:r>
            <a:endParaRPr lang="en-US" altLang="ja-JP" dirty="0"/>
          </a:p>
          <a:p>
            <a:pPr lvl="1"/>
            <a:r>
              <a:rPr lang="ja-JP" altLang="en-US" dirty="0"/>
              <a:t>「最初の</a:t>
            </a:r>
            <a:r>
              <a:rPr lang="en-US" altLang="ja-JP" dirty="0"/>
              <a:t>1</a:t>
            </a:r>
            <a:r>
              <a:rPr lang="ja-JP" altLang="en-US" dirty="0"/>
              <a:t>分で遊び方が直感的に伝わるよう、動くチュートリアルを配置」</a:t>
            </a:r>
            <a:endParaRPr lang="en-US" altLang="ja-JP" dirty="0"/>
          </a:p>
          <a:p>
            <a:pPr lvl="1"/>
            <a:r>
              <a:rPr lang="ja-JP" altLang="en-US" dirty="0"/>
              <a:t>「選択肢で物語が分岐し、ユーザーの選択が世界に影響する構成」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462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DBA405-E433-1FA1-BE69-EDB9F676795E}"/>
              </a:ext>
            </a:extLst>
          </p:cNvPr>
          <p:cNvSpPr/>
          <p:nvPr/>
        </p:nvSpPr>
        <p:spPr>
          <a:xfrm>
            <a:off x="7559505" y="3391162"/>
            <a:ext cx="4153191" cy="17601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69081F-5A65-A239-8365-1FA1D78F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ゲーム素材（使いたい素材・自作・フリー素材）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D1F8E-C798-80A0-C84C-72618D85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背景イラスト／キャラクター絵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音素材（</a:t>
            </a:r>
            <a:r>
              <a:rPr lang="es-419" altLang="ja-JP" dirty="0"/>
              <a:t>SE/BGM</a:t>
            </a:r>
            <a:r>
              <a:rPr lang="ja-JP" altLang="es-419" dirty="0"/>
              <a:t>）</a:t>
            </a:r>
            <a:endParaRPr lang="en-US" altLang="ja-JP" dirty="0"/>
          </a:p>
          <a:p>
            <a:endParaRPr lang="ja-JP" altLang="es-419" dirty="0"/>
          </a:p>
          <a:p>
            <a:r>
              <a:rPr lang="ja-JP" altLang="en-US" dirty="0"/>
              <a:t>アニメーション</a:t>
            </a:r>
            <a:r>
              <a:rPr lang="es-419" altLang="ja-JP" dirty="0"/>
              <a:t>GIF</a:t>
            </a:r>
            <a:r>
              <a:rPr lang="ja-JP" altLang="en-US" dirty="0"/>
              <a:t>など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既存の創作キャラクターを使用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BGM</a:t>
            </a:r>
            <a:r>
              <a:rPr lang="ja-JP" altLang="en-US" dirty="0"/>
              <a:t>はフリー音源</a:t>
            </a: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4FB2238-C108-B48E-05D6-F74EE632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543" y="3532306"/>
            <a:ext cx="546039" cy="15200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0A8C636-32C6-BF59-BC61-4F1A8997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412" y="3802043"/>
            <a:ext cx="767064" cy="12503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2BE8E80-73F2-39C6-AC6C-7B84245A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283" y="3731681"/>
            <a:ext cx="1160010" cy="123251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A1EBB37-5114-F142-FD0E-8CF78A10D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043" y="1578688"/>
            <a:ext cx="1131287" cy="15388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EE0CA2B-95EA-7126-2216-FDE64B3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5835" y="3429000"/>
            <a:ext cx="546039" cy="162335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F893007-91BC-B22F-5DCB-5F7E5F983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054" y="1421927"/>
            <a:ext cx="1567603" cy="16956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3513C2C-1ADB-C87B-C4D6-5B4330B59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0470" y="1421927"/>
            <a:ext cx="1567603" cy="16956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CA3531A-5883-657D-21D6-04218FC2C3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090" y="5304711"/>
            <a:ext cx="1625970" cy="97812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FC3C4FB-24DE-22E9-22C4-3A2F920ED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2902" y="5626793"/>
            <a:ext cx="1023633" cy="102363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4259F7A-B5D4-A18A-8D8B-006064F19E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9377" y="5292497"/>
            <a:ext cx="1478916" cy="9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D4A05-7C49-D7E1-CCF9-46A8886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技術・仕組み（使用ライブラリや技術）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2F4AE-A2C4-1DD2-445F-B8B91ABF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基本：</a:t>
            </a:r>
            <a:r>
              <a:rPr lang="es-419" altLang="ja-JP" dirty="0"/>
              <a:t>JavaScript</a:t>
            </a:r>
            <a:r>
              <a:rPr lang="ja-JP" altLang="es-419" dirty="0"/>
              <a:t>（</a:t>
            </a:r>
            <a:r>
              <a:rPr lang="es-419" altLang="ja-JP" dirty="0"/>
              <a:t>enchant.js</a:t>
            </a:r>
            <a:r>
              <a:rPr lang="ja-JP" altLang="es-419" dirty="0"/>
              <a:t>／</a:t>
            </a:r>
            <a:r>
              <a:rPr lang="es-419" altLang="ja-JP" dirty="0"/>
              <a:t>p5.js</a:t>
            </a:r>
            <a:r>
              <a:rPr lang="ja-JP" altLang="en-US" dirty="0"/>
              <a:t>など）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JS</a:t>
            </a:r>
            <a:r>
              <a:rPr lang="ja-JP" altLang="en-US" dirty="0"/>
              <a:t>内のみで作成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追加：どんな技術や工夫を使いたい？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ジャンプ機能、残機機能、回復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会話後にステージ移動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33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E32DB-A84B-CB10-3ED1-75F4FB1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実現可能性・制作スケジュール（現実的な範囲）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EE4BE-3CAB-D07B-1071-050CCCCC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この授業内でどこまで作れそうか？（３週間の実習期間）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現在横移動、ジャンプ設定、障害物と敵の設定、ステージ１の会話シーン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ステージ移動までは実装済み。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細かな不具合の調整も必要なので、最終日までにステージ３まではなんとか終わらせたい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難しそうな部分はどこか？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ステージごとの難易度設定、会話シーンの設定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他の人と協力できそうな部分（素材作成・サウンドなど）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ゲームの方向性が一緒な人とやり方の情報共有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543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4">
      <a:dk1>
        <a:srgbClr val="00173C"/>
      </a:dk1>
      <a:lt1>
        <a:srgbClr val="FFFFFF"/>
      </a:lt1>
      <a:dk2>
        <a:srgbClr val="000000"/>
      </a:dk2>
      <a:lt2>
        <a:srgbClr val="FFFFFF"/>
      </a:lt2>
      <a:accent1>
        <a:srgbClr val="FAEB3C"/>
      </a:accent1>
      <a:accent2>
        <a:srgbClr val="E79E24"/>
      </a:accent2>
      <a:accent3>
        <a:srgbClr val="AED3F5"/>
      </a:accent3>
      <a:accent4>
        <a:srgbClr val="F0C9CC"/>
      </a:accent4>
      <a:accent5>
        <a:srgbClr val="E6272E"/>
      </a:accent5>
      <a:accent6>
        <a:srgbClr val="0017B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キッズ" id="{980DB829-9AD5-0540-824E-D08AACE6F39E}" vid="{6B7CFB31-E8A0-0547-96A5-6181C9E7267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92</TotalTime>
  <Words>466</Words>
  <Application>Microsoft Office PowerPoint</Application>
  <PresentationFormat>ワイド画面</PresentationFormat>
  <Paragraphs>86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</vt:lpstr>
      <vt:lpstr>Office テーマ</vt:lpstr>
      <vt:lpstr>MD実習F</vt:lpstr>
      <vt:lpstr>表紙</vt:lpstr>
      <vt:lpstr>ゲームの概要（世界観・目的）</vt:lpstr>
      <vt:lpstr>ゲームの画面・操作イメージ</vt:lpstr>
      <vt:lpstr>UI/UXの工夫ポイント</vt:lpstr>
      <vt:lpstr>ゲーム素材（使いたい素材・自作・フリー素材）</vt:lpstr>
      <vt:lpstr>技術・仕組み（使用ライブラリや技術）</vt:lpstr>
      <vt:lpstr>実現可能性・制作スケジュール（現実的な範囲）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市川博之</dc:creator>
  <cp:lastModifiedBy>長原 くるみ</cp:lastModifiedBy>
  <cp:revision>5</cp:revision>
  <dcterms:created xsi:type="dcterms:W3CDTF">2025-06-03T23:49:45Z</dcterms:created>
  <dcterms:modified xsi:type="dcterms:W3CDTF">2025-07-10T20:28:38Z</dcterms:modified>
</cp:coreProperties>
</file>