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>
  <p:sldMasterIdLst>
    <p:sldMasterId id="2147483657" r:id="rId1"/>
  </p:sldMasterIdLst>
  <p:notesMasterIdLst>
    <p:notesMasterId r:id="rId13"/>
  </p:notesMasterIdLst>
  <p:handoutMasterIdLst>
    <p:handoutMasterId r:id="rId14"/>
  </p:handoutMasterIdLst>
  <p:sldIdLst>
    <p:sldId id="915" r:id="rId2"/>
    <p:sldId id="921" r:id="rId3"/>
    <p:sldId id="923" r:id="rId4"/>
    <p:sldId id="922" r:id="rId5"/>
    <p:sldId id="924" r:id="rId6"/>
    <p:sldId id="925" r:id="rId7"/>
    <p:sldId id="926" r:id="rId8"/>
    <p:sldId id="927" r:id="rId9"/>
    <p:sldId id="928" r:id="rId10"/>
    <p:sldId id="929" r:id="rId11"/>
    <p:sldId id="930" r:id="rId12"/>
  </p:sldIdLst>
  <p:sldSz cx="9144000" cy="6858000" type="screen4x3"/>
  <p:notesSz cx="6807200" cy="9939338"/>
  <p:custShowLst>
    <p:custShow name="Customer Presentation" id="0">
      <p:sldLst/>
    </p:custShow>
  </p:custShow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Trebuchet MS" panose="020B0603020202020204" pitchFamily="34" charset="0"/>
        <a:ea typeface="ＭＳ Ｐゴシック" panose="020B0600070205080204" pitchFamily="50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Trebuchet MS" panose="020B0603020202020204" pitchFamily="34" charset="0"/>
        <a:ea typeface="ＭＳ Ｐゴシック" panose="020B0600070205080204" pitchFamily="50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Trebuchet MS" panose="020B0603020202020204" pitchFamily="34" charset="0"/>
        <a:ea typeface="ＭＳ Ｐゴシック" panose="020B0600070205080204" pitchFamily="50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Trebuchet MS" panose="020B0603020202020204" pitchFamily="34" charset="0"/>
        <a:ea typeface="ＭＳ Ｐゴシック" panose="020B0600070205080204" pitchFamily="50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Trebuchet MS" panose="020B0603020202020204" pitchFamily="34" charset="0"/>
        <a:ea typeface="ＭＳ Ｐゴシック" panose="020B0600070205080204" pitchFamily="50" charset="-128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Trebuchet MS" panose="020B0603020202020204" pitchFamily="34" charset="0"/>
        <a:ea typeface="ＭＳ Ｐゴシック" panose="020B0600070205080204" pitchFamily="50" charset="-128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Trebuchet MS" panose="020B0603020202020204" pitchFamily="34" charset="0"/>
        <a:ea typeface="ＭＳ Ｐゴシック" panose="020B0600070205080204" pitchFamily="50" charset="-128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Trebuchet MS" panose="020B0603020202020204" pitchFamily="34" charset="0"/>
        <a:ea typeface="ＭＳ Ｐゴシック" panose="020B0600070205080204" pitchFamily="50" charset="-128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Trebuchet MS" panose="020B0603020202020204" pitchFamily="34" charset="0"/>
        <a:ea typeface="ＭＳ Ｐゴシック" panose="020B0600070205080204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6600"/>
    <a:srgbClr val="FFCCFF"/>
    <a:srgbClr val="66FF33"/>
    <a:srgbClr val="33CC33"/>
    <a:srgbClr val="17A8F1"/>
    <a:srgbClr val="61B7E7"/>
    <a:srgbClr val="CC0000"/>
    <a:srgbClr val="000066"/>
    <a:srgbClr val="03A1D3"/>
    <a:srgbClr val="03A8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中間スタイル 3 - アクセント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16DA210-FB5B-4158-B5E0-FEB733F419BA}" styleName="スタイル (淡色)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19" autoAdjust="0"/>
    <p:restoredTop sz="91311" autoAdjust="0"/>
  </p:normalViewPr>
  <p:slideViewPr>
    <p:cSldViewPr>
      <p:cViewPr varScale="1">
        <p:scale>
          <a:sx n="85" d="100"/>
          <a:sy n="85" d="100"/>
        </p:scale>
        <p:origin x="31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186187" cy="2777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161" tIns="46075" rIns="92161" bIns="46075" numCol="1" anchor="t" anchorCtr="0" compatLnSpc="1">
            <a:prstTxWarp prst="textNoShape">
              <a:avLst/>
            </a:prstTxWarp>
            <a:spAutoFit/>
          </a:bodyPr>
          <a:lstStyle>
            <a:lvl1pPr algn="l" defTabSz="923925" eaLnBrk="0" hangingPunct="0">
              <a:spcBef>
                <a:spcPct val="0"/>
              </a:spcBef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2191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6640069" y="0"/>
            <a:ext cx="186186" cy="2777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161" tIns="46075" rIns="92161" bIns="46075" numCol="1" anchor="t" anchorCtr="0" compatLnSpc="1">
            <a:prstTxWarp prst="textNoShape">
              <a:avLst/>
            </a:prstTxWarp>
            <a:spAutoFit/>
          </a:bodyPr>
          <a:lstStyle>
            <a:lvl1pPr algn="r" defTabSz="923925" eaLnBrk="0" hangingPunct="0">
              <a:spcBef>
                <a:spcPct val="0"/>
              </a:spcBef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2191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677497"/>
            <a:ext cx="186187" cy="2777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161" tIns="46075" rIns="92161" bIns="46075" numCol="1" anchor="b" anchorCtr="0" compatLnSpc="1">
            <a:prstTxWarp prst="textNoShape">
              <a:avLst/>
            </a:prstTxWarp>
            <a:spAutoFit/>
          </a:bodyPr>
          <a:lstStyle>
            <a:lvl1pPr algn="l" defTabSz="923925" eaLnBrk="0" hangingPunct="0">
              <a:spcBef>
                <a:spcPct val="0"/>
              </a:spcBef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2191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6460597" y="9677497"/>
            <a:ext cx="365658" cy="2777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161" tIns="46075" rIns="92161" bIns="46075" numCol="1" anchor="b" anchorCtr="0" compatLnSpc="1">
            <a:prstTxWarp prst="textNoShape">
              <a:avLst/>
            </a:prstTxWarp>
            <a:spAutoFit/>
          </a:bodyPr>
          <a:lstStyle>
            <a:lvl1pPr algn="r" defTabSz="923925" eaLnBrk="0" hangingPunct="0">
              <a:spcBef>
                <a:spcPct val="0"/>
              </a:spcBef>
              <a:defRPr sz="120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6641D5B0-926C-4BAF-871D-B49DE1271EB6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9225086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189327" cy="2793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3716" tIns="46862" rIns="93716" bIns="46862" numCol="1" anchor="t" anchorCtr="0" compatLnSpc="1">
            <a:prstTxWarp prst="textNoShape">
              <a:avLst/>
            </a:prstTxWarp>
            <a:spAutoFit/>
          </a:bodyPr>
          <a:lstStyle>
            <a:lvl1pPr algn="l" defTabSz="938213" eaLnBrk="0" hangingPunct="0">
              <a:spcBef>
                <a:spcPct val="0"/>
              </a:spcBef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6617874" y="1"/>
            <a:ext cx="189326" cy="2793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3716" tIns="46862" rIns="93716" bIns="46862" numCol="1" anchor="t" anchorCtr="0" compatLnSpc="1">
            <a:prstTxWarp prst="textNoShape">
              <a:avLst/>
            </a:prstTxWarp>
            <a:spAutoFit/>
          </a:bodyPr>
          <a:lstStyle>
            <a:lvl1pPr algn="r" defTabSz="938213" eaLnBrk="0" hangingPunct="0">
              <a:spcBef>
                <a:spcPct val="0"/>
              </a:spcBef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5513" y="746125"/>
            <a:ext cx="4968875" cy="3727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69974" y="4721226"/>
            <a:ext cx="6084719" cy="1230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716" tIns="46862" rIns="93716" bIns="46862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ja-JP" noProof="0" smtClean="0"/>
              <a:t>Click to edit Master text styles</a:t>
            </a:r>
          </a:p>
          <a:p>
            <a:pPr lvl="1"/>
            <a:r>
              <a:rPr lang="en-US" altLang="ja-JP" noProof="0" smtClean="0"/>
              <a:t>Second level</a:t>
            </a:r>
          </a:p>
          <a:p>
            <a:pPr lvl="2"/>
            <a:r>
              <a:rPr lang="en-US" altLang="ja-JP" noProof="0" smtClean="0"/>
              <a:t>Third level</a:t>
            </a:r>
          </a:p>
          <a:p>
            <a:pPr lvl="3"/>
            <a:r>
              <a:rPr lang="en-US" altLang="ja-JP" noProof="0" smtClean="0"/>
              <a:t>Fourth level</a:t>
            </a:r>
          </a:p>
          <a:p>
            <a:pPr lvl="4"/>
            <a:r>
              <a:rPr lang="en-US" altLang="ja-JP" noProof="0" smtClean="0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660034"/>
            <a:ext cx="189327" cy="2793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3716" tIns="46862" rIns="93716" bIns="46862" numCol="1" anchor="b" anchorCtr="0" compatLnSpc="1">
            <a:prstTxWarp prst="textNoShape">
              <a:avLst/>
            </a:prstTxWarp>
            <a:spAutoFit/>
          </a:bodyPr>
          <a:lstStyle>
            <a:lvl1pPr algn="l" defTabSz="938213" eaLnBrk="0" hangingPunct="0">
              <a:spcBef>
                <a:spcPct val="0"/>
              </a:spcBef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438401" y="9660034"/>
            <a:ext cx="368799" cy="2793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3716" tIns="46862" rIns="93716" bIns="46862" numCol="1" anchor="b" anchorCtr="0" compatLnSpc="1">
            <a:prstTxWarp prst="textNoShape">
              <a:avLst/>
            </a:prstTxWarp>
            <a:spAutoFit/>
          </a:bodyPr>
          <a:lstStyle>
            <a:lvl1pPr algn="r" defTabSz="938213" eaLnBrk="0" hangingPunct="0">
              <a:spcBef>
                <a:spcPct val="0"/>
              </a:spcBef>
              <a:defRPr sz="120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2794B80B-605E-4582-8889-CDFAE77946BF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0728676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14300" indent="-114300" algn="l" rtl="0" eaLnBrk="0" fontAlgn="base" hangingPunct="0">
      <a:spcBef>
        <a:spcPct val="30000"/>
      </a:spcBef>
      <a:spcAft>
        <a:spcPct val="0"/>
      </a:spcAft>
      <a:buChar char="•"/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1pPr>
    <a:lvl2pPr marL="342900" indent="-114300" algn="l" rtl="0" eaLnBrk="0" fontAlgn="base" hangingPunct="0">
      <a:spcBef>
        <a:spcPct val="30000"/>
      </a:spcBef>
      <a:spcAft>
        <a:spcPct val="0"/>
      </a:spcAft>
      <a:buChar char="•"/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2pPr>
    <a:lvl3pPr marL="571500" indent="-114300" algn="l" rtl="0" eaLnBrk="0" fontAlgn="base" hangingPunct="0">
      <a:spcBef>
        <a:spcPct val="30000"/>
      </a:spcBef>
      <a:spcAft>
        <a:spcPct val="0"/>
      </a:spcAft>
      <a:buChar char="•"/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3pPr>
    <a:lvl4pPr marL="800100" indent="-114300" algn="l" rtl="0" eaLnBrk="0" fontAlgn="base" hangingPunct="0">
      <a:spcBef>
        <a:spcPct val="30000"/>
      </a:spcBef>
      <a:spcAft>
        <a:spcPct val="0"/>
      </a:spcAft>
      <a:buChar char="•"/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4pPr>
    <a:lvl5pPr marL="1028700" indent="-114300" algn="l" rtl="0" eaLnBrk="0" fontAlgn="base" hangingPunct="0">
      <a:spcBef>
        <a:spcPct val="30000"/>
      </a:spcBef>
      <a:spcAft>
        <a:spcPct val="0"/>
      </a:spcAft>
      <a:buChar char="•"/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53"/>
          <p:cNvSpPr>
            <a:spLocks noChangeShapeType="1"/>
          </p:cNvSpPr>
          <p:nvPr/>
        </p:nvSpPr>
        <p:spPr bwMode="auto">
          <a:xfrm>
            <a:off x="0" y="2979738"/>
            <a:ext cx="9144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7" name="Line 52"/>
          <p:cNvSpPr>
            <a:spLocks noChangeShapeType="1"/>
          </p:cNvSpPr>
          <p:nvPr/>
        </p:nvSpPr>
        <p:spPr bwMode="auto">
          <a:xfrm flipV="1">
            <a:off x="1981200" y="0"/>
            <a:ext cx="0" cy="6858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2906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95513" y="1600200"/>
            <a:ext cx="6872287" cy="1143000"/>
          </a:xfrm>
        </p:spPr>
        <p:txBody>
          <a:bodyPr/>
          <a:lstStyle>
            <a:lvl1pPr>
              <a:defRPr b="1"/>
            </a:lvl1pPr>
          </a:lstStyle>
          <a:p>
            <a:pPr lvl="0"/>
            <a:r>
              <a:rPr lang="ja-JP" altLang="en-US" noProof="0" smtClean="0"/>
              <a:t>マスター タイトルの書式設定</a:t>
            </a:r>
          </a:p>
        </p:txBody>
      </p:sp>
      <p:sp>
        <p:nvSpPr>
          <p:cNvPr id="22906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85988" y="3094038"/>
            <a:ext cx="6929437" cy="920750"/>
          </a:xfrm>
        </p:spPr>
        <p:txBody>
          <a:bodyPr/>
          <a:lstStyle>
            <a:lvl1pPr>
              <a:defRPr sz="1800">
                <a:solidFill>
                  <a:srgbClr val="000066"/>
                </a:solidFill>
              </a:defRPr>
            </a:lvl1pPr>
          </a:lstStyle>
          <a:p>
            <a:pPr lvl="0"/>
            <a:r>
              <a:rPr lang="ja-JP" altLang="en-US" noProof="0" smtClean="0"/>
              <a:t>マスター サブタイトルの書式設定</a:t>
            </a:r>
          </a:p>
        </p:txBody>
      </p:sp>
      <p:sp>
        <p:nvSpPr>
          <p:cNvPr id="4" name="正方形/長方形 3"/>
          <p:cNvSpPr/>
          <p:nvPr userDrawn="1"/>
        </p:nvSpPr>
        <p:spPr bwMode="auto">
          <a:xfrm>
            <a:off x="0" y="2979738"/>
            <a:ext cx="1981200" cy="3878262"/>
          </a:xfrm>
          <a:prstGeom prst="rect">
            <a:avLst/>
          </a:prstGeom>
          <a:solidFill>
            <a:srgbClr val="FF6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8" name="図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5085184"/>
            <a:ext cx="1559055" cy="1559055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67" y="260648"/>
            <a:ext cx="1905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386798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46100" y="1042989"/>
            <a:ext cx="8229600" cy="533834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>
          <a:xfrm>
            <a:off x="8577263" y="6625706"/>
            <a:ext cx="547687" cy="2286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50000"/>
              </a:spcBef>
              <a:defRPr smtClean="0"/>
            </a:lvl1pPr>
          </a:lstStyle>
          <a:p>
            <a:pPr>
              <a:defRPr/>
            </a:pPr>
            <a:endParaRPr lang="en-US" altLang="ja-JP"/>
          </a:p>
        </p:txBody>
      </p:sp>
      <p:pic>
        <p:nvPicPr>
          <p:cNvPr id="5" name="図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9950" y="5932018"/>
            <a:ext cx="1905000" cy="1143000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416" y="55257"/>
            <a:ext cx="779528" cy="779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796593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65150" y="7938"/>
            <a:ext cx="8578850" cy="855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スライド・タイトル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46100" y="1042988"/>
            <a:ext cx="8229600" cy="5481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mtClean="0"/>
              <a:t>Click to edit Master text styles</a:t>
            </a:r>
            <a:endParaRPr lang="ja-JP" altLang="en-US" smtClean="0"/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ja-JP" altLang="en-US" smtClean="0"/>
              <a:t>ああ</a:t>
            </a:r>
          </a:p>
        </p:txBody>
      </p:sp>
      <p:sp>
        <p:nvSpPr>
          <p:cNvPr id="1028" name="Line 43"/>
          <p:cNvSpPr>
            <a:spLocks noChangeShapeType="1"/>
          </p:cNvSpPr>
          <p:nvPr/>
        </p:nvSpPr>
        <p:spPr bwMode="auto">
          <a:xfrm>
            <a:off x="566738" y="908050"/>
            <a:ext cx="8577262" cy="0"/>
          </a:xfrm>
          <a:prstGeom prst="line">
            <a:avLst/>
          </a:prstGeom>
          <a:noFill/>
          <a:ln w="28575">
            <a:solidFill>
              <a:srgbClr val="4D4D4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289714" name="Text Box 50"/>
          <p:cNvSpPr txBox="1">
            <a:spLocks noChangeArrowheads="1"/>
          </p:cNvSpPr>
          <p:nvPr/>
        </p:nvSpPr>
        <p:spPr bwMode="auto">
          <a:xfrm>
            <a:off x="1476375" y="6478588"/>
            <a:ext cx="6219825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4D44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87325" indent="-187325" eaLnBrk="0" hangingPunct="0">
              <a:defRPr sz="14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50" charset="-128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50" charset="-128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50" charset="-128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50" charset="-128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>
              <a:spcBef>
                <a:spcPct val="20000"/>
              </a:spcBef>
              <a:buClr>
                <a:srgbClr val="607497"/>
              </a:buClr>
              <a:buFont typeface="Wingdings" panose="05000000000000000000" pitchFamily="2" charset="2"/>
              <a:buNone/>
              <a:defRPr/>
            </a:pPr>
            <a:r>
              <a:rPr lang="en-US" altLang="ja-JP" sz="900" dirty="0" smtClean="0">
                <a:solidFill>
                  <a:schemeClr val="bg2"/>
                </a:solidFill>
              </a:rPr>
              <a:t>Copyright © 2015 </a:t>
            </a:r>
            <a:r>
              <a:rPr lang="ja-JP" altLang="en-US" sz="900" dirty="0" smtClean="0">
                <a:solidFill>
                  <a:schemeClr val="bg2"/>
                </a:solidFill>
              </a:rPr>
              <a:t>ケンブリッジ・テクノロジー・パートナーズ株式会社</a:t>
            </a:r>
            <a:endParaRPr lang="en-US" altLang="ja-JP" sz="900" dirty="0" smtClean="0">
              <a:solidFill>
                <a:schemeClr val="bg2"/>
              </a:solidFill>
            </a:endParaRPr>
          </a:p>
          <a:p>
            <a:pPr algn="ctr">
              <a:spcBef>
                <a:spcPct val="20000"/>
              </a:spcBef>
              <a:buClr>
                <a:srgbClr val="607497"/>
              </a:buClr>
              <a:buFont typeface="Wingdings" panose="05000000000000000000" pitchFamily="2" charset="2"/>
              <a:buNone/>
              <a:defRPr/>
            </a:pPr>
            <a:r>
              <a:rPr lang="en-US" altLang="ja-JP" sz="900" dirty="0" smtClean="0">
                <a:solidFill>
                  <a:schemeClr val="bg2"/>
                </a:solidFill>
              </a:rPr>
              <a:t>All Rights Reserved. Proprietary and Confidential</a:t>
            </a:r>
            <a:endParaRPr lang="en-US" altLang="en-US" sz="900" dirty="0" smtClean="0">
              <a:solidFill>
                <a:schemeClr val="bg2"/>
              </a:solidFill>
            </a:endParaRPr>
          </a:p>
        </p:txBody>
      </p:sp>
      <p:pic>
        <p:nvPicPr>
          <p:cNvPr id="1030" name="Picture 51" descr="CambridgeLogoHeight4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8" y="6537325"/>
            <a:ext cx="1285875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テキスト ボックス 1"/>
          <p:cNvSpPr txBox="1">
            <a:spLocks noChangeArrowheads="1"/>
          </p:cNvSpPr>
          <p:nvPr/>
        </p:nvSpPr>
        <p:spPr bwMode="auto">
          <a:xfrm>
            <a:off x="8620125" y="6561138"/>
            <a:ext cx="50482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50" charset="-128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50" charset="-128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50" charset="-128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50" charset="-128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fld id="{C195707A-4864-461B-A479-5FF76606CE3A}" type="slidenum">
              <a:rPr kumimoji="1" lang="ja-JP" altLang="en-US" sz="1000" smtClean="0"/>
              <a:pPr algn="r" eaLnBrk="1" hangingPunct="1">
                <a:spcBef>
                  <a:spcPct val="50000"/>
                </a:spcBef>
                <a:defRPr/>
              </a:pPr>
              <a:t>‹#›</a:t>
            </a:fld>
            <a:endParaRPr kumimoji="1" lang="en-US" altLang="ja-JP" sz="100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</p:sldLayoutIdLst>
  <p:transition>
    <p:strips dir="rd"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rgbClr val="000066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rgbClr val="000066"/>
          </a:solidFill>
          <a:latin typeface="Trebuchet MS" pitchFamily="34" charset="0"/>
          <a:ea typeface="ＭＳ Ｐゴシック" pitchFamily="50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rgbClr val="000066"/>
          </a:solidFill>
          <a:latin typeface="Trebuchet MS" pitchFamily="34" charset="0"/>
          <a:ea typeface="ＭＳ Ｐゴシック" pitchFamily="50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rgbClr val="000066"/>
          </a:solidFill>
          <a:latin typeface="Trebuchet MS" pitchFamily="34" charset="0"/>
          <a:ea typeface="ＭＳ Ｐゴシック" pitchFamily="50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rgbClr val="000066"/>
          </a:solidFill>
          <a:latin typeface="Trebuchet MS" pitchFamily="34" charset="0"/>
          <a:ea typeface="ＭＳ Ｐゴシック" pitchFamily="50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rgbClr val="000066"/>
          </a:solidFill>
          <a:latin typeface="Trebuchet MS" pitchFamily="34" charset="0"/>
          <a:ea typeface="ＭＳ Ｐゴシック" pitchFamily="50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rgbClr val="000066"/>
          </a:solidFill>
          <a:latin typeface="Trebuchet MS" pitchFamily="34" charset="0"/>
          <a:ea typeface="ＭＳ Ｐゴシック" pitchFamily="50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rgbClr val="000066"/>
          </a:solidFill>
          <a:latin typeface="Trebuchet MS" pitchFamily="34" charset="0"/>
          <a:ea typeface="ＭＳ Ｐゴシック" pitchFamily="50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rgbClr val="000066"/>
          </a:solidFill>
          <a:latin typeface="Trebuchet MS" pitchFamily="34" charset="0"/>
          <a:ea typeface="ＭＳ Ｐゴシック" pitchFamily="50" charset="-128"/>
        </a:defRPr>
      </a:lvl9pPr>
    </p:titleStyle>
    <p:bodyStyle>
      <a:lvl1pPr marL="266700" indent="-266700" algn="l" rtl="0" eaLnBrk="1" fontAlgn="base" hangingPunct="1">
        <a:spcBef>
          <a:spcPct val="20000"/>
        </a:spcBef>
        <a:spcAft>
          <a:spcPct val="0"/>
        </a:spcAft>
        <a:buClr>
          <a:srgbClr val="000066"/>
        </a:buClr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23900" indent="-277813" algn="l" rtl="0" eaLnBrk="1" fontAlgn="base" hangingPunct="1">
        <a:spcBef>
          <a:spcPct val="20000"/>
        </a:spcBef>
        <a:spcAft>
          <a:spcPct val="0"/>
        </a:spcAft>
        <a:buClr>
          <a:srgbClr val="808000"/>
        </a:buClr>
        <a:buFont typeface="Wingdings" panose="05000000000000000000" pitchFamily="2" charset="2"/>
        <a:buChar char="u"/>
        <a:defRPr kumimoji="1">
          <a:solidFill>
            <a:schemeClr val="tx1"/>
          </a:solidFill>
          <a:latin typeface="+mn-lt"/>
          <a:ea typeface="+mn-ea"/>
        </a:defRPr>
      </a:lvl2pPr>
      <a:lvl3pPr marL="1081088" indent="-177800" algn="l" rtl="0" eaLnBrk="1" fontAlgn="base" hangingPunct="1">
        <a:spcBef>
          <a:spcPct val="20000"/>
        </a:spcBef>
        <a:spcAft>
          <a:spcPct val="0"/>
        </a:spcAft>
        <a:buClr>
          <a:srgbClr val="000066"/>
        </a:buClr>
        <a:buFont typeface="Wingdings" panose="05000000000000000000" pitchFamily="2" charset="2"/>
        <a:buChar char="n"/>
        <a:defRPr kumimoji="1" sz="1600">
          <a:solidFill>
            <a:schemeClr val="tx1"/>
          </a:solidFill>
          <a:latin typeface="+mn-lt"/>
          <a:ea typeface="+mn-ea"/>
        </a:defRPr>
      </a:lvl3pPr>
      <a:lvl4pPr marL="1435100" indent="-174625" algn="l" rtl="0" eaLnBrk="1" fontAlgn="base" hangingPunct="1">
        <a:spcBef>
          <a:spcPct val="20000"/>
        </a:spcBef>
        <a:spcAft>
          <a:spcPct val="0"/>
        </a:spcAft>
        <a:buClr>
          <a:srgbClr val="808000"/>
        </a:buClr>
        <a:buFont typeface="Wingdings" panose="05000000000000000000" pitchFamily="2" charset="2"/>
        <a:buChar char="u"/>
        <a:defRPr kumimoji="1" sz="1400">
          <a:solidFill>
            <a:schemeClr val="tx1"/>
          </a:solidFill>
          <a:latin typeface="+mn-lt"/>
          <a:ea typeface="+mn-ea"/>
        </a:defRPr>
      </a:lvl4pPr>
      <a:lvl5pPr marL="1790700" indent="-176213" algn="l" rtl="0" eaLnBrk="1" fontAlgn="base" hangingPunct="1">
        <a:spcBef>
          <a:spcPct val="20000"/>
        </a:spcBef>
        <a:spcAft>
          <a:spcPct val="0"/>
        </a:spcAft>
        <a:buFont typeface="ＭＳ Ｐゴシック" panose="020B0600070205080204" pitchFamily="50" charset="-128"/>
        <a:buChar char="-"/>
        <a:defRPr kumimoji="1" sz="1400">
          <a:solidFill>
            <a:schemeClr val="tx1"/>
          </a:solidFill>
          <a:latin typeface="Times New Roman" pitchFamily="18" charset="0"/>
          <a:ea typeface="+mn-ea"/>
        </a:defRPr>
      </a:lvl5pPr>
      <a:lvl6pPr marL="2247900" indent="-176213" algn="l" rtl="0" eaLnBrk="1" fontAlgn="base" hangingPunct="1">
        <a:spcBef>
          <a:spcPct val="20000"/>
        </a:spcBef>
        <a:spcAft>
          <a:spcPct val="0"/>
        </a:spcAft>
        <a:buFont typeface="ＭＳ Ｐゴシック" pitchFamily="50" charset="-128"/>
        <a:buChar char="-"/>
        <a:defRPr kumimoji="1" sz="1400">
          <a:solidFill>
            <a:schemeClr val="tx1"/>
          </a:solidFill>
          <a:latin typeface="Times New Roman" pitchFamily="18" charset="0"/>
          <a:ea typeface="+mn-ea"/>
        </a:defRPr>
      </a:lvl6pPr>
      <a:lvl7pPr marL="2705100" indent="-176213" algn="l" rtl="0" eaLnBrk="1" fontAlgn="base" hangingPunct="1">
        <a:spcBef>
          <a:spcPct val="20000"/>
        </a:spcBef>
        <a:spcAft>
          <a:spcPct val="0"/>
        </a:spcAft>
        <a:buFont typeface="ＭＳ Ｐゴシック" pitchFamily="50" charset="-128"/>
        <a:buChar char="-"/>
        <a:defRPr kumimoji="1" sz="1400">
          <a:solidFill>
            <a:schemeClr val="tx1"/>
          </a:solidFill>
          <a:latin typeface="Times New Roman" pitchFamily="18" charset="0"/>
          <a:ea typeface="+mn-ea"/>
        </a:defRPr>
      </a:lvl7pPr>
      <a:lvl8pPr marL="3162300" indent="-176213" algn="l" rtl="0" eaLnBrk="1" fontAlgn="base" hangingPunct="1">
        <a:spcBef>
          <a:spcPct val="20000"/>
        </a:spcBef>
        <a:spcAft>
          <a:spcPct val="0"/>
        </a:spcAft>
        <a:buFont typeface="ＭＳ Ｐゴシック" pitchFamily="50" charset="-128"/>
        <a:buChar char="-"/>
        <a:defRPr kumimoji="1" sz="1400">
          <a:solidFill>
            <a:schemeClr val="tx1"/>
          </a:solidFill>
          <a:latin typeface="Times New Roman" pitchFamily="18" charset="0"/>
          <a:ea typeface="+mn-ea"/>
        </a:defRPr>
      </a:lvl8pPr>
      <a:lvl9pPr marL="3619500" indent="-176213" algn="l" rtl="0" eaLnBrk="1" fontAlgn="base" hangingPunct="1">
        <a:spcBef>
          <a:spcPct val="20000"/>
        </a:spcBef>
        <a:spcAft>
          <a:spcPct val="0"/>
        </a:spcAft>
        <a:buFont typeface="ＭＳ Ｐゴシック" pitchFamily="50" charset="-128"/>
        <a:buChar char="-"/>
        <a:defRPr kumimoji="1" sz="1400">
          <a:solidFill>
            <a:schemeClr val="tx1"/>
          </a:solidFill>
          <a:latin typeface="Times New Roman" pitchFamily="18" charset="0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hare.net/Hiroyuki_Ichikawa/nifty-cloud-mobile-backend-nodejs" TargetMode="External"/><Relationship Id="rId2" Type="http://schemas.openxmlformats.org/officeDocument/2006/relationships/hyperlink" Target="http://mb.cloud.nifty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hiroyuki-ichikawa/NCMB_shinsyu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mb.cloud.nifty.com/doc/current/introduction/quickstart_javascript.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3000/search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/>
          <p:cNvSpPr>
            <a:spLocks noGrp="1"/>
          </p:cNvSpPr>
          <p:nvPr>
            <p:ph type="ctrTitle"/>
          </p:nvPr>
        </p:nvSpPr>
        <p:spPr>
          <a:xfrm>
            <a:off x="2185987" y="548680"/>
            <a:ext cx="6929437" cy="2277543"/>
          </a:xfrm>
        </p:spPr>
        <p:txBody>
          <a:bodyPr/>
          <a:lstStyle/>
          <a:p>
            <a:pPr algn="ctr"/>
            <a:r>
              <a:rPr kumimoji="1" lang="en-US" altLang="ja-JP" sz="4400" dirty="0" err="1" smtClean="0"/>
              <a:t>NiftyCloudMobileBackend</a:t>
            </a:r>
            <a:r>
              <a:rPr kumimoji="1" lang="en-US" altLang="ja-JP" sz="4400" dirty="0" smtClean="0"/>
              <a:t/>
            </a:r>
            <a:br>
              <a:rPr kumimoji="1" lang="en-US" altLang="ja-JP" sz="4400" dirty="0" smtClean="0"/>
            </a:br>
            <a:r>
              <a:rPr lang="ja-JP" altLang="en-US" sz="4400" dirty="0" smtClean="0"/>
              <a:t>ハンズオン</a:t>
            </a:r>
            <a:r>
              <a:rPr lang="en-US" altLang="ja-JP" sz="4400" dirty="0" smtClean="0"/>
              <a:t/>
            </a:r>
            <a:br>
              <a:rPr lang="en-US" altLang="ja-JP" sz="4400" dirty="0" smtClean="0"/>
            </a:br>
            <a:r>
              <a:rPr lang="en-US" altLang="ja-JP" sz="4400" dirty="0" smtClean="0"/>
              <a:t>in </a:t>
            </a:r>
            <a:r>
              <a:rPr lang="ja-JP" altLang="en-US" sz="4400" dirty="0" smtClean="0"/>
              <a:t>信州観光ハッカソン</a:t>
            </a:r>
            <a:endParaRPr kumimoji="1" lang="ja-JP" altLang="en-US" sz="4400" dirty="0"/>
          </a:p>
        </p:txBody>
      </p:sp>
      <p:sp>
        <p:nvSpPr>
          <p:cNvPr id="6" name="サブタイトル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kumimoji="1" lang="en-US" altLang="ja-JP" sz="2400" dirty="0" smtClean="0"/>
              <a:t>- </a:t>
            </a:r>
            <a:r>
              <a:rPr lang="ja-JP" altLang="en-US" sz="2400" dirty="0" smtClean="0"/>
              <a:t>緯度経度の登録と検索やってみよう</a:t>
            </a:r>
            <a:r>
              <a:rPr kumimoji="1" lang="ja-JP" altLang="en-US" sz="2400" dirty="0" smtClean="0"/>
              <a:t> </a:t>
            </a:r>
            <a:r>
              <a:rPr kumimoji="1" lang="en-US" altLang="ja-JP" sz="2400" dirty="0" smtClean="0"/>
              <a:t>–</a:t>
            </a:r>
            <a:br>
              <a:rPr kumimoji="1" lang="en-US" altLang="ja-JP" sz="2400" dirty="0" smtClean="0"/>
            </a:br>
            <a:r>
              <a:rPr kumimoji="1" lang="en-US" altLang="ja-JP" sz="2400" dirty="0" smtClean="0"/>
              <a:t>2015/12/5</a:t>
            </a:r>
            <a:endParaRPr kumimoji="1" lang="ja-JP" altLang="en-US" sz="2400" dirty="0"/>
          </a:p>
        </p:txBody>
      </p:sp>
      <p:sp>
        <p:nvSpPr>
          <p:cNvPr id="8" name="サブタイトル 5"/>
          <p:cNvSpPr txBox="1">
            <a:spLocks/>
          </p:cNvSpPr>
          <p:nvPr/>
        </p:nvSpPr>
        <p:spPr bwMode="auto">
          <a:xfrm>
            <a:off x="2483768" y="5877272"/>
            <a:ext cx="4506970" cy="864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66700" indent="-2667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anose="05000000000000000000" pitchFamily="2" charset="2"/>
              <a:buChar char="n"/>
              <a:defRPr kumimoji="1" sz="18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1pPr>
            <a:lvl2pPr marL="723900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08000"/>
              </a:buClr>
              <a:buFont typeface="Wingdings" panose="05000000000000000000" pitchFamily="2" charset="2"/>
              <a:buChar char="u"/>
              <a:defRPr kumimoji="1">
                <a:solidFill>
                  <a:schemeClr val="tx1"/>
                </a:solidFill>
                <a:latin typeface="+mn-lt"/>
                <a:ea typeface="+mn-ea"/>
              </a:defRPr>
            </a:lvl2pPr>
            <a:lvl3pPr marL="1081088" indent="-1778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435100" indent="-1746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08000"/>
              </a:buClr>
              <a:buFont typeface="Wingdings" panose="05000000000000000000" pitchFamily="2" charset="2"/>
              <a:buChar char="u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4pPr>
            <a:lvl5pPr marL="1790700" indent="-176213" algn="l" rtl="0" eaLnBrk="1" fontAlgn="base" hangingPunct="1">
              <a:spcBef>
                <a:spcPct val="20000"/>
              </a:spcBef>
              <a:spcAft>
                <a:spcPct val="0"/>
              </a:spcAft>
              <a:buFont typeface="ＭＳ Ｐゴシック" panose="020B0600070205080204" pitchFamily="50" charset="-128"/>
              <a:buChar char="-"/>
              <a:defRPr kumimoji="1" sz="1400">
                <a:solidFill>
                  <a:schemeClr val="tx1"/>
                </a:solidFill>
                <a:latin typeface="Times New Roman" pitchFamily="18" charset="0"/>
                <a:ea typeface="+mn-ea"/>
              </a:defRPr>
            </a:lvl5pPr>
            <a:lvl6pPr marL="2247900" indent="-176213" algn="l" rtl="0" eaLnBrk="1" fontAlgn="base" hangingPunct="1">
              <a:spcBef>
                <a:spcPct val="20000"/>
              </a:spcBef>
              <a:spcAft>
                <a:spcPct val="0"/>
              </a:spcAft>
              <a:buFont typeface="ＭＳ Ｐゴシック" pitchFamily="50" charset="-128"/>
              <a:buChar char="-"/>
              <a:defRPr kumimoji="1" sz="1400">
                <a:solidFill>
                  <a:schemeClr val="tx1"/>
                </a:solidFill>
                <a:latin typeface="Times New Roman" pitchFamily="18" charset="0"/>
                <a:ea typeface="+mn-ea"/>
              </a:defRPr>
            </a:lvl6pPr>
            <a:lvl7pPr marL="2705100" indent="-176213" algn="l" rtl="0" eaLnBrk="1" fontAlgn="base" hangingPunct="1">
              <a:spcBef>
                <a:spcPct val="20000"/>
              </a:spcBef>
              <a:spcAft>
                <a:spcPct val="0"/>
              </a:spcAft>
              <a:buFont typeface="ＭＳ Ｐゴシック" pitchFamily="50" charset="-128"/>
              <a:buChar char="-"/>
              <a:defRPr kumimoji="1" sz="1400">
                <a:solidFill>
                  <a:schemeClr val="tx1"/>
                </a:solidFill>
                <a:latin typeface="Times New Roman" pitchFamily="18" charset="0"/>
                <a:ea typeface="+mn-ea"/>
              </a:defRPr>
            </a:lvl7pPr>
            <a:lvl8pPr marL="3162300" indent="-176213" algn="l" rtl="0" eaLnBrk="1" fontAlgn="base" hangingPunct="1">
              <a:spcBef>
                <a:spcPct val="20000"/>
              </a:spcBef>
              <a:spcAft>
                <a:spcPct val="0"/>
              </a:spcAft>
              <a:buFont typeface="ＭＳ Ｐゴシック" pitchFamily="50" charset="-128"/>
              <a:buChar char="-"/>
              <a:defRPr kumimoji="1" sz="1400">
                <a:solidFill>
                  <a:schemeClr val="tx1"/>
                </a:solidFill>
                <a:latin typeface="Times New Roman" pitchFamily="18" charset="0"/>
                <a:ea typeface="+mn-ea"/>
              </a:defRPr>
            </a:lvl8pPr>
            <a:lvl9pPr marL="3619500" indent="-176213" algn="l" rtl="0" eaLnBrk="1" fontAlgn="base" hangingPunct="1">
              <a:spcBef>
                <a:spcPct val="20000"/>
              </a:spcBef>
              <a:spcAft>
                <a:spcPct val="0"/>
              </a:spcAft>
              <a:buFont typeface="ＭＳ Ｐゴシック" pitchFamily="50" charset="-128"/>
              <a:buChar char="-"/>
              <a:defRPr kumimoji="1" sz="1400">
                <a:solidFill>
                  <a:schemeClr val="tx1"/>
                </a:solidFill>
                <a:latin typeface="Times New Roman" pitchFamily="18" charset="0"/>
                <a:ea typeface="+mn-ea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ja-JP" altLang="en-US" sz="2000" kern="0" dirty="0" smtClean="0"/>
              <a:t>ケンブリッジ・テクノロジー・パートナーズ</a:t>
            </a:r>
            <a:r>
              <a:rPr lang="en-US" altLang="ja-JP" sz="2000" kern="0" dirty="0" smtClean="0"/>
              <a:t/>
            </a:r>
            <a:br>
              <a:rPr lang="en-US" altLang="ja-JP" sz="2000" kern="0" dirty="0" smtClean="0"/>
            </a:br>
            <a:r>
              <a:rPr lang="ja-JP" altLang="en-US" sz="2000" kern="0" dirty="0" smtClean="0"/>
              <a:t>シニアコンサルタント</a:t>
            </a:r>
            <a:r>
              <a:rPr lang="ja-JP" altLang="en-US" sz="2000" kern="0" dirty="0"/>
              <a:t>　</a:t>
            </a:r>
            <a:r>
              <a:rPr lang="ja-JP" altLang="en-US" sz="2000" kern="0" dirty="0" smtClean="0"/>
              <a:t>市川　博之</a:t>
            </a:r>
            <a:endParaRPr lang="ja-JP" altLang="en-US" sz="2000" kern="0" dirty="0"/>
          </a:p>
        </p:txBody>
      </p:sp>
    </p:spTree>
    <p:extLst>
      <p:ext uri="{BB962C8B-B14F-4D97-AF65-F5344CB8AC3E}">
        <p14:creationId xmlns:p14="http://schemas.microsoft.com/office/powerpoint/2010/main" val="648121978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⑤</a:t>
            </a:r>
            <a:r>
              <a:rPr lang="en-US" altLang="ja-JP" dirty="0" err="1" smtClean="0"/>
              <a:t>IoT</a:t>
            </a:r>
            <a:r>
              <a:rPr lang="ja-JP" altLang="en-US" dirty="0" smtClean="0"/>
              <a:t>で利用する場合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ja-JP" dirty="0" smtClean="0"/>
          </a:p>
          <a:p>
            <a:endParaRPr lang="en-US" altLang="ja-JP" dirty="0" smtClean="0"/>
          </a:p>
          <a:p>
            <a:pPr marL="0" indent="0">
              <a:buNone/>
            </a:pPr>
            <a:endParaRPr lang="en-US" altLang="ja-JP" dirty="0" smtClean="0"/>
          </a:p>
          <a:p>
            <a:r>
              <a:rPr lang="ja-JP" altLang="en-US" dirty="0" smtClean="0"/>
              <a:t>各デバイスの</a:t>
            </a:r>
            <a:r>
              <a:rPr lang="en-US" altLang="ja-JP" dirty="0" smtClean="0"/>
              <a:t>Nifty cloud mobile backend</a:t>
            </a:r>
            <a:r>
              <a:rPr lang="ja-JP" altLang="en-US" dirty="0" smtClean="0"/>
              <a:t>との接続方法</a:t>
            </a:r>
            <a:endParaRPr lang="en-US" altLang="ja-JP" dirty="0"/>
          </a:p>
          <a:p>
            <a:endParaRPr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ja-JP"/>
          </a:p>
        </p:txBody>
      </p:sp>
      <p:sp>
        <p:nvSpPr>
          <p:cNvPr id="10" name="ホームベース 9"/>
          <p:cNvSpPr/>
          <p:nvPr/>
        </p:nvSpPr>
        <p:spPr bwMode="auto">
          <a:xfrm>
            <a:off x="6959553" y="1196752"/>
            <a:ext cx="2004935" cy="648072"/>
          </a:xfrm>
          <a:prstGeom prst="homePlat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⑤</a:t>
            </a:r>
            <a:r>
              <a:rPr kumimoji="0" lang="en-US" altLang="ja-JP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IoT</a:t>
            </a:r>
            <a:r>
              <a:rPr kumimoji="0" lang="ja-JP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で利用</a:t>
            </a:r>
            <a:r>
              <a:rPr kumimoji="0" lang="en-US" altLang="ja-JP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ja-JP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ja-JP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する場合</a:t>
            </a:r>
          </a:p>
        </p:txBody>
      </p:sp>
      <p:sp>
        <p:nvSpPr>
          <p:cNvPr id="9" name="ホームベース 8"/>
          <p:cNvSpPr/>
          <p:nvPr/>
        </p:nvSpPr>
        <p:spPr bwMode="auto">
          <a:xfrm>
            <a:off x="5375377" y="1194045"/>
            <a:ext cx="2004935" cy="648072"/>
          </a:xfrm>
          <a:prstGeom prst="homePlat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④</a:t>
            </a:r>
            <a:r>
              <a:rPr kumimoji="0" lang="en-US" altLang="ja-JP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Node.js</a:t>
            </a:r>
            <a:br>
              <a:rPr kumimoji="0" lang="en-US" altLang="ja-JP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ja-JP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での</a:t>
            </a:r>
            <a:r>
              <a:rPr kumimoji="0" lang="ja-JP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読み書き</a:t>
            </a:r>
          </a:p>
        </p:txBody>
      </p:sp>
      <p:sp>
        <p:nvSpPr>
          <p:cNvPr id="8" name="ホームベース 7"/>
          <p:cNvSpPr/>
          <p:nvPr/>
        </p:nvSpPr>
        <p:spPr bwMode="auto">
          <a:xfrm>
            <a:off x="3669763" y="1194045"/>
            <a:ext cx="2004935" cy="648072"/>
          </a:xfrm>
          <a:prstGeom prst="homePlat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③データストアへ</a:t>
            </a:r>
            <a:r>
              <a:rPr kumimoji="0" lang="en-US" altLang="ja-JP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ja-JP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ja-JP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インポート</a:t>
            </a:r>
          </a:p>
        </p:txBody>
      </p:sp>
      <p:sp>
        <p:nvSpPr>
          <p:cNvPr id="7" name="ホームベース 6"/>
          <p:cNvSpPr/>
          <p:nvPr/>
        </p:nvSpPr>
        <p:spPr bwMode="auto">
          <a:xfrm>
            <a:off x="1979712" y="1194045"/>
            <a:ext cx="2004935" cy="648072"/>
          </a:xfrm>
          <a:prstGeom prst="homePlat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②</a:t>
            </a:r>
            <a:r>
              <a:rPr kumimoji="0" lang="en-US" altLang="ja-JP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ja-JP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ja-JP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アプリ登録</a:t>
            </a:r>
          </a:p>
        </p:txBody>
      </p:sp>
      <p:sp>
        <p:nvSpPr>
          <p:cNvPr id="6" name="ホームベース 5"/>
          <p:cNvSpPr/>
          <p:nvPr/>
        </p:nvSpPr>
        <p:spPr bwMode="auto">
          <a:xfrm>
            <a:off x="323528" y="1194045"/>
            <a:ext cx="2004935" cy="648072"/>
          </a:xfrm>
          <a:prstGeom prst="homePlat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①アカウント</a:t>
            </a:r>
            <a:r>
              <a:rPr kumimoji="0" lang="en-US" altLang="ja-JP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ja-JP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ja-JP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作成</a:t>
            </a:r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7566983"/>
              </p:ext>
            </p:extLst>
          </p:nvPr>
        </p:nvGraphicFramePr>
        <p:xfrm>
          <a:off x="936645" y="2504185"/>
          <a:ext cx="7839054" cy="352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35155"/>
                <a:gridCol w="3528392"/>
                <a:gridCol w="2475507"/>
              </a:tblGrid>
              <a:tr h="331237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端末</a:t>
                      </a:r>
                      <a:endParaRPr kumimoji="1" lang="ja-JP" altLang="en-US" dirty="0"/>
                    </a:p>
                  </a:txBody>
                  <a:tcPr marT="36000" marB="3600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条件</a:t>
                      </a:r>
                      <a:endParaRPr kumimoji="1" lang="ja-JP" altLang="en-US" dirty="0"/>
                    </a:p>
                  </a:txBody>
                  <a:tcPr marT="36000" marB="3600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利用言語</a:t>
                      </a:r>
                      <a:endParaRPr kumimoji="1" lang="ja-JP" altLang="en-US" dirty="0"/>
                    </a:p>
                  </a:txBody>
                  <a:tcPr marT="36000" marB="3600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31237"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RaspberyPI</a:t>
                      </a:r>
                      <a:endParaRPr kumimoji="1" lang="ja-JP" altLang="en-US" dirty="0"/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特になし</a:t>
                      </a:r>
                      <a:endParaRPr kumimoji="1" lang="ja-JP" altLang="en-US" dirty="0"/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Node.js</a:t>
                      </a:r>
                      <a:endParaRPr kumimoji="1" lang="ja-JP" altLang="en-US" dirty="0"/>
                    </a:p>
                  </a:txBody>
                  <a:tcPr marT="36000" marB="36000"/>
                </a:tc>
              </a:tr>
              <a:tr h="331237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Edison</a:t>
                      </a:r>
                      <a:endParaRPr kumimoji="1" lang="ja-JP" altLang="en-US" dirty="0"/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特になし</a:t>
                      </a:r>
                      <a:endParaRPr kumimoji="1" lang="ja-JP" altLang="en-US" dirty="0"/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Node.js</a:t>
                      </a:r>
                      <a:endParaRPr kumimoji="1" lang="ja-JP" altLang="en-US" dirty="0"/>
                    </a:p>
                  </a:txBody>
                  <a:tcPr marT="36000" marB="36000"/>
                </a:tc>
              </a:tr>
              <a:tr h="828092">
                <a:tc rowSpan="2">
                  <a:txBody>
                    <a:bodyPr/>
                    <a:lstStyle/>
                    <a:p>
                      <a:r>
                        <a:rPr kumimoji="1" lang="en-US" altLang="ja-JP" dirty="0" smtClean="0"/>
                        <a:t>Arduino</a:t>
                      </a:r>
                      <a:endParaRPr kumimoji="1" lang="ja-JP" altLang="en-US" dirty="0"/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イーサネットシールド</a:t>
                      </a:r>
                      <a:r>
                        <a:rPr kumimoji="1" lang="en-US" altLang="ja-JP" dirty="0" smtClean="0"/>
                        <a:t/>
                      </a:r>
                      <a:br>
                        <a:rPr kumimoji="1" lang="en-US" altLang="ja-JP" dirty="0" smtClean="0"/>
                      </a:br>
                      <a:r>
                        <a:rPr kumimoji="1" lang="ja-JP" altLang="en-US" dirty="0" smtClean="0"/>
                        <a:t>無線</a:t>
                      </a:r>
                      <a:r>
                        <a:rPr kumimoji="1" lang="en-US" altLang="ja-JP" dirty="0" smtClean="0"/>
                        <a:t>LAN</a:t>
                      </a:r>
                      <a:endParaRPr kumimoji="1" lang="ja-JP" altLang="en-US" dirty="0"/>
                    </a:p>
                  </a:txBody>
                  <a:tcPr marT="36000" marB="36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http</a:t>
                      </a:r>
                      <a:r>
                        <a:rPr kumimoji="1" lang="ja-JP" altLang="en-US" dirty="0" smtClean="0"/>
                        <a:t>クライアントで</a:t>
                      </a:r>
                      <a:r>
                        <a:rPr kumimoji="1" lang="en-US" altLang="ja-JP" dirty="0" smtClean="0"/>
                        <a:t>Node.js</a:t>
                      </a:r>
                      <a:r>
                        <a:rPr kumimoji="1" lang="ja-JP" altLang="en-US" dirty="0" smtClean="0"/>
                        <a:t>に繋ぐ</a:t>
                      </a:r>
                      <a:r>
                        <a:rPr kumimoji="1" lang="en-US" altLang="ja-JP" dirty="0" smtClean="0"/>
                        <a:t/>
                      </a:r>
                      <a:br>
                        <a:rPr kumimoji="1" lang="en-US" altLang="ja-JP" dirty="0" smtClean="0"/>
                      </a:br>
                      <a:r>
                        <a:rPr kumimoji="1" lang="ja-JP" altLang="en-US" dirty="0" smtClean="0"/>
                        <a:t>もしくは、</a:t>
                      </a:r>
                      <a:r>
                        <a:rPr kumimoji="1" lang="en-US" altLang="ja-JP" dirty="0" smtClean="0"/>
                        <a:t>REST API</a:t>
                      </a:r>
                      <a:endParaRPr kumimoji="1" lang="ja-JP" altLang="en-US" dirty="0"/>
                    </a:p>
                  </a:txBody>
                  <a:tcPr marT="36000" marB="36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1237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BLE</a:t>
                      </a:r>
                      <a:endParaRPr kumimoji="1" lang="ja-JP" altLang="en-US" dirty="0"/>
                    </a:p>
                  </a:txBody>
                  <a:tcPr marT="36000" marB="36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スマホ経由でアクセス</a:t>
                      </a:r>
                      <a:endParaRPr kumimoji="1" lang="ja-JP" altLang="en-US" dirty="0"/>
                    </a:p>
                  </a:txBody>
                  <a:tcPr marT="36000" marB="36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828092">
                <a:tc rowSpan="2"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mbed</a:t>
                      </a:r>
                      <a:endParaRPr kumimoji="1" lang="ja-JP" altLang="en-US" dirty="0"/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イーサネットシールド</a:t>
                      </a:r>
                      <a:r>
                        <a:rPr kumimoji="1" lang="en-US" altLang="ja-JP" dirty="0" smtClean="0"/>
                        <a:t/>
                      </a:r>
                      <a:br>
                        <a:rPr kumimoji="1" lang="en-US" altLang="ja-JP" dirty="0" smtClean="0"/>
                      </a:br>
                      <a:r>
                        <a:rPr kumimoji="1" lang="ja-JP" altLang="en-US" dirty="0" smtClean="0"/>
                        <a:t>無線</a:t>
                      </a:r>
                      <a:r>
                        <a:rPr kumimoji="1" lang="en-US" altLang="ja-JP" dirty="0" smtClean="0"/>
                        <a:t>LAN</a:t>
                      </a:r>
                      <a:endParaRPr kumimoji="1" lang="ja-JP" altLang="en-US" dirty="0"/>
                    </a:p>
                  </a:txBody>
                  <a:tcPr marT="36000" marB="36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http</a:t>
                      </a:r>
                      <a:r>
                        <a:rPr kumimoji="1" lang="ja-JP" altLang="en-US" dirty="0" smtClean="0"/>
                        <a:t>クライアントで</a:t>
                      </a:r>
                      <a:r>
                        <a:rPr kumimoji="1" lang="en-US" altLang="ja-JP" dirty="0" smtClean="0"/>
                        <a:t>Node.js</a:t>
                      </a:r>
                      <a:r>
                        <a:rPr kumimoji="1" lang="ja-JP" altLang="en-US" dirty="0" smtClean="0"/>
                        <a:t>に繋ぐ</a:t>
                      </a:r>
                      <a:r>
                        <a:rPr kumimoji="1" lang="en-US" altLang="ja-JP" dirty="0" smtClean="0"/>
                        <a:t/>
                      </a:r>
                      <a:br>
                        <a:rPr kumimoji="1" lang="en-US" altLang="ja-JP" dirty="0" smtClean="0"/>
                      </a:br>
                      <a:r>
                        <a:rPr kumimoji="1" lang="ja-JP" altLang="en-US" dirty="0" smtClean="0"/>
                        <a:t>もしくは、</a:t>
                      </a:r>
                      <a:r>
                        <a:rPr kumimoji="1" lang="en-US" altLang="ja-JP" dirty="0" smtClean="0"/>
                        <a:t>REST API</a:t>
                      </a:r>
                      <a:endParaRPr kumimoji="1" lang="ja-JP" altLang="en-US" dirty="0"/>
                    </a:p>
                  </a:txBody>
                  <a:tcPr marT="36000" marB="36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1237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BLE</a:t>
                      </a:r>
                      <a:endParaRPr kumimoji="1" lang="ja-JP" altLang="en-US" dirty="0"/>
                    </a:p>
                  </a:txBody>
                  <a:tcPr marT="36000" marB="36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スマホ経由でアクセス</a:t>
                      </a:r>
                      <a:endParaRPr kumimoji="1" lang="ja-JP" altLang="en-US" dirty="0"/>
                    </a:p>
                  </a:txBody>
                  <a:tcPr marT="36000" marB="36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3155772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資料一覧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Nifty Cloud Mobile Backend</a:t>
            </a:r>
            <a:r>
              <a:rPr lang="ja-JP" altLang="en-US" dirty="0" smtClean="0"/>
              <a:t>サイト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>
                <a:hlinkClick r:id="rId2"/>
              </a:rPr>
              <a:t>http://mb.cloud.nifty.com</a:t>
            </a:r>
            <a:r>
              <a:rPr lang="en-US" altLang="ja-JP" dirty="0" smtClean="0">
                <a:hlinkClick r:id="rId2"/>
              </a:rPr>
              <a:t>/</a:t>
            </a:r>
            <a:endParaRPr lang="en-US" altLang="ja-JP" dirty="0" smtClean="0"/>
          </a:p>
          <a:p>
            <a:endParaRPr lang="en-US" altLang="ja-JP" dirty="0"/>
          </a:p>
          <a:p>
            <a:r>
              <a:rPr lang="en-US" altLang="ja-JP" dirty="0" smtClean="0"/>
              <a:t>Node.js</a:t>
            </a:r>
            <a:r>
              <a:rPr lang="ja-JP" altLang="en-US" dirty="0" smtClean="0"/>
              <a:t>を利用した参考例「さすけね」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> </a:t>
            </a:r>
            <a:r>
              <a:rPr lang="en-US" altLang="ja-JP" dirty="0">
                <a:hlinkClick r:id="rId3"/>
              </a:rPr>
              <a:t>http://</a:t>
            </a:r>
            <a:r>
              <a:rPr lang="en-US" altLang="ja-JP" dirty="0" smtClean="0">
                <a:hlinkClick r:id="rId3"/>
              </a:rPr>
              <a:t>www.slideshare.net/Hiroyuki_Ichikawa/nifty-cloud-mobile-backend-nodejs</a:t>
            </a:r>
            <a:endParaRPr lang="en-US" altLang="ja-JP" dirty="0" smtClean="0"/>
          </a:p>
          <a:p>
            <a:endParaRPr lang="en-US" altLang="ja-JP" dirty="0"/>
          </a:p>
          <a:p>
            <a:r>
              <a:rPr lang="en-US" altLang="ja-JP" dirty="0" err="1" smtClean="0"/>
              <a:t>Javascript</a:t>
            </a:r>
            <a:r>
              <a:rPr lang="ja-JP" altLang="en-US" dirty="0" smtClean="0"/>
              <a:t>のサンプル</a:t>
            </a:r>
            <a:r>
              <a:rPr lang="ja-JP" altLang="en-US" dirty="0" smtClean="0"/>
              <a:t>（</a:t>
            </a:r>
            <a:r>
              <a:rPr lang="en-US" altLang="ja-JP" dirty="0" err="1" smtClean="0"/>
              <a:t>WebView</a:t>
            </a:r>
            <a:r>
              <a:rPr lang="en-US" altLang="ja-JP" dirty="0" smtClean="0"/>
              <a:t>/Monaca</a:t>
            </a:r>
            <a:r>
              <a:rPr lang="ja-JP" altLang="en-US" smtClean="0"/>
              <a:t>用）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GitHub</a:t>
            </a:r>
            <a:r>
              <a:rPr lang="ja-JP" altLang="en-US" dirty="0" smtClean="0"/>
              <a:t>の</a:t>
            </a:r>
            <a:r>
              <a:rPr lang="en-US" altLang="ja-JP" dirty="0" err="1" smtClean="0"/>
              <a:t>Javascript</a:t>
            </a:r>
            <a:r>
              <a:rPr lang="ja-JP" altLang="en-US" dirty="0" smtClean="0"/>
              <a:t>フォルダ以下にあります。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readme.txt</a:t>
            </a:r>
            <a:r>
              <a:rPr lang="ja-JP" altLang="en-US" dirty="0" smtClean="0"/>
              <a:t>を参考に利用してください。</a:t>
            </a:r>
            <a:endParaRPr lang="en-US" altLang="ja-JP" dirty="0" smtClean="0"/>
          </a:p>
          <a:p>
            <a:endParaRPr lang="en-US" altLang="ja-JP" dirty="0"/>
          </a:p>
          <a:p>
            <a:r>
              <a:rPr lang="ja-JP" altLang="en-US" dirty="0" smtClean="0"/>
              <a:t>ユーザー会もあるよ！皆さん、たくさん情報共有しましょう。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GitHub</a:t>
            </a:r>
            <a:r>
              <a:rPr lang="ja-JP" altLang="en-US" dirty="0" smtClean="0"/>
              <a:t>に説明もあるから読んでね。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>
                <a:hlinkClick r:id="rId4"/>
              </a:rPr>
              <a:t>https://</a:t>
            </a:r>
            <a:r>
              <a:rPr lang="en-US" altLang="ja-JP" dirty="0" smtClean="0">
                <a:hlinkClick r:id="rId4"/>
              </a:rPr>
              <a:t>github.com/hiroyuki-ichikawa/NCMB_shinsyu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ニフティクラウド</a:t>
            </a:r>
            <a:r>
              <a:rPr lang="en-US" altLang="ja-JP" dirty="0"/>
              <a:t>-mobile-backend</a:t>
            </a:r>
            <a:r>
              <a:rPr lang="ja-JP" altLang="en-US" dirty="0"/>
              <a:t>ユーザー会とは</a:t>
            </a:r>
            <a:r>
              <a:rPr lang="en-US" altLang="ja-JP" dirty="0"/>
              <a:t>.</a:t>
            </a:r>
            <a:r>
              <a:rPr lang="en-US" altLang="ja-JP" dirty="0" err="1"/>
              <a:t>pptx</a:t>
            </a:r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884131265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本日のハンズオンの内容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目的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Nifty Cloud mobile backend</a:t>
            </a:r>
            <a:r>
              <a:rPr lang="ja-JP" altLang="en-US" dirty="0"/>
              <a:t>を</a:t>
            </a:r>
            <a:r>
              <a:rPr kumimoji="1" lang="ja-JP" altLang="en-US" dirty="0" smtClean="0"/>
              <a:t>、便利・簡単に利用することで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ハッカソン作品の開発時間短縮、検討時間の確保を狙う！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endParaRPr lang="en-US" altLang="ja-JP" dirty="0"/>
          </a:p>
          <a:p>
            <a:r>
              <a:rPr kumimoji="1" lang="ja-JP" altLang="en-US" dirty="0" smtClean="0"/>
              <a:t>アジェンダ</a:t>
            </a:r>
            <a:endParaRPr lang="en-US" altLang="ja-JP" dirty="0"/>
          </a:p>
          <a:p>
            <a:pPr lvl="1"/>
            <a:r>
              <a:rPr kumimoji="1" lang="en-US" altLang="ja-JP" dirty="0" smtClean="0"/>
              <a:t>Nifty </a:t>
            </a:r>
            <a:r>
              <a:rPr lang="en-US" altLang="ja-JP" dirty="0"/>
              <a:t>C</a:t>
            </a:r>
            <a:r>
              <a:rPr kumimoji="1" lang="en-US" altLang="ja-JP" dirty="0" smtClean="0"/>
              <a:t>loud mobile backend</a:t>
            </a:r>
            <a:r>
              <a:rPr lang="ja-JP" altLang="en-US" dirty="0" err="1" smtClean="0"/>
              <a:t>って</a:t>
            </a:r>
            <a:r>
              <a:rPr lang="ja-JP" altLang="en-US" dirty="0" smtClean="0"/>
              <a:t>何</a:t>
            </a:r>
            <a:r>
              <a:rPr kumimoji="1" lang="ja-JP" altLang="en-US" dirty="0" smtClean="0"/>
              <a:t>？</a:t>
            </a:r>
            <a:endParaRPr kumimoji="1" lang="en-US" altLang="ja-JP" dirty="0" smtClean="0"/>
          </a:p>
          <a:p>
            <a:pPr lvl="2"/>
            <a:r>
              <a:rPr lang="ja-JP" altLang="en-US" dirty="0"/>
              <a:t>特徴</a:t>
            </a:r>
            <a:r>
              <a:rPr lang="ja-JP" altLang="en-US" dirty="0" smtClean="0"/>
              <a:t>と機能の説明</a:t>
            </a:r>
            <a:endParaRPr kumimoji="1" lang="en-US" altLang="ja-JP" dirty="0" smtClean="0"/>
          </a:p>
          <a:p>
            <a:pPr lvl="1"/>
            <a:r>
              <a:rPr lang="ja-JP" altLang="en-US" dirty="0"/>
              <a:t>今日</a:t>
            </a:r>
            <a:r>
              <a:rPr lang="ja-JP" altLang="en-US" dirty="0" smtClean="0"/>
              <a:t>の</a:t>
            </a:r>
            <a:r>
              <a:rPr lang="ja-JP" altLang="en-US" dirty="0"/>
              <a:t>ハンズオン</a:t>
            </a:r>
            <a:r>
              <a:rPr lang="ja-JP" altLang="en-US" dirty="0" smtClean="0"/>
              <a:t>の範囲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アカウント、</a:t>
            </a:r>
            <a:r>
              <a:rPr lang="en-US" altLang="ja-JP" dirty="0" smtClean="0"/>
              <a:t>API</a:t>
            </a:r>
            <a:r>
              <a:rPr lang="ja-JP" altLang="en-US" dirty="0" smtClean="0"/>
              <a:t>キーの説明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データストアへのデータインポート方法</a:t>
            </a:r>
            <a:endParaRPr lang="en-US" altLang="ja-JP" dirty="0" smtClean="0"/>
          </a:p>
          <a:p>
            <a:pPr lvl="2"/>
            <a:r>
              <a:rPr lang="en-US" altLang="ja-JP" dirty="0" smtClean="0"/>
              <a:t>Node.js</a:t>
            </a:r>
            <a:r>
              <a:rPr lang="ja-JP" altLang="en-US" dirty="0" smtClean="0"/>
              <a:t>を利用したデータの読み書き</a:t>
            </a:r>
            <a:endParaRPr lang="en-US" altLang="ja-JP" dirty="0" smtClean="0"/>
          </a:p>
          <a:p>
            <a:pPr lvl="2"/>
            <a:r>
              <a:rPr lang="en-US" altLang="ja-JP" dirty="0" err="1" smtClean="0"/>
              <a:t>IoT</a:t>
            </a:r>
            <a:r>
              <a:rPr lang="ja-JP" altLang="en-US" dirty="0" smtClean="0"/>
              <a:t>との連携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資料</a:t>
            </a:r>
            <a:r>
              <a:rPr kumimoji="1" lang="ja-JP" altLang="en-US" dirty="0"/>
              <a:t>一覧</a:t>
            </a:r>
            <a:endParaRPr kumimoji="1" lang="en-US" altLang="ja-JP" dirty="0" smtClean="0"/>
          </a:p>
          <a:p>
            <a:pPr lvl="2"/>
            <a:r>
              <a:rPr lang="ja-JP" altLang="en-US" dirty="0" smtClean="0"/>
              <a:t>参考資料</a:t>
            </a:r>
            <a:r>
              <a:rPr lang="en-US" altLang="ja-JP" dirty="0" smtClean="0"/>
              <a:t>URL</a:t>
            </a:r>
            <a:r>
              <a:rPr lang="ja-JP" altLang="en-US" dirty="0" smtClean="0"/>
              <a:t>の一覧</a:t>
            </a:r>
            <a:endParaRPr lang="en-US" altLang="ja-JP" dirty="0"/>
          </a:p>
          <a:p>
            <a:pPr lvl="2"/>
            <a:endParaRPr kumimoji="1" lang="en-US" altLang="ja-JP" dirty="0" smtClean="0"/>
          </a:p>
          <a:p>
            <a:r>
              <a:rPr lang="ja-JP" altLang="en-US" dirty="0" smtClean="0"/>
              <a:t>今日の資料とソースは、</a:t>
            </a:r>
            <a:r>
              <a:rPr lang="en-US" altLang="ja-JP" dirty="0" smtClean="0"/>
              <a:t>GitHub</a:t>
            </a:r>
            <a:r>
              <a:rPr lang="ja-JP" altLang="en-US" dirty="0" smtClean="0"/>
              <a:t>にあります！</a:t>
            </a:r>
            <a:r>
              <a:rPr lang="en-US" altLang="ja-JP" dirty="0" smtClean="0"/>
              <a:t>https</a:t>
            </a:r>
            <a:r>
              <a:rPr lang="en-US" altLang="ja-JP" dirty="0"/>
              <a:t>://github.com/hiroyuki-ichikawa/NCMB_shinsyu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733540728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Nifty Cloud mobile backend</a:t>
            </a:r>
            <a:r>
              <a:rPr lang="ja-JP" altLang="en-US" dirty="0" err="1"/>
              <a:t>って</a:t>
            </a:r>
            <a:r>
              <a:rPr lang="ja-JP" altLang="en-US" dirty="0"/>
              <a:t>何？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自前サーバーを用意せずに、よく使うスマホ、</a:t>
            </a:r>
            <a:r>
              <a:rPr lang="en-US" altLang="ja-JP" dirty="0" smtClean="0"/>
              <a:t>Web</a:t>
            </a:r>
            <a:r>
              <a:rPr lang="ja-JP" altLang="en-US" dirty="0" smtClean="0"/>
              <a:t>の機能を</a:t>
            </a:r>
            <a:r>
              <a:rPr lang="en-US" altLang="ja-JP" dirty="0" smtClean="0"/>
              <a:t>Nifty Cloud mobile backend</a:t>
            </a:r>
            <a:r>
              <a:rPr lang="ja-JP" altLang="en-US" dirty="0" smtClean="0"/>
              <a:t>で肩代わりできます。開発時間、サーバーコストの削減に威力を発揮します。</a:t>
            </a:r>
            <a:endParaRPr lang="en-US" altLang="ja-JP" dirty="0" smtClean="0"/>
          </a:p>
          <a:p>
            <a:r>
              <a:rPr lang="ja-JP" altLang="en-US" dirty="0" smtClean="0"/>
              <a:t>メイン機能は６種類</a:t>
            </a:r>
            <a:endParaRPr lang="en-US" altLang="ja-JP" dirty="0"/>
          </a:p>
          <a:p>
            <a:endParaRPr lang="en-US" altLang="ja-JP" dirty="0" smtClean="0"/>
          </a:p>
          <a:p>
            <a:endParaRPr lang="en-US" altLang="ja-JP" dirty="0"/>
          </a:p>
          <a:p>
            <a:endParaRPr lang="en-US" altLang="ja-JP" dirty="0" smtClean="0"/>
          </a:p>
          <a:p>
            <a:endParaRPr lang="en-US" altLang="ja-JP" dirty="0"/>
          </a:p>
          <a:p>
            <a:endParaRPr lang="en-US" altLang="ja-JP" dirty="0" smtClean="0"/>
          </a:p>
          <a:p>
            <a:pPr lvl="1"/>
            <a:r>
              <a:rPr kumimoji="1" lang="en-US" altLang="ja-JP" dirty="0" err="1" smtClean="0"/>
              <a:t>SiOS</a:t>
            </a:r>
            <a:r>
              <a:rPr kumimoji="1" lang="en-US" altLang="ja-JP" dirty="0" smtClean="0"/>
              <a:t>/Android/</a:t>
            </a:r>
            <a:r>
              <a:rPr kumimoji="1" lang="en-US" altLang="ja-JP" dirty="0" err="1" smtClean="0"/>
              <a:t>Javascript</a:t>
            </a:r>
            <a:r>
              <a:rPr kumimoji="1" lang="en-US" altLang="ja-JP" dirty="0" smtClean="0"/>
              <a:t>/UNITY</a:t>
            </a:r>
            <a:r>
              <a:rPr lang="ja-JP" altLang="en-US" dirty="0" smtClean="0"/>
              <a:t>で利用できます。</a:t>
            </a:r>
            <a:endParaRPr lang="en-US" altLang="ja-JP" dirty="0" smtClean="0"/>
          </a:p>
          <a:p>
            <a:pPr lvl="1"/>
            <a:r>
              <a:rPr kumimoji="1" lang="en-US" altLang="ja-JP" dirty="0" smtClean="0"/>
              <a:t>API</a:t>
            </a:r>
            <a:r>
              <a:rPr kumimoji="1" lang="ja-JP" altLang="en-US" dirty="0" smtClean="0"/>
              <a:t>は月に</a:t>
            </a:r>
            <a:r>
              <a:rPr kumimoji="1" lang="en-US" altLang="ja-JP" dirty="0" smtClean="0"/>
              <a:t>200</a:t>
            </a:r>
            <a:r>
              <a:rPr kumimoji="1" lang="ja-JP" altLang="en-US" dirty="0" smtClean="0"/>
              <a:t>万回使っても無料！</a:t>
            </a:r>
            <a:r>
              <a:rPr kumimoji="1" lang="en-US" altLang="ja-JP" dirty="0" smtClean="0"/>
              <a:t>5</a:t>
            </a:r>
            <a:r>
              <a:rPr kumimoji="1" lang="ja-JP" altLang="en-US" dirty="0" smtClean="0"/>
              <a:t>秒に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度センサーからデータ送信しても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月に</a:t>
            </a:r>
            <a:r>
              <a:rPr kumimoji="1" lang="en-US" altLang="ja-JP" dirty="0" smtClean="0"/>
              <a:t>50</a:t>
            </a:r>
            <a:r>
              <a:rPr kumimoji="1" lang="ja-JP" altLang="en-US" dirty="0" smtClean="0"/>
              <a:t>万回です。</a:t>
            </a:r>
            <a:r>
              <a:rPr kumimoji="1" lang="en-US" altLang="ja-JP" dirty="0" err="1" smtClean="0"/>
              <a:t>IoT</a:t>
            </a:r>
            <a:r>
              <a:rPr kumimoji="1" lang="ja-JP" altLang="en-US" dirty="0" smtClean="0"/>
              <a:t>でも十分耐えられます。</a:t>
            </a:r>
            <a:endParaRPr kumimoji="1" lang="en-US" altLang="ja-JP" dirty="0" smtClean="0"/>
          </a:p>
          <a:p>
            <a:pPr lvl="1"/>
            <a:r>
              <a:rPr lang="ja-JP" altLang="en-US" dirty="0"/>
              <a:t>ストレージ</a:t>
            </a:r>
            <a:r>
              <a:rPr lang="ja-JP" altLang="en-US" dirty="0" smtClean="0"/>
              <a:t>もタップリ</a:t>
            </a:r>
            <a:r>
              <a:rPr lang="en-US" altLang="ja-JP" dirty="0" smtClean="0"/>
              <a:t>5G</a:t>
            </a:r>
            <a:r>
              <a:rPr lang="ja-JP" altLang="en-US" dirty="0" smtClean="0"/>
              <a:t>利用できます、テストデータもガンガン突っ込めます。</a:t>
            </a:r>
            <a:endParaRPr kumimoji="1" lang="en-US" altLang="ja-JP" dirty="0" smtClean="0"/>
          </a:p>
          <a:p>
            <a:pPr marL="0" indent="0">
              <a:buNone/>
            </a:pPr>
            <a:endParaRPr kumimoji="1" lang="en-US" altLang="ja-JP" dirty="0" smtClean="0"/>
          </a:p>
          <a:p>
            <a:r>
              <a:rPr lang="ja-JP" altLang="en-US" dirty="0"/>
              <a:t>今日</a:t>
            </a:r>
            <a:r>
              <a:rPr lang="ja-JP" altLang="en-US" dirty="0" smtClean="0"/>
              <a:t>は、この中から、データストア、緯度経度登録・検索を使って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サンプルを作成します。</a:t>
            </a:r>
            <a:endParaRPr kumimoji="1" lang="en-US" altLang="ja-JP" dirty="0" smtClean="0"/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ja-JP"/>
          </a:p>
        </p:txBody>
      </p:sp>
      <p:graphicFrame>
        <p:nvGraphicFramePr>
          <p:cNvPr id="5" name="表 4"/>
          <p:cNvGraphicFramePr>
            <a:graphicFrameLocks noGrp="1"/>
          </p:cNvGraphicFramePr>
          <p:nvPr/>
        </p:nvGraphicFramePr>
        <p:xfrm>
          <a:off x="683568" y="2420888"/>
          <a:ext cx="8208912" cy="17281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36304"/>
                <a:gridCol w="2736304"/>
                <a:gridCol w="2736304"/>
              </a:tblGrid>
              <a:tr h="864096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【</a:t>
                      </a:r>
                      <a:r>
                        <a:rPr kumimoji="1" lang="ja-JP" altLang="en-US" dirty="0" smtClean="0"/>
                        <a:t>①プッシュ通知</a:t>
                      </a:r>
                      <a:r>
                        <a:rPr kumimoji="1" lang="en-US" altLang="ja-JP" dirty="0" smtClean="0"/>
                        <a:t>】</a:t>
                      </a:r>
                      <a:br>
                        <a:rPr kumimoji="1" lang="en-US" altLang="ja-JP" dirty="0" smtClean="0"/>
                      </a:br>
                      <a:r>
                        <a:rPr kumimoji="1" lang="ja-JP" altLang="en-US" sz="1600" dirty="0" smtClean="0"/>
                        <a:t>アプリにダッシュボード上からメッセージを通知！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【</a:t>
                      </a:r>
                      <a:r>
                        <a:rPr kumimoji="1" lang="ja-JP" altLang="en-US" dirty="0" smtClean="0"/>
                        <a:t>②会員管理・認証</a:t>
                      </a:r>
                      <a:r>
                        <a:rPr kumimoji="1" lang="en-US" altLang="ja-JP" dirty="0" smtClean="0"/>
                        <a:t>】</a:t>
                      </a:r>
                      <a:br>
                        <a:rPr kumimoji="1" lang="en-US" altLang="ja-JP" dirty="0" smtClean="0"/>
                      </a:br>
                      <a:r>
                        <a:rPr kumimoji="1" lang="ja-JP" altLang="en-US" sz="1600" dirty="0" smtClean="0"/>
                        <a:t>面倒なユーザー管理もメールだけでらくらく登録。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【</a:t>
                      </a:r>
                      <a:r>
                        <a:rPr kumimoji="1" lang="ja-JP" altLang="en-US" dirty="0" smtClean="0"/>
                        <a:t>③</a:t>
                      </a:r>
                      <a:r>
                        <a:rPr kumimoji="1" lang="en-US" altLang="ja-JP" dirty="0" smtClean="0"/>
                        <a:t>SNS</a:t>
                      </a:r>
                      <a:r>
                        <a:rPr kumimoji="1" lang="ja-JP" altLang="en-US" dirty="0" smtClean="0"/>
                        <a:t>連携</a:t>
                      </a:r>
                      <a:r>
                        <a:rPr kumimoji="1" lang="en-US" altLang="ja-JP" dirty="0" smtClean="0"/>
                        <a:t>】</a:t>
                      </a:r>
                      <a:br>
                        <a:rPr kumimoji="1" lang="en-US" altLang="ja-JP" dirty="0" smtClean="0"/>
                      </a:br>
                      <a:r>
                        <a:rPr kumimoji="1" lang="en-US" altLang="ja-JP" sz="1600" dirty="0" err="1" smtClean="0"/>
                        <a:t>Twitter,Facebook,Google</a:t>
                      </a:r>
                      <a:r>
                        <a:rPr kumimoji="1" lang="en-US" altLang="ja-JP" sz="1600" dirty="0" smtClean="0"/>
                        <a:t>+</a:t>
                      </a:r>
                      <a:r>
                        <a:rPr kumimoji="1" lang="ja-JP" altLang="en-US" sz="1600" dirty="0" smtClean="0"/>
                        <a:t>のユーザー認証も可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864096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【</a:t>
                      </a:r>
                      <a:r>
                        <a:rPr kumimoji="1" lang="ja-JP" altLang="en-US" dirty="0" smtClean="0"/>
                        <a:t>④テータストア</a:t>
                      </a:r>
                      <a:r>
                        <a:rPr kumimoji="1" lang="en-US" altLang="ja-JP" dirty="0" smtClean="0"/>
                        <a:t>】</a:t>
                      </a:r>
                      <a:br>
                        <a:rPr kumimoji="1" lang="en-US" altLang="ja-JP" dirty="0" smtClean="0"/>
                      </a:br>
                      <a:r>
                        <a:rPr kumimoji="1" lang="en-US" altLang="ja-JP" sz="1600" dirty="0" smtClean="0"/>
                        <a:t>NoSQL</a:t>
                      </a:r>
                      <a:r>
                        <a:rPr kumimoji="1" lang="ja-JP" altLang="en-US" sz="1600" dirty="0" smtClean="0"/>
                        <a:t>形式の柔軟な</a:t>
                      </a:r>
                      <a:r>
                        <a:rPr kumimoji="1" lang="en-US" altLang="ja-JP" sz="1600" dirty="0" smtClean="0"/>
                        <a:t>DB</a:t>
                      </a:r>
                      <a:r>
                        <a:rPr kumimoji="1" lang="ja-JP" altLang="en-US" sz="1600" dirty="0" err="1" smtClean="0"/>
                        <a:t>。</a:t>
                      </a:r>
                      <a:r>
                        <a:rPr kumimoji="1" lang="en-US" altLang="ja-JP" sz="1600" dirty="0" err="1" smtClean="0"/>
                        <a:t>Json</a:t>
                      </a:r>
                      <a:r>
                        <a:rPr kumimoji="1" lang="en-US" altLang="ja-JP" sz="1600" dirty="0" smtClean="0"/>
                        <a:t>/csv/txt</a:t>
                      </a:r>
                      <a:r>
                        <a:rPr kumimoji="1" lang="ja-JP" altLang="en-US" sz="1600" dirty="0" smtClean="0"/>
                        <a:t>もインポート可。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【</a:t>
                      </a:r>
                      <a:r>
                        <a:rPr kumimoji="1" lang="ja-JP" altLang="en-US" dirty="0" smtClean="0"/>
                        <a:t>⑤ファイルストア</a:t>
                      </a:r>
                      <a:r>
                        <a:rPr kumimoji="1" lang="en-US" altLang="ja-JP" dirty="0" smtClean="0"/>
                        <a:t>】</a:t>
                      </a:r>
                      <a:br>
                        <a:rPr kumimoji="1" lang="en-US" altLang="ja-JP" dirty="0" smtClean="0"/>
                      </a:br>
                      <a:r>
                        <a:rPr kumimoji="1" lang="ja-JP" altLang="en-US" sz="1600" dirty="0" smtClean="0"/>
                        <a:t>静的ファイルのセーブ・ロードが可能。</a:t>
                      </a:r>
                      <a:r>
                        <a:rPr kumimoji="1" lang="en-US" altLang="ja-JP" sz="1600" dirty="0" smtClean="0"/>
                        <a:t>https</a:t>
                      </a:r>
                      <a:r>
                        <a:rPr kumimoji="1" lang="ja-JP" altLang="en-US" sz="1600" dirty="0" smtClean="0"/>
                        <a:t>でアクセスも可。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【</a:t>
                      </a:r>
                      <a:r>
                        <a:rPr kumimoji="1" lang="ja-JP" altLang="en-US" dirty="0" smtClean="0"/>
                        <a:t>⑥緯度経度検索</a:t>
                      </a:r>
                      <a:r>
                        <a:rPr kumimoji="1" lang="en-US" altLang="ja-JP" dirty="0" smtClean="0"/>
                        <a:t>】</a:t>
                      </a:r>
                    </a:p>
                    <a:p>
                      <a:r>
                        <a:rPr kumimoji="1" lang="en-US" altLang="ja-JP" sz="1600" dirty="0" smtClean="0"/>
                        <a:t>GPS</a:t>
                      </a:r>
                      <a:r>
                        <a:rPr kumimoji="1" lang="ja-JP" altLang="en-US" sz="1600" dirty="0" smtClean="0"/>
                        <a:t>機能などを利用した位置情報を保存・管理。</a:t>
                      </a:r>
                      <a:endParaRPr kumimoji="1" lang="ja-JP" alt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0889739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今日</a:t>
            </a:r>
            <a:r>
              <a:rPr lang="ja-JP" altLang="en-US" dirty="0" smtClean="0"/>
              <a:t>の</a:t>
            </a:r>
            <a:r>
              <a:rPr lang="ja-JP" altLang="en-US" dirty="0"/>
              <a:t>ハンズオン</a:t>
            </a:r>
            <a:r>
              <a:rPr lang="ja-JP" altLang="en-US" dirty="0" smtClean="0"/>
              <a:t>の</a:t>
            </a:r>
            <a:r>
              <a:rPr lang="ja-JP" altLang="en-US" dirty="0"/>
              <a:t>範囲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今日のハンズオンでは、信州観光ハッカソンでは、観光と</a:t>
            </a:r>
            <a:r>
              <a:rPr lang="en-US" altLang="ja-JP" dirty="0" err="1" smtClean="0"/>
              <a:t>IoT</a:t>
            </a:r>
            <a:r>
              <a:rPr lang="ja-JP" altLang="en-US" dirty="0" smtClean="0"/>
              <a:t>をテーマとしているため、緯度経度の利用、</a:t>
            </a:r>
            <a:r>
              <a:rPr lang="en-US" altLang="ja-JP" dirty="0" err="1" smtClean="0"/>
              <a:t>IoT</a:t>
            </a:r>
            <a:r>
              <a:rPr lang="ja-JP" altLang="en-US" dirty="0" smtClean="0"/>
              <a:t>からの利用法を対象とします。</a:t>
            </a:r>
            <a:endParaRPr lang="en-US" altLang="ja-JP" dirty="0" smtClean="0"/>
          </a:p>
          <a:p>
            <a:endParaRPr lang="en-US" altLang="ja-JP" dirty="0" smtClean="0"/>
          </a:p>
          <a:p>
            <a:r>
              <a:rPr lang="ja-JP" altLang="en-US" dirty="0" smtClean="0"/>
              <a:t>具体的には、データストアへデータのインポート、</a:t>
            </a:r>
            <a:r>
              <a:rPr lang="en-US" altLang="ja-JP" dirty="0" smtClean="0"/>
              <a:t>Node.js</a:t>
            </a:r>
            <a:r>
              <a:rPr lang="ja-JP" altLang="en-US" dirty="0" smtClean="0"/>
              <a:t>からの書き込み、読み込みをします。流れとしては下記</a:t>
            </a:r>
            <a:r>
              <a:rPr lang="ja-JP" altLang="en-US" dirty="0"/>
              <a:t>５</a:t>
            </a:r>
            <a:r>
              <a:rPr lang="ja-JP" altLang="en-US" dirty="0" smtClean="0"/>
              <a:t>ステップで進めます。</a:t>
            </a:r>
            <a:endParaRPr lang="en-US" altLang="ja-JP" dirty="0" smtClean="0"/>
          </a:p>
          <a:p>
            <a:endParaRPr lang="en-US" altLang="ja-JP" dirty="0"/>
          </a:p>
          <a:p>
            <a:endParaRPr lang="en-US" altLang="ja-JP" dirty="0" smtClean="0"/>
          </a:p>
          <a:p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endParaRPr lang="en-US" altLang="ja-JP" dirty="0" smtClean="0"/>
          </a:p>
          <a:p>
            <a:endParaRPr lang="en-US" altLang="ja-JP" dirty="0"/>
          </a:p>
          <a:p>
            <a:endParaRPr lang="en-US" altLang="ja-JP" dirty="0" smtClean="0"/>
          </a:p>
          <a:p>
            <a:r>
              <a:rPr lang="ja-JP" altLang="en-US" dirty="0" smtClean="0"/>
              <a:t>その</a:t>
            </a:r>
            <a:r>
              <a:rPr lang="ja-JP" altLang="en-US" dirty="0"/>
              <a:t>他</a:t>
            </a:r>
            <a:r>
              <a:rPr lang="ja-JP" altLang="en-US" dirty="0" smtClean="0"/>
              <a:t>の機能は、ドキュメントサイトで確認してみてください。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それでも、分からない場合は、ハッカソン中は市川を捕まえてください。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>http://mb.cloud.nifty.com/doc/current/</a:t>
            </a:r>
          </a:p>
          <a:p>
            <a:endParaRPr lang="en-US" altLang="ja-JP" dirty="0" smtClean="0"/>
          </a:p>
          <a:p>
            <a:pPr marL="0" indent="0">
              <a:buNone/>
            </a:pPr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ja-JP"/>
          </a:p>
        </p:txBody>
      </p:sp>
      <p:sp>
        <p:nvSpPr>
          <p:cNvPr id="10" name="ホームベース 9"/>
          <p:cNvSpPr/>
          <p:nvPr/>
        </p:nvSpPr>
        <p:spPr bwMode="auto">
          <a:xfrm>
            <a:off x="6959553" y="2996952"/>
            <a:ext cx="2004935" cy="648072"/>
          </a:xfrm>
          <a:prstGeom prst="homePlate">
            <a:avLst/>
          </a:prstGeom>
          <a:solidFill>
            <a:schemeClr val="accent3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⑤</a:t>
            </a:r>
            <a:r>
              <a:rPr kumimoji="0" lang="en-US" altLang="ja-JP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IoT</a:t>
            </a:r>
            <a:r>
              <a:rPr kumimoji="0" lang="ja-JP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で利用</a:t>
            </a:r>
            <a:r>
              <a:rPr kumimoji="0" lang="en-US" altLang="ja-JP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ja-JP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ja-JP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する場合</a:t>
            </a:r>
          </a:p>
        </p:txBody>
      </p:sp>
      <p:sp>
        <p:nvSpPr>
          <p:cNvPr id="9" name="ホームベース 8"/>
          <p:cNvSpPr/>
          <p:nvPr/>
        </p:nvSpPr>
        <p:spPr bwMode="auto">
          <a:xfrm>
            <a:off x="5375377" y="2994245"/>
            <a:ext cx="2004935" cy="648072"/>
          </a:xfrm>
          <a:prstGeom prst="homePlate">
            <a:avLst/>
          </a:prstGeom>
          <a:solidFill>
            <a:schemeClr val="accent3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④</a:t>
            </a:r>
            <a:r>
              <a:rPr kumimoji="0" lang="en-US" altLang="ja-JP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Node.js</a:t>
            </a:r>
            <a:br>
              <a:rPr kumimoji="0" lang="en-US" altLang="ja-JP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ja-JP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での</a:t>
            </a:r>
            <a:r>
              <a:rPr kumimoji="0" lang="ja-JP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読み書き</a:t>
            </a:r>
          </a:p>
        </p:txBody>
      </p:sp>
      <p:sp>
        <p:nvSpPr>
          <p:cNvPr id="8" name="ホームベース 7"/>
          <p:cNvSpPr/>
          <p:nvPr/>
        </p:nvSpPr>
        <p:spPr bwMode="auto">
          <a:xfrm>
            <a:off x="3669763" y="2994245"/>
            <a:ext cx="2004935" cy="648072"/>
          </a:xfrm>
          <a:prstGeom prst="homePlate">
            <a:avLst/>
          </a:prstGeom>
          <a:solidFill>
            <a:schemeClr val="accent3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③データストアへ</a:t>
            </a:r>
            <a:r>
              <a:rPr kumimoji="0" lang="en-US" altLang="ja-JP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ja-JP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ja-JP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インポート</a:t>
            </a:r>
          </a:p>
        </p:txBody>
      </p:sp>
      <p:sp>
        <p:nvSpPr>
          <p:cNvPr id="7" name="ホームベース 6"/>
          <p:cNvSpPr/>
          <p:nvPr/>
        </p:nvSpPr>
        <p:spPr bwMode="auto">
          <a:xfrm>
            <a:off x="1979712" y="2994245"/>
            <a:ext cx="2004935" cy="648072"/>
          </a:xfrm>
          <a:prstGeom prst="homePlate">
            <a:avLst/>
          </a:prstGeom>
          <a:solidFill>
            <a:schemeClr val="accent3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②</a:t>
            </a:r>
            <a:r>
              <a:rPr kumimoji="0" lang="en-US" altLang="ja-JP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ja-JP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ja-JP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アプリ登録</a:t>
            </a:r>
          </a:p>
        </p:txBody>
      </p:sp>
      <p:sp>
        <p:nvSpPr>
          <p:cNvPr id="6" name="ホームベース 5"/>
          <p:cNvSpPr/>
          <p:nvPr/>
        </p:nvSpPr>
        <p:spPr bwMode="auto">
          <a:xfrm>
            <a:off x="323528" y="2994245"/>
            <a:ext cx="2004935" cy="648072"/>
          </a:xfrm>
          <a:prstGeom prst="homePlate">
            <a:avLst/>
          </a:prstGeom>
          <a:solidFill>
            <a:schemeClr val="accent3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①アカウント</a:t>
            </a:r>
            <a:r>
              <a:rPr kumimoji="0" lang="en-US" altLang="ja-JP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ja-JP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ja-JP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作成</a:t>
            </a:r>
          </a:p>
        </p:txBody>
      </p:sp>
    </p:spTree>
    <p:extLst>
      <p:ext uri="{BB962C8B-B14F-4D97-AF65-F5344CB8AC3E}">
        <p14:creationId xmlns:p14="http://schemas.microsoft.com/office/powerpoint/2010/main" val="3274981556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①アカウント</a:t>
            </a:r>
            <a:r>
              <a:rPr lang="ja-JP" altLang="en-US" dirty="0"/>
              <a:t>作成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ja-JP" dirty="0" smtClean="0"/>
          </a:p>
          <a:p>
            <a:endParaRPr lang="en-US" altLang="ja-JP" dirty="0"/>
          </a:p>
          <a:p>
            <a:endParaRPr lang="en-US" altLang="ja-JP" dirty="0" smtClean="0"/>
          </a:p>
          <a:p>
            <a:r>
              <a:rPr lang="ja-JP" altLang="en-US" dirty="0"/>
              <a:t>まずは、ログイン画面から新規アカウントを作成しましょう</a:t>
            </a:r>
            <a:r>
              <a:rPr lang="ja-JP" altLang="en-US" dirty="0" smtClean="0"/>
              <a:t>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下記のサイトから、「</a:t>
            </a:r>
            <a:r>
              <a:rPr lang="en-US" altLang="ja-JP" dirty="0" smtClean="0"/>
              <a:t>@nifty</a:t>
            </a:r>
            <a:r>
              <a:rPr lang="ja-JP" altLang="en-US" dirty="0" smtClean="0"/>
              <a:t>会員</a:t>
            </a:r>
            <a:r>
              <a:rPr lang="en-US" altLang="ja-JP" dirty="0" smtClean="0"/>
              <a:t>	</a:t>
            </a:r>
            <a:r>
              <a:rPr lang="ja-JP" altLang="en-US" dirty="0" smtClean="0"/>
              <a:t>に新規登録する（無料）」を選び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アカウントを作成しましょう。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>https://sso.nifty.com/pub/login.cgi?service=ncmb&amp;back=https%3a%2f%2fconsole.mb.cloud.nifty.com%2f&amp;am=1.2.0</a:t>
            </a:r>
            <a:endParaRPr lang="en-US" altLang="ja-JP" dirty="0" smtClean="0"/>
          </a:p>
          <a:p>
            <a:endParaRPr lang="en-US" altLang="ja-JP" dirty="0" smtClean="0"/>
          </a:p>
          <a:p>
            <a:endParaRPr lang="en-US" altLang="ja-JP" dirty="0" smtClean="0"/>
          </a:p>
          <a:p>
            <a:pPr marL="0" indent="0">
              <a:buNone/>
            </a:pPr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ja-JP"/>
          </a:p>
        </p:txBody>
      </p:sp>
      <p:sp>
        <p:nvSpPr>
          <p:cNvPr id="10" name="ホームベース 9"/>
          <p:cNvSpPr/>
          <p:nvPr/>
        </p:nvSpPr>
        <p:spPr bwMode="auto">
          <a:xfrm>
            <a:off x="6959553" y="1196752"/>
            <a:ext cx="2004935" cy="648072"/>
          </a:xfrm>
          <a:prstGeom prst="homePlate">
            <a:avLst/>
          </a:prstGeom>
          <a:solidFill>
            <a:schemeClr val="accent3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⑤</a:t>
            </a:r>
            <a:r>
              <a:rPr kumimoji="0" lang="en-US" altLang="ja-JP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IoT</a:t>
            </a:r>
            <a:r>
              <a:rPr kumimoji="0" lang="ja-JP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で利用</a:t>
            </a:r>
            <a:r>
              <a:rPr kumimoji="0" lang="en-US" altLang="ja-JP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ja-JP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ja-JP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する場合</a:t>
            </a:r>
          </a:p>
        </p:txBody>
      </p:sp>
      <p:sp>
        <p:nvSpPr>
          <p:cNvPr id="9" name="ホームベース 8"/>
          <p:cNvSpPr/>
          <p:nvPr/>
        </p:nvSpPr>
        <p:spPr bwMode="auto">
          <a:xfrm>
            <a:off x="5375377" y="1194045"/>
            <a:ext cx="2004935" cy="648072"/>
          </a:xfrm>
          <a:prstGeom prst="homePlate">
            <a:avLst/>
          </a:prstGeom>
          <a:solidFill>
            <a:schemeClr val="accent3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④</a:t>
            </a:r>
            <a:r>
              <a:rPr kumimoji="0" lang="en-US" altLang="ja-JP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Node.js</a:t>
            </a:r>
            <a:br>
              <a:rPr kumimoji="0" lang="en-US" altLang="ja-JP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ja-JP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での</a:t>
            </a:r>
            <a:r>
              <a:rPr kumimoji="0" lang="ja-JP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読み書き</a:t>
            </a:r>
          </a:p>
        </p:txBody>
      </p:sp>
      <p:sp>
        <p:nvSpPr>
          <p:cNvPr id="8" name="ホームベース 7"/>
          <p:cNvSpPr/>
          <p:nvPr/>
        </p:nvSpPr>
        <p:spPr bwMode="auto">
          <a:xfrm>
            <a:off x="3669763" y="1194045"/>
            <a:ext cx="2004935" cy="648072"/>
          </a:xfrm>
          <a:prstGeom prst="homePlate">
            <a:avLst/>
          </a:prstGeom>
          <a:solidFill>
            <a:schemeClr val="accent3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③データストアへ</a:t>
            </a:r>
            <a:r>
              <a:rPr kumimoji="0" lang="en-US" altLang="ja-JP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ja-JP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ja-JP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インポート</a:t>
            </a:r>
          </a:p>
        </p:txBody>
      </p:sp>
      <p:sp>
        <p:nvSpPr>
          <p:cNvPr id="7" name="ホームベース 6"/>
          <p:cNvSpPr/>
          <p:nvPr/>
        </p:nvSpPr>
        <p:spPr bwMode="auto">
          <a:xfrm>
            <a:off x="1979712" y="1194045"/>
            <a:ext cx="2004935" cy="648072"/>
          </a:xfrm>
          <a:prstGeom prst="homePlate">
            <a:avLst/>
          </a:prstGeom>
          <a:solidFill>
            <a:schemeClr val="accent3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②</a:t>
            </a:r>
            <a:r>
              <a:rPr kumimoji="0" lang="en-US" altLang="ja-JP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ja-JP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ja-JP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アプリ登録</a:t>
            </a:r>
          </a:p>
        </p:txBody>
      </p:sp>
      <p:sp>
        <p:nvSpPr>
          <p:cNvPr id="6" name="ホームベース 5"/>
          <p:cNvSpPr/>
          <p:nvPr/>
        </p:nvSpPr>
        <p:spPr bwMode="auto">
          <a:xfrm>
            <a:off x="323528" y="1194045"/>
            <a:ext cx="2004935" cy="648072"/>
          </a:xfrm>
          <a:prstGeom prst="homePlat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①アカウント</a:t>
            </a:r>
            <a:r>
              <a:rPr kumimoji="0" lang="en-US" altLang="ja-JP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ja-JP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ja-JP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作成</a:t>
            </a:r>
          </a:p>
        </p:txBody>
      </p:sp>
    </p:spTree>
    <p:extLst>
      <p:ext uri="{BB962C8B-B14F-4D97-AF65-F5344CB8AC3E}">
        <p14:creationId xmlns:p14="http://schemas.microsoft.com/office/powerpoint/2010/main" val="4221097305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②</a:t>
            </a:r>
            <a:r>
              <a:rPr lang="ja-JP" altLang="en-US" dirty="0" smtClean="0"/>
              <a:t>アプリ登録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ja-JP" dirty="0" smtClean="0"/>
          </a:p>
          <a:p>
            <a:endParaRPr lang="en-US" altLang="ja-JP" dirty="0"/>
          </a:p>
          <a:p>
            <a:endParaRPr lang="en-US" altLang="ja-JP" dirty="0" smtClean="0"/>
          </a:p>
          <a:p>
            <a:r>
              <a:rPr lang="ja-JP" altLang="en-US" dirty="0" smtClean="0"/>
              <a:t>アプリ</a:t>
            </a:r>
            <a:r>
              <a:rPr lang="ja-JP" altLang="en-US" dirty="0"/>
              <a:t>登録</a:t>
            </a:r>
            <a:r>
              <a:rPr lang="ja-JP" altLang="en-US" dirty="0" smtClean="0"/>
              <a:t>をしないと、プログラムで指定する</a:t>
            </a:r>
            <a:r>
              <a:rPr lang="en-US" altLang="ja-JP" dirty="0" smtClean="0"/>
              <a:t>API</a:t>
            </a:r>
            <a:r>
              <a:rPr lang="ja-JP" altLang="en-US" dirty="0" smtClean="0"/>
              <a:t>キーが得られません。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ログイン</a:t>
            </a:r>
            <a:r>
              <a:rPr lang="ja-JP" altLang="en-US" dirty="0"/>
              <a:t>後</a:t>
            </a:r>
            <a:r>
              <a:rPr lang="ja-JP" altLang="en-US" dirty="0" smtClean="0"/>
              <a:t>の</a:t>
            </a:r>
            <a:r>
              <a:rPr lang="ja-JP" altLang="en-US" dirty="0"/>
              <a:t>ダッシュボード</a:t>
            </a:r>
            <a:r>
              <a:rPr lang="ja-JP" altLang="en-US" dirty="0" smtClean="0"/>
              <a:t>の</a:t>
            </a:r>
            <a:r>
              <a:rPr lang="ja-JP" altLang="en-US" dirty="0"/>
              <a:t>画面</a:t>
            </a:r>
            <a:r>
              <a:rPr lang="ja-JP" altLang="en-US" dirty="0" smtClean="0"/>
              <a:t>から、下記手順でアプリ登録してください。</a:t>
            </a:r>
            <a:endParaRPr lang="en-US" altLang="ja-JP" dirty="0" smtClean="0"/>
          </a:p>
          <a:p>
            <a:pPr marL="788987" lvl="1" indent="-342900">
              <a:buFont typeface="+mj-lt"/>
              <a:buAutoNum type="arabicPeriod"/>
            </a:pPr>
            <a:r>
              <a:rPr lang="ja-JP" altLang="en-US" dirty="0" smtClean="0"/>
              <a:t>アプリ設定を選択</a:t>
            </a:r>
            <a:endParaRPr lang="en-US" altLang="ja-JP" dirty="0" smtClean="0"/>
          </a:p>
          <a:p>
            <a:pPr marL="788987" lvl="1" indent="-342900">
              <a:buFont typeface="+mj-lt"/>
              <a:buAutoNum type="arabicPeriod"/>
            </a:pPr>
            <a:r>
              <a:rPr lang="ja-JP" altLang="en-US" dirty="0" smtClean="0"/>
              <a:t>＋新しいアプリを選び、アプリ名を「</a:t>
            </a:r>
            <a:r>
              <a:rPr lang="en-US" altLang="ja-JP" dirty="0" err="1" smtClean="0"/>
              <a:t>Shinsyu</a:t>
            </a:r>
            <a:r>
              <a:rPr lang="ja-JP" altLang="en-US" dirty="0" smtClean="0"/>
              <a:t>」で登録する</a:t>
            </a:r>
            <a:endParaRPr lang="en-US" altLang="ja-JP" dirty="0" smtClean="0"/>
          </a:p>
          <a:p>
            <a:pPr marL="788987" lvl="1" indent="-342900">
              <a:buFont typeface="+mj-lt"/>
              <a:buAutoNum type="arabicPeriod"/>
            </a:pPr>
            <a:r>
              <a:rPr lang="ja-JP" altLang="en-US" dirty="0"/>
              <a:t>アプリ</a:t>
            </a:r>
            <a:r>
              <a:rPr lang="ja-JP" altLang="en-US" dirty="0" smtClean="0"/>
              <a:t>ができると、アプリ設定：基本の箇所に</a:t>
            </a:r>
            <a:r>
              <a:rPr lang="en-US" altLang="ja-JP" dirty="0" smtClean="0"/>
              <a:t>API</a:t>
            </a:r>
            <a:r>
              <a:rPr lang="ja-JP" altLang="en-US" dirty="0" smtClean="0"/>
              <a:t>キーが表示されます。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API</a:t>
            </a:r>
            <a:r>
              <a:rPr lang="ja-JP" altLang="en-US" dirty="0" smtClean="0"/>
              <a:t>キーは、ソースコードの中で利用しますので、その際確認してください。</a:t>
            </a:r>
            <a:endParaRPr lang="en-US" altLang="ja-JP" dirty="0" smtClean="0"/>
          </a:p>
          <a:p>
            <a:pPr marL="0" indent="0">
              <a:buNone/>
            </a:pPr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ja-JP"/>
          </a:p>
        </p:txBody>
      </p:sp>
      <p:sp>
        <p:nvSpPr>
          <p:cNvPr id="10" name="ホームベース 9"/>
          <p:cNvSpPr/>
          <p:nvPr/>
        </p:nvSpPr>
        <p:spPr bwMode="auto">
          <a:xfrm>
            <a:off x="6959553" y="1196752"/>
            <a:ext cx="2004935" cy="648072"/>
          </a:xfrm>
          <a:prstGeom prst="homePlate">
            <a:avLst/>
          </a:prstGeom>
          <a:solidFill>
            <a:schemeClr val="accent3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⑤</a:t>
            </a:r>
            <a:r>
              <a:rPr kumimoji="0" lang="en-US" altLang="ja-JP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IoT</a:t>
            </a:r>
            <a:r>
              <a:rPr kumimoji="0" lang="ja-JP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で利用</a:t>
            </a:r>
            <a:r>
              <a:rPr kumimoji="0" lang="en-US" altLang="ja-JP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ja-JP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ja-JP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する場合</a:t>
            </a:r>
          </a:p>
        </p:txBody>
      </p:sp>
      <p:sp>
        <p:nvSpPr>
          <p:cNvPr id="9" name="ホームベース 8"/>
          <p:cNvSpPr/>
          <p:nvPr/>
        </p:nvSpPr>
        <p:spPr bwMode="auto">
          <a:xfrm>
            <a:off x="5375377" y="1194045"/>
            <a:ext cx="2004935" cy="648072"/>
          </a:xfrm>
          <a:prstGeom prst="homePlate">
            <a:avLst/>
          </a:prstGeom>
          <a:solidFill>
            <a:schemeClr val="accent3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④</a:t>
            </a:r>
            <a:r>
              <a:rPr kumimoji="0" lang="en-US" altLang="ja-JP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Node.js</a:t>
            </a:r>
            <a:br>
              <a:rPr kumimoji="0" lang="en-US" altLang="ja-JP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ja-JP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での</a:t>
            </a:r>
            <a:r>
              <a:rPr kumimoji="0" lang="ja-JP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読み書き</a:t>
            </a:r>
          </a:p>
        </p:txBody>
      </p:sp>
      <p:sp>
        <p:nvSpPr>
          <p:cNvPr id="8" name="ホームベース 7"/>
          <p:cNvSpPr/>
          <p:nvPr/>
        </p:nvSpPr>
        <p:spPr bwMode="auto">
          <a:xfrm>
            <a:off x="3669763" y="1194045"/>
            <a:ext cx="2004935" cy="648072"/>
          </a:xfrm>
          <a:prstGeom prst="homePlate">
            <a:avLst/>
          </a:prstGeom>
          <a:solidFill>
            <a:schemeClr val="accent3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③データストアへ</a:t>
            </a:r>
            <a:r>
              <a:rPr kumimoji="0" lang="en-US" altLang="ja-JP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ja-JP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ja-JP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インポート</a:t>
            </a:r>
          </a:p>
        </p:txBody>
      </p:sp>
      <p:sp>
        <p:nvSpPr>
          <p:cNvPr id="7" name="ホームベース 6"/>
          <p:cNvSpPr/>
          <p:nvPr/>
        </p:nvSpPr>
        <p:spPr bwMode="auto">
          <a:xfrm>
            <a:off x="1979712" y="1194045"/>
            <a:ext cx="2004935" cy="648072"/>
          </a:xfrm>
          <a:prstGeom prst="homePlat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②</a:t>
            </a:r>
            <a:r>
              <a:rPr kumimoji="0" lang="en-US" altLang="ja-JP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ja-JP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ja-JP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アプリ登録</a:t>
            </a:r>
          </a:p>
        </p:txBody>
      </p:sp>
      <p:sp>
        <p:nvSpPr>
          <p:cNvPr id="6" name="ホームベース 5"/>
          <p:cNvSpPr/>
          <p:nvPr/>
        </p:nvSpPr>
        <p:spPr bwMode="auto">
          <a:xfrm>
            <a:off x="323528" y="1194045"/>
            <a:ext cx="2004935" cy="648072"/>
          </a:xfrm>
          <a:prstGeom prst="homePlat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①アカウント</a:t>
            </a:r>
            <a:r>
              <a:rPr kumimoji="0" lang="en-US" altLang="ja-JP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ja-JP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ja-JP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作成</a:t>
            </a:r>
          </a:p>
        </p:txBody>
      </p:sp>
    </p:spTree>
    <p:extLst>
      <p:ext uri="{BB962C8B-B14F-4D97-AF65-F5344CB8AC3E}">
        <p14:creationId xmlns:p14="http://schemas.microsoft.com/office/powerpoint/2010/main" val="1202935233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③データストアへインポート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ja-JP" dirty="0" smtClean="0"/>
          </a:p>
          <a:p>
            <a:endParaRPr lang="en-US" altLang="ja-JP" dirty="0"/>
          </a:p>
          <a:p>
            <a:endParaRPr lang="en-US" altLang="ja-JP" dirty="0" smtClean="0"/>
          </a:p>
          <a:p>
            <a:r>
              <a:rPr lang="ja-JP" altLang="en-US" dirty="0" smtClean="0"/>
              <a:t>データストアは、</a:t>
            </a:r>
            <a:r>
              <a:rPr lang="en-US" altLang="ja-JP" dirty="0" smtClean="0"/>
              <a:t>NoSQL</a:t>
            </a:r>
            <a:r>
              <a:rPr lang="ja-JP" altLang="en-US" dirty="0" smtClean="0"/>
              <a:t>形式の柔軟な</a:t>
            </a:r>
            <a:r>
              <a:rPr lang="en-US" altLang="ja-JP" dirty="0" smtClean="0"/>
              <a:t>DB</a:t>
            </a:r>
            <a:r>
              <a:rPr lang="ja-JP" altLang="en-US" dirty="0" smtClean="0"/>
              <a:t>です。途中で、カラムを増やすこともできます。</a:t>
            </a:r>
            <a:endParaRPr lang="en-US" altLang="ja-JP" dirty="0"/>
          </a:p>
          <a:p>
            <a:r>
              <a:rPr lang="ja-JP" altLang="en-US" dirty="0" smtClean="0"/>
              <a:t>１レコードずつ登録することも出来ますが、今回はファイルからインポートする方法を試します。</a:t>
            </a:r>
            <a:endParaRPr lang="en-US" altLang="ja-JP" dirty="0" smtClean="0"/>
          </a:p>
          <a:p>
            <a:r>
              <a:rPr lang="ja-JP" altLang="en-US" dirty="0"/>
              <a:t>ファイル</a:t>
            </a:r>
            <a:r>
              <a:rPr lang="ja-JP" altLang="en-US" dirty="0" smtClean="0"/>
              <a:t>の</a:t>
            </a:r>
            <a:r>
              <a:rPr lang="ja-JP" altLang="en-US" dirty="0"/>
              <a:t>インポート</a:t>
            </a:r>
            <a:r>
              <a:rPr lang="ja-JP" altLang="en-US" dirty="0" smtClean="0"/>
              <a:t>は、</a:t>
            </a:r>
            <a:r>
              <a:rPr lang="en-US" altLang="ja-JP" dirty="0" err="1" smtClean="0"/>
              <a:t>json</a:t>
            </a:r>
            <a:r>
              <a:rPr lang="en-US" altLang="ja-JP" dirty="0" smtClean="0"/>
              <a:t>/csv/txt</a:t>
            </a:r>
            <a:r>
              <a:rPr lang="ja-JP" altLang="en-US" dirty="0" smtClean="0"/>
              <a:t>の３種類に対応しています。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緯度経度</a:t>
            </a:r>
            <a:r>
              <a:rPr lang="ja-JP" altLang="en-US" dirty="0"/>
              <a:t>情報</a:t>
            </a:r>
            <a:r>
              <a:rPr lang="ja-JP" altLang="en-US" dirty="0" smtClean="0"/>
              <a:t>の入った、</a:t>
            </a:r>
            <a:r>
              <a:rPr lang="en-US" altLang="ja-JP" dirty="0" err="1" smtClean="0"/>
              <a:t>json</a:t>
            </a:r>
            <a:r>
              <a:rPr lang="ja-JP" altLang="en-US" dirty="0" smtClean="0"/>
              <a:t>ファイルを取り込んで見ましょう。</a:t>
            </a:r>
            <a:endParaRPr lang="en-US" altLang="ja-JP" dirty="0" smtClean="0"/>
          </a:p>
          <a:p>
            <a:r>
              <a:rPr lang="ja-JP" altLang="en-US" dirty="0" smtClean="0"/>
              <a:t>まずは、</a:t>
            </a:r>
            <a:r>
              <a:rPr lang="en-US" altLang="ja-JP" dirty="0" smtClean="0"/>
              <a:t>GitHub</a:t>
            </a:r>
            <a:r>
              <a:rPr lang="ja-JP" altLang="en-US" dirty="0" smtClean="0"/>
              <a:t>にある、</a:t>
            </a:r>
            <a:r>
              <a:rPr lang="en-US" altLang="ja-JP" dirty="0" err="1" smtClean="0"/>
              <a:t>sample.json</a:t>
            </a:r>
            <a:r>
              <a:rPr lang="ja-JP" altLang="en-US" dirty="0" smtClean="0"/>
              <a:t>を下記手順で登録しましょう。</a:t>
            </a:r>
            <a:endParaRPr lang="en-US" altLang="ja-JP" dirty="0" smtClean="0"/>
          </a:p>
          <a:p>
            <a:pPr marL="788987" lvl="1" indent="-342900">
              <a:buFont typeface="+mj-lt"/>
              <a:buAutoNum type="arabicPeriod"/>
            </a:pPr>
            <a:r>
              <a:rPr lang="ja-JP" altLang="en-US" dirty="0"/>
              <a:t>ダッシュボード</a:t>
            </a:r>
            <a:r>
              <a:rPr lang="ja-JP" altLang="en-US" dirty="0" smtClean="0"/>
              <a:t>からデータストアを選択します。</a:t>
            </a:r>
            <a:endParaRPr lang="en-US" altLang="ja-JP" dirty="0" smtClean="0"/>
          </a:p>
          <a:p>
            <a:pPr marL="788987" lvl="1" indent="-342900">
              <a:buFont typeface="+mj-lt"/>
              <a:buAutoNum type="arabicPeriod"/>
            </a:pPr>
            <a:r>
              <a:rPr lang="en-US" altLang="ja-JP" dirty="0" smtClean="0"/>
              <a:t>+</a:t>
            </a:r>
            <a:r>
              <a:rPr lang="ja-JP" altLang="en-US" dirty="0" smtClean="0"/>
              <a:t>作成（緑色）からインポートを選択し、</a:t>
            </a:r>
            <a:r>
              <a:rPr lang="en-US" altLang="ja-JP" dirty="0" err="1" smtClean="0"/>
              <a:t>sample.json</a:t>
            </a:r>
            <a:r>
              <a:rPr lang="ja-JP" altLang="en-US" dirty="0" smtClean="0"/>
              <a:t>を選んでください。</a:t>
            </a:r>
            <a:endParaRPr lang="en-US" altLang="ja-JP" dirty="0" smtClean="0"/>
          </a:p>
          <a:p>
            <a:pPr marL="788987" lvl="1" indent="-342900">
              <a:buFont typeface="+mj-lt"/>
              <a:buAutoNum type="arabicPeriod"/>
            </a:pPr>
            <a:r>
              <a:rPr lang="ja-JP" altLang="en-US" dirty="0" smtClean="0"/>
              <a:t>善光寺と信州大学が登録されれば、成功です。</a:t>
            </a:r>
            <a:endParaRPr lang="en-US" altLang="ja-JP" dirty="0" smtClean="0"/>
          </a:p>
          <a:p>
            <a:pPr marL="788987" lvl="1" indent="-342900">
              <a:buFont typeface="+mj-lt"/>
              <a:buAutoNum type="arabicPeriod"/>
            </a:pPr>
            <a:r>
              <a:rPr lang="ja-JP" altLang="en-US" dirty="0"/>
              <a:t>下</a:t>
            </a:r>
            <a:r>
              <a:rPr lang="ja-JP" altLang="en-US" dirty="0" smtClean="0"/>
              <a:t>にある絞込みで、</a:t>
            </a:r>
            <a:r>
              <a:rPr lang="en-US" altLang="ja-JP" dirty="0" smtClean="0"/>
              <a:t>geo</a:t>
            </a:r>
            <a:r>
              <a:rPr lang="ja-JP" altLang="en-US" dirty="0" smtClean="0"/>
              <a:t>が</a:t>
            </a:r>
            <a:r>
              <a:rPr lang="en-US" altLang="ja-JP" dirty="0" smtClean="0"/>
              <a:t>36.2502824,137.9763241</a:t>
            </a:r>
            <a:r>
              <a:rPr lang="ja-JP" altLang="en-US" dirty="0" err="1" smtClean="0"/>
              <a:t>、</a:t>
            </a:r>
            <a:r>
              <a:rPr lang="ja-JP" altLang="en-US" dirty="0" smtClean="0"/>
              <a:t>緯度経度、と位置が近い、</a:t>
            </a:r>
            <a:r>
              <a:rPr lang="en-US" altLang="ja-JP" dirty="0" smtClean="0"/>
              <a:t>5</a:t>
            </a:r>
            <a:r>
              <a:rPr lang="ja-JP" altLang="en-US" dirty="0" err="1" smtClean="0"/>
              <a:t>、</a:t>
            </a:r>
            <a:r>
              <a:rPr lang="ja-JP" altLang="en-US" dirty="0" smtClean="0"/>
              <a:t>キロメートル以内　で１件に絞り込めるか確認しましょう。</a:t>
            </a:r>
            <a:endParaRPr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ja-JP"/>
          </a:p>
        </p:txBody>
      </p:sp>
      <p:sp>
        <p:nvSpPr>
          <p:cNvPr id="10" name="ホームベース 9"/>
          <p:cNvSpPr/>
          <p:nvPr/>
        </p:nvSpPr>
        <p:spPr bwMode="auto">
          <a:xfrm>
            <a:off x="6959553" y="1196752"/>
            <a:ext cx="2004935" cy="648072"/>
          </a:xfrm>
          <a:prstGeom prst="homePlate">
            <a:avLst/>
          </a:prstGeom>
          <a:solidFill>
            <a:schemeClr val="accent3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⑤</a:t>
            </a:r>
            <a:r>
              <a:rPr kumimoji="0" lang="en-US" altLang="ja-JP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IoT</a:t>
            </a:r>
            <a:r>
              <a:rPr kumimoji="0" lang="ja-JP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で利用</a:t>
            </a:r>
            <a:r>
              <a:rPr kumimoji="0" lang="en-US" altLang="ja-JP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ja-JP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ja-JP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する場合</a:t>
            </a:r>
          </a:p>
        </p:txBody>
      </p:sp>
      <p:sp>
        <p:nvSpPr>
          <p:cNvPr id="9" name="ホームベース 8"/>
          <p:cNvSpPr/>
          <p:nvPr/>
        </p:nvSpPr>
        <p:spPr bwMode="auto">
          <a:xfrm>
            <a:off x="5375377" y="1194045"/>
            <a:ext cx="2004935" cy="648072"/>
          </a:xfrm>
          <a:prstGeom prst="homePlate">
            <a:avLst/>
          </a:prstGeom>
          <a:solidFill>
            <a:schemeClr val="accent3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④</a:t>
            </a:r>
            <a:r>
              <a:rPr kumimoji="0" lang="en-US" altLang="ja-JP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Node.js</a:t>
            </a:r>
            <a:br>
              <a:rPr kumimoji="0" lang="en-US" altLang="ja-JP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ja-JP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での</a:t>
            </a:r>
            <a:r>
              <a:rPr kumimoji="0" lang="ja-JP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読み書き</a:t>
            </a:r>
          </a:p>
        </p:txBody>
      </p:sp>
      <p:sp>
        <p:nvSpPr>
          <p:cNvPr id="8" name="ホームベース 7"/>
          <p:cNvSpPr/>
          <p:nvPr/>
        </p:nvSpPr>
        <p:spPr bwMode="auto">
          <a:xfrm>
            <a:off x="3669763" y="1194045"/>
            <a:ext cx="2004935" cy="648072"/>
          </a:xfrm>
          <a:prstGeom prst="homePlat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③データストアへ</a:t>
            </a:r>
            <a:r>
              <a:rPr kumimoji="0" lang="en-US" altLang="ja-JP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ja-JP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ja-JP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インポート</a:t>
            </a:r>
          </a:p>
        </p:txBody>
      </p:sp>
      <p:sp>
        <p:nvSpPr>
          <p:cNvPr id="7" name="ホームベース 6"/>
          <p:cNvSpPr/>
          <p:nvPr/>
        </p:nvSpPr>
        <p:spPr bwMode="auto">
          <a:xfrm>
            <a:off x="1979712" y="1194045"/>
            <a:ext cx="2004935" cy="648072"/>
          </a:xfrm>
          <a:prstGeom prst="homePlat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②</a:t>
            </a:r>
            <a:r>
              <a:rPr kumimoji="0" lang="en-US" altLang="ja-JP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ja-JP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ja-JP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アプリ登録</a:t>
            </a:r>
          </a:p>
        </p:txBody>
      </p:sp>
      <p:sp>
        <p:nvSpPr>
          <p:cNvPr id="6" name="ホームベース 5"/>
          <p:cNvSpPr/>
          <p:nvPr/>
        </p:nvSpPr>
        <p:spPr bwMode="auto">
          <a:xfrm>
            <a:off x="323528" y="1194045"/>
            <a:ext cx="2004935" cy="648072"/>
          </a:xfrm>
          <a:prstGeom prst="homePlat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①アカウント</a:t>
            </a:r>
            <a:r>
              <a:rPr kumimoji="0" lang="en-US" altLang="ja-JP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ja-JP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ja-JP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作成</a:t>
            </a:r>
          </a:p>
        </p:txBody>
      </p:sp>
    </p:spTree>
    <p:extLst>
      <p:ext uri="{BB962C8B-B14F-4D97-AF65-F5344CB8AC3E}">
        <p14:creationId xmlns:p14="http://schemas.microsoft.com/office/powerpoint/2010/main" val="2137415544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④</a:t>
            </a:r>
            <a:r>
              <a:rPr lang="en-US" altLang="ja-JP" dirty="0" smtClean="0"/>
              <a:t>Node.js</a:t>
            </a:r>
            <a:r>
              <a:rPr lang="ja-JP" altLang="en-US" dirty="0" err="1" smtClean="0"/>
              <a:t>での</a:t>
            </a:r>
            <a:r>
              <a:rPr lang="ja-JP" altLang="en-US" dirty="0" smtClean="0"/>
              <a:t>読み書き（</a:t>
            </a:r>
            <a:r>
              <a:rPr lang="en-US" altLang="ja-JP" dirty="0" smtClean="0"/>
              <a:t>1/2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ja-JP" dirty="0" smtClean="0"/>
          </a:p>
          <a:p>
            <a:endParaRPr lang="en-US" altLang="ja-JP" dirty="0" smtClean="0"/>
          </a:p>
          <a:p>
            <a:pPr marL="0" indent="0">
              <a:buNone/>
            </a:pPr>
            <a:endParaRPr lang="en-US" altLang="ja-JP" dirty="0" smtClean="0"/>
          </a:p>
          <a:p>
            <a:r>
              <a:rPr lang="en-US" altLang="ja-JP" dirty="0" err="1" smtClean="0"/>
              <a:t>Javascript</a:t>
            </a:r>
            <a:r>
              <a:rPr lang="ja-JP" altLang="en-US" dirty="0" smtClean="0"/>
              <a:t>から読み書きの確認をするため、ここでは</a:t>
            </a:r>
            <a:r>
              <a:rPr lang="en-US" altLang="ja-JP" dirty="0" smtClean="0"/>
              <a:t>Node.js</a:t>
            </a:r>
            <a:r>
              <a:rPr lang="ja-JP" altLang="en-US" dirty="0" smtClean="0"/>
              <a:t>を利用します。サンプルコードは、</a:t>
            </a:r>
            <a:r>
              <a:rPr lang="en-US" altLang="ja-JP" dirty="0" smtClean="0"/>
              <a:t>GitHub</a:t>
            </a:r>
            <a:r>
              <a:rPr lang="ja-JP" altLang="en-US" dirty="0" smtClean="0"/>
              <a:t>にある</a:t>
            </a:r>
            <a:r>
              <a:rPr lang="en-US" altLang="ja-JP" dirty="0" smtClean="0"/>
              <a:t>sample.js</a:t>
            </a:r>
            <a:r>
              <a:rPr lang="ja-JP" altLang="en-US" dirty="0" smtClean="0"/>
              <a:t>になります。</a:t>
            </a:r>
            <a:endParaRPr lang="en-US" altLang="ja-JP" dirty="0" smtClean="0"/>
          </a:p>
          <a:p>
            <a:r>
              <a:rPr lang="en-US" altLang="ja-JP" dirty="0" smtClean="0"/>
              <a:t>Node.js</a:t>
            </a:r>
            <a:r>
              <a:rPr lang="ja-JP" altLang="en-US" dirty="0" smtClean="0"/>
              <a:t>で利用するためには、</a:t>
            </a:r>
            <a:r>
              <a:rPr lang="en-US" altLang="ja-JP" dirty="0" err="1" smtClean="0"/>
              <a:t>npm</a:t>
            </a:r>
            <a:r>
              <a:rPr lang="en-US" altLang="ja-JP" dirty="0" smtClean="0"/>
              <a:t> install –S </a:t>
            </a:r>
            <a:r>
              <a:rPr lang="en-US" altLang="ja-JP" dirty="0" err="1" smtClean="0"/>
              <a:t>ncmb</a:t>
            </a:r>
            <a:r>
              <a:rPr lang="ja-JP" altLang="en-US" dirty="0" smtClean="0"/>
              <a:t>でライブラリを取り込む必要があります。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>
                <a:hlinkClick r:id="rId2"/>
              </a:rPr>
              <a:t>http://</a:t>
            </a:r>
            <a:r>
              <a:rPr lang="en-US" altLang="ja-JP" dirty="0" smtClean="0">
                <a:hlinkClick r:id="rId2"/>
              </a:rPr>
              <a:t>mb.cloud.nifty.com/doc/current/introduction/quickstart_javascript.html</a:t>
            </a:r>
            <a:endParaRPr lang="en-US" altLang="ja-JP" dirty="0" smtClean="0"/>
          </a:p>
          <a:p>
            <a:r>
              <a:rPr lang="ja-JP" altLang="en-US" dirty="0" smtClean="0"/>
              <a:t>今回のサンプルコードは、</a:t>
            </a:r>
            <a:r>
              <a:rPr lang="en-US" altLang="ja-JP" dirty="0" smtClean="0"/>
              <a:t>http</a:t>
            </a:r>
            <a:r>
              <a:rPr lang="ja-JP" altLang="en-US" dirty="0" err="1" smtClean="0"/>
              <a:t>、</a:t>
            </a:r>
            <a:r>
              <a:rPr lang="en-US" altLang="ja-JP" dirty="0" err="1" smtClean="0"/>
              <a:t>url</a:t>
            </a:r>
            <a:r>
              <a:rPr lang="ja-JP" altLang="en-US" dirty="0" err="1" smtClean="0"/>
              <a:t>、</a:t>
            </a:r>
            <a:r>
              <a:rPr lang="en-US" altLang="ja-JP" dirty="0" err="1" smtClean="0"/>
              <a:t>querystring</a:t>
            </a:r>
            <a:r>
              <a:rPr lang="ja-JP" altLang="en-US" dirty="0" smtClean="0"/>
              <a:t>も使っています。これらも、</a:t>
            </a:r>
            <a:r>
              <a:rPr lang="en-US" altLang="ja-JP" dirty="0" err="1" smtClean="0"/>
              <a:t>npm</a:t>
            </a:r>
            <a:r>
              <a:rPr lang="ja-JP" altLang="en-US" dirty="0" smtClean="0"/>
              <a:t>で事前に取り込みましょう。</a:t>
            </a:r>
            <a:r>
              <a:rPr lang="en-US" altLang="ja-JP" dirty="0" smtClean="0"/>
              <a:t>http</a:t>
            </a:r>
            <a:r>
              <a:rPr lang="ja-JP" altLang="en-US" dirty="0" smtClean="0"/>
              <a:t>サーバーとして利用しない場合は、これらのライブラリは必要ありません。</a:t>
            </a:r>
            <a:endParaRPr lang="en-US" altLang="ja-JP" dirty="0" smtClean="0"/>
          </a:p>
          <a:p>
            <a:r>
              <a:rPr lang="ja-JP" altLang="en-US" dirty="0" smtClean="0"/>
              <a:t>ソースコード</a:t>
            </a:r>
            <a:r>
              <a:rPr lang="ja-JP" altLang="en-US" dirty="0"/>
              <a:t>内</a:t>
            </a:r>
            <a:r>
              <a:rPr lang="ja-JP" altLang="en-US" dirty="0" smtClean="0"/>
              <a:t>の、アプリケーションキー、クライアントキーに</a:t>
            </a:r>
            <a:r>
              <a:rPr lang="ja-JP" altLang="en-US" dirty="0"/>
              <a:t>自分</a:t>
            </a:r>
            <a:r>
              <a:rPr lang="ja-JP" altLang="en-US" dirty="0" smtClean="0"/>
              <a:t>の</a:t>
            </a:r>
            <a:r>
              <a:rPr lang="en-US" altLang="ja-JP" dirty="0" smtClean="0"/>
              <a:t>API</a:t>
            </a:r>
            <a:r>
              <a:rPr lang="ja-JP" altLang="en-US" dirty="0" smtClean="0"/>
              <a:t>キーを書き込みましょう。また、</a:t>
            </a:r>
            <a:r>
              <a:rPr lang="en-US" altLang="ja-JP" dirty="0" smtClean="0"/>
              <a:t>17</a:t>
            </a:r>
            <a:r>
              <a:rPr lang="ja-JP" altLang="en-US" dirty="0" smtClean="0"/>
              <a:t>行目のテーブル名は、データストアに登録した名前を利用してください。</a:t>
            </a:r>
            <a:endParaRPr lang="en-US" altLang="ja-JP" dirty="0"/>
          </a:p>
          <a:p>
            <a:r>
              <a:rPr lang="ja-JP" altLang="en-US" dirty="0" smtClean="0"/>
              <a:t>コマンドラインから、</a:t>
            </a:r>
            <a:r>
              <a:rPr lang="en-US" altLang="ja-JP" dirty="0" smtClean="0"/>
              <a:t>“node sample.js”</a:t>
            </a:r>
            <a:r>
              <a:rPr lang="ja-JP" altLang="en-US" dirty="0" smtClean="0"/>
              <a:t>が起動します。</a:t>
            </a:r>
            <a:endParaRPr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ja-JP"/>
          </a:p>
        </p:txBody>
      </p:sp>
      <p:sp>
        <p:nvSpPr>
          <p:cNvPr id="10" name="ホームベース 9"/>
          <p:cNvSpPr/>
          <p:nvPr/>
        </p:nvSpPr>
        <p:spPr bwMode="auto">
          <a:xfrm>
            <a:off x="6959553" y="1196752"/>
            <a:ext cx="2004935" cy="648072"/>
          </a:xfrm>
          <a:prstGeom prst="homePlate">
            <a:avLst/>
          </a:prstGeom>
          <a:solidFill>
            <a:schemeClr val="accent3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⑤</a:t>
            </a:r>
            <a:r>
              <a:rPr kumimoji="0" lang="en-US" altLang="ja-JP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IoT</a:t>
            </a:r>
            <a:r>
              <a:rPr kumimoji="0" lang="ja-JP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で利用</a:t>
            </a:r>
            <a:r>
              <a:rPr kumimoji="0" lang="en-US" altLang="ja-JP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ja-JP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ja-JP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する場合</a:t>
            </a:r>
          </a:p>
        </p:txBody>
      </p:sp>
      <p:sp>
        <p:nvSpPr>
          <p:cNvPr id="9" name="ホームベース 8"/>
          <p:cNvSpPr/>
          <p:nvPr/>
        </p:nvSpPr>
        <p:spPr bwMode="auto">
          <a:xfrm>
            <a:off x="5375377" y="1194045"/>
            <a:ext cx="2004935" cy="648072"/>
          </a:xfrm>
          <a:prstGeom prst="homePlat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④</a:t>
            </a:r>
            <a:r>
              <a:rPr kumimoji="0" lang="en-US" altLang="ja-JP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Node.js</a:t>
            </a:r>
            <a:br>
              <a:rPr kumimoji="0" lang="en-US" altLang="ja-JP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ja-JP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での</a:t>
            </a:r>
            <a:r>
              <a:rPr kumimoji="0" lang="ja-JP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読み書き</a:t>
            </a:r>
          </a:p>
        </p:txBody>
      </p:sp>
      <p:sp>
        <p:nvSpPr>
          <p:cNvPr id="8" name="ホームベース 7"/>
          <p:cNvSpPr/>
          <p:nvPr/>
        </p:nvSpPr>
        <p:spPr bwMode="auto">
          <a:xfrm>
            <a:off x="3669763" y="1194045"/>
            <a:ext cx="2004935" cy="648072"/>
          </a:xfrm>
          <a:prstGeom prst="homePlat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③データストアへ</a:t>
            </a:r>
            <a:r>
              <a:rPr kumimoji="0" lang="en-US" altLang="ja-JP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ja-JP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ja-JP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インポート</a:t>
            </a:r>
          </a:p>
        </p:txBody>
      </p:sp>
      <p:sp>
        <p:nvSpPr>
          <p:cNvPr id="7" name="ホームベース 6"/>
          <p:cNvSpPr/>
          <p:nvPr/>
        </p:nvSpPr>
        <p:spPr bwMode="auto">
          <a:xfrm>
            <a:off x="1979712" y="1194045"/>
            <a:ext cx="2004935" cy="648072"/>
          </a:xfrm>
          <a:prstGeom prst="homePlat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②</a:t>
            </a:r>
            <a:r>
              <a:rPr kumimoji="0" lang="en-US" altLang="ja-JP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ja-JP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ja-JP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アプリ登録</a:t>
            </a:r>
          </a:p>
        </p:txBody>
      </p:sp>
      <p:sp>
        <p:nvSpPr>
          <p:cNvPr id="6" name="ホームベース 5"/>
          <p:cNvSpPr/>
          <p:nvPr/>
        </p:nvSpPr>
        <p:spPr bwMode="auto">
          <a:xfrm>
            <a:off x="323528" y="1194045"/>
            <a:ext cx="2004935" cy="648072"/>
          </a:xfrm>
          <a:prstGeom prst="homePlat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①アカウント</a:t>
            </a:r>
            <a:r>
              <a:rPr kumimoji="0" lang="en-US" altLang="ja-JP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ja-JP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ja-JP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作成</a:t>
            </a:r>
          </a:p>
        </p:txBody>
      </p:sp>
    </p:spTree>
    <p:extLst>
      <p:ext uri="{BB962C8B-B14F-4D97-AF65-F5344CB8AC3E}">
        <p14:creationId xmlns:p14="http://schemas.microsoft.com/office/powerpoint/2010/main" val="936836603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④</a:t>
            </a:r>
            <a:r>
              <a:rPr lang="en-US" altLang="ja-JP" dirty="0" smtClean="0"/>
              <a:t>Node.js</a:t>
            </a:r>
            <a:r>
              <a:rPr lang="ja-JP" altLang="en-US" dirty="0" err="1" smtClean="0"/>
              <a:t>での</a:t>
            </a:r>
            <a:r>
              <a:rPr lang="ja-JP" altLang="en-US" dirty="0" smtClean="0"/>
              <a:t>読み書き（</a:t>
            </a:r>
            <a:r>
              <a:rPr lang="en-US" altLang="ja-JP" dirty="0"/>
              <a:t>2</a:t>
            </a:r>
            <a:r>
              <a:rPr lang="en-US" altLang="ja-JP" dirty="0" smtClean="0"/>
              <a:t>/2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ja-JP" dirty="0" smtClean="0"/>
          </a:p>
          <a:p>
            <a:endParaRPr lang="en-US" altLang="ja-JP" dirty="0" smtClean="0"/>
          </a:p>
          <a:p>
            <a:pPr marL="0" indent="0">
              <a:buNone/>
            </a:pPr>
            <a:endParaRPr lang="en-US" altLang="ja-JP" dirty="0" smtClean="0"/>
          </a:p>
          <a:p>
            <a:r>
              <a:rPr lang="ja-JP" altLang="en-US" dirty="0" smtClean="0"/>
              <a:t>ローカル</a:t>
            </a:r>
            <a:r>
              <a:rPr lang="ja-JP" altLang="en-US" dirty="0"/>
              <a:t>環境</a:t>
            </a:r>
            <a:r>
              <a:rPr lang="ja-JP" altLang="en-US" dirty="0" smtClean="0"/>
              <a:t>で立ち上げている場合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下記の</a:t>
            </a:r>
            <a:r>
              <a:rPr lang="en-US" altLang="ja-JP" dirty="0" smtClean="0"/>
              <a:t>URL</a:t>
            </a:r>
            <a:r>
              <a:rPr lang="ja-JP" altLang="en-US" dirty="0" smtClean="0"/>
              <a:t>をブラウザから入力すると、善光寺の情報が表示されます。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smtClean="0">
                <a:hlinkClick r:id="rId2"/>
              </a:rPr>
              <a:t>http://localhost:3000/search</a:t>
            </a:r>
            <a:endParaRPr lang="en-US" altLang="ja-JP" dirty="0" smtClean="0"/>
          </a:p>
          <a:p>
            <a:pPr lvl="1"/>
            <a:r>
              <a:rPr lang="ja-JP" altLang="en-US" dirty="0"/>
              <a:t>下記</a:t>
            </a:r>
            <a:r>
              <a:rPr lang="ja-JP" altLang="en-US" dirty="0" smtClean="0"/>
              <a:t>の</a:t>
            </a:r>
            <a:r>
              <a:rPr lang="en-US" altLang="ja-JP" dirty="0" smtClean="0"/>
              <a:t>URL</a:t>
            </a:r>
            <a:r>
              <a:rPr lang="ja-JP" altLang="en-US" dirty="0" smtClean="0"/>
              <a:t>をブラウザから入力すると、信州大学工学部が登録されます。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 smtClean="0"/>
              <a:t>ダッシュボードから確認してください。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>http://localhost:3000/add?lat=36.6296225&amp;long=138.1816461&amp;name=</a:t>
            </a:r>
            <a:r>
              <a:rPr lang="ja-JP" altLang="en-US" dirty="0"/>
              <a:t>信州大学工</a:t>
            </a:r>
            <a:r>
              <a:rPr lang="ja-JP" altLang="en-US" dirty="0" smtClean="0"/>
              <a:t>学部</a:t>
            </a:r>
            <a:endParaRPr lang="en-US" altLang="ja-JP" dirty="0" smtClean="0"/>
          </a:p>
          <a:p>
            <a:pPr lvl="1"/>
            <a:endParaRPr lang="en-US" altLang="ja-JP" dirty="0"/>
          </a:p>
          <a:p>
            <a:r>
              <a:rPr lang="en-US" altLang="ja-JP" dirty="0" err="1" smtClean="0"/>
              <a:t>WebView</a:t>
            </a:r>
            <a:r>
              <a:rPr lang="ja-JP" altLang="en-US" dirty="0" smtClean="0"/>
              <a:t>のアプリでも、</a:t>
            </a:r>
            <a:r>
              <a:rPr lang="en-US" altLang="ja-JP" dirty="0" smtClean="0"/>
              <a:t>NCMB</a:t>
            </a:r>
            <a:r>
              <a:rPr lang="ja-JP" altLang="en-US" dirty="0" smtClean="0"/>
              <a:t>の</a:t>
            </a:r>
            <a:r>
              <a:rPr lang="en-US" altLang="ja-JP" dirty="0" err="1" smtClean="0"/>
              <a:t>javascript</a:t>
            </a:r>
            <a:r>
              <a:rPr lang="ja-JP" altLang="en-US" dirty="0" smtClean="0"/>
              <a:t>部分はほぼ同じものが使えます。</a:t>
            </a:r>
            <a:r>
              <a:rPr lang="en-US" altLang="ja-JP" dirty="0" smtClean="0"/>
              <a:t>http</a:t>
            </a:r>
            <a:r>
              <a:rPr lang="ja-JP" altLang="en-US" dirty="0" smtClean="0"/>
              <a:t>部分を外して確かめてみてください。</a:t>
            </a:r>
            <a:endParaRPr lang="en-US" altLang="ja-JP" dirty="0" smtClean="0"/>
          </a:p>
          <a:p>
            <a:endParaRPr lang="en-US" altLang="ja-JP" dirty="0"/>
          </a:p>
          <a:p>
            <a:endParaRPr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ja-JP"/>
          </a:p>
        </p:txBody>
      </p:sp>
      <p:sp>
        <p:nvSpPr>
          <p:cNvPr id="10" name="ホームベース 9"/>
          <p:cNvSpPr/>
          <p:nvPr/>
        </p:nvSpPr>
        <p:spPr bwMode="auto">
          <a:xfrm>
            <a:off x="6959553" y="1196752"/>
            <a:ext cx="2004935" cy="648072"/>
          </a:xfrm>
          <a:prstGeom prst="homePlate">
            <a:avLst/>
          </a:prstGeom>
          <a:solidFill>
            <a:schemeClr val="accent3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⑤</a:t>
            </a:r>
            <a:r>
              <a:rPr kumimoji="0" lang="en-US" altLang="ja-JP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IoT</a:t>
            </a:r>
            <a:r>
              <a:rPr kumimoji="0" lang="ja-JP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で利用</a:t>
            </a:r>
            <a:r>
              <a:rPr kumimoji="0" lang="en-US" altLang="ja-JP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ja-JP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ja-JP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する場合</a:t>
            </a:r>
          </a:p>
        </p:txBody>
      </p:sp>
      <p:sp>
        <p:nvSpPr>
          <p:cNvPr id="9" name="ホームベース 8"/>
          <p:cNvSpPr/>
          <p:nvPr/>
        </p:nvSpPr>
        <p:spPr bwMode="auto">
          <a:xfrm>
            <a:off x="5375377" y="1194045"/>
            <a:ext cx="2004935" cy="648072"/>
          </a:xfrm>
          <a:prstGeom prst="homePlat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④</a:t>
            </a:r>
            <a:r>
              <a:rPr kumimoji="0" lang="en-US" altLang="ja-JP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Node.js</a:t>
            </a:r>
            <a:br>
              <a:rPr kumimoji="0" lang="en-US" altLang="ja-JP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ja-JP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での</a:t>
            </a:r>
            <a:r>
              <a:rPr kumimoji="0" lang="ja-JP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読み書き</a:t>
            </a:r>
          </a:p>
        </p:txBody>
      </p:sp>
      <p:sp>
        <p:nvSpPr>
          <p:cNvPr id="8" name="ホームベース 7"/>
          <p:cNvSpPr/>
          <p:nvPr/>
        </p:nvSpPr>
        <p:spPr bwMode="auto">
          <a:xfrm>
            <a:off x="3669763" y="1194045"/>
            <a:ext cx="2004935" cy="648072"/>
          </a:xfrm>
          <a:prstGeom prst="homePlat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③データストアへ</a:t>
            </a:r>
            <a:r>
              <a:rPr kumimoji="0" lang="en-US" altLang="ja-JP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ja-JP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ja-JP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インポート</a:t>
            </a:r>
          </a:p>
        </p:txBody>
      </p:sp>
      <p:sp>
        <p:nvSpPr>
          <p:cNvPr id="7" name="ホームベース 6"/>
          <p:cNvSpPr/>
          <p:nvPr/>
        </p:nvSpPr>
        <p:spPr bwMode="auto">
          <a:xfrm>
            <a:off x="1979712" y="1194045"/>
            <a:ext cx="2004935" cy="648072"/>
          </a:xfrm>
          <a:prstGeom prst="homePlat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②</a:t>
            </a:r>
            <a:r>
              <a:rPr kumimoji="0" lang="en-US" altLang="ja-JP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ja-JP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ja-JP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アプリ登録</a:t>
            </a:r>
          </a:p>
        </p:txBody>
      </p:sp>
      <p:sp>
        <p:nvSpPr>
          <p:cNvPr id="6" name="ホームベース 5"/>
          <p:cNvSpPr/>
          <p:nvPr/>
        </p:nvSpPr>
        <p:spPr bwMode="auto">
          <a:xfrm>
            <a:off x="323528" y="1194045"/>
            <a:ext cx="2004935" cy="648072"/>
          </a:xfrm>
          <a:prstGeom prst="homePlat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①アカウント</a:t>
            </a:r>
            <a:r>
              <a:rPr kumimoji="0" lang="en-US" altLang="ja-JP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ja-JP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ja-JP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作成</a:t>
            </a:r>
          </a:p>
        </p:txBody>
      </p:sp>
    </p:spTree>
    <p:extLst>
      <p:ext uri="{BB962C8B-B14F-4D97-AF65-F5344CB8AC3E}">
        <p14:creationId xmlns:p14="http://schemas.microsoft.com/office/powerpoint/2010/main" val="2703769359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05_PowerPoint_Template_bobsleigh">
  <a:themeElements>
    <a:clrScheme name="05_PowerPoint_Template_bobsleigh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05_PowerPoint_Template_bobsleigh">
      <a:majorFont>
        <a:latin typeface="Trebuchet MS"/>
        <a:ea typeface="ＭＳ Ｐゴシック"/>
        <a:cs typeface=""/>
      </a:majorFont>
      <a:minorFont>
        <a:latin typeface="Trebuchet MS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sz="20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rebuchet MS" pitchFamily="34" charset="0"/>
            <a:ea typeface="ＭＳ Ｐゴシック" pitchFamily="50" charset="-128"/>
          </a:defRPr>
        </a:defPPr>
      </a:lstStyle>
    </a:lnDef>
  </a:objectDefaults>
  <a:extraClrSchemeLst>
    <a:extraClrScheme>
      <a:clrScheme name="05_PowerPoint_Template_bobsleigh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5_PowerPoint_Template_bobsleigh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5_PowerPoint_Template_bobsleigh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5_PowerPoint_Template_bobsleigh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5_PowerPoint_Template_bobsleigh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5_PowerPoint_Template_bobsleigh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5_PowerPoint_Template_bobsleigh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プレゼンテーション2" id="{E237D9D5-A23D-4967-9CCB-69EE5F5414FB}" vid="{E8803A65-B16A-459A-894B-4674118C49B9}"/>
    </a:ext>
  </a:extLst>
</a:theme>
</file>

<file path=ppt/theme/theme2.xml><?xml version="1.0" encoding="utf-8"?>
<a:theme xmlns:a="http://schemas.openxmlformats.org/drawingml/2006/main" name="Office ​​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​​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05_PowerPoint_Template_bobsleigh</Template>
  <TotalTime>1488</TotalTime>
  <Words>546</Words>
  <Application>Microsoft Office PowerPoint</Application>
  <PresentationFormat>画面に合わせる (4:3)</PresentationFormat>
  <Paragraphs>160</Paragraphs>
  <Slides>11</Slides>
  <Notes>0</Notes>
  <HiddenSlides>0</HiddenSlides>
  <MMClips>0</MMClips>
  <ScaleCrop>false</ScaleCrop>
  <HeadingPairs>
    <vt:vector size="8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  <vt:variant>
        <vt:lpstr>目的別スライド ショー</vt:lpstr>
      </vt:variant>
      <vt:variant>
        <vt:i4>1</vt:i4>
      </vt:variant>
    </vt:vector>
  </HeadingPairs>
  <TitlesOfParts>
    <vt:vector size="18" baseType="lpstr">
      <vt:lpstr>ＭＳ Ｐゴシック</vt:lpstr>
      <vt:lpstr>ＭＳ Ｐ明朝</vt:lpstr>
      <vt:lpstr>Times New Roman</vt:lpstr>
      <vt:lpstr>Trebuchet MS</vt:lpstr>
      <vt:lpstr>Wingdings</vt:lpstr>
      <vt:lpstr>05_PowerPoint_Template_bobsleigh</vt:lpstr>
      <vt:lpstr>NiftyCloudMobileBackend ハンズオン in 信州観光ハッカソン</vt:lpstr>
      <vt:lpstr>本日のハンズオンの内容</vt:lpstr>
      <vt:lpstr>Nifty Cloud mobile backendって何？</vt:lpstr>
      <vt:lpstr>今日のハンズオンの範囲</vt:lpstr>
      <vt:lpstr>①アカウント作成</vt:lpstr>
      <vt:lpstr>②アプリ登録</vt:lpstr>
      <vt:lpstr>③データストアへインポート</vt:lpstr>
      <vt:lpstr>④Node.jsでの読み書き（1/2）</vt:lpstr>
      <vt:lpstr>④Node.jsでの読み書き（2/2）</vt:lpstr>
      <vt:lpstr>⑤IoTで利用する場合</vt:lpstr>
      <vt:lpstr>資料一覧</vt:lpstr>
      <vt:lpstr>Customer Presentation</vt:lpstr>
    </vt:vector>
  </TitlesOfParts>
  <Manager/>
  <Company>ケンブリッジ・テクノロジー・パートナーズ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1.タイトルあ</dc:title>
  <dc:subject>【プロジェクト名】</dc:subject>
  <dc:creator/>
  <cp:lastModifiedBy>hichikawa8</cp:lastModifiedBy>
  <cp:revision>156</cp:revision>
  <cp:lastPrinted>2014-08-28T09:23:43Z</cp:lastPrinted>
  <dcterms:created xsi:type="dcterms:W3CDTF">2014-08-28T08:08:07Z</dcterms:created>
  <dcterms:modified xsi:type="dcterms:W3CDTF">2015-12-01T02:10:22Z</dcterms:modified>
</cp:coreProperties>
</file>