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22"/>
  </p:notesMasterIdLst>
  <p:handoutMasterIdLst>
    <p:handoutMasterId r:id="rId23"/>
  </p:handoutMasterIdLst>
  <p:sldIdLst>
    <p:sldId id="915" r:id="rId6"/>
    <p:sldId id="921" r:id="rId7"/>
    <p:sldId id="923" r:id="rId8"/>
    <p:sldId id="922" r:id="rId9"/>
    <p:sldId id="924" r:id="rId10"/>
    <p:sldId id="931" r:id="rId11"/>
    <p:sldId id="932" r:id="rId12"/>
    <p:sldId id="925" r:id="rId13"/>
    <p:sldId id="933" r:id="rId14"/>
    <p:sldId id="926" r:id="rId15"/>
    <p:sldId id="934" r:id="rId16"/>
    <p:sldId id="927" r:id="rId17"/>
    <p:sldId id="928" r:id="rId18"/>
    <p:sldId id="929" r:id="rId19"/>
    <p:sldId id="930" r:id="rId20"/>
    <p:sldId id="935" r:id="rId21"/>
  </p:sldIdLst>
  <p:sldSz cx="9144000" cy="6858000" type="screen4x3"/>
  <p:notesSz cx="6807200" cy="9939338"/>
  <p:custShowLst>
    <p:custShow name="Customer Presentation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FF"/>
    <a:srgbClr val="66FF33"/>
    <a:srgbClr val="33CC33"/>
    <a:srgbClr val="17A8F1"/>
    <a:srgbClr val="61B7E7"/>
    <a:srgbClr val="CC0000"/>
    <a:srgbClr val="000066"/>
    <a:srgbClr val="03A1D3"/>
    <a:srgbClr val="03A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9" autoAdjust="0"/>
    <p:restoredTop sz="91311" autoAdjust="0"/>
  </p:normalViewPr>
  <p:slideViewPr>
    <p:cSldViewPr>
      <p:cViewPr varScale="1">
        <p:scale>
          <a:sx n="85" d="100"/>
          <a:sy n="85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40069" y="0"/>
            <a:ext cx="186186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77497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0597" y="9677497"/>
            <a:ext cx="365658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1D5B0-926C-4BAF-871D-B49DE1271E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250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617874" y="1"/>
            <a:ext cx="189326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9974" y="4721226"/>
            <a:ext cx="6084719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16" tIns="46862" rIns="93716" bIns="468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0034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38401" y="9660034"/>
            <a:ext cx="368799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94B80B-605E-4582-8889-CDFAE77946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86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3429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5715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8001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0287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29797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V="1">
            <a:off x="1981200" y="0"/>
            <a:ext cx="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600200"/>
            <a:ext cx="6872287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5988" y="3094038"/>
            <a:ext cx="6929437" cy="920750"/>
          </a:xfrm>
        </p:spPr>
        <p:txBody>
          <a:bodyPr/>
          <a:lstStyle>
            <a:lvl1pPr>
              <a:defRPr sz="1800"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0" y="2979738"/>
            <a:ext cx="1981200" cy="387826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85184"/>
            <a:ext cx="1559055" cy="15590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" y="260648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6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3008525" cy="116092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459" y="273850"/>
            <a:ext cx="5111216" cy="5851644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327" y="1434770"/>
            <a:ext cx="3008525" cy="469072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37229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770" y="4799929"/>
            <a:ext cx="5485392" cy="56786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770" y="613224"/>
            <a:ext cx="5485392" cy="4114463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770" y="5367788"/>
            <a:ext cx="5485392" cy="80474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7384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172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337" y="273850"/>
            <a:ext cx="2057337" cy="58516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326" y="273850"/>
            <a:ext cx="6051065" cy="5851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076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1" y="-26988"/>
            <a:ext cx="915865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708" y="882651"/>
            <a:ext cx="465552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992" tIns="42497" rIns="84992" bIns="42497"/>
          <a:lstStyle/>
          <a:p>
            <a:pPr marL="316531" indent="-316531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1" lang="ja-JP" altLang="ja-JP" sz="1662">
              <a:solidFill>
                <a:prstClr val="black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-108438" y="6686551"/>
            <a:ext cx="3291254" cy="1642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831" dirty="0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24415" y="2636013"/>
            <a:ext cx="7663674" cy="86523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92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95921" y="4052976"/>
            <a:ext cx="4599716" cy="12482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dirty="0" smtClean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04738" y="6669088"/>
            <a:ext cx="539262" cy="188912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defRPr sz="1292" b="0">
                <a:latin typeface="Arial" charset="0"/>
                <a:ea typeface="ＭＳ Ｐゴシック" pitchFamily="50" charset="-128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EAF6DC-EAA7-475D-A828-2CB4D49FAD94}" type="slidenum">
              <a:rPr kumimoji="1" lang="ja-JP" altLang="en-US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2"/>
          <p:cNvSpPr>
            <a:spLocks noGrp="1"/>
          </p:cNvSpPr>
          <p:nvPr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dirty="0">
              <a:solidFill>
                <a:prstClr val="white"/>
              </a:solidFill>
            </a:endParaRPr>
          </a:p>
        </p:txBody>
      </p:sp>
      <p:pic>
        <p:nvPicPr>
          <p:cNvPr id="10" name="Picture 11" descr="na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16" y="44530"/>
            <a:ext cx="8229348" cy="63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87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896" y="4406796"/>
            <a:ext cx="7773282" cy="1362527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1896" y="2906502"/>
            <a:ext cx="7773282" cy="1500293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9384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327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32474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054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326" y="1535575"/>
            <a:ext cx="404034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326" y="2175677"/>
            <a:ext cx="404034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72" y="1535575"/>
            <a:ext cx="404160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3920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627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6100" y="1042989"/>
            <a:ext cx="8229600" cy="53383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8577263" y="6625706"/>
            <a:ext cx="54768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5932018"/>
            <a:ext cx="1905000" cy="1143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257"/>
            <a:ext cx="779528" cy="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6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4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3008525" cy="116092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459" y="273850"/>
            <a:ext cx="5111216" cy="5851644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327" y="1434770"/>
            <a:ext cx="3008525" cy="469072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82809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770" y="4799929"/>
            <a:ext cx="5485392" cy="56786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770" y="613224"/>
            <a:ext cx="5485392" cy="4114463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770" y="5367788"/>
            <a:ext cx="5485392" cy="80474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0230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8760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337" y="273850"/>
            <a:ext cx="2057337" cy="58516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326" y="273850"/>
            <a:ext cx="6051065" cy="5851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989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1" y="-26988"/>
            <a:ext cx="915865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708" y="882651"/>
            <a:ext cx="465552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992" tIns="42497" rIns="84992" bIns="42497"/>
          <a:lstStyle/>
          <a:p>
            <a:pPr marL="316531" indent="-316531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1" lang="ja-JP" altLang="ja-JP" sz="1662">
              <a:solidFill>
                <a:prstClr val="black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-108438" y="6686551"/>
            <a:ext cx="3291254" cy="1642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831" dirty="0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24415" y="2636013"/>
            <a:ext cx="7663674" cy="86523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92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95921" y="4052976"/>
            <a:ext cx="4599716" cy="12482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dirty="0" smtClean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04738" y="6669088"/>
            <a:ext cx="539262" cy="188912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defRPr sz="1292" b="0">
                <a:latin typeface="Arial" charset="0"/>
                <a:ea typeface="ＭＳ Ｐゴシック" pitchFamily="50" charset="-128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EAF6DC-EAA7-475D-A828-2CB4D49FAD94}" type="slidenum">
              <a:rPr kumimoji="1" lang="ja-JP" altLang="en-US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2"/>
          <p:cNvSpPr>
            <a:spLocks noGrp="1"/>
          </p:cNvSpPr>
          <p:nvPr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dirty="0">
              <a:solidFill>
                <a:prstClr val="white"/>
              </a:solidFill>
            </a:endParaRPr>
          </a:p>
        </p:txBody>
      </p:sp>
      <p:pic>
        <p:nvPicPr>
          <p:cNvPr id="10" name="Picture 11" descr="na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16" y="44530"/>
            <a:ext cx="8229348" cy="63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94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896" y="4406796"/>
            <a:ext cx="7773282" cy="1362527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1896" y="2906502"/>
            <a:ext cx="7773282" cy="1500293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739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327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32474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33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326" y="1535575"/>
            <a:ext cx="404034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326" y="2175677"/>
            <a:ext cx="404034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72" y="1535575"/>
            <a:ext cx="404160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7079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1" y="-26988"/>
            <a:ext cx="915865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708" y="882651"/>
            <a:ext cx="465552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992" tIns="42497" rIns="84992" bIns="42497"/>
          <a:lstStyle/>
          <a:p>
            <a:pPr marL="316531" indent="-316531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1" lang="ja-JP" altLang="ja-JP" sz="1662">
              <a:solidFill>
                <a:prstClr val="black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-108438" y="6686551"/>
            <a:ext cx="3291254" cy="1642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831" dirty="0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24415" y="2636013"/>
            <a:ext cx="7663674" cy="86523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92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95921" y="4052976"/>
            <a:ext cx="4599716" cy="12482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dirty="0" smtClean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04738" y="6669088"/>
            <a:ext cx="539262" cy="188912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defRPr sz="1292" b="0">
                <a:latin typeface="Arial" charset="0"/>
                <a:ea typeface="ＭＳ Ｐゴシック" pitchFamily="50" charset="-128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EAF6DC-EAA7-475D-A828-2CB4D49FAD94}" type="slidenum">
              <a:rPr kumimoji="1" lang="ja-JP" altLang="en-US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1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736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831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3008525" cy="116092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459" y="273850"/>
            <a:ext cx="5111216" cy="5851644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327" y="1434770"/>
            <a:ext cx="3008525" cy="469072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0939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770" y="4799929"/>
            <a:ext cx="5485392" cy="56786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770" y="613224"/>
            <a:ext cx="5485392" cy="4114463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770" y="5367788"/>
            <a:ext cx="5485392" cy="80474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4753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989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337" y="273850"/>
            <a:ext cx="2057337" cy="58516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326" y="273850"/>
            <a:ext cx="6051065" cy="5851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491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1" y="-26988"/>
            <a:ext cx="915865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708" y="882651"/>
            <a:ext cx="465552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992" tIns="42497" rIns="84992" bIns="42497"/>
          <a:lstStyle/>
          <a:p>
            <a:pPr marL="316531" indent="-316531">
              <a:spcBef>
                <a:spcPct val="20000"/>
              </a:spcBef>
              <a:defRPr/>
            </a:pPr>
            <a:endParaRPr kumimoji="1" lang="ja-JP" altLang="ja-JP" sz="2585" b="1">
              <a:solidFill>
                <a:prstClr val="black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hangingPunct="1">
              <a:defRPr/>
            </a:pPr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08438" y="6686551"/>
            <a:ext cx="3291254" cy="1642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hangingPunct="1">
              <a:defRPr/>
            </a:pPr>
            <a:r>
              <a:rPr kumimoji="1" lang="en-US" altLang="ja-JP" sz="831" dirty="0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24415" y="2636013"/>
            <a:ext cx="7663674" cy="86523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92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95921" y="4052976"/>
            <a:ext cx="4599716" cy="12482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 サブタイトルの書式設定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04738" y="6669088"/>
            <a:ext cx="539262" cy="188912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defRPr sz="1292" b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0E09360C-0E07-4914-BBC1-95D76980FF15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6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hangingPunct="1">
              <a:defRPr/>
            </a:pPr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Rectangle 29"/>
          <p:cNvSpPr>
            <a:spLocks noChangeArrowheads="1"/>
          </p:cNvSpPr>
          <p:nvPr userDrawn="1"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hangingPunct="1"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7" name="Line 30"/>
          <p:cNvSpPr>
            <a:spLocks noChangeShapeType="1"/>
          </p:cNvSpPr>
          <p:nvPr userDrawn="1"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hangingPunct="1">
              <a:defRPr/>
            </a:pPr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  <p:pic>
        <p:nvPicPr>
          <p:cNvPr id="10" name="Picture 11" descr="nav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16" y="44530"/>
            <a:ext cx="8229348" cy="63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274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896" y="4406796"/>
            <a:ext cx="7773282" cy="1362527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1896" y="2906502"/>
            <a:ext cx="7773282" cy="1500293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327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32474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2"/>
          <p:cNvSpPr>
            <a:spLocks noGrp="1"/>
          </p:cNvSpPr>
          <p:nvPr userDrawn="1"/>
        </p:nvSpPr>
        <p:spPr bwMode="auto">
          <a:xfrm>
            <a:off x="8645769" y="669656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2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2"/>
          <p:cNvSpPr>
            <a:spLocks noGrp="1"/>
          </p:cNvSpPr>
          <p:nvPr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dirty="0">
              <a:solidFill>
                <a:prstClr val="white"/>
              </a:solidFill>
            </a:endParaRPr>
          </a:p>
        </p:txBody>
      </p:sp>
      <p:pic>
        <p:nvPicPr>
          <p:cNvPr id="10" name="Picture 11" descr="na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16" y="44530"/>
            <a:ext cx="8229348" cy="63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3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326" y="1535575"/>
            <a:ext cx="404034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326" y="2175677"/>
            <a:ext cx="404034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72" y="1535575"/>
            <a:ext cx="404160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2"/>
          <p:cNvSpPr>
            <a:spLocks noGrp="1"/>
          </p:cNvSpPr>
          <p:nvPr userDrawn="1"/>
        </p:nvSpPr>
        <p:spPr bwMode="auto">
          <a:xfrm>
            <a:off x="8645769" y="669656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2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8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3008525" cy="116092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459" y="273850"/>
            <a:ext cx="5111216" cy="5851644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327" y="1434770"/>
            <a:ext cx="3008525" cy="469072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5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770" y="4799929"/>
            <a:ext cx="5485392" cy="56786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770" y="613224"/>
            <a:ext cx="5485392" cy="4114463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770" y="5367788"/>
            <a:ext cx="5485392" cy="80474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1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337" y="273850"/>
            <a:ext cx="2057337" cy="58516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326" y="273850"/>
            <a:ext cx="6051065" cy="5851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2"/>
          <p:cNvSpPr>
            <a:spLocks noGrp="1"/>
          </p:cNvSpPr>
          <p:nvPr userDrawn="1"/>
        </p:nvSpPr>
        <p:spPr bwMode="auto">
          <a:xfrm>
            <a:off x="8645769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sz="1292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32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896" y="4406796"/>
            <a:ext cx="7773282" cy="1362527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1896" y="2906502"/>
            <a:ext cx="7773282" cy="1500293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7858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327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32474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720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326" y="1535575"/>
            <a:ext cx="404034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326" y="2175677"/>
            <a:ext cx="404034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72" y="1535575"/>
            <a:ext cx="404160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292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505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51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938"/>
            <a:ext cx="85788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スライド・タイトル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042988"/>
            <a:ext cx="82296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ja-JP" altLang="en-US" smtClean="0"/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ja-JP" altLang="en-US" smtClean="0"/>
              <a:t>ああ</a:t>
            </a:r>
          </a:p>
        </p:txBody>
      </p:sp>
      <p:sp>
        <p:nvSpPr>
          <p:cNvPr id="1028" name="Line 43"/>
          <p:cNvSpPr>
            <a:spLocks noChangeShapeType="1"/>
          </p:cNvSpPr>
          <p:nvPr/>
        </p:nvSpPr>
        <p:spPr bwMode="auto">
          <a:xfrm>
            <a:off x="566738" y="908050"/>
            <a:ext cx="85772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89714" name="Text Box 50"/>
          <p:cNvSpPr txBox="1">
            <a:spLocks noChangeArrowheads="1"/>
          </p:cNvSpPr>
          <p:nvPr/>
        </p:nvSpPr>
        <p:spPr bwMode="auto">
          <a:xfrm>
            <a:off x="1476375" y="6478588"/>
            <a:ext cx="621982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D44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Copyright © 2015 </a:t>
            </a:r>
            <a:r>
              <a:rPr lang="ja-JP" altLang="en-US" sz="900" dirty="0" smtClean="0">
                <a:solidFill>
                  <a:schemeClr val="bg2"/>
                </a:solidFill>
              </a:rPr>
              <a:t>ケンブリッジ・テクノロジー・パートナーズ株式会社</a:t>
            </a:r>
            <a:endParaRPr lang="en-US" altLang="ja-JP" sz="900" dirty="0" smtClean="0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All Rights Reserved. Proprietary and Confidential</a:t>
            </a:r>
            <a:endParaRPr lang="en-US" altLang="en-US" sz="900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51" descr="CambridgeLogoHeight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37325"/>
            <a:ext cx="1285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テキスト ボックス 1"/>
          <p:cNvSpPr txBox="1">
            <a:spLocks noChangeArrowheads="1"/>
          </p:cNvSpPr>
          <p:nvPr/>
        </p:nvSpPr>
        <p:spPr bwMode="auto">
          <a:xfrm>
            <a:off x="8620125" y="6561138"/>
            <a:ext cx="504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C195707A-4864-461B-A479-5FF76606CE3A}" type="slidenum">
              <a:rPr kumimoji="1" lang="ja-JP" altLang="en-US" sz="10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1" lang="en-US" altLang="ja-JP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2pPr>
      <a:lvl3pPr marL="1081088" indent="-1778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435100" indent="-174625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1790700" indent="-176213" algn="l" rtl="0" eaLnBrk="1" fontAlgn="base" hangingPunct="1">
        <a:spcBef>
          <a:spcPct val="20000"/>
        </a:spcBef>
        <a:spcAft>
          <a:spcPct val="0"/>
        </a:spcAft>
        <a:buFont typeface="ＭＳ Ｐゴシック" panose="020B0600070205080204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5pPr>
      <a:lvl6pPr marL="22479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6pPr>
      <a:lvl7pPr marL="27051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7pPr>
      <a:lvl8pPr marL="31623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8pPr>
      <a:lvl9pPr marL="36195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9" name="Rectangle 29"/>
          <p:cNvSpPr>
            <a:spLocks noChangeArrowheads="1"/>
          </p:cNvSpPr>
          <p:nvPr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1030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32" name="Picture 11" descr="nav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60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954">
          <a:solidFill>
            <a:srgbClr val="333333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kumimoji="1" sz="2585">
          <a:solidFill>
            <a:srgbClr val="333333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kumimoji="1" sz="2215">
          <a:solidFill>
            <a:srgbClr val="333333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SzPct val="55000"/>
        <a:buFont typeface="Wingdings" pitchFamily="2" charset="2"/>
        <a:buChar char="l"/>
        <a:defRPr kumimoji="1" sz="1846">
          <a:solidFill>
            <a:srgbClr val="333333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9" name="Rectangle 29"/>
          <p:cNvSpPr>
            <a:spLocks noChangeArrowheads="1"/>
          </p:cNvSpPr>
          <p:nvPr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1030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32" name="Picture 11" descr="nav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0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954">
          <a:solidFill>
            <a:srgbClr val="333333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kumimoji="1" sz="2585">
          <a:solidFill>
            <a:srgbClr val="333333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kumimoji="1" sz="2215">
          <a:solidFill>
            <a:srgbClr val="333333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SzPct val="55000"/>
        <a:buFont typeface="Wingdings" pitchFamily="2" charset="2"/>
        <a:buChar char="l"/>
        <a:defRPr kumimoji="1" sz="1846">
          <a:solidFill>
            <a:srgbClr val="333333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9" name="Rectangle 29"/>
          <p:cNvSpPr>
            <a:spLocks noChangeArrowheads="1"/>
          </p:cNvSpPr>
          <p:nvPr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1030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662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32" name="Picture 11" descr="nav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57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954">
          <a:solidFill>
            <a:srgbClr val="333333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kumimoji="1" sz="2585">
          <a:solidFill>
            <a:srgbClr val="333333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kumimoji="1" sz="2215">
          <a:solidFill>
            <a:srgbClr val="333333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SzPct val="55000"/>
        <a:buFont typeface="Wingdings" pitchFamily="2" charset="2"/>
        <a:buChar char="l"/>
        <a:defRPr kumimoji="1" sz="1846">
          <a:solidFill>
            <a:srgbClr val="333333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548912" y="1412876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1662" b="0" smtClean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27"/>
          <p:cNvSpPr>
            <a:spLocks noChangeArrowheads="1"/>
          </p:cNvSpPr>
          <p:nvPr userDrawn="1"/>
        </p:nvSpPr>
        <p:spPr bwMode="auto">
          <a:xfrm>
            <a:off x="0" y="6689726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hangingPunct="1">
              <a:defRPr/>
            </a:pPr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9" name="Rectangle 29"/>
          <p:cNvSpPr>
            <a:spLocks noChangeArrowheads="1"/>
          </p:cNvSpPr>
          <p:nvPr userDrawn="1"/>
        </p:nvSpPr>
        <p:spPr bwMode="auto">
          <a:xfrm>
            <a:off x="-231531" y="6705601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 eaLnBrk="1" hangingPunct="1">
              <a:defRPr/>
            </a:pPr>
            <a:r>
              <a:rPr kumimoji="1" lang="en-US" altLang="ja-JP" sz="738">
                <a:solidFill>
                  <a:prstClr val="white"/>
                </a:solidFill>
                <a:latin typeface="Times New Roman" pitchFamily="18" charset="0"/>
              </a:rPr>
              <a:t>Copyright © NIFTY Corporation All Rights Reserved.</a:t>
            </a:r>
          </a:p>
        </p:txBody>
      </p:sp>
      <p:sp>
        <p:nvSpPr>
          <p:cNvPr id="1030" name="Line 30"/>
          <p:cNvSpPr>
            <a:spLocks noChangeShapeType="1"/>
          </p:cNvSpPr>
          <p:nvPr userDrawn="1"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 eaLnBrk="1" hangingPunct="1">
              <a:defRPr/>
            </a:pPr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32" name="Picture 11" descr="nav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750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5pPr>
      <a:lvl6pPr marL="422041" algn="l" rtl="0" fontAlgn="base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6pPr>
      <a:lvl7pPr marL="844083" algn="l" rtl="0" fontAlgn="base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7pPr>
      <a:lvl8pPr marL="1266124" algn="l" rtl="0" fontAlgn="base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8pPr>
      <a:lvl9pPr marL="1688165" algn="l" rtl="0" fontAlgn="base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954">
          <a:solidFill>
            <a:srgbClr val="333333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kumimoji="1" sz="2585">
          <a:solidFill>
            <a:srgbClr val="333333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SzPct val="80000"/>
        <a:buChar char="–"/>
        <a:defRPr kumimoji="1" sz="2215">
          <a:solidFill>
            <a:srgbClr val="333333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l"/>
        <a:defRPr kumimoji="1" sz="1846">
          <a:solidFill>
            <a:srgbClr val="333333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b.cloud.nifty.com/doc/current/introduction/quickstart_javascri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iroyuki_Ichikawa/nifty-cloud-mobile-backend-nodejs" TargetMode="External"/><Relationship Id="rId2" Type="http://schemas.openxmlformats.org/officeDocument/2006/relationships/hyperlink" Target="http://mb.cloud.nif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iroyuki-ichikawa/NCMB_shinsy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2185987" y="548680"/>
            <a:ext cx="6929437" cy="2277543"/>
          </a:xfrm>
        </p:spPr>
        <p:txBody>
          <a:bodyPr/>
          <a:lstStyle/>
          <a:p>
            <a:pPr algn="ctr"/>
            <a:r>
              <a:rPr kumimoji="1" lang="en-US" altLang="ja-JP" sz="4400" dirty="0" err="1" smtClean="0"/>
              <a:t>NiftyCloudMobileBackend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4400" dirty="0" smtClean="0"/>
              <a:t>ハンズオン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in </a:t>
            </a:r>
            <a:r>
              <a:rPr lang="ja-JP" altLang="en-US" sz="4400" dirty="0" smtClean="0"/>
              <a:t>信州観光ハッカソン</a:t>
            </a:r>
            <a:endParaRPr kumimoji="1" lang="ja-JP" altLang="en-US" sz="44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2400" dirty="0" smtClean="0"/>
              <a:t>- </a:t>
            </a:r>
            <a:r>
              <a:rPr lang="ja-JP" altLang="en-US" sz="2400" dirty="0" smtClean="0"/>
              <a:t>緯度経度の登録と検索やってみよう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–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2015/12/5</a:t>
            </a:r>
            <a:endParaRPr kumimoji="1" lang="ja-JP" altLang="en-US" sz="2400" dirty="0"/>
          </a:p>
        </p:txBody>
      </p:sp>
      <p:sp>
        <p:nvSpPr>
          <p:cNvPr id="8" name="サブタイトル 5"/>
          <p:cNvSpPr txBox="1">
            <a:spLocks/>
          </p:cNvSpPr>
          <p:nvPr/>
        </p:nvSpPr>
        <p:spPr bwMode="auto">
          <a:xfrm>
            <a:off x="2483768" y="5877272"/>
            <a:ext cx="450697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2390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51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90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anose="020B0600070205080204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247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705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162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619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2000" kern="0" dirty="0" smtClean="0"/>
              <a:t>ケンブリッジ・テクノロジー・パートナーズ</a:t>
            </a:r>
            <a:r>
              <a:rPr lang="en-US" altLang="ja-JP" sz="2000" kern="0" dirty="0" smtClean="0"/>
              <a:t/>
            </a:r>
            <a:br>
              <a:rPr lang="en-US" altLang="ja-JP" sz="2000" kern="0" dirty="0" smtClean="0"/>
            </a:br>
            <a:r>
              <a:rPr lang="ja-JP" altLang="en-US" sz="2000" kern="0" dirty="0" smtClean="0"/>
              <a:t>シニアコンサルタント</a:t>
            </a:r>
            <a:r>
              <a:rPr lang="ja-JP" altLang="en-US" sz="2000" kern="0" dirty="0"/>
              <a:t>　</a:t>
            </a:r>
            <a:r>
              <a:rPr lang="ja-JP" altLang="en-US" sz="2000" kern="0" dirty="0" smtClean="0"/>
              <a:t>市川　博之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48121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③データストアへインポート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データストアは、</a:t>
            </a:r>
            <a:r>
              <a:rPr lang="en-US" altLang="ja-JP" dirty="0" smtClean="0"/>
              <a:t>NoSQL</a:t>
            </a:r>
            <a:r>
              <a:rPr lang="ja-JP" altLang="en-US" dirty="0" smtClean="0"/>
              <a:t>形式の柔軟な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です。途中で、カラムを増やすこともできます。</a:t>
            </a:r>
            <a:endParaRPr lang="en-US" altLang="ja-JP" dirty="0"/>
          </a:p>
          <a:p>
            <a:r>
              <a:rPr lang="ja-JP" altLang="en-US" dirty="0" smtClean="0"/>
              <a:t>１レコードずつ登録することも出来ますが、今回はファイルからインポートする方法を試します。</a:t>
            </a:r>
            <a:endParaRPr lang="en-US" altLang="ja-JP" dirty="0" smtClean="0"/>
          </a:p>
          <a:p>
            <a:r>
              <a:rPr lang="ja-JP" altLang="en-US" dirty="0"/>
              <a:t>ファイル</a:t>
            </a:r>
            <a:r>
              <a:rPr lang="ja-JP" altLang="en-US" dirty="0" smtClean="0"/>
              <a:t>の</a:t>
            </a:r>
            <a:r>
              <a:rPr lang="ja-JP" altLang="en-US" dirty="0"/>
              <a:t>インポート</a:t>
            </a:r>
            <a:r>
              <a:rPr lang="ja-JP" altLang="en-US" dirty="0" smtClean="0"/>
              <a:t>は、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/csv/txt</a:t>
            </a:r>
            <a:r>
              <a:rPr lang="ja-JP" altLang="en-US" dirty="0" smtClean="0"/>
              <a:t>の３種類に対応しています。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緯度経度</a:t>
            </a:r>
            <a:r>
              <a:rPr lang="ja-JP" altLang="en-US" dirty="0"/>
              <a:t>情報</a:t>
            </a:r>
            <a:r>
              <a:rPr lang="ja-JP" altLang="en-US" dirty="0" smtClean="0"/>
              <a:t>の入った、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ファイルを取り込んで見ましょう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具体的な方法は、次ページで！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21374155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4" r="26401"/>
          <a:stretch/>
        </p:blipFill>
        <p:spPr>
          <a:xfrm>
            <a:off x="450813" y="971756"/>
            <a:ext cx="3689139" cy="259228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2953"/>
            <a:ext cx="666023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ja-JP" altLang="en-US" sz="2585" b="1" dirty="0" smtClean="0">
                <a:solidFill>
                  <a:prstClr val="white"/>
                </a:solidFill>
                <a:latin typeface="メイリオ" pitchFamily="50" charset="-128"/>
                <a:ea typeface="メイリオ"/>
              </a:rPr>
              <a:t>データをインポートする</a:t>
            </a:r>
            <a:endParaRPr kumimoji="1" lang="en-US" altLang="ja-JP" sz="2585" b="1" dirty="0">
              <a:solidFill>
                <a:prstClr val="white"/>
              </a:solidFill>
              <a:latin typeface="メイリオ" pitchFamily="50" charset="-128"/>
              <a:ea typeface="メイリオ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971600" y="1590087"/>
            <a:ext cx="1872208" cy="472901"/>
          </a:xfrm>
          <a:prstGeom prst="wedgeRoundRectCallout">
            <a:avLst>
              <a:gd name="adj1" fmla="val -57035"/>
              <a:gd name="adj2" fmla="val -447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ja-JP" altLang="en-US" b="1" dirty="0">
                <a:solidFill>
                  <a:prstClr val="black"/>
                </a:solidFill>
                <a:latin typeface="メイリオ"/>
                <a:ea typeface="メイリオ"/>
              </a:rPr>
              <a:t>「データストア」を</a:t>
            </a:r>
            <a:endParaRPr kumimoji="1" lang="en-US" altLang="ja-JP" b="1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eaLnBrk="1" hangingPunct="1"/>
            <a:r>
              <a:rPr kumimoji="1" lang="ja-JP" altLang="en-US" b="1" dirty="0">
                <a:solidFill>
                  <a:prstClr val="black"/>
                </a:solidFill>
                <a:latin typeface="メイリオ"/>
                <a:ea typeface="メイリオ"/>
              </a:rPr>
              <a:t>クリックする</a:t>
            </a:r>
          </a:p>
        </p:txBody>
      </p:sp>
      <p:pic>
        <p:nvPicPr>
          <p:cNvPr id="9" name="図 8" descr="画面の領域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9" t="13400" r="1319" b="-13400"/>
          <a:stretch/>
        </p:blipFill>
        <p:spPr>
          <a:xfrm>
            <a:off x="4644008" y="1196752"/>
            <a:ext cx="2685905" cy="220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 descr="画面の領域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/>
          <a:stretch/>
        </p:blipFill>
        <p:spPr>
          <a:xfrm>
            <a:off x="6062559" y="2924944"/>
            <a:ext cx="2685905" cy="191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 bwMode="auto">
          <a:xfrm>
            <a:off x="5722417" y="1158795"/>
            <a:ext cx="664708" cy="33235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" name="Right Arrow 7"/>
          <p:cNvSpPr/>
          <p:nvPr/>
        </p:nvSpPr>
        <p:spPr bwMode="auto">
          <a:xfrm rot="5400000">
            <a:off x="5968983" y="2142233"/>
            <a:ext cx="497387" cy="338897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Right Arrow 7"/>
          <p:cNvSpPr/>
          <p:nvPr/>
        </p:nvSpPr>
        <p:spPr bwMode="auto">
          <a:xfrm>
            <a:off x="4036471" y="1117628"/>
            <a:ext cx="497387" cy="338897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98252" y="3385774"/>
            <a:ext cx="977016" cy="26588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7" name="図 1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5" y="4437112"/>
            <a:ext cx="3181217" cy="1858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角丸四角形吹き出し 19"/>
          <p:cNvSpPr/>
          <p:nvPr/>
        </p:nvSpPr>
        <p:spPr bwMode="auto">
          <a:xfrm>
            <a:off x="2987824" y="5130005"/>
            <a:ext cx="2304256" cy="472901"/>
          </a:xfrm>
          <a:prstGeom prst="wedgeRoundRectCallout">
            <a:avLst>
              <a:gd name="adj1" fmla="val -72908"/>
              <a:gd name="adj2" fmla="val -18534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「</a:t>
            </a:r>
            <a:r>
              <a:rPr kumimoji="1" lang="en-US" altLang="ja-JP" b="1" dirty="0" err="1" smtClean="0">
                <a:solidFill>
                  <a:prstClr val="black"/>
                </a:solidFill>
                <a:latin typeface="メイリオ"/>
                <a:ea typeface="メイリオ"/>
              </a:rPr>
              <a:t>sample.json</a:t>
            </a:r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」</a:t>
            </a:r>
            <a:endParaRPr kumimoji="1" lang="en-US" altLang="ja-JP" b="1" dirty="0" smtClean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eaLnBrk="1" hangingPunct="1"/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ファイルを選択</a:t>
            </a:r>
            <a:r>
              <a:rPr kumimoji="1" lang="ja-JP" altLang="en-US" b="1" dirty="0">
                <a:solidFill>
                  <a:prstClr val="black"/>
                </a:solidFill>
                <a:latin typeface="メイリオ"/>
                <a:ea typeface="メイリオ"/>
              </a:rPr>
              <a:t>する</a:t>
            </a:r>
          </a:p>
        </p:txBody>
      </p:sp>
      <p:sp>
        <p:nvSpPr>
          <p:cNvPr id="21" name="角丸四角形吹き出し 20"/>
          <p:cNvSpPr/>
          <p:nvPr/>
        </p:nvSpPr>
        <p:spPr bwMode="auto">
          <a:xfrm>
            <a:off x="2293965" y="4374637"/>
            <a:ext cx="1872208" cy="472901"/>
          </a:xfrm>
          <a:prstGeom prst="wedgeRoundRectCallout">
            <a:avLst>
              <a:gd name="adj1" fmla="val -20626"/>
              <a:gd name="adj2" fmla="val 7287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「</a:t>
            </a:r>
            <a:r>
              <a:rPr kumimoji="1" lang="en-US" altLang="ja-JP" b="1" dirty="0" err="1" smtClean="0">
                <a:solidFill>
                  <a:prstClr val="black"/>
                </a:solidFill>
                <a:latin typeface="メイリオ"/>
                <a:ea typeface="メイリオ"/>
              </a:rPr>
              <a:t>hoge</a:t>
            </a:r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」</a:t>
            </a:r>
            <a:r>
              <a:rPr kumimoji="1" lang="ja-JP" altLang="en-US" b="1" dirty="0">
                <a:solidFill>
                  <a:prstClr val="black"/>
                </a:solidFill>
                <a:latin typeface="メイリオ"/>
                <a:ea typeface="メイリオ"/>
              </a:rPr>
              <a:t>を入力する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1785392" y="4981101"/>
            <a:ext cx="914400" cy="104084"/>
          </a:xfrm>
          <a:prstGeom prst="rect">
            <a:avLst/>
          </a:prstGeom>
          <a:solidFill>
            <a:srgbClr val="F5F4E7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ja-JP" sz="1000" dirty="0" err="1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hoge</a:t>
            </a:r>
            <a:endParaRPr kumimoji="1" lang="ja-JP" altLang="en-US" sz="1000" dirty="0" smtClean="0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932643" y="5158872"/>
            <a:ext cx="216025" cy="172779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ja-JP" sz="6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sample</a:t>
            </a:r>
            <a:endParaRPr kumimoji="1" lang="ja-JP" altLang="en-US" sz="600" dirty="0" smtClean="0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Right Arrow 7"/>
          <p:cNvSpPr/>
          <p:nvPr/>
        </p:nvSpPr>
        <p:spPr bwMode="auto">
          <a:xfrm rot="8761137">
            <a:off x="5162275" y="4457282"/>
            <a:ext cx="497387" cy="338897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から読み書きの確認をするため、ここでは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を利用します。サンプルコードは、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>sample.js</a:t>
            </a:r>
            <a:r>
              <a:rPr lang="ja-JP" altLang="en-US" dirty="0" smtClean="0"/>
              <a:t>になります。</a:t>
            </a:r>
            <a:endParaRPr lang="en-US" altLang="ja-JP" dirty="0" smtClean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で利用するためには、</a:t>
            </a:r>
            <a:r>
              <a:rPr lang="en-US" altLang="ja-JP" dirty="0" err="1" smtClean="0"/>
              <a:t>npm</a:t>
            </a:r>
            <a:r>
              <a:rPr lang="en-US" altLang="ja-JP" dirty="0" smtClean="0"/>
              <a:t> install –S </a:t>
            </a:r>
            <a:r>
              <a:rPr lang="en-US" altLang="ja-JP" dirty="0" err="1" smtClean="0"/>
              <a:t>ncmb</a:t>
            </a:r>
            <a:r>
              <a:rPr lang="ja-JP" altLang="en-US" dirty="0" smtClean="0"/>
              <a:t>でライブラリを取り込む必要があります。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mb.cloud.nifty.com/doc/current/introduction/quickstart_javascript.html</a:t>
            </a:r>
            <a:endParaRPr lang="en-US" altLang="ja-JP" dirty="0" smtClean="0"/>
          </a:p>
          <a:p>
            <a:r>
              <a:rPr lang="ja-JP" altLang="en-US" dirty="0" smtClean="0"/>
              <a:t>今回のサンプルコードは、</a:t>
            </a:r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url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querystring</a:t>
            </a:r>
            <a:r>
              <a:rPr lang="ja-JP" altLang="en-US" dirty="0" smtClean="0"/>
              <a:t>も使っています。これらも、</a:t>
            </a:r>
            <a:r>
              <a:rPr lang="en-US" altLang="ja-JP" dirty="0" err="1" smtClean="0"/>
              <a:t>npm</a:t>
            </a:r>
            <a:r>
              <a:rPr lang="ja-JP" altLang="en-US" dirty="0" smtClean="0"/>
              <a:t>で事前に取り込みましょう。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サーバーとして利用しない場合は、これらのライブラリは必要ありません。</a:t>
            </a:r>
            <a:endParaRPr lang="en-US" altLang="ja-JP" dirty="0" smtClean="0"/>
          </a:p>
          <a:p>
            <a:r>
              <a:rPr lang="ja-JP" altLang="en-US" dirty="0" smtClean="0"/>
              <a:t>ソースコード</a:t>
            </a:r>
            <a:r>
              <a:rPr lang="ja-JP" altLang="en-US" dirty="0"/>
              <a:t>内</a:t>
            </a:r>
            <a:r>
              <a:rPr lang="ja-JP" altLang="en-US" dirty="0" smtClean="0"/>
              <a:t>の、アプリケーションキー、クライアントキーに</a:t>
            </a:r>
            <a:r>
              <a:rPr lang="ja-JP" altLang="en-US" dirty="0"/>
              <a:t>自分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キーを書き込みましょう。また、</a:t>
            </a:r>
            <a:r>
              <a:rPr lang="en-US" altLang="ja-JP" dirty="0" smtClean="0"/>
              <a:t>17</a:t>
            </a:r>
            <a:r>
              <a:rPr lang="ja-JP" altLang="en-US" dirty="0" smtClean="0"/>
              <a:t>行目のテーブル名は、データストアに登録した名前を利用してください。</a:t>
            </a:r>
            <a:endParaRPr lang="en-US" altLang="ja-JP" dirty="0"/>
          </a:p>
          <a:p>
            <a:r>
              <a:rPr lang="ja-JP" altLang="en-US" dirty="0" smtClean="0"/>
              <a:t>コマンドラインから、</a:t>
            </a:r>
            <a:r>
              <a:rPr lang="en-US" altLang="ja-JP" dirty="0" smtClean="0"/>
              <a:t>“node sample.js”</a:t>
            </a:r>
            <a:r>
              <a:rPr lang="ja-JP" altLang="en-US" dirty="0" smtClean="0"/>
              <a:t>が起動します。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936836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ローカル</a:t>
            </a:r>
            <a:r>
              <a:rPr lang="ja-JP" altLang="en-US" dirty="0"/>
              <a:t>環境</a:t>
            </a:r>
            <a:r>
              <a:rPr lang="ja-JP" altLang="en-US" dirty="0" smtClean="0"/>
              <a:t>で立ち上げている場合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下記の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をブラウザから入力すると、善光寺の情報が表示されます。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2"/>
              </a:rPr>
              <a:t>http://localhost:3000/search</a:t>
            </a:r>
            <a:endParaRPr lang="en-US" altLang="ja-JP" dirty="0" smtClean="0"/>
          </a:p>
          <a:p>
            <a:pPr lvl="1"/>
            <a:r>
              <a:rPr lang="ja-JP" altLang="en-US" dirty="0"/>
              <a:t>下記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をブラウザから入力すると、信州大学工学部が登録されます。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ダッシュボードから確認してください。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http://localhost:3000/add?lat=36.6296225&amp;long=138.1816461&amp;name=</a:t>
            </a:r>
            <a:r>
              <a:rPr lang="ja-JP" altLang="en-US" dirty="0"/>
              <a:t>信州大学工</a:t>
            </a:r>
            <a:r>
              <a:rPr lang="ja-JP" altLang="en-US" dirty="0" smtClean="0"/>
              <a:t>学部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を利用するサンプルは、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フォルダに格納しました</a:t>
            </a:r>
            <a:r>
              <a:rPr lang="ja-JP" altLang="en-US" dirty="0" smtClean="0"/>
              <a:t>。</a:t>
            </a:r>
            <a:r>
              <a:rPr lang="en-US" altLang="ja-JP" dirty="0" err="1" smtClean="0"/>
              <a:t>WebView</a:t>
            </a:r>
            <a:r>
              <a:rPr lang="ja-JP" altLang="en-US" dirty="0" smtClean="0"/>
              <a:t>アプリ等作成する方はこちらの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サンプルを参考にしてください。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27037693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で利用する場合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各デバイスの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との</a:t>
            </a:r>
            <a:r>
              <a:rPr lang="ja-JP" altLang="en-US" dirty="0" smtClean="0"/>
              <a:t>接続</a:t>
            </a:r>
            <a:r>
              <a:rPr lang="ja-JP" altLang="en-US" dirty="0" smtClean="0"/>
              <a:t>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err="1" smtClean="0"/>
              <a:t>RaspberryPI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Edison</a:t>
            </a:r>
            <a:r>
              <a:rPr lang="ja-JP" altLang="en-US" dirty="0" smtClean="0"/>
              <a:t>からは簡単に接続できます。</a:t>
            </a:r>
            <a:endParaRPr lang="en-US" altLang="ja-JP" dirty="0" smtClean="0"/>
          </a:p>
          <a:p>
            <a:r>
              <a:rPr lang="en-US" altLang="ja-JP" dirty="0" smtClean="0"/>
              <a:t>Arduino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mbed</a:t>
            </a:r>
            <a:r>
              <a:rPr lang="ja-JP" altLang="en-US" dirty="0" smtClean="0"/>
              <a:t>使いたい方はご相談ください！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51800"/>
              </p:ext>
            </p:extLst>
          </p:nvPr>
        </p:nvGraphicFramePr>
        <p:xfrm>
          <a:off x="936645" y="2504185"/>
          <a:ext cx="7839054" cy="321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55"/>
                <a:gridCol w="2736304"/>
                <a:gridCol w="3267595"/>
              </a:tblGrid>
              <a:tr h="2932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条件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利用言語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329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RaspberyPI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特になし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Node.js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</a:tr>
              <a:tr h="29329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Edison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特になし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Node.js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</a:tr>
              <a:tr h="701291"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Arduino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イーサネットシールド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無線モジュール（</a:t>
                      </a:r>
                      <a:r>
                        <a:rPr kumimoji="1" lang="en-US" altLang="ja-JP" sz="1600" dirty="0" smtClean="0"/>
                        <a:t>ESP8266</a:t>
                      </a:r>
                      <a:r>
                        <a:rPr kumimoji="1" lang="ja-JP" altLang="en-US" sz="1600" dirty="0" smtClean="0"/>
                        <a:t>等）</a:t>
                      </a:r>
                      <a:endParaRPr kumimoji="1" lang="ja-JP" altLang="en-US" sz="1600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1" lang="en-US" altLang="ja-JP" sz="1600" dirty="0" smtClean="0"/>
                        <a:t> http</a:t>
                      </a:r>
                      <a:r>
                        <a:rPr kumimoji="1" lang="ja-JP" altLang="en-US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Cliant</a:t>
                      </a:r>
                      <a:r>
                        <a:rPr kumimoji="1" lang="ja-JP" altLang="en-US" sz="1600" dirty="0" smtClean="0"/>
                        <a:t>で</a:t>
                      </a:r>
                      <a:r>
                        <a:rPr kumimoji="1" lang="en-US" altLang="ja-JP" sz="1600" dirty="0" smtClean="0"/>
                        <a:t>Node.js</a:t>
                      </a:r>
                      <a:r>
                        <a:rPr kumimoji="1" lang="ja-JP" altLang="en-US" sz="1600" dirty="0" smtClean="0"/>
                        <a:t>に</a:t>
                      </a:r>
                      <a:r>
                        <a:rPr kumimoji="1" lang="ja-JP" altLang="en-US" sz="1600" dirty="0" smtClean="0"/>
                        <a:t>繋ぐ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en-US" altLang="ja-JP" sz="1600" dirty="0" smtClean="0"/>
                        <a:t>- </a:t>
                      </a:r>
                      <a:r>
                        <a:rPr kumimoji="1" lang="en-US" altLang="ja-JP" sz="1600" dirty="0" err="1" smtClean="0"/>
                        <a:t>mqtt</a:t>
                      </a:r>
                      <a:r>
                        <a:rPr kumimoji="1" lang="ja-JP" altLang="en-US" sz="1600" dirty="0" smtClean="0"/>
                        <a:t>を利用する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en-US" altLang="ja-JP" sz="1600" dirty="0" smtClean="0"/>
                        <a:t>- REST API</a:t>
                      </a:r>
                      <a:r>
                        <a:rPr kumimoji="1" lang="ja-JP" altLang="en-US" sz="1600" dirty="0" smtClean="0"/>
                        <a:t>で実装</a:t>
                      </a:r>
                      <a:endParaRPr kumimoji="1" lang="ja-JP" altLang="en-US" sz="1600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BLE</a:t>
                      </a:r>
                      <a:endParaRPr kumimoji="1" lang="ja-JP" altLang="en-US" sz="1600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スマホ経由でアクセス</a:t>
                      </a:r>
                      <a:endParaRPr kumimoji="1" lang="ja-JP" altLang="en-US" sz="1600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01291">
                <a:tc rowSpan="2"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mbed</a:t>
                      </a:r>
                      <a:endParaRPr kumimoji="1" lang="ja-JP" altLang="en-US" sz="16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イーサネット接続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無線モジュール（</a:t>
                      </a:r>
                      <a:r>
                        <a:rPr kumimoji="1" lang="en-US" altLang="ja-JP" sz="1600" dirty="0" smtClean="0"/>
                        <a:t>ESP8266</a:t>
                      </a:r>
                      <a:r>
                        <a:rPr kumimoji="1" lang="ja-JP" altLang="en-US" sz="1600" dirty="0" smtClean="0"/>
                        <a:t>等）</a:t>
                      </a:r>
                      <a:endParaRPr kumimoji="1" lang="ja-JP" altLang="en-US" sz="1600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- http</a:t>
                      </a:r>
                      <a:r>
                        <a:rPr kumimoji="1" lang="ja-JP" altLang="en-US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Cliant</a:t>
                      </a:r>
                      <a:r>
                        <a:rPr kumimoji="1" lang="ja-JP" altLang="en-US" sz="1600" dirty="0" smtClean="0"/>
                        <a:t>で</a:t>
                      </a:r>
                      <a:r>
                        <a:rPr kumimoji="1" lang="en-US" altLang="ja-JP" sz="1600" dirty="0" smtClean="0"/>
                        <a:t>Node.js</a:t>
                      </a:r>
                      <a:r>
                        <a:rPr kumimoji="1" lang="ja-JP" altLang="en-US" sz="1600" dirty="0" smtClean="0"/>
                        <a:t>に繋ぐ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en-US" altLang="ja-JP" sz="1600" dirty="0" smtClean="0"/>
                        <a:t>- </a:t>
                      </a:r>
                      <a:r>
                        <a:rPr kumimoji="1" lang="en-US" altLang="ja-JP" sz="1600" dirty="0" err="1" smtClean="0"/>
                        <a:t>mqtt</a:t>
                      </a:r>
                      <a:r>
                        <a:rPr kumimoji="1" lang="ja-JP" altLang="en-US" sz="1600" dirty="0" smtClean="0"/>
                        <a:t>を利用する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en-US" altLang="ja-JP" sz="1600" dirty="0" smtClean="0"/>
                        <a:t>- REST API</a:t>
                      </a:r>
                      <a:r>
                        <a:rPr kumimoji="1" lang="ja-JP" altLang="en-US" sz="1600" dirty="0" smtClean="0"/>
                        <a:t>で実装</a:t>
                      </a:r>
                      <a:endParaRPr kumimoji="1" lang="ja-JP" altLang="en-US" sz="1600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BLE</a:t>
                      </a:r>
                      <a:endParaRPr kumimoji="1" lang="ja-JP" altLang="en-US" sz="1600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スマホ経由でアクセス</a:t>
                      </a:r>
                      <a:endParaRPr kumimoji="1" lang="ja-JP" altLang="en-US" sz="1600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57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smtClean="0"/>
              <a:t>サイト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http://mb.cloud.nifty.com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を利用した参考例「さすけね」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www.slideshare.net/Hiroyuki_Ichikawa/nifty-cloud-mobile-backend-nodejs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のサンプル（</a:t>
            </a:r>
            <a:r>
              <a:rPr lang="en-US" altLang="ja-JP" dirty="0" err="1" smtClean="0"/>
              <a:t>WebView</a:t>
            </a:r>
            <a:r>
              <a:rPr lang="en-US" altLang="ja-JP" dirty="0" smtClean="0"/>
              <a:t>/Monaca</a:t>
            </a:r>
            <a:r>
              <a:rPr lang="ja-JP" altLang="en-US" dirty="0" smtClean="0"/>
              <a:t>用）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フォルダ以下にあります。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readme.txt</a:t>
            </a:r>
            <a:r>
              <a:rPr lang="ja-JP" altLang="en-US" dirty="0" smtClean="0"/>
              <a:t>を参考に利用してください。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ユーザー会もあるよ！皆さん、たくさん情報共有しましょう。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GitHub</a:t>
            </a:r>
            <a:r>
              <a:rPr lang="ja-JP" altLang="en-US" dirty="0" smtClean="0"/>
              <a:t>に説明もあるから読んでね。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github.com/hiroyuki-ichikawa/NCMB_shinsyu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ニフティクラウド</a:t>
            </a:r>
            <a:r>
              <a:rPr lang="en-US" altLang="ja-JP" dirty="0"/>
              <a:t>-mobile-backend</a:t>
            </a:r>
            <a:r>
              <a:rPr lang="ja-JP" altLang="en-US" dirty="0"/>
              <a:t>ユーザー会とは</a:t>
            </a:r>
            <a:r>
              <a:rPr lang="en-US" altLang="ja-JP" dirty="0"/>
              <a:t>.</a:t>
            </a:r>
            <a:r>
              <a:rPr lang="en-US" altLang="ja-JP" dirty="0" err="1"/>
              <a:t>pptx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131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Special Thanks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最後</a:t>
            </a:r>
            <a:r>
              <a:rPr lang="ja-JP" altLang="en-US" sz="2800" dirty="0" smtClean="0"/>
              <a:t>に、ご協力いただいた方への謝辞を。</a:t>
            </a:r>
            <a:endParaRPr lang="en-US" altLang="ja-JP" sz="2800" dirty="0" smtClean="0"/>
          </a:p>
          <a:p>
            <a:endParaRPr lang="en-US" altLang="ja-JP" sz="2800" dirty="0"/>
          </a:p>
          <a:p>
            <a:pPr lvl="1"/>
            <a:r>
              <a:rPr lang="ja-JP" altLang="en-US" sz="2400" dirty="0" smtClean="0"/>
              <a:t>資料・ステッカーの提供、ハンズオン資料の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お手伝いをいただいた</a:t>
            </a:r>
            <a:r>
              <a:rPr lang="ja-JP" altLang="en-US" sz="2400" dirty="0"/>
              <a:t>、</a:t>
            </a:r>
            <a:r>
              <a:rPr lang="ja-JP" altLang="en-US" sz="2400" dirty="0" smtClean="0"/>
              <a:t>ニフティの川原さん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ハンズオンを、快く了承いただいた長野県の皆さん</a:t>
            </a:r>
            <a:endParaRPr kumimoji="1" lang="en-US" altLang="ja-JP" sz="2400" dirty="0" smtClean="0"/>
          </a:p>
          <a:p>
            <a:pPr lvl="1"/>
            <a:r>
              <a:rPr lang="ja-JP" altLang="en-US" sz="2400" dirty="0"/>
              <a:t>ハンズオン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時間</a:t>
            </a:r>
            <a:r>
              <a:rPr lang="ja-JP" altLang="en-US" sz="2400" dirty="0" smtClean="0"/>
              <a:t>を、調整いただいた原さん</a:t>
            </a:r>
            <a:endParaRPr lang="en-US" altLang="ja-JP" sz="2400" dirty="0" smtClean="0"/>
          </a:p>
          <a:p>
            <a:pPr lvl="1"/>
            <a:endParaRPr kumimoji="1" lang="en-US" altLang="ja-JP" sz="2400" dirty="0" smtClean="0"/>
          </a:p>
          <a:p>
            <a:pPr lvl="1"/>
            <a:endParaRPr lang="en-US" altLang="ja-JP" sz="2400" dirty="0"/>
          </a:p>
          <a:p>
            <a:pPr lvl="1"/>
            <a:endParaRPr kumimoji="1" lang="en-US" altLang="ja-JP" sz="2400" dirty="0" smtClean="0"/>
          </a:p>
          <a:p>
            <a:pPr lvl="1"/>
            <a:endParaRPr kumimoji="1" lang="en-US" altLang="ja-JP" sz="2400" dirty="0"/>
          </a:p>
          <a:p>
            <a:r>
              <a:rPr lang="ja-JP" altLang="en-US" sz="2800" dirty="0" smtClean="0"/>
              <a:t>皆様どうも、ありがとうございました。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0396139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本日のハンズオンの内容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ハンズオンの目的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Nifty Cloud mobile backend</a:t>
            </a:r>
            <a:r>
              <a:rPr lang="ja-JP" altLang="en-US" dirty="0"/>
              <a:t>を</a:t>
            </a:r>
            <a:r>
              <a:rPr kumimoji="1" lang="ja-JP" altLang="en-US" dirty="0" smtClean="0"/>
              <a:t>、便利・簡単に</a:t>
            </a:r>
            <a:r>
              <a:rPr kumimoji="1" lang="ja-JP" altLang="en-US" dirty="0" smtClean="0"/>
              <a:t>利用</a:t>
            </a:r>
            <a:r>
              <a:rPr lang="ja-JP" altLang="en-US" dirty="0" smtClean="0"/>
              <a:t>し</a:t>
            </a:r>
            <a:r>
              <a:rPr lang="ja-JP" altLang="en-US" dirty="0"/>
              <a:t>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ハッカソン作品の開発時間短縮、検討時間の確保を狙う！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lang="en-US" altLang="ja-JP" dirty="0"/>
          </a:p>
          <a:p>
            <a:r>
              <a:rPr kumimoji="1" lang="ja-JP" altLang="en-US" dirty="0" smtClean="0"/>
              <a:t>アジェンダ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Nifty </a:t>
            </a:r>
            <a:r>
              <a:rPr lang="en-US" altLang="ja-JP" dirty="0"/>
              <a:t>C</a:t>
            </a:r>
            <a:r>
              <a:rPr kumimoji="1" lang="en-US" altLang="ja-JP" dirty="0" smtClean="0"/>
              <a:t>loud mobile backend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の範囲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アカウントの作成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アプリの作成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データストアへのデータインポート方法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Node.js</a:t>
            </a:r>
            <a:r>
              <a:rPr lang="ja-JP" altLang="en-US" dirty="0" smtClean="0"/>
              <a:t>を利用したデータの読み書き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IoT</a:t>
            </a:r>
            <a:r>
              <a:rPr lang="ja-JP" altLang="en-US" dirty="0" smtClean="0"/>
              <a:t>との連携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資料</a:t>
            </a:r>
            <a:r>
              <a:rPr kumimoji="1" lang="ja-JP" altLang="en-US" dirty="0" smtClean="0"/>
              <a:t>一覧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今日の資料とソースは、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にあります！</a:t>
            </a:r>
            <a:r>
              <a:rPr lang="en-US" altLang="ja-JP" dirty="0" smtClean="0"/>
              <a:t>https</a:t>
            </a:r>
            <a:r>
              <a:rPr lang="en-US" altLang="ja-JP" dirty="0"/>
              <a:t>://github.com/hiroyuki-ichikawa/NCMB_shinsyu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35407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自前サーバーを用意せずに、よく使うスマホ、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の機能を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で肩代わりできます。開発時間、サーバーコストの削減に威力を発揮します。</a:t>
            </a:r>
            <a:endParaRPr lang="en-US" altLang="ja-JP" dirty="0" smtClean="0"/>
          </a:p>
          <a:p>
            <a:r>
              <a:rPr lang="ja-JP" altLang="en-US" dirty="0" smtClean="0"/>
              <a:t>メイン機能は６種類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kumimoji="1" lang="en-US" altLang="ja-JP" dirty="0" smtClean="0"/>
              <a:t>iOS/Android/</a:t>
            </a:r>
            <a:r>
              <a:rPr kumimoji="1" lang="en-US" altLang="ja-JP" dirty="0" err="1" smtClean="0"/>
              <a:t>Javascript</a:t>
            </a:r>
            <a:r>
              <a:rPr kumimoji="1" lang="en-US" altLang="ja-JP" dirty="0" smtClean="0"/>
              <a:t>/UNITY</a:t>
            </a:r>
            <a:r>
              <a:rPr lang="ja-JP" altLang="en-US" dirty="0" smtClean="0"/>
              <a:t>で利用できます。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は月に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万回使っても無料！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秒に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度センサーからデータ送信しても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月に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万回です。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でも十分耐えられます。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ストレージ</a:t>
            </a:r>
            <a:r>
              <a:rPr lang="ja-JP" altLang="en-US" dirty="0" smtClean="0"/>
              <a:t>もタップリ</a:t>
            </a:r>
            <a:r>
              <a:rPr lang="en-US" altLang="ja-JP" dirty="0" smtClean="0"/>
              <a:t>5G</a:t>
            </a:r>
            <a:r>
              <a:rPr lang="ja-JP" altLang="en-US" dirty="0" smtClean="0"/>
              <a:t>利用できます、テストデータもガンガン突っ込めます。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は、この中から、データストア、緯度経度登録・検索を使って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サンプルを作成します。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568" y="2420888"/>
          <a:ext cx="8208912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736304"/>
                <a:gridCol w="2736304"/>
              </a:tblGrid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①プッシュ通知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アプリにダッシュボード上からメッセージを通知！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②会員管理・認証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面倒なユーザー管理もメールだけでらくらく登録。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③</a:t>
                      </a:r>
                      <a:r>
                        <a:rPr kumimoji="1" lang="en-US" altLang="ja-JP" dirty="0" smtClean="0"/>
                        <a:t>SNS</a:t>
                      </a:r>
                      <a:r>
                        <a:rPr kumimoji="1" lang="ja-JP" altLang="en-US" dirty="0" smtClean="0"/>
                        <a:t>連携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err="1" smtClean="0"/>
                        <a:t>Twitter,Facebook,Google</a:t>
                      </a:r>
                      <a:r>
                        <a:rPr kumimoji="1" lang="en-US" altLang="ja-JP" sz="1600" dirty="0" smtClean="0"/>
                        <a:t>+</a:t>
                      </a:r>
                      <a:r>
                        <a:rPr kumimoji="1" lang="ja-JP" altLang="en-US" sz="1600" dirty="0" smtClean="0"/>
                        <a:t>のユーザー認証も可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④テータストア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smtClean="0"/>
                        <a:t>NoSQL</a:t>
                      </a:r>
                      <a:r>
                        <a:rPr kumimoji="1" lang="ja-JP" altLang="en-US" sz="1600" dirty="0" smtClean="0"/>
                        <a:t>形式の柔軟な</a:t>
                      </a:r>
                      <a:r>
                        <a:rPr kumimoji="1" lang="en-US" altLang="ja-JP" sz="1600" dirty="0" smtClean="0"/>
                        <a:t>DB</a:t>
                      </a:r>
                      <a:r>
                        <a:rPr kumimoji="1" lang="ja-JP" altLang="en-US" sz="1600" dirty="0" err="1" smtClean="0"/>
                        <a:t>。</a:t>
                      </a:r>
                      <a:r>
                        <a:rPr kumimoji="1" lang="en-US" altLang="ja-JP" sz="1600" dirty="0" err="1" smtClean="0"/>
                        <a:t>Json</a:t>
                      </a:r>
                      <a:r>
                        <a:rPr kumimoji="1" lang="en-US" altLang="ja-JP" sz="1600" dirty="0" smtClean="0"/>
                        <a:t>/csv/txt</a:t>
                      </a:r>
                      <a:r>
                        <a:rPr kumimoji="1" lang="ja-JP" altLang="en-US" sz="1600" dirty="0" smtClean="0"/>
                        <a:t>もインポート可。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⑤ファイルストア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静的ファイルのセーブ・ロードが可能。</a:t>
                      </a:r>
                      <a:r>
                        <a:rPr kumimoji="1" lang="en-US" altLang="ja-JP" sz="1600" dirty="0" smtClean="0"/>
                        <a:t>https</a:t>
                      </a:r>
                      <a:r>
                        <a:rPr kumimoji="1" lang="ja-JP" altLang="en-US" sz="1600" dirty="0" smtClean="0"/>
                        <a:t>でアクセスも可。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⑥緯度経度検索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en-US" altLang="ja-JP" sz="1600" dirty="0" smtClean="0"/>
                        <a:t>GPS</a:t>
                      </a:r>
                      <a:r>
                        <a:rPr kumimoji="1" lang="ja-JP" altLang="en-US" sz="1600" dirty="0" smtClean="0"/>
                        <a:t>機能などを利用した位置情報を保存・管理。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897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今日のハンズオンでは、信州観光ハッカソンでは、観光と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をテーマとしているため、緯度経度の利用、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からの利用法を対象とします。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具体的には、データストアへデータのインポート、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からの書き込み、読み込みをします。流れとしては下記</a:t>
            </a:r>
            <a:r>
              <a:rPr lang="ja-JP" altLang="en-US" dirty="0"/>
              <a:t>５</a:t>
            </a:r>
            <a:r>
              <a:rPr lang="ja-JP" altLang="en-US" dirty="0" smtClean="0"/>
              <a:t>ステップで進めます。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の機能は、ドキュメントサイトで確認してみてください。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それでも、分からない場合は、ハッカソン中は市川を捕まえてください。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http://mb.cloud.nifty.com/doc/current/</a:t>
            </a:r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29969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32749815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①アカウント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まずは、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の利用に必要な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無料アカウントを作成しましょう！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具体的な登録方法は、次ページで！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4221097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mBaaS</a:t>
            </a:r>
            <a:r>
              <a:rPr lang="ja-JP" altLang="en-US" dirty="0" smtClean="0"/>
              <a:t>の利用登録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4341" y="1268760"/>
            <a:ext cx="21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Arial"/>
                <a:ea typeface="メイリオ"/>
              </a:rPr>
              <a:t>http://mb.cloud.nifty.com/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b="64194"/>
          <a:stretch/>
        </p:blipFill>
        <p:spPr>
          <a:xfrm>
            <a:off x="450813" y="1578039"/>
            <a:ext cx="8019688" cy="163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円/楕円 6"/>
          <p:cNvSpPr/>
          <p:nvPr/>
        </p:nvSpPr>
        <p:spPr bwMode="auto">
          <a:xfrm>
            <a:off x="7629656" y="1777450"/>
            <a:ext cx="797649" cy="731178"/>
          </a:xfrm>
          <a:prstGeom prst="ellipse">
            <a:avLst/>
          </a:prstGeom>
          <a:noFill/>
          <a:ln w="1143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479" y="4005064"/>
            <a:ext cx="3035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無料登録をしていただくと、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dirty="0" smtClean="0">
                <a:solidFill>
                  <a:prstClr val="black"/>
                </a:solidFill>
                <a:latin typeface="Arial"/>
                <a:ea typeface="メイリオ"/>
              </a:rPr>
              <a:t>@</a:t>
            </a:r>
            <a:r>
              <a:rPr kumimoji="1" lang="en-US" altLang="ja-JP" dirty="0">
                <a:solidFill>
                  <a:prstClr val="black"/>
                </a:solidFill>
                <a:latin typeface="Arial"/>
                <a:ea typeface="メイリオ"/>
              </a:rPr>
              <a:t>nifty</a:t>
            </a: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会員登録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を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行うフローに移ります。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登録いただいた後、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dirty="0" err="1" smtClean="0">
                <a:solidFill>
                  <a:prstClr val="black"/>
                </a:solidFill>
                <a:latin typeface="Arial"/>
                <a:ea typeface="メイリオ"/>
              </a:rPr>
              <a:t>mBaaS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にログインしていただくと利用登録が行えます。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次項以降の説明に従い、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利用登録を行ってください。</a:t>
            </a:r>
            <a:endParaRPr kumimoji="1" lang="en-US" altLang="ja-JP" dirty="0">
              <a:solidFill>
                <a:prstClr val="black"/>
              </a:solidFill>
              <a:latin typeface="Arial"/>
              <a:ea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48064" y="91395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dirty="0">
                <a:solidFill>
                  <a:prstClr val="black"/>
                </a:solidFill>
                <a:latin typeface="Arial"/>
                <a:ea typeface="メイリオ"/>
              </a:rPr>
              <a:t>※</a:t>
            </a: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右クリックして新しいタブで開くと便利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です。</a:t>
            </a:r>
            <a:endParaRPr kumimoji="1" lang="en-US" altLang="ja-JP" dirty="0">
              <a:solidFill>
                <a:prstClr val="black"/>
              </a:solidFill>
              <a:latin typeface="Arial"/>
              <a:ea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4340" y="817548"/>
            <a:ext cx="404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まず、下記</a:t>
            </a:r>
            <a:r>
              <a:rPr kumimoji="1" lang="en-US" altLang="ja-JP" dirty="0" smtClean="0">
                <a:solidFill>
                  <a:prstClr val="black"/>
                </a:solidFill>
                <a:latin typeface="Arial"/>
                <a:ea typeface="メイリオ"/>
              </a:rPr>
              <a:t>URL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より</a:t>
            </a:r>
            <a:r>
              <a:rPr kumimoji="1" lang="en-US" altLang="ja-JP" dirty="0" err="1" smtClean="0">
                <a:solidFill>
                  <a:prstClr val="black"/>
                </a:solidFill>
                <a:latin typeface="Arial"/>
                <a:ea typeface="メイリオ"/>
              </a:rPr>
              <a:t>mBaaS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のサービスサイトに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アクセスしてください。</a:t>
            </a:r>
            <a:endParaRPr kumimoji="1" lang="ja-JP" altLang="en-US" dirty="0">
              <a:solidFill>
                <a:prstClr val="black"/>
              </a:solidFill>
              <a:latin typeface="Arial"/>
              <a:ea typeface="メイリオ"/>
            </a:endParaRPr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6660232" y="1254672"/>
            <a:ext cx="2202619" cy="335951"/>
          </a:xfrm>
          <a:prstGeom prst="wedgeRoundRectCallout">
            <a:avLst>
              <a:gd name="adj1" fmla="val -2060"/>
              <a:gd name="adj2" fmla="val 86844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ja-JP" altLang="en-US" sz="2000" b="1">
                <a:solidFill>
                  <a:prstClr val="black"/>
                </a:solidFill>
                <a:latin typeface="メイリオ"/>
                <a:ea typeface="メイリオ"/>
              </a:rPr>
              <a:t>ここをクリック</a:t>
            </a:r>
            <a:endParaRPr kumimoji="1" lang="en-US" altLang="ja-JP" sz="2000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pic>
        <p:nvPicPr>
          <p:cNvPr id="10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331" r="25994"/>
          <a:stretch/>
        </p:blipFill>
        <p:spPr>
          <a:xfrm>
            <a:off x="4211960" y="3467795"/>
            <a:ext cx="4358614" cy="307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円/楕円 13"/>
          <p:cNvSpPr/>
          <p:nvPr/>
        </p:nvSpPr>
        <p:spPr bwMode="auto">
          <a:xfrm>
            <a:off x="4244463" y="5589240"/>
            <a:ext cx="2858243" cy="731178"/>
          </a:xfrm>
          <a:prstGeom prst="ellipse">
            <a:avLst/>
          </a:prstGeom>
          <a:noFill/>
          <a:ln w="1143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3448447" y="5059280"/>
            <a:ext cx="2202619" cy="335951"/>
          </a:xfrm>
          <a:prstGeom prst="wedgeRoundRectCallout">
            <a:avLst>
              <a:gd name="adj1" fmla="val -928"/>
              <a:gd name="adj2" fmla="val 11158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ja-JP" altLang="en-US" sz="2000" b="1" dirty="0">
                <a:solidFill>
                  <a:prstClr val="black"/>
                </a:solidFill>
                <a:latin typeface="メイリオ"/>
                <a:ea typeface="メイリオ"/>
              </a:rPr>
              <a:t>ここをクリック</a:t>
            </a:r>
            <a:endParaRPr kumimoji="1" lang="en-US" altLang="ja-JP" sz="2000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16" name="下矢印 15"/>
          <p:cNvSpPr/>
          <p:nvPr/>
        </p:nvSpPr>
        <p:spPr bwMode="auto">
          <a:xfrm>
            <a:off x="7487427" y="2669488"/>
            <a:ext cx="1104530" cy="938313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mBaaS</a:t>
            </a:r>
            <a:r>
              <a:rPr lang="ja-JP" altLang="en-US" dirty="0"/>
              <a:t>の利用登録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47474" b="38226"/>
          <a:stretch/>
        </p:blipFill>
        <p:spPr>
          <a:xfrm>
            <a:off x="5112009" y="1629770"/>
            <a:ext cx="3226137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円/楕円 6"/>
          <p:cNvSpPr/>
          <p:nvPr/>
        </p:nvSpPr>
        <p:spPr bwMode="auto">
          <a:xfrm>
            <a:off x="6725077" y="1868084"/>
            <a:ext cx="576064" cy="481027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960169"/>
            <a:ext cx="2306512" cy="269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6920" y="4381480"/>
            <a:ext cx="3380806" cy="223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下矢印 15"/>
          <p:cNvSpPr/>
          <p:nvPr/>
        </p:nvSpPr>
        <p:spPr bwMode="auto">
          <a:xfrm>
            <a:off x="7259753" y="3434846"/>
            <a:ext cx="785566" cy="66470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7" name="下矢印 16"/>
          <p:cNvSpPr/>
          <p:nvPr/>
        </p:nvSpPr>
        <p:spPr bwMode="auto">
          <a:xfrm rot="5400000">
            <a:off x="4067037" y="5168920"/>
            <a:ext cx="785566" cy="66470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 bwMode="auto">
          <a:xfrm>
            <a:off x="280336" y="3915320"/>
            <a:ext cx="2088232" cy="932319"/>
          </a:xfrm>
          <a:prstGeom prst="wedgeRoundRectCallout">
            <a:avLst>
              <a:gd name="adj1" fmla="val 20341"/>
              <a:gd name="adj2" fmla="val 622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ja-JP" altLang="en-US" sz="1800" b="1" dirty="0">
                <a:solidFill>
                  <a:prstClr val="black"/>
                </a:solidFill>
                <a:latin typeface="メイリオ"/>
                <a:ea typeface="メイリオ"/>
              </a:rPr>
              <a:t>利用規約を</a:t>
            </a:r>
            <a:endParaRPr kumimoji="1" lang="en-US" altLang="ja-JP" sz="1800" b="1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defTabSz="844083" eaLnBrk="1" hangingPunct="1"/>
            <a:r>
              <a:rPr kumimoji="1" lang="ja-JP" altLang="en-US" sz="1800" b="1" dirty="0">
                <a:solidFill>
                  <a:prstClr val="black"/>
                </a:solidFill>
                <a:latin typeface="メイリオ"/>
                <a:ea typeface="メイリオ"/>
              </a:rPr>
              <a:t>確認後、同意して</a:t>
            </a:r>
            <a:endParaRPr kumimoji="1" lang="en-US" altLang="ja-JP" sz="1800" b="1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defTabSz="844083" eaLnBrk="1" hangingPunct="1"/>
            <a:r>
              <a:rPr kumimoji="1" lang="ja-JP" altLang="en-US" sz="1800" dirty="0">
                <a:solidFill>
                  <a:prstClr val="black"/>
                </a:solidFill>
                <a:latin typeface="メイリオ"/>
                <a:ea typeface="メイリオ"/>
              </a:rPr>
              <a:t>利用開始！</a:t>
            </a:r>
            <a:endParaRPr kumimoji="1" lang="en-US" altLang="ja-JP" sz="1800" b="1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20" name="角丸四角形吹き出し 19"/>
          <p:cNvSpPr/>
          <p:nvPr/>
        </p:nvSpPr>
        <p:spPr bwMode="auto">
          <a:xfrm>
            <a:off x="4148785" y="4018893"/>
            <a:ext cx="1723534" cy="894076"/>
          </a:xfrm>
          <a:prstGeom prst="wedgeRoundRectCallout">
            <a:avLst>
              <a:gd name="adj1" fmla="val 42250"/>
              <a:gd name="adj2" fmla="val 6643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ja-JP" altLang="en-US" sz="1600" dirty="0">
                <a:solidFill>
                  <a:prstClr val="black"/>
                </a:solidFill>
                <a:latin typeface="メイリオ"/>
                <a:ea typeface="メイリオ"/>
              </a:rPr>
              <a:t>ご登録いただいた</a:t>
            </a:r>
            <a:endParaRPr kumimoji="1" lang="en-US" altLang="ja-JP" sz="1600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defTabSz="844083" eaLnBrk="1" hangingPunct="1"/>
            <a:r>
              <a:rPr kumimoji="1" lang="en-US" altLang="ja-JP" sz="1600" b="1" dirty="0">
                <a:solidFill>
                  <a:prstClr val="black"/>
                </a:solidFill>
                <a:latin typeface="メイリオ"/>
                <a:ea typeface="メイリオ"/>
              </a:rPr>
              <a:t>@nifty ID</a:t>
            </a:r>
            <a:r>
              <a:rPr kumimoji="1" lang="ja-JP" altLang="en-US" sz="1600" b="1" dirty="0">
                <a:solidFill>
                  <a:prstClr val="black"/>
                </a:solidFill>
                <a:latin typeface="メイリオ"/>
                <a:ea typeface="メイリオ"/>
              </a:rPr>
              <a:t>で</a:t>
            </a:r>
            <a:endParaRPr kumimoji="1" lang="en-US" altLang="ja-JP" sz="1600" b="1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defTabSz="844083" eaLnBrk="1" hangingPunct="1"/>
            <a:r>
              <a:rPr kumimoji="1" lang="ja-JP" altLang="en-US" sz="1600" dirty="0">
                <a:solidFill>
                  <a:prstClr val="black"/>
                </a:solidFill>
                <a:latin typeface="メイリオ"/>
                <a:ea typeface="メイリオ"/>
              </a:rPr>
              <a:t>ログイン</a:t>
            </a:r>
            <a:endParaRPr kumimoji="1" lang="ja-JP" altLang="en-US" sz="1600" b="1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5872319" y="1293819"/>
            <a:ext cx="2202619" cy="335951"/>
          </a:xfrm>
          <a:prstGeom prst="wedgeRoundRectCallout">
            <a:avLst>
              <a:gd name="adj1" fmla="val -928"/>
              <a:gd name="adj2" fmla="val 11158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ja-JP" altLang="en-US" sz="2000" b="1" dirty="0">
                <a:solidFill>
                  <a:prstClr val="black"/>
                </a:solidFill>
                <a:latin typeface="メイリオ"/>
                <a:ea typeface="メイリオ"/>
              </a:rPr>
              <a:t>ここをクリック</a:t>
            </a:r>
            <a:endParaRPr kumimoji="1" lang="en-US" altLang="ja-JP" sz="2000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7871" y="1132120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必要事項を入力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して</a:t>
            </a:r>
            <a:r>
              <a:rPr kumimoji="1" lang="en-US" altLang="ja-JP" dirty="0" smtClean="0">
                <a:solidFill>
                  <a:prstClr val="black"/>
                </a:solidFill>
                <a:latin typeface="Arial"/>
                <a:ea typeface="メイリオ"/>
              </a:rPr>
              <a:t>@nifty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会員</a:t>
            </a: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登録して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ください。</a:t>
            </a:r>
            <a:endParaRPr kumimoji="1" lang="en-US" altLang="ja-JP" dirty="0">
              <a:solidFill>
                <a:prstClr val="black"/>
              </a:solidFill>
              <a:latin typeface="Arial"/>
              <a:ea typeface="メイリオ"/>
            </a:endParaRPr>
          </a:p>
        </p:txBody>
      </p:sp>
      <p:pic>
        <p:nvPicPr>
          <p:cNvPr id="22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336" y="1661834"/>
            <a:ext cx="3538736" cy="178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下矢印 22"/>
          <p:cNvSpPr/>
          <p:nvPr/>
        </p:nvSpPr>
        <p:spPr bwMode="auto">
          <a:xfrm rot="16200000">
            <a:off x="4067037" y="2307010"/>
            <a:ext cx="785566" cy="66470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3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ja-JP" altLang="en-US" dirty="0" smtClean="0"/>
              <a:t>アプリ登録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ja-JP" altLang="en-US" dirty="0"/>
              <a:t>登録</a:t>
            </a:r>
            <a:r>
              <a:rPr lang="ja-JP" altLang="en-US" dirty="0" smtClean="0"/>
              <a:t>をしないと、プログラムで指定する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キーが得られません。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ログイン</a:t>
            </a:r>
            <a:r>
              <a:rPr lang="ja-JP" altLang="en-US" dirty="0"/>
              <a:t>後</a:t>
            </a:r>
            <a:r>
              <a:rPr lang="ja-JP" altLang="en-US" dirty="0" smtClean="0"/>
              <a:t>の</a:t>
            </a:r>
            <a:r>
              <a:rPr lang="ja-JP" altLang="en-US" dirty="0"/>
              <a:t>ダッシュボード</a:t>
            </a:r>
            <a:r>
              <a:rPr lang="ja-JP" altLang="en-US" dirty="0" smtClean="0"/>
              <a:t>の</a:t>
            </a:r>
            <a:r>
              <a:rPr lang="ja-JP" altLang="en-US" dirty="0"/>
              <a:t>画面</a:t>
            </a:r>
            <a:r>
              <a:rPr lang="ja-JP" altLang="en-US" dirty="0" smtClean="0"/>
              <a:t>から</a:t>
            </a:r>
            <a:r>
              <a:rPr lang="ja-JP" altLang="en-US" dirty="0"/>
              <a:t>アプリ</a:t>
            </a:r>
            <a:r>
              <a:rPr lang="ja-JP" altLang="en-US" dirty="0" smtClean="0"/>
              <a:t>を</a:t>
            </a:r>
            <a:r>
              <a:rPr lang="ja-JP" altLang="en-US" dirty="0"/>
              <a:t>登録</a:t>
            </a:r>
            <a:r>
              <a:rPr lang="ja-JP" altLang="en-US" dirty="0" smtClean="0"/>
              <a:t>しましょう！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具体的</a:t>
            </a:r>
            <a:r>
              <a:rPr lang="ja-JP" altLang="en-US" dirty="0" smtClean="0"/>
              <a:t>な登録</a:t>
            </a:r>
            <a:r>
              <a:rPr lang="ja-JP" altLang="en-US" dirty="0"/>
              <a:t>方法</a:t>
            </a:r>
            <a:r>
              <a:rPr lang="ja-JP" altLang="en-US" dirty="0" smtClean="0"/>
              <a:t>は、次ページで！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12029352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新規アプリケーション作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t="9064" r="12926" b="16606"/>
          <a:stretch/>
        </p:blipFill>
        <p:spPr bwMode="auto">
          <a:xfrm>
            <a:off x="53500" y="2744663"/>
            <a:ext cx="3600400" cy="220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95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mBaaS</a:t>
            </a:r>
            <a:r>
              <a:rPr lang="ja-JP" altLang="en-US" sz="29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のアプリ</a:t>
            </a:r>
            <a:r>
              <a:rPr lang="ja-JP" altLang="en-US" sz="29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　</a:t>
            </a:r>
            <a:endParaRPr lang="ja-JP" altLang="en-US" sz="29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500" y="1100248"/>
            <a:ext cx="3775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利用登録が終わる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と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アプリ</a:t>
            </a: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の新規作成画面が表示されます。</a:t>
            </a:r>
            <a:endParaRPr kumimoji="1" lang="en-US" altLang="ja-JP" dirty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>
                <a:solidFill>
                  <a:prstClr val="black"/>
                </a:solidFill>
                <a:latin typeface="Arial"/>
                <a:ea typeface="メイリオ"/>
              </a:rPr>
              <a:t>アプリ名を入力して新規作成してください。</a:t>
            </a:r>
            <a:endParaRPr kumimoji="1" lang="en-US" altLang="ja-JP" dirty="0">
              <a:solidFill>
                <a:prstClr val="black"/>
              </a:solidFill>
              <a:latin typeface="Arial"/>
              <a:ea typeface="メイリオ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39" y="1700808"/>
            <a:ext cx="3157723" cy="188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4860032" y="4728627"/>
            <a:ext cx="3962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dirty="0" err="1" smtClean="0">
                <a:solidFill>
                  <a:prstClr val="black"/>
                </a:solidFill>
                <a:latin typeface="Arial"/>
                <a:ea typeface="メイリオ"/>
              </a:rPr>
              <a:t>mBaaS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は、「アプリケーションキー」</a:t>
            </a:r>
            <a:endParaRPr kumimoji="1" lang="en-US" altLang="ja-JP" dirty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「クライアントキー」の</a:t>
            </a:r>
            <a:r>
              <a:rPr kumimoji="1" lang="en-US" altLang="ja-JP" dirty="0" smtClean="0">
                <a:solidFill>
                  <a:prstClr val="black"/>
                </a:solidFill>
                <a:latin typeface="Arial"/>
                <a:ea typeface="メイリオ"/>
              </a:rPr>
              <a:t>2</a:t>
            </a:r>
            <a:r>
              <a:rPr kumimoji="1" lang="ja-JP" altLang="en-US" dirty="0" err="1" smtClean="0">
                <a:solidFill>
                  <a:prstClr val="black"/>
                </a:solidFill>
                <a:latin typeface="Arial"/>
                <a:ea typeface="メイリオ"/>
              </a:rPr>
              <a:t>つの</a:t>
            </a: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キーを使い、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サーバー接続の認証を行っています。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en-US" dirty="0" smtClean="0">
                <a:solidFill>
                  <a:prstClr val="black"/>
                </a:solidFill>
                <a:latin typeface="Arial"/>
                <a:ea typeface="メイリオ"/>
              </a:rPr>
              <a:t>その２つのキーがアプリ作成時に生成されます。</a:t>
            </a:r>
            <a:endParaRPr kumimoji="1" lang="en-US" altLang="ja-JP" dirty="0" smtClean="0">
              <a:solidFill>
                <a:prstClr val="black"/>
              </a:solidFill>
              <a:latin typeface="Arial"/>
              <a:ea typeface="メイリオ"/>
            </a:endParaRPr>
          </a:p>
        </p:txBody>
      </p:sp>
      <p:sp>
        <p:nvSpPr>
          <p:cNvPr id="13" name="下矢印 12"/>
          <p:cNvSpPr/>
          <p:nvPr/>
        </p:nvSpPr>
        <p:spPr bwMode="auto">
          <a:xfrm rot="16200000">
            <a:off x="4111979" y="2834316"/>
            <a:ext cx="785566" cy="66470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endParaRPr kumimoji="1" lang="ja-JP" altLang="en-US" sz="2585" b="1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870266" y="2405219"/>
            <a:ext cx="2845180" cy="472901"/>
          </a:xfrm>
          <a:prstGeom prst="wedgeRoundRectCallout">
            <a:avLst>
              <a:gd name="adj1" fmla="val 25106"/>
              <a:gd name="adj2" fmla="val 9396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1" hangingPunct="1"/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「</a:t>
            </a:r>
            <a:r>
              <a:rPr kumimoji="1" lang="en-US" altLang="ja-JP" b="1" dirty="0" err="1" smtClean="0">
                <a:solidFill>
                  <a:prstClr val="black"/>
                </a:solidFill>
                <a:latin typeface="メイリオ"/>
                <a:ea typeface="メイリオ"/>
              </a:rPr>
              <a:t>shinsyu</a:t>
            </a:r>
            <a:r>
              <a:rPr kumimoji="1" lang="ja-JP" altLang="en-US" b="1" dirty="0" smtClean="0">
                <a:solidFill>
                  <a:prstClr val="black"/>
                </a:solidFill>
                <a:latin typeface="メイリオ"/>
                <a:ea typeface="メイリオ"/>
              </a:rPr>
              <a:t>」</a:t>
            </a:r>
            <a:endParaRPr kumimoji="1" lang="en-US" altLang="ja-JP" b="1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defTabSz="844083" eaLnBrk="1" hangingPunct="1"/>
            <a:r>
              <a:rPr kumimoji="1" lang="ja-JP" altLang="en-US" dirty="0">
                <a:solidFill>
                  <a:prstClr val="black"/>
                </a:solidFill>
                <a:latin typeface="メイリオ"/>
                <a:ea typeface="メイリオ"/>
              </a:rPr>
              <a:t>と入力してください</a:t>
            </a:r>
            <a:endParaRPr kumimoji="1" lang="en-US" altLang="ja-JP" b="1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7675401" y="2168768"/>
            <a:ext cx="1512168" cy="472901"/>
          </a:xfrm>
          <a:prstGeom prst="wedgeRoundRectCallout">
            <a:avLst>
              <a:gd name="adj1" fmla="val -37562"/>
              <a:gd name="adj2" fmla="val 7287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ja-JP" altLang="en-US" b="1" dirty="0">
                <a:solidFill>
                  <a:prstClr val="black"/>
                </a:solidFill>
                <a:latin typeface="メイリオ"/>
                <a:ea typeface="メイリオ"/>
              </a:rPr>
              <a:t>２つのキーは</a:t>
            </a:r>
            <a:endParaRPr kumimoji="1" lang="en-US" altLang="ja-JP" b="1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eaLnBrk="1" hangingPunct="1"/>
            <a:r>
              <a:rPr kumimoji="1" lang="ja-JP" altLang="en-US" dirty="0">
                <a:solidFill>
                  <a:prstClr val="black"/>
                </a:solidFill>
                <a:latin typeface="メイリオ"/>
                <a:ea typeface="メイリオ"/>
              </a:rPr>
              <a:t>後で使います</a:t>
            </a:r>
            <a:endParaRPr kumimoji="1" lang="en-US" altLang="ja-JP" b="1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4637745" y="3585635"/>
            <a:ext cx="2001420" cy="472901"/>
          </a:xfrm>
          <a:prstGeom prst="wedgeRoundRectCallout">
            <a:avLst>
              <a:gd name="adj1" fmla="val 33046"/>
              <a:gd name="adj2" fmla="val -7654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en-US" altLang="ja-JP" dirty="0">
                <a:solidFill>
                  <a:prstClr val="black"/>
                </a:solidFill>
                <a:latin typeface="メイリオ"/>
                <a:ea typeface="メイリオ"/>
              </a:rPr>
              <a:t>OK</a:t>
            </a:r>
            <a:r>
              <a:rPr kumimoji="1" lang="ja-JP" altLang="en-US" dirty="0">
                <a:solidFill>
                  <a:prstClr val="black"/>
                </a:solidFill>
                <a:latin typeface="メイリオ"/>
                <a:ea typeface="メイリオ"/>
              </a:rPr>
              <a:t>をクリックすると</a:t>
            </a:r>
            <a:endParaRPr kumimoji="1" lang="en-US" altLang="ja-JP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 eaLnBrk="1" hangingPunct="1"/>
            <a:r>
              <a:rPr kumimoji="1" lang="ja-JP" altLang="en-US" dirty="0">
                <a:solidFill>
                  <a:prstClr val="black"/>
                </a:solidFill>
                <a:latin typeface="メイリオ"/>
                <a:ea typeface="メイリオ"/>
              </a:rPr>
              <a:t>管理画面が表示されます</a:t>
            </a:r>
            <a:endParaRPr kumimoji="1" lang="en-US" altLang="ja-JP" dirty="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460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_PowerPoint_Template_bobsleigh">
  <a:themeElements>
    <a:clrScheme name="05_PowerPoint_Template_bobsleig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5_PowerPoint_Template_bobsleigh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05_PowerPoint_Template_bobsleig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PowerPoint_Template_bobsleig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E237D9D5-A23D-4967-9CCB-69EE5F5414FB}" vid="{E8803A65-B16A-459A-894B-4674118C49B9}"/>
    </a:ext>
  </a:extLst>
</a:theme>
</file>

<file path=ppt/theme/theme2.xml><?xml version="1.0" encoding="utf-8"?>
<a:theme xmlns:a="http://schemas.openxmlformats.org/drawingml/2006/main" name="N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FTYCloud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solidFill>
          <a:schemeClr val="bg1"/>
        </a:solidFill>
        <a:ln w="317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" id="{4E9356B0-D521-44A4-9009-BF432751A013}" vid="{F73EFB00-890F-4F08-8FA4-393D78C83036}"/>
    </a:ext>
  </a:extLst>
</a:theme>
</file>

<file path=ppt/theme/theme3.xml><?xml version="1.0" encoding="utf-8"?>
<a:theme xmlns:a="http://schemas.openxmlformats.org/drawingml/2006/main" name="1_N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FTYCloud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solidFill>
          <a:schemeClr val="bg1"/>
        </a:solidFill>
        <a:ln w="317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" id="{4E9356B0-D521-44A4-9009-BF432751A013}" vid="{F73EFB00-890F-4F08-8FA4-393D78C83036}"/>
    </a:ext>
  </a:extLst>
</a:theme>
</file>

<file path=ppt/theme/theme4.xml><?xml version="1.0" encoding="utf-8"?>
<a:theme xmlns:a="http://schemas.openxmlformats.org/drawingml/2006/main" name="2_N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FTYCloud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solidFill>
          <a:schemeClr val="bg1"/>
        </a:solidFill>
        <a:ln w="317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" id="{4E9356B0-D521-44A4-9009-BF432751A013}" vid="{F73EFB00-890F-4F08-8FA4-393D78C83036}"/>
    </a:ext>
  </a:extLst>
</a:theme>
</file>

<file path=ppt/theme/theme5.xml><?xml version="1.0" encoding="utf-8"?>
<a:theme xmlns:a="http://schemas.openxmlformats.org/drawingml/2006/main" name="新しいﾌﾟﾚｾﾞﾝﾃｰｼｮ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FTYCloud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solidFill>
          <a:schemeClr val="bg1"/>
        </a:solidFill>
        <a:ln w="317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05_PowerPoint_Template_bobsleigh</Template>
  <TotalTime>1510</TotalTime>
  <Words>804</Words>
  <Application>Microsoft Office PowerPoint</Application>
  <PresentationFormat>画面に合わせる (4:3)</PresentationFormat>
  <Paragraphs>232</Paragraphs>
  <Slides>16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16</vt:i4>
      </vt:variant>
      <vt:variant>
        <vt:lpstr>目的別スライド ショー</vt:lpstr>
      </vt:variant>
      <vt:variant>
        <vt:i4>1</vt:i4>
      </vt:variant>
    </vt:vector>
  </HeadingPairs>
  <TitlesOfParts>
    <vt:vector size="32" baseType="lpstr">
      <vt:lpstr>HGP創英角ｺﾞｼｯｸUB</vt:lpstr>
      <vt:lpstr>Meiryo UI</vt:lpstr>
      <vt:lpstr>ＭＳ Ｐゴシック</vt:lpstr>
      <vt:lpstr>ＭＳ Ｐ明朝</vt:lpstr>
      <vt:lpstr>MS UI Gothic</vt:lpstr>
      <vt:lpstr>メイリオ</vt:lpstr>
      <vt:lpstr>Arial</vt:lpstr>
      <vt:lpstr>Times New Roman</vt:lpstr>
      <vt:lpstr>Trebuchet MS</vt:lpstr>
      <vt:lpstr>Wingdings</vt:lpstr>
      <vt:lpstr>05_PowerPoint_Template_bobsleigh</vt:lpstr>
      <vt:lpstr>NC</vt:lpstr>
      <vt:lpstr>1_NC</vt:lpstr>
      <vt:lpstr>2_NC</vt:lpstr>
      <vt:lpstr>新しいﾌﾟﾚｾﾞﾝﾃｰｼｮﾝ</vt:lpstr>
      <vt:lpstr>NiftyCloudMobileBackend ハンズオン in 信州観光ハッカソン</vt:lpstr>
      <vt:lpstr>本日のハンズオンの内容</vt:lpstr>
      <vt:lpstr>Nifty Cloud mobile backendって何？</vt:lpstr>
      <vt:lpstr>今日のハンズオンの範囲</vt:lpstr>
      <vt:lpstr>①アカウント作成</vt:lpstr>
      <vt:lpstr>mBaaSの利用登録　1/2</vt:lpstr>
      <vt:lpstr>mBaaSの利用登録　2/2</vt:lpstr>
      <vt:lpstr>②アプリ登録</vt:lpstr>
      <vt:lpstr>mBaaSのアプリ作成　</vt:lpstr>
      <vt:lpstr>③データストアへインポート</vt:lpstr>
      <vt:lpstr>PowerPoint プレゼンテーション</vt:lpstr>
      <vt:lpstr>④Node.jsでの読み書き（1/2）</vt:lpstr>
      <vt:lpstr>④Node.jsでの読み書き（2/2）</vt:lpstr>
      <vt:lpstr>⑤IoTで利用する場合</vt:lpstr>
      <vt:lpstr>資料一覧</vt:lpstr>
      <vt:lpstr>Special Thanks</vt:lpstr>
      <vt:lpstr>Customer Presentation</vt:lpstr>
    </vt:vector>
  </TitlesOfParts>
  <Manager/>
  <Company>ケンブリッジ・テクノロジー・パートナーズ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1.タイトルあ</dc:title>
  <dc:subject>【プロジェクト名】</dc:subject>
  <dc:creator/>
  <cp:lastModifiedBy>hichikawa8</cp:lastModifiedBy>
  <cp:revision>171</cp:revision>
  <cp:lastPrinted>2014-08-28T09:23:43Z</cp:lastPrinted>
  <dcterms:created xsi:type="dcterms:W3CDTF">2014-08-28T08:08:07Z</dcterms:created>
  <dcterms:modified xsi:type="dcterms:W3CDTF">2015-12-01T09:56:49Z</dcterms:modified>
</cp:coreProperties>
</file>