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30275213" cy="42803763"/>
  <p:notesSz cx="6858000" cy="99456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93" autoAdjust="0"/>
    <p:restoredTop sz="94660"/>
  </p:normalViewPr>
  <p:slideViewPr>
    <p:cSldViewPr snapToGrid="0">
      <p:cViewPr varScale="1">
        <p:scale>
          <a:sx n="10" d="100"/>
          <a:sy n="10" d="100"/>
        </p:scale>
        <p:origin x="2476"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984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98475"/>
          </a:xfrm>
          <a:prstGeom prst="rect">
            <a:avLst/>
          </a:prstGeom>
        </p:spPr>
        <p:txBody>
          <a:bodyPr vert="horz" lIns="91440" tIns="45720" rIns="91440" bIns="45720" rtlCol="0"/>
          <a:lstStyle>
            <a:lvl1pPr algn="r">
              <a:defRPr sz="1200"/>
            </a:lvl1pPr>
          </a:lstStyle>
          <a:p>
            <a:fld id="{564D09C7-3956-4625-B5D3-71D84B2C67B2}" type="datetimeFigureOut">
              <a:rPr kumimoji="1" lang="ja-JP" altLang="en-US" smtClean="0"/>
              <a:t>2025/6/15</a:t>
            </a:fld>
            <a:endParaRPr kumimoji="1" lang="ja-JP" altLang="en-US"/>
          </a:p>
        </p:txBody>
      </p:sp>
      <p:sp>
        <p:nvSpPr>
          <p:cNvPr id="4" name="スライド イメージ プレースホルダー 3"/>
          <p:cNvSpPr>
            <a:spLocks noGrp="1" noRot="1" noChangeAspect="1"/>
          </p:cNvSpPr>
          <p:nvPr>
            <p:ph type="sldImg" idx="2"/>
          </p:nvPr>
        </p:nvSpPr>
        <p:spPr>
          <a:xfrm>
            <a:off x="2241550" y="1243013"/>
            <a:ext cx="2374900" cy="3357562"/>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786313"/>
            <a:ext cx="5486400" cy="3916362"/>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7213"/>
            <a:ext cx="2971800" cy="4984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9447213"/>
            <a:ext cx="2971800" cy="498475"/>
          </a:xfrm>
          <a:prstGeom prst="rect">
            <a:avLst/>
          </a:prstGeom>
        </p:spPr>
        <p:txBody>
          <a:bodyPr vert="horz" lIns="91440" tIns="45720" rIns="91440" bIns="45720" rtlCol="0" anchor="b"/>
          <a:lstStyle>
            <a:lvl1pPr algn="r">
              <a:defRPr sz="1200"/>
            </a:lvl1pPr>
          </a:lstStyle>
          <a:p>
            <a:fld id="{827A6B8B-5F44-4CB6-B213-EC8046689E81}" type="slidenum">
              <a:rPr kumimoji="1" lang="ja-JP" altLang="en-US" smtClean="0"/>
              <a:t>‹#›</a:t>
            </a:fld>
            <a:endParaRPr kumimoji="1" lang="ja-JP" altLang="en-US"/>
          </a:p>
        </p:txBody>
      </p:sp>
    </p:spTree>
    <p:extLst>
      <p:ext uri="{BB962C8B-B14F-4D97-AF65-F5344CB8AC3E}">
        <p14:creationId xmlns:p14="http://schemas.microsoft.com/office/powerpoint/2010/main" val="2244398676"/>
      </p:ext>
    </p:extLst>
  </p:cSld>
  <p:clrMap bg1="lt1" tx1="dk1" bg2="lt2" tx2="dk2" accent1="accent1" accent2="accent2" accent3="accent3" accent4="accent4" accent5="accent5" accent6="accent6" hlink="hlink" folHlink="folHlink"/>
  <p:notesStyle>
    <a:lvl1pPr marL="0" algn="l" defTabSz="3507730" rtl="0" eaLnBrk="1" latinLnBrk="0" hangingPunct="1">
      <a:defRPr kumimoji="1" sz="4603" kern="1200">
        <a:solidFill>
          <a:schemeClr val="tx1"/>
        </a:solidFill>
        <a:latin typeface="+mn-lt"/>
        <a:ea typeface="+mn-ea"/>
        <a:cs typeface="+mn-cs"/>
      </a:defRPr>
    </a:lvl1pPr>
    <a:lvl2pPr marL="1753865" algn="l" defTabSz="3507730" rtl="0" eaLnBrk="1" latinLnBrk="0" hangingPunct="1">
      <a:defRPr kumimoji="1" sz="4603" kern="1200">
        <a:solidFill>
          <a:schemeClr val="tx1"/>
        </a:solidFill>
        <a:latin typeface="+mn-lt"/>
        <a:ea typeface="+mn-ea"/>
        <a:cs typeface="+mn-cs"/>
      </a:defRPr>
    </a:lvl2pPr>
    <a:lvl3pPr marL="3507730" algn="l" defTabSz="3507730" rtl="0" eaLnBrk="1" latinLnBrk="0" hangingPunct="1">
      <a:defRPr kumimoji="1" sz="4603" kern="1200">
        <a:solidFill>
          <a:schemeClr val="tx1"/>
        </a:solidFill>
        <a:latin typeface="+mn-lt"/>
        <a:ea typeface="+mn-ea"/>
        <a:cs typeface="+mn-cs"/>
      </a:defRPr>
    </a:lvl3pPr>
    <a:lvl4pPr marL="5261595" algn="l" defTabSz="3507730" rtl="0" eaLnBrk="1" latinLnBrk="0" hangingPunct="1">
      <a:defRPr kumimoji="1" sz="4603" kern="1200">
        <a:solidFill>
          <a:schemeClr val="tx1"/>
        </a:solidFill>
        <a:latin typeface="+mn-lt"/>
        <a:ea typeface="+mn-ea"/>
        <a:cs typeface="+mn-cs"/>
      </a:defRPr>
    </a:lvl4pPr>
    <a:lvl5pPr marL="7015460" algn="l" defTabSz="3507730" rtl="0" eaLnBrk="1" latinLnBrk="0" hangingPunct="1">
      <a:defRPr kumimoji="1" sz="4603" kern="1200">
        <a:solidFill>
          <a:schemeClr val="tx1"/>
        </a:solidFill>
        <a:latin typeface="+mn-lt"/>
        <a:ea typeface="+mn-ea"/>
        <a:cs typeface="+mn-cs"/>
      </a:defRPr>
    </a:lvl5pPr>
    <a:lvl6pPr marL="8769325" algn="l" defTabSz="3507730" rtl="0" eaLnBrk="1" latinLnBrk="0" hangingPunct="1">
      <a:defRPr kumimoji="1" sz="4603" kern="1200">
        <a:solidFill>
          <a:schemeClr val="tx1"/>
        </a:solidFill>
        <a:latin typeface="+mn-lt"/>
        <a:ea typeface="+mn-ea"/>
        <a:cs typeface="+mn-cs"/>
      </a:defRPr>
    </a:lvl6pPr>
    <a:lvl7pPr marL="10523190" algn="l" defTabSz="3507730" rtl="0" eaLnBrk="1" latinLnBrk="0" hangingPunct="1">
      <a:defRPr kumimoji="1" sz="4603" kern="1200">
        <a:solidFill>
          <a:schemeClr val="tx1"/>
        </a:solidFill>
        <a:latin typeface="+mn-lt"/>
        <a:ea typeface="+mn-ea"/>
        <a:cs typeface="+mn-cs"/>
      </a:defRPr>
    </a:lvl7pPr>
    <a:lvl8pPr marL="12277054" algn="l" defTabSz="3507730" rtl="0" eaLnBrk="1" latinLnBrk="0" hangingPunct="1">
      <a:defRPr kumimoji="1" sz="4603" kern="1200">
        <a:solidFill>
          <a:schemeClr val="tx1"/>
        </a:solidFill>
        <a:latin typeface="+mn-lt"/>
        <a:ea typeface="+mn-ea"/>
        <a:cs typeface="+mn-cs"/>
      </a:defRPr>
    </a:lvl8pPr>
    <a:lvl9pPr marL="14030919" algn="l" defTabSz="3507730" rtl="0" eaLnBrk="1" latinLnBrk="0" hangingPunct="1">
      <a:defRPr kumimoji="1" sz="460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ja-JP" altLang="en-US"/>
              <a:t>マスター タイトルの書式設定</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E7E832B-3F3B-4AB7-BEAD-1797533EAA6D}" type="datetimeFigureOut">
              <a:rPr kumimoji="1" lang="ja-JP" altLang="en-US" smtClean="0"/>
              <a:t>2025/6/15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CFAB78F-ACB5-435E-B472-19E8D218ECD0}" type="slidenum">
              <a:rPr kumimoji="1" lang="ja-JP" altLang="en-US" smtClean="0"/>
              <a:t>‹#›</a:t>
            </a:fld>
            <a:endParaRPr kumimoji="1" lang="ja-JP" altLang="en-US"/>
          </a:p>
        </p:txBody>
      </p:sp>
    </p:spTree>
    <p:extLst>
      <p:ext uri="{BB962C8B-B14F-4D97-AF65-F5344CB8AC3E}">
        <p14:creationId xmlns:p14="http://schemas.microsoft.com/office/powerpoint/2010/main" val="1710702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E7E832B-3F3B-4AB7-BEAD-1797533EAA6D}" type="datetimeFigureOut">
              <a:rPr kumimoji="1" lang="ja-JP" altLang="en-US" smtClean="0"/>
              <a:t>2025/6/15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CFAB78F-ACB5-435E-B472-19E8D218ECD0}" type="slidenum">
              <a:rPr kumimoji="1" lang="ja-JP" altLang="en-US" smtClean="0"/>
              <a:t>‹#›</a:t>
            </a:fld>
            <a:endParaRPr kumimoji="1" lang="ja-JP" altLang="en-US"/>
          </a:p>
        </p:txBody>
      </p:sp>
    </p:spTree>
    <p:extLst>
      <p:ext uri="{BB962C8B-B14F-4D97-AF65-F5344CB8AC3E}">
        <p14:creationId xmlns:p14="http://schemas.microsoft.com/office/powerpoint/2010/main" val="2999351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E7E832B-3F3B-4AB7-BEAD-1797533EAA6D}" type="datetimeFigureOut">
              <a:rPr kumimoji="1" lang="ja-JP" altLang="en-US" smtClean="0"/>
              <a:t>2025/6/15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CFAB78F-ACB5-435E-B472-19E8D218ECD0}" type="slidenum">
              <a:rPr kumimoji="1" lang="ja-JP" altLang="en-US" smtClean="0"/>
              <a:t>‹#›</a:t>
            </a:fld>
            <a:endParaRPr kumimoji="1" lang="ja-JP" altLang="en-US"/>
          </a:p>
        </p:txBody>
      </p:sp>
    </p:spTree>
    <p:extLst>
      <p:ext uri="{BB962C8B-B14F-4D97-AF65-F5344CB8AC3E}">
        <p14:creationId xmlns:p14="http://schemas.microsoft.com/office/powerpoint/2010/main" val="1673971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E7E832B-3F3B-4AB7-BEAD-1797533EAA6D}" type="datetimeFigureOut">
              <a:rPr kumimoji="1" lang="ja-JP" altLang="en-US" smtClean="0"/>
              <a:t>2025/6/15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CFAB78F-ACB5-435E-B472-19E8D218ECD0}" type="slidenum">
              <a:rPr kumimoji="1" lang="ja-JP" altLang="en-US" smtClean="0"/>
              <a:t>‹#›</a:t>
            </a:fld>
            <a:endParaRPr kumimoji="1" lang="ja-JP" altLang="en-US"/>
          </a:p>
        </p:txBody>
      </p:sp>
    </p:spTree>
    <p:extLst>
      <p:ext uri="{BB962C8B-B14F-4D97-AF65-F5344CB8AC3E}">
        <p14:creationId xmlns:p14="http://schemas.microsoft.com/office/powerpoint/2010/main" val="1192982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E7E832B-3F3B-4AB7-BEAD-1797533EAA6D}" type="datetimeFigureOut">
              <a:rPr kumimoji="1" lang="ja-JP" altLang="en-US" smtClean="0"/>
              <a:t>2025/6/15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CFAB78F-ACB5-435E-B472-19E8D218ECD0}" type="slidenum">
              <a:rPr kumimoji="1" lang="ja-JP" altLang="en-US" smtClean="0"/>
              <a:t>‹#›</a:t>
            </a:fld>
            <a:endParaRPr kumimoji="1" lang="ja-JP" altLang="en-US"/>
          </a:p>
        </p:txBody>
      </p:sp>
    </p:spTree>
    <p:extLst>
      <p:ext uri="{BB962C8B-B14F-4D97-AF65-F5344CB8AC3E}">
        <p14:creationId xmlns:p14="http://schemas.microsoft.com/office/powerpoint/2010/main" val="1776795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E7E832B-3F3B-4AB7-BEAD-1797533EAA6D}" type="datetimeFigureOut">
              <a:rPr kumimoji="1" lang="ja-JP" altLang="en-US" smtClean="0"/>
              <a:t>2025/6/15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CFAB78F-ACB5-435E-B472-19E8D218ECD0}" type="slidenum">
              <a:rPr kumimoji="1" lang="ja-JP" altLang="en-US" smtClean="0"/>
              <a:t>‹#›</a:t>
            </a:fld>
            <a:endParaRPr kumimoji="1" lang="ja-JP" altLang="en-US"/>
          </a:p>
        </p:txBody>
      </p:sp>
    </p:spTree>
    <p:extLst>
      <p:ext uri="{BB962C8B-B14F-4D97-AF65-F5344CB8AC3E}">
        <p14:creationId xmlns:p14="http://schemas.microsoft.com/office/powerpoint/2010/main" val="464950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4" name="Content Placeholder 3"/>
          <p:cNvSpPr>
            <a:spLocks noGrp="1"/>
          </p:cNvSpPr>
          <p:nvPr>
            <p:ph sz="half" idx="2"/>
          </p:nvPr>
        </p:nvSpPr>
        <p:spPr>
          <a:xfrm>
            <a:off x="2085368" y="15635264"/>
            <a:ext cx="12807832"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6" name="Content Placeholder 5"/>
          <p:cNvSpPr>
            <a:spLocks noGrp="1"/>
          </p:cNvSpPr>
          <p:nvPr>
            <p:ph sz="quarter" idx="4"/>
          </p:nvPr>
        </p:nvSpPr>
        <p:spPr>
          <a:xfrm>
            <a:off x="15326828" y="15635264"/>
            <a:ext cx="12870909"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E7E832B-3F3B-4AB7-BEAD-1797533EAA6D}" type="datetimeFigureOut">
              <a:rPr kumimoji="1" lang="ja-JP" altLang="en-US" smtClean="0"/>
              <a:t>2025/6/15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CFAB78F-ACB5-435E-B472-19E8D218ECD0}" type="slidenum">
              <a:rPr kumimoji="1" lang="ja-JP" altLang="en-US" smtClean="0"/>
              <a:t>‹#›</a:t>
            </a:fld>
            <a:endParaRPr kumimoji="1" lang="ja-JP" altLang="en-US"/>
          </a:p>
        </p:txBody>
      </p:sp>
    </p:spTree>
    <p:extLst>
      <p:ext uri="{BB962C8B-B14F-4D97-AF65-F5344CB8AC3E}">
        <p14:creationId xmlns:p14="http://schemas.microsoft.com/office/powerpoint/2010/main" val="877715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E7E832B-3F3B-4AB7-BEAD-1797533EAA6D}" type="datetimeFigureOut">
              <a:rPr kumimoji="1" lang="ja-JP" altLang="en-US" smtClean="0"/>
              <a:t>2025/6/15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CFAB78F-ACB5-435E-B472-19E8D218ECD0}" type="slidenum">
              <a:rPr kumimoji="1" lang="ja-JP" altLang="en-US" smtClean="0"/>
              <a:t>‹#›</a:t>
            </a:fld>
            <a:endParaRPr kumimoji="1" lang="ja-JP" altLang="en-US"/>
          </a:p>
        </p:txBody>
      </p:sp>
    </p:spTree>
    <p:extLst>
      <p:ext uri="{BB962C8B-B14F-4D97-AF65-F5344CB8AC3E}">
        <p14:creationId xmlns:p14="http://schemas.microsoft.com/office/powerpoint/2010/main" val="2272155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7E832B-3F3B-4AB7-BEAD-1797533EAA6D}" type="datetimeFigureOut">
              <a:rPr kumimoji="1" lang="ja-JP" altLang="en-US" smtClean="0"/>
              <a:t>2025/6/15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CFAB78F-ACB5-435E-B472-19E8D218ECD0}" type="slidenum">
              <a:rPr kumimoji="1" lang="ja-JP" altLang="en-US" smtClean="0"/>
              <a:t>‹#›</a:t>
            </a:fld>
            <a:endParaRPr kumimoji="1" lang="ja-JP" altLang="en-US"/>
          </a:p>
        </p:txBody>
      </p:sp>
    </p:spTree>
    <p:extLst>
      <p:ext uri="{BB962C8B-B14F-4D97-AF65-F5344CB8AC3E}">
        <p14:creationId xmlns:p14="http://schemas.microsoft.com/office/powerpoint/2010/main" val="426202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E7E832B-3F3B-4AB7-BEAD-1797533EAA6D}" type="datetimeFigureOut">
              <a:rPr kumimoji="1" lang="ja-JP" altLang="en-US" smtClean="0"/>
              <a:t>2025/6/15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CFAB78F-ACB5-435E-B472-19E8D218ECD0}" type="slidenum">
              <a:rPr kumimoji="1" lang="ja-JP" altLang="en-US" smtClean="0"/>
              <a:t>‹#›</a:t>
            </a:fld>
            <a:endParaRPr kumimoji="1" lang="ja-JP" altLang="en-US"/>
          </a:p>
        </p:txBody>
      </p:sp>
    </p:spTree>
    <p:extLst>
      <p:ext uri="{BB962C8B-B14F-4D97-AF65-F5344CB8AC3E}">
        <p14:creationId xmlns:p14="http://schemas.microsoft.com/office/powerpoint/2010/main" val="2200698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E7E832B-3F3B-4AB7-BEAD-1797533EAA6D}" type="datetimeFigureOut">
              <a:rPr kumimoji="1" lang="ja-JP" altLang="en-US" smtClean="0"/>
              <a:t>2025/6/15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CFAB78F-ACB5-435E-B472-19E8D218ECD0}" type="slidenum">
              <a:rPr kumimoji="1" lang="ja-JP" altLang="en-US" smtClean="0"/>
              <a:t>‹#›</a:t>
            </a:fld>
            <a:endParaRPr kumimoji="1" lang="ja-JP" altLang="en-US"/>
          </a:p>
        </p:txBody>
      </p:sp>
    </p:spTree>
    <p:extLst>
      <p:ext uri="{BB962C8B-B14F-4D97-AF65-F5344CB8AC3E}">
        <p14:creationId xmlns:p14="http://schemas.microsoft.com/office/powerpoint/2010/main" val="2748160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7E7E832B-3F3B-4AB7-BEAD-1797533EAA6D}" type="datetimeFigureOut">
              <a:rPr kumimoji="1" lang="ja-JP" altLang="en-US" smtClean="0"/>
              <a:t>2025/6/15</a:t>
            </a:fld>
            <a:endParaRPr kumimoji="1" lang="ja-JP"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5CFAB78F-ACB5-435E-B472-19E8D218ECD0}" type="slidenum">
              <a:rPr kumimoji="1" lang="ja-JP" altLang="en-US" smtClean="0"/>
              <a:t>‹#›</a:t>
            </a:fld>
            <a:endParaRPr kumimoji="1" lang="ja-JP" altLang="en-US"/>
          </a:p>
        </p:txBody>
      </p:sp>
    </p:spTree>
    <p:extLst>
      <p:ext uri="{BB962C8B-B14F-4D97-AF65-F5344CB8AC3E}">
        <p14:creationId xmlns:p14="http://schemas.microsoft.com/office/powerpoint/2010/main" val="19601280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kumimoji="1"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p:bodyStyle>
    <p:otherStyle>
      <a:defPPr>
        <a:defRPr lang="en-US"/>
      </a:defPPr>
      <a:lvl1pPr marL="0" algn="l" defTabSz="3027487" rtl="0" eaLnBrk="1" latinLnBrk="0" hangingPunct="1">
        <a:defRPr kumimoji="1" sz="5960" kern="1200">
          <a:solidFill>
            <a:schemeClr val="tx1"/>
          </a:solidFill>
          <a:latin typeface="+mn-lt"/>
          <a:ea typeface="+mn-ea"/>
          <a:cs typeface="+mn-cs"/>
        </a:defRPr>
      </a:lvl1pPr>
      <a:lvl2pPr marL="1513743" algn="l" defTabSz="3027487" rtl="0" eaLnBrk="1" latinLnBrk="0" hangingPunct="1">
        <a:defRPr kumimoji="1" sz="5960" kern="1200">
          <a:solidFill>
            <a:schemeClr val="tx1"/>
          </a:solidFill>
          <a:latin typeface="+mn-lt"/>
          <a:ea typeface="+mn-ea"/>
          <a:cs typeface="+mn-cs"/>
        </a:defRPr>
      </a:lvl2pPr>
      <a:lvl3pPr marL="3027487" algn="l" defTabSz="3027487" rtl="0" eaLnBrk="1" latinLnBrk="0" hangingPunct="1">
        <a:defRPr kumimoji="1" sz="5960" kern="1200">
          <a:solidFill>
            <a:schemeClr val="tx1"/>
          </a:solidFill>
          <a:latin typeface="+mn-lt"/>
          <a:ea typeface="+mn-ea"/>
          <a:cs typeface="+mn-cs"/>
        </a:defRPr>
      </a:lvl3pPr>
      <a:lvl4pPr marL="4541230" algn="l" defTabSz="3027487" rtl="0" eaLnBrk="1" latinLnBrk="0" hangingPunct="1">
        <a:defRPr kumimoji="1" sz="5960" kern="1200">
          <a:solidFill>
            <a:schemeClr val="tx1"/>
          </a:solidFill>
          <a:latin typeface="+mn-lt"/>
          <a:ea typeface="+mn-ea"/>
          <a:cs typeface="+mn-cs"/>
        </a:defRPr>
      </a:lvl4pPr>
      <a:lvl5pPr marL="6054974" algn="l" defTabSz="3027487" rtl="0" eaLnBrk="1" latinLnBrk="0" hangingPunct="1">
        <a:defRPr kumimoji="1" sz="5960" kern="1200">
          <a:solidFill>
            <a:schemeClr val="tx1"/>
          </a:solidFill>
          <a:latin typeface="+mn-lt"/>
          <a:ea typeface="+mn-ea"/>
          <a:cs typeface="+mn-cs"/>
        </a:defRPr>
      </a:lvl5pPr>
      <a:lvl6pPr marL="7568717" algn="l" defTabSz="3027487" rtl="0" eaLnBrk="1" latinLnBrk="0" hangingPunct="1">
        <a:defRPr kumimoji="1" sz="5960" kern="1200">
          <a:solidFill>
            <a:schemeClr val="tx1"/>
          </a:solidFill>
          <a:latin typeface="+mn-lt"/>
          <a:ea typeface="+mn-ea"/>
          <a:cs typeface="+mn-cs"/>
        </a:defRPr>
      </a:lvl6pPr>
      <a:lvl7pPr marL="9082461" algn="l" defTabSz="3027487" rtl="0" eaLnBrk="1" latinLnBrk="0" hangingPunct="1">
        <a:defRPr kumimoji="1" sz="5960" kern="1200">
          <a:solidFill>
            <a:schemeClr val="tx1"/>
          </a:solidFill>
          <a:latin typeface="+mn-lt"/>
          <a:ea typeface="+mn-ea"/>
          <a:cs typeface="+mn-cs"/>
        </a:defRPr>
      </a:lvl7pPr>
      <a:lvl8pPr marL="10596204" algn="l" defTabSz="3027487" rtl="0" eaLnBrk="1" latinLnBrk="0" hangingPunct="1">
        <a:defRPr kumimoji="1" sz="5960" kern="1200">
          <a:solidFill>
            <a:schemeClr val="tx1"/>
          </a:solidFill>
          <a:latin typeface="+mn-lt"/>
          <a:ea typeface="+mn-ea"/>
          <a:cs typeface="+mn-cs"/>
        </a:defRPr>
      </a:lvl8pPr>
      <a:lvl9pPr marL="12109948" algn="l" defTabSz="3027487" rtl="0" eaLnBrk="1" latinLnBrk="0" hangingPunct="1">
        <a:defRPr kumimoji="1"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21" Type="http://schemas.openxmlformats.org/officeDocument/2006/relationships/image" Target="../media/image20.png"/><Relationship Id="rId34" Type="http://schemas.openxmlformats.org/officeDocument/2006/relationships/image" Target="../media/image33.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32" Type="http://schemas.openxmlformats.org/officeDocument/2006/relationships/image" Target="../media/image31.png"/><Relationship Id="rId37" Type="http://schemas.openxmlformats.org/officeDocument/2006/relationships/image" Target="../media/image36.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36" Type="http://schemas.openxmlformats.org/officeDocument/2006/relationships/image" Target="../media/image35.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 Id="rId35" Type="http://schemas.openxmlformats.org/officeDocument/2006/relationships/image" Target="../media/image34.png"/><Relationship Id="rId8" Type="http://schemas.openxmlformats.org/officeDocument/2006/relationships/image" Target="../media/image7.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テキスト ボックス 71">
            <a:extLst>
              <a:ext uri="{FF2B5EF4-FFF2-40B4-BE49-F238E27FC236}">
                <a16:creationId xmlns:a16="http://schemas.microsoft.com/office/drawing/2014/main" id="{E646100F-8F2C-27F3-95ED-98A5A98A79D6}"/>
              </a:ext>
            </a:extLst>
          </p:cNvPr>
          <p:cNvSpPr txBox="1"/>
          <p:nvPr/>
        </p:nvSpPr>
        <p:spPr>
          <a:xfrm>
            <a:off x="17993518" y="6447708"/>
            <a:ext cx="4511171" cy="2185214"/>
          </a:xfrm>
          <a:prstGeom prst="rect">
            <a:avLst/>
          </a:prstGeom>
          <a:noFill/>
        </p:spPr>
        <p:txBody>
          <a:bodyPr wrap="none" rtlCol="0">
            <a:spAutoFit/>
          </a:bodyPr>
          <a:lstStyle/>
          <a:p>
            <a:r>
              <a:rPr kumimoji="1" lang="ja-JP" altLang="en-US" sz="2800" u="sng" dirty="0">
                <a:latin typeface="BIZ UDPゴシック" panose="020B0400000000000000" pitchFamily="50" charset="-128"/>
                <a:ea typeface="BIZ UDPゴシック" panose="020B0400000000000000" pitchFamily="50" charset="-128"/>
              </a:rPr>
              <a:t>デコンボリューション</a:t>
            </a:r>
            <a:endParaRPr kumimoji="1" lang="en-US" altLang="ja-JP" sz="2800" u="sng" dirty="0">
              <a:latin typeface="BIZ UDPゴシック" panose="020B0400000000000000" pitchFamily="50" charset="-128"/>
              <a:ea typeface="BIZ UDPゴシック" panose="020B0400000000000000" pitchFamily="50" charset="-128"/>
            </a:endParaRPr>
          </a:p>
          <a:p>
            <a:r>
              <a:rPr kumimoji="1" lang="ja-JP" altLang="en-US" sz="2400" dirty="0">
                <a:latin typeface="BIZ UDPゴシック" panose="020B0400000000000000" pitchFamily="50" charset="-128"/>
                <a:ea typeface="BIZ UDPゴシック" panose="020B0400000000000000" pitchFamily="50" charset="-128"/>
              </a:rPr>
              <a:t>　</a:t>
            </a:r>
            <a:r>
              <a:rPr kumimoji="1" lang="en-US" altLang="ja-JP" sz="2400" dirty="0">
                <a:latin typeface="BIZ UDPゴシック" panose="020B0400000000000000" pitchFamily="50" charset="-128"/>
                <a:ea typeface="BIZ UDPゴシック" panose="020B0400000000000000" pitchFamily="50" charset="-128"/>
              </a:rPr>
              <a:t>ICA</a:t>
            </a:r>
            <a:r>
              <a:rPr kumimoji="1" lang="ja-JP" altLang="en-US" sz="2400" dirty="0">
                <a:latin typeface="BIZ UDPゴシック" panose="020B0400000000000000" pitchFamily="50" charset="-128"/>
                <a:ea typeface="BIZ UDPゴシック" panose="020B0400000000000000" pitchFamily="50" charset="-128"/>
              </a:rPr>
              <a:t>、</a:t>
            </a:r>
            <a:r>
              <a:rPr kumimoji="1" lang="en-US" altLang="ja-JP" sz="2400" dirty="0">
                <a:latin typeface="BIZ UDPゴシック" panose="020B0400000000000000" pitchFamily="50" charset="-128"/>
                <a:ea typeface="BIZ UDPゴシック" panose="020B0400000000000000" pitchFamily="50" charset="-128"/>
              </a:rPr>
              <a:t>ALS</a:t>
            </a:r>
          </a:p>
          <a:p>
            <a:r>
              <a:rPr kumimoji="1" lang="ja-JP" altLang="en-US" sz="800" dirty="0">
                <a:latin typeface="BIZ UDPゴシック" panose="020B0400000000000000" pitchFamily="50" charset="-128"/>
                <a:ea typeface="BIZ UDPゴシック" panose="020B0400000000000000" pitchFamily="50" charset="-128"/>
              </a:rPr>
              <a:t>　</a:t>
            </a:r>
            <a:endParaRPr kumimoji="1" lang="en-US" altLang="ja-JP" sz="800" dirty="0">
              <a:latin typeface="BIZ UDPゴシック" panose="020B0400000000000000" pitchFamily="50" charset="-128"/>
              <a:ea typeface="BIZ UDPゴシック" panose="020B0400000000000000" pitchFamily="50" charset="-128"/>
            </a:endParaRPr>
          </a:p>
          <a:p>
            <a:r>
              <a:rPr kumimoji="1" lang="ja-JP" altLang="en-US" sz="2800" u="sng" dirty="0">
                <a:latin typeface="BIZ UDPゴシック" panose="020B0400000000000000" pitchFamily="50" charset="-128"/>
                <a:ea typeface="BIZ UDPゴシック" panose="020B0400000000000000" pitchFamily="50" charset="-128"/>
              </a:rPr>
              <a:t>各種処理</a:t>
            </a:r>
            <a:endParaRPr kumimoji="1" lang="en-US" altLang="ja-JP" sz="2800" u="sng" dirty="0">
              <a:latin typeface="BIZ UDPゴシック" panose="020B0400000000000000" pitchFamily="50" charset="-128"/>
              <a:ea typeface="BIZ UDPゴシック" panose="020B0400000000000000" pitchFamily="50" charset="-128"/>
            </a:endParaRPr>
          </a:p>
          <a:p>
            <a:r>
              <a:rPr kumimoji="1" lang="ja-JP" altLang="en-US" sz="2400" dirty="0">
                <a:latin typeface="BIZ UDPゴシック" panose="020B0400000000000000" pitchFamily="50" charset="-128"/>
                <a:ea typeface="BIZ UDPゴシック" panose="020B0400000000000000" pitchFamily="50" charset="-128"/>
              </a:rPr>
              <a:t>　正負逆転</a:t>
            </a:r>
            <a:endParaRPr kumimoji="1" lang="en-US" altLang="ja-JP" sz="2400" dirty="0">
              <a:latin typeface="BIZ UDPゴシック" panose="020B0400000000000000" pitchFamily="50" charset="-128"/>
              <a:ea typeface="BIZ UDPゴシック" panose="020B0400000000000000" pitchFamily="50" charset="-128"/>
            </a:endParaRPr>
          </a:p>
          <a:p>
            <a:r>
              <a:rPr kumimoji="1" lang="ja-JP" altLang="en-US" sz="2400" dirty="0">
                <a:latin typeface="BIZ UDPゴシック" panose="020B0400000000000000" pitchFamily="50" charset="-128"/>
                <a:ea typeface="BIZ UDPゴシック" panose="020B0400000000000000" pitchFamily="50" charset="-128"/>
              </a:rPr>
              <a:t>　ピークピッキングで成分を選択</a:t>
            </a:r>
            <a:endParaRPr kumimoji="1" lang="en-US" altLang="ja-JP" sz="2400"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BEE7118F-7B35-C954-0F0C-AA5246AC40FA}"/>
              </a:ext>
            </a:extLst>
          </p:cNvPr>
          <p:cNvSpPr txBox="1"/>
          <p:nvPr/>
        </p:nvSpPr>
        <p:spPr>
          <a:xfrm>
            <a:off x="806479" y="479912"/>
            <a:ext cx="17787242" cy="1015663"/>
          </a:xfrm>
          <a:prstGeom prst="rect">
            <a:avLst/>
          </a:prstGeom>
          <a:noFill/>
        </p:spPr>
        <p:txBody>
          <a:bodyPr wrap="none" rtlCol="0">
            <a:spAutoFit/>
          </a:bodyPr>
          <a:lstStyle/>
          <a:p>
            <a:r>
              <a:rPr kumimoji="1" lang="ja-JP" altLang="en-US" sz="6000" b="1" dirty="0">
                <a:latin typeface="BIZ UDPゴシック" panose="020B0400000000000000" pitchFamily="50" charset="-128"/>
                <a:ea typeface="BIZ UDPゴシック" panose="020B0400000000000000" pitchFamily="50" charset="-128"/>
              </a:rPr>
              <a:t>独立成分分析を用いた</a:t>
            </a:r>
            <a:r>
              <a:rPr kumimoji="1" lang="en-US" altLang="ja-JP" sz="6000" b="1" dirty="0">
                <a:latin typeface="BIZ UDPゴシック" panose="020B0400000000000000" pitchFamily="50" charset="-128"/>
                <a:ea typeface="BIZ UDPゴシック" panose="020B0400000000000000" pitchFamily="50" charset="-128"/>
              </a:rPr>
              <a:t>MS/MS</a:t>
            </a:r>
            <a:r>
              <a:rPr kumimoji="1" lang="ja-JP" altLang="en-US" sz="6000" b="1" dirty="0">
                <a:latin typeface="BIZ UDPゴシック" panose="020B0400000000000000" pitchFamily="50" charset="-128"/>
                <a:ea typeface="BIZ UDPゴシック" panose="020B0400000000000000" pitchFamily="50" charset="-128"/>
              </a:rPr>
              <a:t>デコンボリューション</a:t>
            </a:r>
          </a:p>
        </p:txBody>
      </p:sp>
      <p:sp>
        <p:nvSpPr>
          <p:cNvPr id="6" name="テキスト ボックス 5">
            <a:extLst>
              <a:ext uri="{FF2B5EF4-FFF2-40B4-BE49-F238E27FC236}">
                <a16:creationId xmlns:a16="http://schemas.microsoft.com/office/drawing/2014/main" id="{ACCB4697-7FA5-BE0E-ABC3-DE9B387F4319}"/>
              </a:ext>
            </a:extLst>
          </p:cNvPr>
          <p:cNvSpPr txBox="1"/>
          <p:nvPr/>
        </p:nvSpPr>
        <p:spPr>
          <a:xfrm>
            <a:off x="18777823" y="863702"/>
            <a:ext cx="10916771" cy="707886"/>
          </a:xfrm>
          <a:prstGeom prst="rect">
            <a:avLst/>
          </a:prstGeom>
          <a:noFill/>
        </p:spPr>
        <p:txBody>
          <a:bodyPr wrap="none" rtlCol="0">
            <a:spAutoFit/>
          </a:bodyPr>
          <a:lstStyle/>
          <a:p>
            <a:r>
              <a:rPr kumimoji="1" lang="ja-JP" altLang="en-US" sz="4000" dirty="0">
                <a:latin typeface="BIZ UDPゴシック" panose="020B0400000000000000" pitchFamily="50" charset="-128"/>
                <a:ea typeface="BIZ UDPゴシック" panose="020B0400000000000000" pitchFamily="50" charset="-128"/>
              </a:rPr>
              <a:t>山本　博之 </a:t>
            </a:r>
            <a:r>
              <a:rPr kumimoji="1" lang="en-US" altLang="ja-JP" sz="4000" dirty="0">
                <a:latin typeface="BIZ UDPゴシック" panose="020B0400000000000000" pitchFamily="50" charset="-128"/>
                <a:ea typeface="BIZ UDPゴシック" panose="020B0400000000000000" pitchFamily="50" charset="-128"/>
              </a:rPr>
              <a:t>(</a:t>
            </a:r>
            <a:r>
              <a:rPr kumimoji="1" lang="ja-JP" altLang="en-US" sz="4000" dirty="0">
                <a:latin typeface="BIZ UDPゴシック" panose="020B0400000000000000" pitchFamily="50" charset="-128"/>
                <a:ea typeface="BIZ UDPゴシック" panose="020B0400000000000000" pitchFamily="50" charset="-128"/>
              </a:rPr>
              <a:t>質量分析インフォマティクス研究会</a:t>
            </a:r>
            <a:r>
              <a:rPr kumimoji="1" lang="en-US" altLang="ja-JP" sz="4000" dirty="0">
                <a:latin typeface="BIZ UDPゴシック" panose="020B0400000000000000" pitchFamily="50" charset="-128"/>
                <a:ea typeface="BIZ UDPゴシック" panose="020B0400000000000000" pitchFamily="50" charset="-128"/>
              </a:rPr>
              <a:t>)</a:t>
            </a:r>
            <a:endParaRPr kumimoji="1" lang="ja-JP" altLang="en-US" sz="4000" dirty="0">
              <a:latin typeface="BIZ UDPゴシック" panose="020B0400000000000000" pitchFamily="50" charset="-128"/>
              <a:ea typeface="BIZ UDPゴシック" panose="020B0400000000000000" pitchFamily="50" charset="-128"/>
            </a:endParaRPr>
          </a:p>
        </p:txBody>
      </p:sp>
      <p:sp>
        <p:nvSpPr>
          <p:cNvPr id="13" name="フリーフォーム: 図形 12">
            <a:extLst>
              <a:ext uri="{FF2B5EF4-FFF2-40B4-BE49-F238E27FC236}">
                <a16:creationId xmlns:a16="http://schemas.microsoft.com/office/drawing/2014/main" id="{DCBBE85A-7706-EDF3-6DA1-4B8663628F69}"/>
              </a:ext>
            </a:extLst>
          </p:cNvPr>
          <p:cNvSpPr>
            <a:spLocks noChangeAspect="1"/>
          </p:cNvSpPr>
          <p:nvPr/>
        </p:nvSpPr>
        <p:spPr>
          <a:xfrm>
            <a:off x="2333303" y="3590299"/>
            <a:ext cx="1944578" cy="1800194"/>
          </a:xfrm>
          <a:custGeom>
            <a:avLst/>
            <a:gdLst>
              <a:gd name="connsiteX0" fmla="*/ 0 w 1343025"/>
              <a:gd name="connsiteY0" fmla="*/ 1524022 h 1524022"/>
              <a:gd name="connsiteX1" fmla="*/ 647700 w 1343025"/>
              <a:gd name="connsiteY1" fmla="*/ 22 h 1524022"/>
              <a:gd name="connsiteX2" fmla="*/ 1343025 w 1343025"/>
              <a:gd name="connsiteY2" fmla="*/ 1495447 h 1524022"/>
            </a:gdLst>
            <a:ahLst/>
            <a:cxnLst>
              <a:cxn ang="0">
                <a:pos x="connsiteX0" y="connsiteY0"/>
              </a:cxn>
              <a:cxn ang="0">
                <a:pos x="connsiteX1" y="connsiteY1"/>
              </a:cxn>
              <a:cxn ang="0">
                <a:pos x="connsiteX2" y="connsiteY2"/>
              </a:cxn>
            </a:cxnLst>
            <a:rect l="l" t="t" r="r" b="b"/>
            <a:pathLst>
              <a:path w="1343025" h="1524022">
                <a:moveTo>
                  <a:pt x="0" y="1524022"/>
                </a:moveTo>
                <a:cubicBezTo>
                  <a:pt x="211931" y="764403"/>
                  <a:pt x="423863" y="4784"/>
                  <a:pt x="647700" y="22"/>
                </a:cubicBezTo>
                <a:cubicBezTo>
                  <a:pt x="871537" y="-4740"/>
                  <a:pt x="1107281" y="745353"/>
                  <a:pt x="1343025" y="1495447"/>
                </a:cubicBezTo>
              </a:path>
            </a:pathLst>
          </a:custGeom>
          <a:noFill/>
          <a:ln w="635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BIZ UDPゴシック" panose="020B0400000000000000" pitchFamily="50" charset="-128"/>
              <a:ea typeface="BIZ UDPゴシック" panose="020B0400000000000000" pitchFamily="50" charset="-128"/>
            </a:endParaRPr>
          </a:p>
        </p:txBody>
      </p:sp>
      <p:sp>
        <p:nvSpPr>
          <p:cNvPr id="14" name="フリーフォーム: 図形 13">
            <a:extLst>
              <a:ext uri="{FF2B5EF4-FFF2-40B4-BE49-F238E27FC236}">
                <a16:creationId xmlns:a16="http://schemas.microsoft.com/office/drawing/2014/main" id="{435C7F9B-4C48-9655-5F99-DD7E439D0093}"/>
              </a:ext>
            </a:extLst>
          </p:cNvPr>
          <p:cNvSpPr>
            <a:spLocks noChangeAspect="1"/>
          </p:cNvSpPr>
          <p:nvPr/>
        </p:nvSpPr>
        <p:spPr>
          <a:xfrm>
            <a:off x="2477397" y="4415311"/>
            <a:ext cx="2258515" cy="962707"/>
          </a:xfrm>
          <a:custGeom>
            <a:avLst/>
            <a:gdLst>
              <a:gd name="connsiteX0" fmla="*/ 0 w 1343025"/>
              <a:gd name="connsiteY0" fmla="*/ 1524022 h 1524022"/>
              <a:gd name="connsiteX1" fmla="*/ 647700 w 1343025"/>
              <a:gd name="connsiteY1" fmla="*/ 22 h 1524022"/>
              <a:gd name="connsiteX2" fmla="*/ 1343025 w 1343025"/>
              <a:gd name="connsiteY2" fmla="*/ 1495447 h 1524022"/>
            </a:gdLst>
            <a:ahLst/>
            <a:cxnLst>
              <a:cxn ang="0">
                <a:pos x="connsiteX0" y="connsiteY0"/>
              </a:cxn>
              <a:cxn ang="0">
                <a:pos x="connsiteX1" y="connsiteY1"/>
              </a:cxn>
              <a:cxn ang="0">
                <a:pos x="connsiteX2" y="connsiteY2"/>
              </a:cxn>
            </a:cxnLst>
            <a:rect l="l" t="t" r="r" b="b"/>
            <a:pathLst>
              <a:path w="1343025" h="1524022">
                <a:moveTo>
                  <a:pt x="0" y="1524022"/>
                </a:moveTo>
                <a:cubicBezTo>
                  <a:pt x="211931" y="764403"/>
                  <a:pt x="423863" y="4784"/>
                  <a:pt x="647700" y="22"/>
                </a:cubicBezTo>
                <a:cubicBezTo>
                  <a:pt x="871537" y="-4740"/>
                  <a:pt x="1107281" y="745353"/>
                  <a:pt x="1343025" y="1495447"/>
                </a:cubicBezTo>
              </a:path>
            </a:pathLst>
          </a:custGeom>
          <a:noFill/>
          <a:ln w="6032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BIZ UDPゴシック" panose="020B0400000000000000" pitchFamily="50" charset="-128"/>
              <a:ea typeface="BIZ UDPゴシック" panose="020B0400000000000000" pitchFamily="50" charset="-128"/>
            </a:endParaRPr>
          </a:p>
        </p:txBody>
      </p:sp>
      <p:cxnSp>
        <p:nvCxnSpPr>
          <p:cNvPr id="16" name="直線矢印コネクタ 15">
            <a:extLst>
              <a:ext uri="{FF2B5EF4-FFF2-40B4-BE49-F238E27FC236}">
                <a16:creationId xmlns:a16="http://schemas.microsoft.com/office/drawing/2014/main" id="{8FDD77F4-5124-5870-0DE3-34A7A1F93639}"/>
              </a:ext>
            </a:extLst>
          </p:cNvPr>
          <p:cNvCxnSpPr>
            <a:cxnSpLocks/>
          </p:cNvCxnSpPr>
          <p:nvPr/>
        </p:nvCxnSpPr>
        <p:spPr>
          <a:xfrm>
            <a:off x="1795682" y="5639583"/>
            <a:ext cx="39600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3F76A46B-22EF-AD30-FF92-36B0EFC36210}"/>
              </a:ext>
            </a:extLst>
          </p:cNvPr>
          <p:cNvSpPr txBox="1"/>
          <p:nvPr/>
        </p:nvSpPr>
        <p:spPr>
          <a:xfrm>
            <a:off x="5827889" y="5357600"/>
            <a:ext cx="1620957" cy="523220"/>
          </a:xfrm>
          <a:prstGeom prst="rect">
            <a:avLst/>
          </a:prstGeom>
          <a:noFill/>
        </p:spPr>
        <p:txBody>
          <a:bodyPr wrap="none" rtlCol="0">
            <a:spAutoFit/>
          </a:bodyPr>
          <a:lstStyle/>
          <a:p>
            <a:r>
              <a:rPr kumimoji="1" lang="ja-JP" altLang="en-US" sz="2800" dirty="0">
                <a:latin typeface="BIZ UDPゴシック" panose="020B0400000000000000" pitchFamily="50" charset="-128"/>
                <a:ea typeface="BIZ UDPゴシック" panose="020B0400000000000000" pitchFamily="50" charset="-128"/>
              </a:rPr>
              <a:t>保持時間</a:t>
            </a:r>
          </a:p>
        </p:txBody>
      </p:sp>
      <p:cxnSp>
        <p:nvCxnSpPr>
          <p:cNvPr id="20" name="直線コネクタ 19">
            <a:extLst>
              <a:ext uri="{FF2B5EF4-FFF2-40B4-BE49-F238E27FC236}">
                <a16:creationId xmlns:a16="http://schemas.microsoft.com/office/drawing/2014/main" id="{8A1920EB-B843-88F0-2818-851B5F8D8857}"/>
              </a:ext>
            </a:extLst>
          </p:cNvPr>
          <p:cNvCxnSpPr/>
          <p:nvPr/>
        </p:nvCxnSpPr>
        <p:spPr>
          <a:xfrm>
            <a:off x="3340329" y="3199396"/>
            <a:ext cx="0" cy="252000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5A8A0181-C4B7-D755-281D-B3F300DA2528}"/>
              </a:ext>
            </a:extLst>
          </p:cNvPr>
          <p:cNvSpPr txBox="1"/>
          <p:nvPr/>
        </p:nvSpPr>
        <p:spPr>
          <a:xfrm>
            <a:off x="1517507" y="3637791"/>
            <a:ext cx="1175322" cy="523220"/>
          </a:xfrm>
          <a:prstGeom prst="rect">
            <a:avLst/>
          </a:prstGeom>
          <a:noFill/>
        </p:spPr>
        <p:txBody>
          <a:bodyPr wrap="none" rtlCol="0">
            <a:spAutoFit/>
          </a:bodyPr>
          <a:lstStyle/>
          <a:p>
            <a:r>
              <a:rPr kumimoji="1" lang="ja-JP" altLang="en-US" sz="2800" dirty="0">
                <a:latin typeface="BIZ UDPゴシック" panose="020B0400000000000000" pitchFamily="50" charset="-128"/>
                <a:ea typeface="BIZ UDPゴシック" panose="020B0400000000000000" pitchFamily="50" charset="-128"/>
              </a:rPr>
              <a:t>物質</a:t>
            </a:r>
            <a:r>
              <a:rPr kumimoji="1" lang="en-US" altLang="ja-JP" sz="2800" dirty="0">
                <a:latin typeface="BIZ UDPゴシック" panose="020B0400000000000000" pitchFamily="50" charset="-128"/>
                <a:ea typeface="BIZ UDPゴシック" panose="020B0400000000000000" pitchFamily="50" charset="-128"/>
              </a:rPr>
              <a:t>A</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22" name="テキスト ボックス 21">
            <a:extLst>
              <a:ext uri="{FF2B5EF4-FFF2-40B4-BE49-F238E27FC236}">
                <a16:creationId xmlns:a16="http://schemas.microsoft.com/office/drawing/2014/main" id="{C5D9FBA0-AD8E-2371-7120-43FEA535E9C5}"/>
              </a:ext>
            </a:extLst>
          </p:cNvPr>
          <p:cNvSpPr txBox="1"/>
          <p:nvPr/>
        </p:nvSpPr>
        <p:spPr>
          <a:xfrm>
            <a:off x="4763729" y="5063692"/>
            <a:ext cx="1178528" cy="523220"/>
          </a:xfrm>
          <a:prstGeom prst="rect">
            <a:avLst/>
          </a:prstGeom>
          <a:noFill/>
        </p:spPr>
        <p:txBody>
          <a:bodyPr wrap="none" rtlCol="0">
            <a:spAutoFit/>
          </a:bodyPr>
          <a:lstStyle/>
          <a:p>
            <a:r>
              <a:rPr kumimoji="1" lang="ja-JP" altLang="en-US" sz="2800" dirty="0">
                <a:latin typeface="BIZ UDPゴシック" panose="020B0400000000000000" pitchFamily="50" charset="-128"/>
                <a:ea typeface="BIZ UDPゴシック" panose="020B0400000000000000" pitchFamily="50" charset="-128"/>
              </a:rPr>
              <a:t>物質</a:t>
            </a:r>
            <a:r>
              <a:rPr kumimoji="1" lang="en-US" altLang="ja-JP" sz="2800" dirty="0">
                <a:latin typeface="BIZ UDPゴシック" panose="020B0400000000000000" pitchFamily="50" charset="-128"/>
                <a:ea typeface="BIZ UDPゴシック" panose="020B0400000000000000" pitchFamily="50" charset="-128"/>
              </a:rPr>
              <a:t>B</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26" name="テキスト ボックス 25">
            <a:extLst>
              <a:ext uri="{FF2B5EF4-FFF2-40B4-BE49-F238E27FC236}">
                <a16:creationId xmlns:a16="http://schemas.microsoft.com/office/drawing/2014/main" id="{21D274C3-D68B-D069-02FD-2079D0BC4FB0}"/>
              </a:ext>
            </a:extLst>
          </p:cNvPr>
          <p:cNvSpPr txBox="1"/>
          <p:nvPr/>
        </p:nvSpPr>
        <p:spPr>
          <a:xfrm>
            <a:off x="12465907" y="5319508"/>
            <a:ext cx="910827" cy="523220"/>
          </a:xfrm>
          <a:prstGeom prst="rect">
            <a:avLst/>
          </a:prstGeom>
          <a:noFill/>
        </p:spPr>
        <p:txBody>
          <a:bodyPr wrap="none" rtlCol="0">
            <a:spAutoFit/>
          </a:bodyPr>
          <a:lstStyle/>
          <a:p>
            <a:r>
              <a:rPr kumimoji="1" lang="en-US" altLang="ja-JP" sz="2800" dirty="0">
                <a:latin typeface="BIZ UDPゴシック" panose="020B0400000000000000" pitchFamily="50" charset="-128"/>
                <a:ea typeface="BIZ UDPゴシック" panose="020B0400000000000000" pitchFamily="50" charset="-128"/>
              </a:rPr>
              <a:t>m/z</a:t>
            </a:r>
            <a:endParaRPr kumimoji="1" lang="ja-JP" altLang="en-US" sz="2800" dirty="0">
              <a:latin typeface="BIZ UDPゴシック" panose="020B0400000000000000" pitchFamily="50" charset="-128"/>
              <a:ea typeface="BIZ UDPゴシック" panose="020B0400000000000000" pitchFamily="50" charset="-128"/>
            </a:endParaRPr>
          </a:p>
        </p:txBody>
      </p:sp>
      <p:cxnSp>
        <p:nvCxnSpPr>
          <p:cNvPr id="25" name="直線矢印コネクタ 24">
            <a:extLst>
              <a:ext uri="{FF2B5EF4-FFF2-40B4-BE49-F238E27FC236}">
                <a16:creationId xmlns:a16="http://schemas.microsoft.com/office/drawing/2014/main" id="{0BDF17A2-D142-B92B-2EC6-25071FBA6BB2}"/>
              </a:ext>
            </a:extLst>
          </p:cNvPr>
          <p:cNvCxnSpPr>
            <a:cxnSpLocks/>
          </p:cNvCxnSpPr>
          <p:nvPr/>
        </p:nvCxnSpPr>
        <p:spPr>
          <a:xfrm>
            <a:off x="8341445" y="5669619"/>
            <a:ext cx="4031998"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BCDC91A3-B791-9814-CB01-3E626AABE081}"/>
              </a:ext>
            </a:extLst>
          </p:cNvPr>
          <p:cNvCxnSpPr/>
          <p:nvPr/>
        </p:nvCxnSpPr>
        <p:spPr>
          <a:xfrm>
            <a:off x="8647435" y="4517619"/>
            <a:ext cx="0" cy="11520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DAD1DAA-C1D7-AE49-59AA-4A7E4BD16CC6}"/>
              </a:ext>
            </a:extLst>
          </p:cNvPr>
          <p:cNvCxnSpPr>
            <a:cxnSpLocks/>
          </p:cNvCxnSpPr>
          <p:nvPr/>
        </p:nvCxnSpPr>
        <p:spPr>
          <a:xfrm>
            <a:off x="9497048" y="3905315"/>
            <a:ext cx="0" cy="1782076"/>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F113DD29-5A4E-BC8A-035E-4E14349A1C4B}"/>
              </a:ext>
            </a:extLst>
          </p:cNvPr>
          <p:cNvCxnSpPr/>
          <p:nvPr/>
        </p:nvCxnSpPr>
        <p:spPr>
          <a:xfrm>
            <a:off x="11156311" y="4535391"/>
            <a:ext cx="0" cy="1152000"/>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CF1F718-A9DC-8979-D8A6-A42B892CE201}"/>
              </a:ext>
            </a:extLst>
          </p:cNvPr>
          <p:cNvCxnSpPr/>
          <p:nvPr/>
        </p:nvCxnSpPr>
        <p:spPr>
          <a:xfrm>
            <a:off x="11746311" y="4805619"/>
            <a:ext cx="0" cy="864000"/>
          </a:xfrm>
          <a:prstGeom prst="line">
            <a:avLst/>
          </a:prstGeom>
          <a:ln w="635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2A98CE9-A750-5409-C6E3-47BF55387129}"/>
              </a:ext>
            </a:extLst>
          </p:cNvPr>
          <p:cNvCxnSpPr/>
          <p:nvPr/>
        </p:nvCxnSpPr>
        <p:spPr>
          <a:xfrm>
            <a:off x="8964656" y="4832914"/>
            <a:ext cx="0" cy="864000"/>
          </a:xfrm>
          <a:prstGeom prst="line">
            <a:avLst/>
          </a:prstGeom>
          <a:ln w="635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826B134A-B42A-27C8-3E77-488FD884D8F4}"/>
              </a:ext>
            </a:extLst>
          </p:cNvPr>
          <p:cNvCxnSpPr/>
          <p:nvPr/>
        </p:nvCxnSpPr>
        <p:spPr>
          <a:xfrm>
            <a:off x="9655737" y="4448991"/>
            <a:ext cx="0" cy="1238400"/>
          </a:xfrm>
          <a:prstGeom prst="line">
            <a:avLst/>
          </a:prstGeom>
          <a:ln w="635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03FA73C7-A98B-8F0A-E9A5-2EEBDC26523A}"/>
              </a:ext>
            </a:extLst>
          </p:cNvPr>
          <p:cNvCxnSpPr/>
          <p:nvPr/>
        </p:nvCxnSpPr>
        <p:spPr>
          <a:xfrm>
            <a:off x="10897797" y="4832914"/>
            <a:ext cx="0" cy="8640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グループ化 3">
            <a:extLst>
              <a:ext uri="{FF2B5EF4-FFF2-40B4-BE49-F238E27FC236}">
                <a16:creationId xmlns:a16="http://schemas.microsoft.com/office/drawing/2014/main" id="{73EEF5FA-1C33-D6F9-BA71-F97E8F8E6E91}"/>
              </a:ext>
            </a:extLst>
          </p:cNvPr>
          <p:cNvGrpSpPr/>
          <p:nvPr/>
        </p:nvGrpSpPr>
        <p:grpSpPr>
          <a:xfrm>
            <a:off x="10364948" y="4544914"/>
            <a:ext cx="7671" cy="1142477"/>
            <a:chOff x="11540133" y="4105505"/>
            <a:chExt cx="7671" cy="1142477"/>
          </a:xfrm>
        </p:grpSpPr>
        <p:cxnSp>
          <p:nvCxnSpPr>
            <p:cNvPr id="35" name="直線コネクタ 34">
              <a:extLst>
                <a:ext uri="{FF2B5EF4-FFF2-40B4-BE49-F238E27FC236}">
                  <a16:creationId xmlns:a16="http://schemas.microsoft.com/office/drawing/2014/main" id="{3F8ACAC9-02F1-5D4D-1BD1-12D1D854FB54}"/>
                </a:ext>
              </a:extLst>
            </p:cNvPr>
            <p:cNvCxnSpPr/>
            <p:nvPr/>
          </p:nvCxnSpPr>
          <p:spPr>
            <a:xfrm>
              <a:off x="11540133" y="4671982"/>
              <a:ext cx="0" cy="576000"/>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8553AE5-EAF1-C262-7800-85336EDF15A6}"/>
                </a:ext>
              </a:extLst>
            </p:cNvPr>
            <p:cNvCxnSpPr/>
            <p:nvPr/>
          </p:nvCxnSpPr>
          <p:spPr>
            <a:xfrm>
              <a:off x="11547804" y="4105505"/>
              <a:ext cx="0" cy="576000"/>
            </a:xfrm>
            <a:prstGeom prst="line">
              <a:avLst/>
            </a:prstGeom>
            <a:ln w="63500">
              <a:solidFill>
                <a:srgbClr val="0070C0"/>
              </a:solidFill>
            </a:ln>
          </p:spPr>
          <p:style>
            <a:lnRef idx="1">
              <a:schemeClr val="accent1"/>
            </a:lnRef>
            <a:fillRef idx="0">
              <a:schemeClr val="accent1"/>
            </a:fillRef>
            <a:effectRef idx="0">
              <a:schemeClr val="accent1"/>
            </a:effectRef>
            <a:fontRef idx="minor">
              <a:schemeClr val="tx1"/>
            </a:fontRef>
          </p:style>
        </p:cxnSp>
      </p:grpSp>
      <p:pic>
        <p:nvPicPr>
          <p:cNvPr id="113" name="図 112">
            <a:extLst>
              <a:ext uri="{FF2B5EF4-FFF2-40B4-BE49-F238E27FC236}">
                <a16:creationId xmlns:a16="http://schemas.microsoft.com/office/drawing/2014/main" id="{9F6DAD9D-1ED2-C25E-8659-4030ABFA9967}"/>
              </a:ext>
            </a:extLst>
          </p:cNvPr>
          <p:cNvPicPr>
            <a:picLocks noChangeAspect="1"/>
          </p:cNvPicPr>
          <p:nvPr/>
        </p:nvPicPr>
        <p:blipFill>
          <a:blip r:embed="rId2"/>
          <a:stretch>
            <a:fillRect/>
          </a:stretch>
        </p:blipFill>
        <p:spPr>
          <a:xfrm>
            <a:off x="1682207" y="6614072"/>
            <a:ext cx="3113358" cy="2146792"/>
          </a:xfrm>
          <a:prstGeom prst="rect">
            <a:avLst/>
          </a:prstGeom>
        </p:spPr>
      </p:pic>
      <p:sp>
        <p:nvSpPr>
          <p:cNvPr id="119" name="矢印: 下 118">
            <a:extLst>
              <a:ext uri="{FF2B5EF4-FFF2-40B4-BE49-F238E27FC236}">
                <a16:creationId xmlns:a16="http://schemas.microsoft.com/office/drawing/2014/main" id="{2AF70B86-224F-8AE9-9466-6C436E46A711}"/>
              </a:ext>
            </a:extLst>
          </p:cNvPr>
          <p:cNvSpPr/>
          <p:nvPr/>
        </p:nvSpPr>
        <p:spPr>
          <a:xfrm rot="16200000">
            <a:off x="13016615" y="4157978"/>
            <a:ext cx="899671" cy="802318"/>
          </a:xfrm>
          <a:prstGeom prst="downArrow">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BIZ UDPゴシック" panose="020B0400000000000000" pitchFamily="50" charset="-128"/>
              <a:ea typeface="BIZ UDPゴシック" panose="020B0400000000000000" pitchFamily="50" charset="-128"/>
            </a:endParaRPr>
          </a:p>
        </p:txBody>
      </p:sp>
      <p:sp>
        <p:nvSpPr>
          <p:cNvPr id="121" name="テキスト ボックス 120">
            <a:extLst>
              <a:ext uri="{FF2B5EF4-FFF2-40B4-BE49-F238E27FC236}">
                <a16:creationId xmlns:a16="http://schemas.microsoft.com/office/drawing/2014/main" id="{01204B36-6A12-B422-8E8B-846EBD0C2699}"/>
              </a:ext>
            </a:extLst>
          </p:cNvPr>
          <p:cNvSpPr txBox="1"/>
          <p:nvPr/>
        </p:nvSpPr>
        <p:spPr>
          <a:xfrm>
            <a:off x="22605910" y="5241848"/>
            <a:ext cx="910827" cy="523220"/>
          </a:xfrm>
          <a:prstGeom prst="rect">
            <a:avLst/>
          </a:prstGeom>
          <a:noFill/>
        </p:spPr>
        <p:txBody>
          <a:bodyPr wrap="none" rtlCol="0">
            <a:spAutoFit/>
          </a:bodyPr>
          <a:lstStyle/>
          <a:p>
            <a:r>
              <a:rPr kumimoji="1" lang="en-US" altLang="ja-JP" sz="2800" dirty="0">
                <a:latin typeface="BIZ UDPゴシック" panose="020B0400000000000000" pitchFamily="50" charset="-128"/>
                <a:ea typeface="BIZ UDPゴシック" panose="020B0400000000000000" pitchFamily="50" charset="-128"/>
              </a:rPr>
              <a:t>m/z</a:t>
            </a:r>
            <a:endParaRPr kumimoji="1" lang="ja-JP" altLang="en-US" sz="2800" dirty="0">
              <a:latin typeface="BIZ UDPゴシック" panose="020B0400000000000000" pitchFamily="50" charset="-128"/>
              <a:ea typeface="BIZ UDPゴシック" panose="020B0400000000000000" pitchFamily="50" charset="-128"/>
            </a:endParaRPr>
          </a:p>
        </p:txBody>
      </p:sp>
      <p:grpSp>
        <p:nvGrpSpPr>
          <p:cNvPr id="2" name="グループ化 1">
            <a:extLst>
              <a:ext uri="{FF2B5EF4-FFF2-40B4-BE49-F238E27FC236}">
                <a16:creationId xmlns:a16="http://schemas.microsoft.com/office/drawing/2014/main" id="{777049CE-B17B-D831-BF75-53695A751758}"/>
              </a:ext>
            </a:extLst>
          </p:cNvPr>
          <p:cNvGrpSpPr>
            <a:grpSpLocks noChangeAspect="1"/>
          </p:cNvGrpSpPr>
          <p:nvPr/>
        </p:nvGrpSpPr>
        <p:grpSpPr>
          <a:xfrm>
            <a:off x="19021660" y="4166925"/>
            <a:ext cx="3478999" cy="1445697"/>
            <a:chOff x="16609251" y="4538973"/>
            <a:chExt cx="5040000" cy="2094370"/>
          </a:xfrm>
        </p:grpSpPr>
        <p:cxnSp>
          <p:nvCxnSpPr>
            <p:cNvPr id="120" name="直線矢印コネクタ 119">
              <a:extLst>
                <a:ext uri="{FF2B5EF4-FFF2-40B4-BE49-F238E27FC236}">
                  <a16:creationId xmlns:a16="http://schemas.microsoft.com/office/drawing/2014/main" id="{9C4AC26F-19DA-68E2-3E87-1821BCE7604D}"/>
                </a:ext>
              </a:extLst>
            </p:cNvPr>
            <p:cNvCxnSpPr>
              <a:cxnSpLocks/>
            </p:cNvCxnSpPr>
            <p:nvPr/>
          </p:nvCxnSpPr>
          <p:spPr>
            <a:xfrm>
              <a:off x="16609251" y="6611128"/>
              <a:ext cx="50400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コネクタ 122">
              <a:extLst>
                <a:ext uri="{FF2B5EF4-FFF2-40B4-BE49-F238E27FC236}">
                  <a16:creationId xmlns:a16="http://schemas.microsoft.com/office/drawing/2014/main" id="{F57DAD2C-2493-9209-765E-3FFA4E51A962}"/>
                </a:ext>
              </a:extLst>
            </p:cNvPr>
            <p:cNvCxnSpPr>
              <a:cxnSpLocks/>
            </p:cNvCxnSpPr>
            <p:nvPr/>
          </p:nvCxnSpPr>
          <p:spPr>
            <a:xfrm>
              <a:off x="18053755" y="4538973"/>
              <a:ext cx="0" cy="2094370"/>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D5B40E72-C27A-5536-48DF-D9CB009E677E}"/>
                </a:ext>
              </a:extLst>
            </p:cNvPr>
            <p:cNvCxnSpPr/>
            <p:nvPr/>
          </p:nvCxnSpPr>
          <p:spPr>
            <a:xfrm>
              <a:off x="20127835" y="5193343"/>
              <a:ext cx="0" cy="1440000"/>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8CB01CA1-039B-79F0-0B71-39468FB83672}"/>
                </a:ext>
              </a:extLst>
            </p:cNvPr>
            <p:cNvCxnSpPr/>
            <p:nvPr/>
          </p:nvCxnSpPr>
          <p:spPr>
            <a:xfrm>
              <a:off x="19181493" y="5913343"/>
              <a:ext cx="0" cy="720000"/>
            </a:xfrm>
            <a:prstGeom prst="line">
              <a:avLst/>
            </a:prstGeom>
            <a:ln w="635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32" name="テキスト ボックス 131">
            <a:extLst>
              <a:ext uri="{FF2B5EF4-FFF2-40B4-BE49-F238E27FC236}">
                <a16:creationId xmlns:a16="http://schemas.microsoft.com/office/drawing/2014/main" id="{BBBE1091-17C4-0DAE-3A6F-B27E6844DA5D}"/>
              </a:ext>
            </a:extLst>
          </p:cNvPr>
          <p:cNvSpPr txBox="1"/>
          <p:nvPr/>
        </p:nvSpPr>
        <p:spPr>
          <a:xfrm>
            <a:off x="27331908" y="5189468"/>
            <a:ext cx="910827" cy="523220"/>
          </a:xfrm>
          <a:prstGeom prst="rect">
            <a:avLst/>
          </a:prstGeom>
          <a:noFill/>
        </p:spPr>
        <p:txBody>
          <a:bodyPr wrap="none" rtlCol="0">
            <a:spAutoFit/>
          </a:bodyPr>
          <a:lstStyle/>
          <a:p>
            <a:r>
              <a:rPr kumimoji="1" lang="en-US" altLang="ja-JP" sz="2800" dirty="0">
                <a:latin typeface="BIZ UDPゴシック" panose="020B0400000000000000" pitchFamily="50" charset="-128"/>
                <a:ea typeface="BIZ UDPゴシック" panose="020B0400000000000000" pitchFamily="50" charset="-128"/>
              </a:rPr>
              <a:t>m/z</a:t>
            </a:r>
            <a:endParaRPr kumimoji="1" lang="ja-JP" altLang="en-US" sz="2800" dirty="0">
              <a:latin typeface="BIZ UDPゴシック" panose="020B0400000000000000" pitchFamily="50" charset="-128"/>
              <a:ea typeface="BIZ UDPゴシック" panose="020B0400000000000000" pitchFamily="50" charset="-128"/>
            </a:endParaRPr>
          </a:p>
        </p:txBody>
      </p:sp>
      <p:grpSp>
        <p:nvGrpSpPr>
          <p:cNvPr id="3" name="グループ化 2">
            <a:extLst>
              <a:ext uri="{FF2B5EF4-FFF2-40B4-BE49-F238E27FC236}">
                <a16:creationId xmlns:a16="http://schemas.microsoft.com/office/drawing/2014/main" id="{FA83F7C6-D421-B7DD-1E6F-4E603DFD874D}"/>
              </a:ext>
            </a:extLst>
          </p:cNvPr>
          <p:cNvGrpSpPr>
            <a:grpSpLocks noChangeAspect="1"/>
          </p:cNvGrpSpPr>
          <p:nvPr/>
        </p:nvGrpSpPr>
        <p:grpSpPr>
          <a:xfrm>
            <a:off x="23682823" y="4437444"/>
            <a:ext cx="3528000" cy="1091933"/>
            <a:chOff x="22743642" y="5115518"/>
            <a:chExt cx="5040000" cy="1559904"/>
          </a:xfrm>
        </p:grpSpPr>
        <p:cxnSp>
          <p:nvCxnSpPr>
            <p:cNvPr id="131" name="直線矢印コネクタ 130">
              <a:extLst>
                <a:ext uri="{FF2B5EF4-FFF2-40B4-BE49-F238E27FC236}">
                  <a16:creationId xmlns:a16="http://schemas.microsoft.com/office/drawing/2014/main" id="{C5A301A0-281A-ED3B-CF2D-59A55551BE95}"/>
                </a:ext>
              </a:extLst>
            </p:cNvPr>
            <p:cNvCxnSpPr>
              <a:cxnSpLocks/>
            </p:cNvCxnSpPr>
            <p:nvPr/>
          </p:nvCxnSpPr>
          <p:spPr>
            <a:xfrm>
              <a:off x="22743642" y="6641303"/>
              <a:ext cx="50400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線コネクタ 135">
              <a:extLst>
                <a:ext uri="{FF2B5EF4-FFF2-40B4-BE49-F238E27FC236}">
                  <a16:creationId xmlns:a16="http://schemas.microsoft.com/office/drawing/2014/main" id="{870B1EBE-D0AE-9918-0041-76A722F06BBF}"/>
                </a:ext>
              </a:extLst>
            </p:cNvPr>
            <p:cNvCxnSpPr/>
            <p:nvPr/>
          </p:nvCxnSpPr>
          <p:spPr>
            <a:xfrm>
              <a:off x="26999726" y="5561303"/>
              <a:ext cx="0" cy="1080000"/>
            </a:xfrm>
            <a:prstGeom prst="line">
              <a:avLst/>
            </a:prstGeom>
            <a:ln w="635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525863FB-6547-BFAC-4D95-047E44ACDF31}"/>
                </a:ext>
              </a:extLst>
            </p:cNvPr>
            <p:cNvCxnSpPr/>
            <p:nvPr/>
          </p:nvCxnSpPr>
          <p:spPr>
            <a:xfrm>
              <a:off x="23522656" y="5595422"/>
              <a:ext cx="0" cy="1080000"/>
            </a:xfrm>
            <a:prstGeom prst="line">
              <a:avLst/>
            </a:prstGeom>
            <a:ln w="635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09F533A6-04C1-0B1B-C65D-1DAA00C6ECC3}"/>
                </a:ext>
              </a:extLst>
            </p:cNvPr>
            <p:cNvCxnSpPr/>
            <p:nvPr/>
          </p:nvCxnSpPr>
          <p:spPr>
            <a:xfrm>
              <a:off x="24386508" y="5115518"/>
              <a:ext cx="0" cy="1548000"/>
            </a:xfrm>
            <a:prstGeom prst="line">
              <a:avLst/>
            </a:prstGeom>
            <a:ln w="635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a:extLst>
                <a:ext uri="{FF2B5EF4-FFF2-40B4-BE49-F238E27FC236}">
                  <a16:creationId xmlns:a16="http://schemas.microsoft.com/office/drawing/2014/main" id="{660F3601-4BB5-3912-E14F-397F1E4DA09C}"/>
                </a:ext>
              </a:extLst>
            </p:cNvPr>
            <p:cNvCxnSpPr/>
            <p:nvPr/>
          </p:nvCxnSpPr>
          <p:spPr>
            <a:xfrm>
              <a:off x="25306423" y="5940272"/>
              <a:ext cx="0" cy="720000"/>
            </a:xfrm>
            <a:prstGeom prst="line">
              <a:avLst/>
            </a:prstGeom>
            <a:ln w="635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160" name="テキスト ボックス 159">
            <a:extLst>
              <a:ext uri="{FF2B5EF4-FFF2-40B4-BE49-F238E27FC236}">
                <a16:creationId xmlns:a16="http://schemas.microsoft.com/office/drawing/2014/main" id="{840F1DCF-9C16-B38B-3BD6-888720AB0B05}"/>
              </a:ext>
            </a:extLst>
          </p:cNvPr>
          <p:cNvSpPr txBox="1"/>
          <p:nvPr/>
        </p:nvSpPr>
        <p:spPr>
          <a:xfrm>
            <a:off x="7899166" y="3210847"/>
            <a:ext cx="5243743" cy="523220"/>
          </a:xfrm>
          <a:prstGeom prst="rect">
            <a:avLst/>
          </a:prstGeom>
          <a:noFill/>
        </p:spPr>
        <p:txBody>
          <a:bodyPr wrap="none" rtlCol="0">
            <a:spAutoFit/>
          </a:bodyPr>
          <a:lstStyle/>
          <a:p>
            <a:r>
              <a:rPr kumimoji="1" lang="ja-JP" altLang="en-US" sz="2800" b="1" dirty="0">
                <a:latin typeface="BIZ UDPゴシック" panose="020B0400000000000000" pitchFamily="50" charset="-128"/>
                <a:ea typeface="BIZ UDPゴシック" panose="020B0400000000000000" pitchFamily="50" charset="-128"/>
              </a:rPr>
              <a:t>精度の低い</a:t>
            </a:r>
            <a:r>
              <a:rPr kumimoji="1" lang="ja-JP" altLang="en-US" sz="2800" dirty="0">
                <a:latin typeface="BIZ UDPゴシック" panose="020B0400000000000000" pitchFamily="50" charset="-128"/>
                <a:ea typeface="BIZ UDPゴシック" panose="020B0400000000000000" pitchFamily="50" charset="-128"/>
              </a:rPr>
              <a:t>スペクトルマッチング</a:t>
            </a:r>
          </a:p>
        </p:txBody>
      </p:sp>
      <p:sp>
        <p:nvSpPr>
          <p:cNvPr id="161" name="テキスト ボックス 160">
            <a:extLst>
              <a:ext uri="{FF2B5EF4-FFF2-40B4-BE49-F238E27FC236}">
                <a16:creationId xmlns:a16="http://schemas.microsoft.com/office/drawing/2014/main" id="{C5914AB3-FBAF-228D-E784-8BC1764DEF56}"/>
              </a:ext>
            </a:extLst>
          </p:cNvPr>
          <p:cNvSpPr txBox="1"/>
          <p:nvPr/>
        </p:nvSpPr>
        <p:spPr>
          <a:xfrm>
            <a:off x="20704099" y="3110016"/>
            <a:ext cx="5243743" cy="523220"/>
          </a:xfrm>
          <a:prstGeom prst="rect">
            <a:avLst/>
          </a:prstGeom>
          <a:noFill/>
        </p:spPr>
        <p:txBody>
          <a:bodyPr wrap="none" rtlCol="0">
            <a:spAutoFit/>
          </a:bodyPr>
          <a:lstStyle/>
          <a:p>
            <a:r>
              <a:rPr kumimoji="1" lang="ja-JP" altLang="en-US" sz="2800" b="1" dirty="0">
                <a:latin typeface="BIZ UDPゴシック" panose="020B0400000000000000" pitchFamily="50" charset="-128"/>
                <a:ea typeface="BIZ UDPゴシック" panose="020B0400000000000000" pitchFamily="50" charset="-128"/>
              </a:rPr>
              <a:t>精度の高い</a:t>
            </a:r>
            <a:r>
              <a:rPr kumimoji="1" lang="ja-JP" altLang="en-US" sz="2800" dirty="0">
                <a:latin typeface="BIZ UDPゴシック" panose="020B0400000000000000" pitchFamily="50" charset="-128"/>
                <a:ea typeface="BIZ UDPゴシック" panose="020B0400000000000000" pitchFamily="50" charset="-128"/>
              </a:rPr>
              <a:t>スペクトルマッチング</a:t>
            </a:r>
          </a:p>
        </p:txBody>
      </p:sp>
      <p:sp>
        <p:nvSpPr>
          <p:cNvPr id="162" name="テキスト ボックス 161">
            <a:extLst>
              <a:ext uri="{FF2B5EF4-FFF2-40B4-BE49-F238E27FC236}">
                <a16:creationId xmlns:a16="http://schemas.microsoft.com/office/drawing/2014/main" id="{52F4F3D9-ADC6-41C2-E480-32F8C4765B18}"/>
              </a:ext>
            </a:extLst>
          </p:cNvPr>
          <p:cNvSpPr txBox="1"/>
          <p:nvPr/>
        </p:nvSpPr>
        <p:spPr>
          <a:xfrm>
            <a:off x="750931" y="2006438"/>
            <a:ext cx="5168403" cy="584775"/>
          </a:xfrm>
          <a:prstGeom prst="rect">
            <a:avLst/>
          </a:prstGeom>
          <a:noFill/>
        </p:spPr>
        <p:txBody>
          <a:bodyPr wrap="none" rtlCol="0">
            <a:spAutoFit/>
          </a:bodyPr>
          <a:lstStyle/>
          <a:p>
            <a:r>
              <a:rPr kumimoji="1" lang="ja-JP" altLang="en-US" sz="3200" b="1" u="sng" dirty="0">
                <a:latin typeface="BIZ UDPゴシック" panose="020B0400000000000000" pitchFamily="50" charset="-128"/>
                <a:ea typeface="BIZ UDPゴシック" panose="020B0400000000000000" pitchFamily="50" charset="-128"/>
              </a:rPr>
              <a:t>デコンボリューションの概要</a:t>
            </a:r>
          </a:p>
        </p:txBody>
      </p:sp>
      <p:cxnSp>
        <p:nvCxnSpPr>
          <p:cNvPr id="179" name="直線矢印コネクタ 178">
            <a:extLst>
              <a:ext uri="{FF2B5EF4-FFF2-40B4-BE49-F238E27FC236}">
                <a16:creationId xmlns:a16="http://schemas.microsoft.com/office/drawing/2014/main" id="{76C607BA-5B7D-FB7C-E928-C8FBABB8B986}"/>
              </a:ext>
            </a:extLst>
          </p:cNvPr>
          <p:cNvCxnSpPr>
            <a:cxnSpLocks/>
          </p:cNvCxnSpPr>
          <p:nvPr/>
        </p:nvCxnSpPr>
        <p:spPr>
          <a:xfrm>
            <a:off x="1834607" y="9016131"/>
            <a:ext cx="0" cy="5400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直線矢印コネクタ 179">
            <a:extLst>
              <a:ext uri="{FF2B5EF4-FFF2-40B4-BE49-F238E27FC236}">
                <a16:creationId xmlns:a16="http://schemas.microsoft.com/office/drawing/2014/main" id="{95DEBF21-813E-3776-3908-05C04FA2B7FB}"/>
              </a:ext>
            </a:extLst>
          </p:cNvPr>
          <p:cNvCxnSpPr>
            <a:cxnSpLocks/>
          </p:cNvCxnSpPr>
          <p:nvPr/>
        </p:nvCxnSpPr>
        <p:spPr>
          <a:xfrm>
            <a:off x="2253707" y="9017821"/>
            <a:ext cx="0" cy="5400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直線矢印コネクタ 180">
            <a:extLst>
              <a:ext uri="{FF2B5EF4-FFF2-40B4-BE49-F238E27FC236}">
                <a16:creationId xmlns:a16="http://schemas.microsoft.com/office/drawing/2014/main" id="{184E10D7-1D87-0239-6888-C9492E6E8188}"/>
              </a:ext>
            </a:extLst>
          </p:cNvPr>
          <p:cNvCxnSpPr>
            <a:cxnSpLocks/>
          </p:cNvCxnSpPr>
          <p:nvPr/>
        </p:nvCxnSpPr>
        <p:spPr>
          <a:xfrm>
            <a:off x="2689003" y="9017821"/>
            <a:ext cx="0" cy="5400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線矢印コネクタ 181">
            <a:extLst>
              <a:ext uri="{FF2B5EF4-FFF2-40B4-BE49-F238E27FC236}">
                <a16:creationId xmlns:a16="http://schemas.microsoft.com/office/drawing/2014/main" id="{569D13F9-E70D-EDC1-ACBD-37D2CF328D97}"/>
              </a:ext>
            </a:extLst>
          </p:cNvPr>
          <p:cNvCxnSpPr>
            <a:cxnSpLocks/>
          </p:cNvCxnSpPr>
          <p:nvPr/>
        </p:nvCxnSpPr>
        <p:spPr>
          <a:xfrm>
            <a:off x="3149057" y="9017821"/>
            <a:ext cx="0" cy="5400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線矢印コネクタ 182">
            <a:extLst>
              <a:ext uri="{FF2B5EF4-FFF2-40B4-BE49-F238E27FC236}">
                <a16:creationId xmlns:a16="http://schemas.microsoft.com/office/drawing/2014/main" id="{B0C6CC71-01DF-86AC-4E91-9E5927850BD5}"/>
              </a:ext>
            </a:extLst>
          </p:cNvPr>
          <p:cNvCxnSpPr>
            <a:cxnSpLocks/>
          </p:cNvCxnSpPr>
          <p:nvPr/>
        </p:nvCxnSpPr>
        <p:spPr>
          <a:xfrm>
            <a:off x="3579962" y="9003480"/>
            <a:ext cx="0" cy="5400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直線矢印コネクタ 183">
            <a:extLst>
              <a:ext uri="{FF2B5EF4-FFF2-40B4-BE49-F238E27FC236}">
                <a16:creationId xmlns:a16="http://schemas.microsoft.com/office/drawing/2014/main" id="{03D236B2-98D1-F7DD-5A55-EC840AFBC66D}"/>
              </a:ext>
            </a:extLst>
          </p:cNvPr>
          <p:cNvCxnSpPr>
            <a:cxnSpLocks/>
          </p:cNvCxnSpPr>
          <p:nvPr/>
        </p:nvCxnSpPr>
        <p:spPr>
          <a:xfrm>
            <a:off x="4006307" y="9016131"/>
            <a:ext cx="0" cy="5400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線矢印コネクタ 184">
            <a:extLst>
              <a:ext uri="{FF2B5EF4-FFF2-40B4-BE49-F238E27FC236}">
                <a16:creationId xmlns:a16="http://schemas.microsoft.com/office/drawing/2014/main" id="{797652C9-CEFE-C3A9-B35B-DF3B9AB95412}"/>
              </a:ext>
            </a:extLst>
          </p:cNvPr>
          <p:cNvCxnSpPr>
            <a:cxnSpLocks/>
          </p:cNvCxnSpPr>
          <p:nvPr/>
        </p:nvCxnSpPr>
        <p:spPr>
          <a:xfrm>
            <a:off x="4460653" y="9016131"/>
            <a:ext cx="0" cy="54000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7" name="テキスト ボックス 196">
            <a:extLst>
              <a:ext uri="{FF2B5EF4-FFF2-40B4-BE49-F238E27FC236}">
                <a16:creationId xmlns:a16="http://schemas.microsoft.com/office/drawing/2014/main" id="{EFA195FE-C3B6-E8DB-8B92-D48DC565D09B}"/>
              </a:ext>
            </a:extLst>
          </p:cNvPr>
          <p:cNvSpPr txBox="1"/>
          <p:nvPr/>
        </p:nvSpPr>
        <p:spPr>
          <a:xfrm>
            <a:off x="1101440" y="9792539"/>
            <a:ext cx="4265911" cy="954107"/>
          </a:xfrm>
          <a:prstGeom prst="rect">
            <a:avLst/>
          </a:prstGeom>
          <a:noFill/>
        </p:spPr>
        <p:txBody>
          <a:bodyPr wrap="none" rtlCol="0">
            <a:spAutoFit/>
          </a:bodyPr>
          <a:lstStyle/>
          <a:p>
            <a:pPr algn="ctr"/>
            <a:r>
              <a:rPr kumimoji="1" lang="ja-JP" altLang="en-US" sz="2800" dirty="0">
                <a:latin typeface="BIZ UDPゴシック" panose="020B0400000000000000" pitchFamily="50" charset="-128"/>
                <a:ea typeface="BIZ UDPゴシック" panose="020B0400000000000000" pitchFamily="50" charset="-128"/>
              </a:rPr>
              <a:t>各保持時間の</a:t>
            </a:r>
            <a:endParaRPr kumimoji="1" lang="en-US" altLang="ja-JP" sz="2800" dirty="0">
              <a:latin typeface="BIZ UDPゴシック" panose="020B0400000000000000" pitchFamily="50" charset="-128"/>
              <a:ea typeface="BIZ UDPゴシック" panose="020B0400000000000000" pitchFamily="50" charset="-128"/>
            </a:endParaRPr>
          </a:p>
          <a:p>
            <a:pPr algn="ctr"/>
            <a:r>
              <a:rPr kumimoji="1" lang="en-US" altLang="ja-JP" sz="2800" dirty="0">
                <a:latin typeface="BIZ UDPゴシック" panose="020B0400000000000000" pitchFamily="50" charset="-128"/>
                <a:ea typeface="BIZ UDPゴシック" panose="020B0400000000000000" pitchFamily="50" charset="-128"/>
              </a:rPr>
              <a:t>MS/MS</a:t>
            </a:r>
            <a:r>
              <a:rPr kumimoji="1" lang="ja-JP" altLang="en-US" sz="2800" dirty="0">
                <a:latin typeface="BIZ UDPゴシック" panose="020B0400000000000000" pitchFamily="50" charset="-128"/>
                <a:ea typeface="BIZ UDPゴシック" panose="020B0400000000000000" pitchFamily="50" charset="-128"/>
              </a:rPr>
              <a:t>スペクトルを取得</a:t>
            </a:r>
          </a:p>
        </p:txBody>
      </p:sp>
      <p:sp>
        <p:nvSpPr>
          <p:cNvPr id="199" name="テキスト ボックス 198">
            <a:extLst>
              <a:ext uri="{FF2B5EF4-FFF2-40B4-BE49-F238E27FC236}">
                <a16:creationId xmlns:a16="http://schemas.microsoft.com/office/drawing/2014/main" id="{7E46C6F8-2F53-492A-2A37-310C761F42F8}"/>
              </a:ext>
            </a:extLst>
          </p:cNvPr>
          <p:cNvSpPr txBox="1"/>
          <p:nvPr/>
        </p:nvSpPr>
        <p:spPr>
          <a:xfrm>
            <a:off x="6621775" y="10223073"/>
            <a:ext cx="4709944" cy="523220"/>
          </a:xfrm>
          <a:prstGeom prst="rect">
            <a:avLst/>
          </a:prstGeom>
          <a:noFill/>
        </p:spPr>
        <p:txBody>
          <a:bodyPr wrap="none" rtlCol="0">
            <a:spAutoFit/>
          </a:bodyPr>
          <a:lstStyle/>
          <a:p>
            <a:r>
              <a:rPr kumimoji="1" lang="ja-JP" altLang="en-US" sz="2800" dirty="0">
                <a:latin typeface="BIZ UDPゴシック" panose="020B0400000000000000" pitchFamily="50" charset="-128"/>
                <a:ea typeface="BIZ UDPゴシック" panose="020B0400000000000000" pitchFamily="50" charset="-128"/>
              </a:rPr>
              <a:t>設定した</a:t>
            </a:r>
            <a:r>
              <a:rPr kumimoji="1" lang="en-US" altLang="ja-JP" sz="2800" dirty="0">
                <a:latin typeface="BIZ UDPゴシック" panose="020B0400000000000000" pitchFamily="50" charset="-128"/>
                <a:ea typeface="BIZ UDPゴシック" panose="020B0400000000000000" pitchFamily="50" charset="-128"/>
              </a:rPr>
              <a:t>m/z</a:t>
            </a:r>
            <a:r>
              <a:rPr kumimoji="1" lang="ja-JP" altLang="en-US" sz="2800" dirty="0">
                <a:latin typeface="BIZ UDPゴシック" panose="020B0400000000000000" pitchFamily="50" charset="-128"/>
                <a:ea typeface="BIZ UDPゴシック" panose="020B0400000000000000" pitchFamily="50" charset="-128"/>
              </a:rPr>
              <a:t>の幅でビニング</a:t>
            </a:r>
          </a:p>
        </p:txBody>
      </p:sp>
      <p:sp>
        <p:nvSpPr>
          <p:cNvPr id="200" name="テキスト ボックス 199">
            <a:extLst>
              <a:ext uri="{FF2B5EF4-FFF2-40B4-BE49-F238E27FC236}">
                <a16:creationId xmlns:a16="http://schemas.microsoft.com/office/drawing/2014/main" id="{50034898-1356-47B7-A7F8-16DC07D5F90A}"/>
              </a:ext>
            </a:extLst>
          </p:cNvPr>
          <p:cNvSpPr txBox="1"/>
          <p:nvPr/>
        </p:nvSpPr>
        <p:spPr>
          <a:xfrm>
            <a:off x="10684187" y="7400526"/>
            <a:ext cx="910827" cy="523220"/>
          </a:xfrm>
          <a:prstGeom prst="rect">
            <a:avLst/>
          </a:prstGeom>
          <a:noFill/>
        </p:spPr>
        <p:txBody>
          <a:bodyPr wrap="none" rtlCol="0">
            <a:spAutoFit/>
          </a:bodyPr>
          <a:lstStyle/>
          <a:p>
            <a:r>
              <a:rPr kumimoji="1" lang="en-US" altLang="ja-JP" sz="2800" dirty="0">
                <a:latin typeface="BIZ UDPゴシック" panose="020B0400000000000000" pitchFamily="50" charset="-128"/>
                <a:ea typeface="BIZ UDPゴシック" panose="020B0400000000000000" pitchFamily="50" charset="-128"/>
              </a:rPr>
              <a:t>m/z</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210" name="テキスト ボックス 209">
            <a:extLst>
              <a:ext uri="{FF2B5EF4-FFF2-40B4-BE49-F238E27FC236}">
                <a16:creationId xmlns:a16="http://schemas.microsoft.com/office/drawing/2014/main" id="{57B81205-DD0D-14EC-F788-F76CFB3ADEA1}"/>
              </a:ext>
            </a:extLst>
          </p:cNvPr>
          <p:cNvSpPr txBox="1"/>
          <p:nvPr/>
        </p:nvSpPr>
        <p:spPr>
          <a:xfrm>
            <a:off x="10769730" y="9588426"/>
            <a:ext cx="910827" cy="523220"/>
          </a:xfrm>
          <a:prstGeom prst="rect">
            <a:avLst/>
          </a:prstGeom>
          <a:noFill/>
        </p:spPr>
        <p:txBody>
          <a:bodyPr wrap="none" rtlCol="0">
            <a:spAutoFit/>
          </a:bodyPr>
          <a:lstStyle/>
          <a:p>
            <a:r>
              <a:rPr kumimoji="1" lang="en-US" altLang="ja-JP" sz="2800" dirty="0">
                <a:latin typeface="BIZ UDPゴシック" panose="020B0400000000000000" pitchFamily="50" charset="-128"/>
                <a:ea typeface="BIZ UDPゴシック" panose="020B0400000000000000" pitchFamily="50" charset="-128"/>
              </a:rPr>
              <a:t>m/z</a:t>
            </a:r>
            <a:endParaRPr kumimoji="1" lang="ja-JP" altLang="en-US" sz="2800" dirty="0">
              <a:latin typeface="BIZ UDPゴシック" panose="020B0400000000000000" pitchFamily="50" charset="-128"/>
              <a:ea typeface="BIZ UDPゴシック" panose="020B0400000000000000" pitchFamily="50" charset="-128"/>
            </a:endParaRPr>
          </a:p>
        </p:txBody>
      </p:sp>
      <p:cxnSp>
        <p:nvCxnSpPr>
          <p:cNvPr id="186" name="直線矢印コネクタ 185">
            <a:extLst>
              <a:ext uri="{FF2B5EF4-FFF2-40B4-BE49-F238E27FC236}">
                <a16:creationId xmlns:a16="http://schemas.microsoft.com/office/drawing/2014/main" id="{1337EC57-D71E-02D7-4243-E9F41E28B3C1}"/>
              </a:ext>
            </a:extLst>
          </p:cNvPr>
          <p:cNvCxnSpPr>
            <a:cxnSpLocks/>
          </p:cNvCxnSpPr>
          <p:nvPr/>
        </p:nvCxnSpPr>
        <p:spPr>
          <a:xfrm>
            <a:off x="6863470" y="7740356"/>
            <a:ext cx="3717444"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7BCA98C4-5DB2-0470-4610-5334A8634A35}"/>
              </a:ext>
            </a:extLst>
          </p:cNvPr>
          <p:cNvCxnSpPr/>
          <p:nvPr/>
        </p:nvCxnSpPr>
        <p:spPr>
          <a:xfrm>
            <a:off x="7145589" y="6678230"/>
            <a:ext cx="0" cy="1062126"/>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a:extLst>
              <a:ext uri="{FF2B5EF4-FFF2-40B4-BE49-F238E27FC236}">
                <a16:creationId xmlns:a16="http://schemas.microsoft.com/office/drawing/2014/main" id="{0974344A-1599-CCBF-7663-D60963CE2824}"/>
              </a:ext>
            </a:extLst>
          </p:cNvPr>
          <p:cNvCxnSpPr/>
          <p:nvPr/>
        </p:nvCxnSpPr>
        <p:spPr>
          <a:xfrm>
            <a:off x="7830562" y="6243585"/>
            <a:ext cx="0" cy="14760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2B6349C7-0E25-66C0-CD0A-CE78313A925C}"/>
              </a:ext>
            </a:extLst>
          </p:cNvPr>
          <p:cNvCxnSpPr/>
          <p:nvPr/>
        </p:nvCxnSpPr>
        <p:spPr>
          <a:xfrm>
            <a:off x="9458735" y="6694615"/>
            <a:ext cx="0" cy="1062126"/>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a:extLst>
              <a:ext uri="{FF2B5EF4-FFF2-40B4-BE49-F238E27FC236}">
                <a16:creationId xmlns:a16="http://schemas.microsoft.com/office/drawing/2014/main" id="{59ED013F-CCBE-FE23-3D4C-8D6EA7E0DCCF}"/>
              </a:ext>
            </a:extLst>
          </p:cNvPr>
          <p:cNvCxnSpPr/>
          <p:nvPr/>
        </p:nvCxnSpPr>
        <p:spPr>
          <a:xfrm>
            <a:off x="10002707" y="6943761"/>
            <a:ext cx="0" cy="796595"/>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B57CFA18-2A6D-FE4B-2503-0FA960B99042}"/>
              </a:ext>
            </a:extLst>
          </p:cNvPr>
          <p:cNvCxnSpPr/>
          <p:nvPr/>
        </p:nvCxnSpPr>
        <p:spPr>
          <a:xfrm>
            <a:off x="8075228" y="6614956"/>
            <a:ext cx="0" cy="1141786"/>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直線コネクタ 194">
            <a:extLst>
              <a:ext uri="{FF2B5EF4-FFF2-40B4-BE49-F238E27FC236}">
                <a16:creationId xmlns:a16="http://schemas.microsoft.com/office/drawing/2014/main" id="{3E481295-26B3-F48F-30A9-FC8274ADD14C}"/>
              </a:ext>
            </a:extLst>
          </p:cNvPr>
          <p:cNvCxnSpPr/>
          <p:nvPr/>
        </p:nvCxnSpPr>
        <p:spPr>
          <a:xfrm>
            <a:off x="8746674" y="7225678"/>
            <a:ext cx="0" cy="531063"/>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直線矢印コネクタ 200">
            <a:extLst>
              <a:ext uri="{FF2B5EF4-FFF2-40B4-BE49-F238E27FC236}">
                <a16:creationId xmlns:a16="http://schemas.microsoft.com/office/drawing/2014/main" id="{4996C384-F5C8-2387-072D-A2A28F9405C6}"/>
              </a:ext>
            </a:extLst>
          </p:cNvPr>
          <p:cNvCxnSpPr>
            <a:cxnSpLocks/>
          </p:cNvCxnSpPr>
          <p:nvPr/>
        </p:nvCxnSpPr>
        <p:spPr>
          <a:xfrm>
            <a:off x="6872129" y="9853600"/>
            <a:ext cx="3717444"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直線コネクタ 201">
            <a:extLst>
              <a:ext uri="{FF2B5EF4-FFF2-40B4-BE49-F238E27FC236}">
                <a16:creationId xmlns:a16="http://schemas.microsoft.com/office/drawing/2014/main" id="{6678E86F-8838-0157-B6A4-3A8DA03C95D8}"/>
              </a:ext>
            </a:extLst>
          </p:cNvPr>
          <p:cNvCxnSpPr/>
          <p:nvPr/>
        </p:nvCxnSpPr>
        <p:spPr>
          <a:xfrm>
            <a:off x="7154248" y="8791474"/>
            <a:ext cx="0" cy="1062126"/>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a:extLst>
              <a:ext uri="{FF2B5EF4-FFF2-40B4-BE49-F238E27FC236}">
                <a16:creationId xmlns:a16="http://schemas.microsoft.com/office/drawing/2014/main" id="{C3BF805D-9097-B82A-04C0-BA864547C758}"/>
              </a:ext>
            </a:extLst>
          </p:cNvPr>
          <p:cNvCxnSpPr/>
          <p:nvPr/>
        </p:nvCxnSpPr>
        <p:spPr>
          <a:xfrm>
            <a:off x="7899166" y="8011265"/>
            <a:ext cx="0" cy="1858721"/>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直線コネクタ 203">
            <a:extLst>
              <a:ext uri="{FF2B5EF4-FFF2-40B4-BE49-F238E27FC236}">
                <a16:creationId xmlns:a16="http://schemas.microsoft.com/office/drawing/2014/main" id="{22464554-E6D0-EF7B-05BB-BC3BAFCD93F8}"/>
              </a:ext>
            </a:extLst>
          </p:cNvPr>
          <p:cNvCxnSpPr/>
          <p:nvPr/>
        </p:nvCxnSpPr>
        <p:spPr>
          <a:xfrm>
            <a:off x="9621956" y="8814496"/>
            <a:ext cx="0" cy="1062126"/>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8305DB21-DAB3-9225-D7F9-A6A42D93F76E}"/>
              </a:ext>
            </a:extLst>
          </p:cNvPr>
          <p:cNvCxnSpPr/>
          <p:nvPr/>
        </p:nvCxnSpPr>
        <p:spPr>
          <a:xfrm>
            <a:off x="10011366" y="9057005"/>
            <a:ext cx="0" cy="796595"/>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2C5AF317-3CD4-91BF-F38E-57317F718003}"/>
              </a:ext>
            </a:extLst>
          </p:cNvPr>
          <p:cNvCxnSpPr/>
          <p:nvPr/>
        </p:nvCxnSpPr>
        <p:spPr>
          <a:xfrm>
            <a:off x="7446721" y="9068120"/>
            <a:ext cx="0" cy="796595"/>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BDEF9CCE-F0F8-6C7E-F297-7E73E4DCAB8C}"/>
              </a:ext>
            </a:extLst>
          </p:cNvPr>
          <p:cNvCxnSpPr/>
          <p:nvPr/>
        </p:nvCxnSpPr>
        <p:spPr>
          <a:xfrm>
            <a:off x="8083888" y="8728200"/>
            <a:ext cx="0" cy="1141786"/>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152BCCC7-8015-9C34-2372-C8204F508651}"/>
              </a:ext>
            </a:extLst>
          </p:cNvPr>
          <p:cNvCxnSpPr/>
          <p:nvPr/>
        </p:nvCxnSpPr>
        <p:spPr>
          <a:xfrm>
            <a:off x="9203461" y="9057005"/>
            <a:ext cx="0" cy="796595"/>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a:extLst>
              <a:ext uri="{FF2B5EF4-FFF2-40B4-BE49-F238E27FC236}">
                <a16:creationId xmlns:a16="http://schemas.microsoft.com/office/drawing/2014/main" id="{B7C26024-7AA4-13AA-2CCD-13AF29F905C0}"/>
              </a:ext>
            </a:extLst>
          </p:cNvPr>
          <p:cNvCxnSpPr/>
          <p:nvPr/>
        </p:nvCxnSpPr>
        <p:spPr>
          <a:xfrm>
            <a:off x="8755333" y="9338922"/>
            <a:ext cx="0" cy="531063"/>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223" name="正方形/長方形 222">
            <a:extLst>
              <a:ext uri="{FF2B5EF4-FFF2-40B4-BE49-F238E27FC236}">
                <a16:creationId xmlns:a16="http://schemas.microsoft.com/office/drawing/2014/main" id="{03F84380-9617-6F6B-7815-645449729204}"/>
              </a:ext>
            </a:extLst>
          </p:cNvPr>
          <p:cNvSpPr/>
          <p:nvPr/>
        </p:nvSpPr>
        <p:spPr>
          <a:xfrm>
            <a:off x="7764601" y="6134147"/>
            <a:ext cx="181628" cy="3870115"/>
          </a:xfrm>
          <a:prstGeom prst="rect">
            <a:avLst/>
          </a:prstGeom>
          <a:no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4" name="正方形/長方形 233">
            <a:extLst>
              <a:ext uri="{FF2B5EF4-FFF2-40B4-BE49-F238E27FC236}">
                <a16:creationId xmlns:a16="http://schemas.microsoft.com/office/drawing/2014/main" id="{DE631CE9-9F55-4C21-92B6-010F2CBC5B8C}"/>
              </a:ext>
            </a:extLst>
          </p:cNvPr>
          <p:cNvSpPr/>
          <p:nvPr/>
        </p:nvSpPr>
        <p:spPr>
          <a:xfrm>
            <a:off x="8031295" y="6502581"/>
            <a:ext cx="188412" cy="3501680"/>
          </a:xfrm>
          <a:prstGeom prst="rect">
            <a:avLst/>
          </a:prstGeom>
          <a:no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5" name="正方形/長方形 234">
            <a:extLst>
              <a:ext uri="{FF2B5EF4-FFF2-40B4-BE49-F238E27FC236}">
                <a16:creationId xmlns:a16="http://schemas.microsoft.com/office/drawing/2014/main" id="{B816BF2D-C358-8BB0-8065-83D4E7FB8F52}"/>
              </a:ext>
            </a:extLst>
          </p:cNvPr>
          <p:cNvSpPr/>
          <p:nvPr/>
        </p:nvSpPr>
        <p:spPr>
          <a:xfrm>
            <a:off x="8635388" y="7029110"/>
            <a:ext cx="188404" cy="3028193"/>
          </a:xfrm>
          <a:prstGeom prst="rect">
            <a:avLst/>
          </a:prstGeom>
          <a:no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7" name="正方形/長方形 236">
            <a:extLst>
              <a:ext uri="{FF2B5EF4-FFF2-40B4-BE49-F238E27FC236}">
                <a16:creationId xmlns:a16="http://schemas.microsoft.com/office/drawing/2014/main" id="{76CA5E3D-A18D-304C-F9EC-7D2F21270652}"/>
              </a:ext>
            </a:extLst>
          </p:cNvPr>
          <p:cNvSpPr/>
          <p:nvPr/>
        </p:nvSpPr>
        <p:spPr>
          <a:xfrm>
            <a:off x="9351703" y="6540065"/>
            <a:ext cx="188412" cy="3501680"/>
          </a:xfrm>
          <a:prstGeom prst="rect">
            <a:avLst/>
          </a:prstGeom>
          <a:no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9" name="正方形/長方形 238">
            <a:extLst>
              <a:ext uri="{FF2B5EF4-FFF2-40B4-BE49-F238E27FC236}">
                <a16:creationId xmlns:a16="http://schemas.microsoft.com/office/drawing/2014/main" id="{4F0A2BEE-2F65-21A8-02E7-452D26DF680C}"/>
              </a:ext>
            </a:extLst>
          </p:cNvPr>
          <p:cNvSpPr/>
          <p:nvPr/>
        </p:nvSpPr>
        <p:spPr>
          <a:xfrm>
            <a:off x="9914374" y="6587116"/>
            <a:ext cx="188412" cy="3501680"/>
          </a:xfrm>
          <a:prstGeom prst="rect">
            <a:avLst/>
          </a:prstGeom>
          <a:no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0" name="正方形/長方形 239">
            <a:extLst>
              <a:ext uri="{FF2B5EF4-FFF2-40B4-BE49-F238E27FC236}">
                <a16:creationId xmlns:a16="http://schemas.microsoft.com/office/drawing/2014/main" id="{7D341875-57A7-817A-F0AB-F826F6C2A840}"/>
              </a:ext>
            </a:extLst>
          </p:cNvPr>
          <p:cNvSpPr/>
          <p:nvPr/>
        </p:nvSpPr>
        <p:spPr>
          <a:xfrm>
            <a:off x="7032763" y="6540065"/>
            <a:ext cx="188412" cy="3501680"/>
          </a:xfrm>
          <a:prstGeom prst="rect">
            <a:avLst/>
          </a:prstGeom>
          <a:no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2" name="正方形/長方形 241">
            <a:extLst>
              <a:ext uri="{FF2B5EF4-FFF2-40B4-BE49-F238E27FC236}">
                <a16:creationId xmlns:a16="http://schemas.microsoft.com/office/drawing/2014/main" id="{09F27956-3E05-15E1-0D2E-DFAAF2FB23B9}"/>
              </a:ext>
            </a:extLst>
          </p:cNvPr>
          <p:cNvSpPr/>
          <p:nvPr/>
        </p:nvSpPr>
        <p:spPr>
          <a:xfrm>
            <a:off x="13500441" y="6924640"/>
            <a:ext cx="3181084" cy="163047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3" name="矢印: 下 242">
            <a:extLst>
              <a:ext uri="{FF2B5EF4-FFF2-40B4-BE49-F238E27FC236}">
                <a16:creationId xmlns:a16="http://schemas.microsoft.com/office/drawing/2014/main" id="{3C82B007-1549-5ABE-2275-707BEE1B8D70}"/>
              </a:ext>
            </a:extLst>
          </p:cNvPr>
          <p:cNvSpPr/>
          <p:nvPr/>
        </p:nvSpPr>
        <p:spPr>
          <a:xfrm rot="16200000">
            <a:off x="5469826" y="7616455"/>
            <a:ext cx="884815" cy="830394"/>
          </a:xfrm>
          <a:prstGeom prst="downArrow">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BIZ UDPゴシック" panose="020B0400000000000000" pitchFamily="50" charset="-128"/>
              <a:ea typeface="BIZ UDPゴシック" panose="020B0400000000000000" pitchFamily="50" charset="-128"/>
            </a:endParaRPr>
          </a:p>
        </p:txBody>
      </p:sp>
      <p:sp>
        <p:nvSpPr>
          <p:cNvPr id="244" name="テキスト ボックス 243">
            <a:extLst>
              <a:ext uri="{FF2B5EF4-FFF2-40B4-BE49-F238E27FC236}">
                <a16:creationId xmlns:a16="http://schemas.microsoft.com/office/drawing/2014/main" id="{1BE9E574-71EB-5311-A0BF-E5DCC4C07E85}"/>
              </a:ext>
            </a:extLst>
          </p:cNvPr>
          <p:cNvSpPr txBox="1"/>
          <p:nvPr/>
        </p:nvSpPr>
        <p:spPr>
          <a:xfrm>
            <a:off x="11458586" y="6403913"/>
            <a:ext cx="1107996" cy="646331"/>
          </a:xfrm>
          <a:prstGeom prst="rect">
            <a:avLst/>
          </a:prstGeom>
          <a:noFill/>
        </p:spPr>
        <p:txBody>
          <a:bodyPr wrap="none" rtlCol="0">
            <a:spAutoFit/>
          </a:bodyPr>
          <a:lstStyle/>
          <a:p>
            <a:pPr algn="ctr"/>
            <a:r>
              <a:rPr kumimoji="1" lang="ja-JP" altLang="en-US" sz="3600" dirty="0">
                <a:latin typeface="BIZ UDPゴシック" panose="020B0400000000000000" pitchFamily="50" charset="-128"/>
                <a:ea typeface="BIZ UDPゴシック" panose="020B0400000000000000" pitchFamily="50" charset="-128"/>
              </a:rPr>
              <a:t>行列</a:t>
            </a:r>
          </a:p>
        </p:txBody>
      </p:sp>
      <p:sp>
        <p:nvSpPr>
          <p:cNvPr id="245" name="テキスト ボックス 244">
            <a:extLst>
              <a:ext uri="{FF2B5EF4-FFF2-40B4-BE49-F238E27FC236}">
                <a16:creationId xmlns:a16="http://schemas.microsoft.com/office/drawing/2014/main" id="{358CC228-08F7-8F94-78F6-6AFA7D449FC1}"/>
              </a:ext>
            </a:extLst>
          </p:cNvPr>
          <p:cNvSpPr txBox="1"/>
          <p:nvPr/>
        </p:nvSpPr>
        <p:spPr>
          <a:xfrm>
            <a:off x="14637038" y="6351192"/>
            <a:ext cx="910827" cy="523220"/>
          </a:xfrm>
          <a:prstGeom prst="rect">
            <a:avLst/>
          </a:prstGeom>
          <a:noFill/>
        </p:spPr>
        <p:txBody>
          <a:bodyPr wrap="none" rtlCol="0">
            <a:spAutoFit/>
          </a:bodyPr>
          <a:lstStyle/>
          <a:p>
            <a:r>
              <a:rPr kumimoji="1" lang="en-US" altLang="ja-JP" sz="2800" dirty="0">
                <a:latin typeface="BIZ UDPゴシック" panose="020B0400000000000000" pitchFamily="50" charset="-128"/>
                <a:ea typeface="BIZ UDPゴシック" panose="020B0400000000000000" pitchFamily="50" charset="-128"/>
              </a:rPr>
              <a:t>m/z</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246" name="テキスト ボックス 245">
            <a:extLst>
              <a:ext uri="{FF2B5EF4-FFF2-40B4-BE49-F238E27FC236}">
                <a16:creationId xmlns:a16="http://schemas.microsoft.com/office/drawing/2014/main" id="{70BB838F-3641-CD74-DB88-77680E533492}"/>
              </a:ext>
            </a:extLst>
          </p:cNvPr>
          <p:cNvSpPr txBox="1"/>
          <p:nvPr/>
        </p:nvSpPr>
        <p:spPr>
          <a:xfrm rot="16200000">
            <a:off x="12212209" y="7453320"/>
            <a:ext cx="1620957" cy="523220"/>
          </a:xfrm>
          <a:prstGeom prst="rect">
            <a:avLst/>
          </a:prstGeom>
          <a:noFill/>
        </p:spPr>
        <p:txBody>
          <a:bodyPr wrap="none" rtlCol="0">
            <a:spAutoFit/>
          </a:bodyPr>
          <a:lstStyle/>
          <a:p>
            <a:r>
              <a:rPr kumimoji="1" lang="ja-JP" altLang="en-US" sz="2800" dirty="0">
                <a:latin typeface="BIZ UDPゴシック" panose="020B0400000000000000" pitchFamily="50" charset="-128"/>
                <a:ea typeface="BIZ UDPゴシック" panose="020B0400000000000000" pitchFamily="50" charset="-128"/>
              </a:rPr>
              <a:t>保持時間</a:t>
            </a:r>
          </a:p>
        </p:txBody>
      </p:sp>
      <p:sp>
        <p:nvSpPr>
          <p:cNvPr id="248" name="テキスト ボックス 247">
            <a:extLst>
              <a:ext uri="{FF2B5EF4-FFF2-40B4-BE49-F238E27FC236}">
                <a16:creationId xmlns:a16="http://schemas.microsoft.com/office/drawing/2014/main" id="{2EEC1B7F-FDD9-B0A1-9397-1B46A7DFB612}"/>
              </a:ext>
            </a:extLst>
          </p:cNvPr>
          <p:cNvSpPr txBox="1"/>
          <p:nvPr/>
        </p:nvSpPr>
        <p:spPr>
          <a:xfrm>
            <a:off x="14251949" y="7501166"/>
            <a:ext cx="1620957" cy="523220"/>
          </a:xfrm>
          <a:prstGeom prst="rect">
            <a:avLst/>
          </a:prstGeom>
          <a:noFill/>
        </p:spPr>
        <p:txBody>
          <a:bodyPr wrap="none" rtlCol="0">
            <a:spAutoFit/>
          </a:bodyPr>
          <a:lstStyle/>
          <a:p>
            <a:pPr algn="ctr"/>
            <a:r>
              <a:rPr kumimoji="1" lang="ja-JP" altLang="en-US" sz="2800" dirty="0">
                <a:latin typeface="BIZ UDPゴシック" panose="020B0400000000000000" pitchFamily="50" charset="-128"/>
                <a:ea typeface="BIZ UDPゴシック" panose="020B0400000000000000" pitchFamily="50" charset="-128"/>
              </a:rPr>
              <a:t>信号強度</a:t>
            </a:r>
          </a:p>
        </p:txBody>
      </p:sp>
      <p:sp>
        <p:nvSpPr>
          <p:cNvPr id="250" name="正方形/長方形 249">
            <a:extLst>
              <a:ext uri="{FF2B5EF4-FFF2-40B4-BE49-F238E27FC236}">
                <a16:creationId xmlns:a16="http://schemas.microsoft.com/office/drawing/2014/main" id="{02420F53-8F59-36B8-5731-6CE6E22D9150}"/>
              </a:ext>
            </a:extLst>
          </p:cNvPr>
          <p:cNvSpPr/>
          <p:nvPr/>
        </p:nvSpPr>
        <p:spPr>
          <a:xfrm>
            <a:off x="23206160" y="6612313"/>
            <a:ext cx="910828" cy="2019621"/>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1" name="正方形/長方形 250">
            <a:extLst>
              <a:ext uri="{FF2B5EF4-FFF2-40B4-BE49-F238E27FC236}">
                <a16:creationId xmlns:a16="http://schemas.microsoft.com/office/drawing/2014/main" id="{01025704-E438-79ED-A5B8-1D2AFD44D4C7}"/>
              </a:ext>
            </a:extLst>
          </p:cNvPr>
          <p:cNvSpPr/>
          <p:nvPr/>
        </p:nvSpPr>
        <p:spPr>
          <a:xfrm>
            <a:off x="24311513" y="6618564"/>
            <a:ext cx="3015848" cy="100886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テキスト ボックス 251">
            <a:extLst>
              <a:ext uri="{FF2B5EF4-FFF2-40B4-BE49-F238E27FC236}">
                <a16:creationId xmlns:a16="http://schemas.microsoft.com/office/drawing/2014/main" id="{8614580D-1512-CCE8-D40D-C009FE263B97}"/>
              </a:ext>
            </a:extLst>
          </p:cNvPr>
          <p:cNvSpPr txBox="1"/>
          <p:nvPr/>
        </p:nvSpPr>
        <p:spPr>
          <a:xfrm>
            <a:off x="25382972" y="6059692"/>
            <a:ext cx="910827" cy="523220"/>
          </a:xfrm>
          <a:prstGeom prst="rect">
            <a:avLst/>
          </a:prstGeom>
          <a:noFill/>
        </p:spPr>
        <p:txBody>
          <a:bodyPr wrap="none" rtlCol="0">
            <a:spAutoFit/>
          </a:bodyPr>
          <a:lstStyle/>
          <a:p>
            <a:r>
              <a:rPr kumimoji="1" lang="en-US" altLang="ja-JP" sz="2800" dirty="0">
                <a:latin typeface="BIZ UDPゴシック" panose="020B0400000000000000" pitchFamily="50" charset="-128"/>
                <a:ea typeface="BIZ UDPゴシック" panose="020B0400000000000000" pitchFamily="50" charset="-128"/>
              </a:rPr>
              <a:t>m/z</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253" name="テキスト ボックス 252">
            <a:extLst>
              <a:ext uri="{FF2B5EF4-FFF2-40B4-BE49-F238E27FC236}">
                <a16:creationId xmlns:a16="http://schemas.microsoft.com/office/drawing/2014/main" id="{5CDC8A5A-C475-02A4-21E5-21296E7961FF}"/>
              </a:ext>
            </a:extLst>
          </p:cNvPr>
          <p:cNvSpPr txBox="1"/>
          <p:nvPr/>
        </p:nvSpPr>
        <p:spPr>
          <a:xfrm rot="16200000">
            <a:off x="22005071" y="7380310"/>
            <a:ext cx="1620957" cy="523220"/>
          </a:xfrm>
          <a:prstGeom prst="rect">
            <a:avLst/>
          </a:prstGeom>
          <a:noFill/>
        </p:spPr>
        <p:txBody>
          <a:bodyPr wrap="none" rtlCol="0">
            <a:spAutoFit/>
          </a:bodyPr>
          <a:lstStyle/>
          <a:p>
            <a:r>
              <a:rPr kumimoji="1" lang="ja-JP" altLang="en-US" sz="2800" dirty="0">
                <a:latin typeface="BIZ UDPゴシック" panose="020B0400000000000000" pitchFamily="50" charset="-128"/>
                <a:ea typeface="BIZ UDPゴシック" panose="020B0400000000000000" pitchFamily="50" charset="-128"/>
              </a:rPr>
              <a:t>保持時間</a:t>
            </a:r>
          </a:p>
        </p:txBody>
      </p:sp>
      <p:sp>
        <p:nvSpPr>
          <p:cNvPr id="254" name="テキスト ボックス 253">
            <a:extLst>
              <a:ext uri="{FF2B5EF4-FFF2-40B4-BE49-F238E27FC236}">
                <a16:creationId xmlns:a16="http://schemas.microsoft.com/office/drawing/2014/main" id="{B5380E2E-85B4-6A89-D377-EBF12D86AB96}"/>
              </a:ext>
            </a:extLst>
          </p:cNvPr>
          <p:cNvSpPr txBox="1"/>
          <p:nvPr/>
        </p:nvSpPr>
        <p:spPr>
          <a:xfrm>
            <a:off x="24432920" y="6859900"/>
            <a:ext cx="2762295" cy="461665"/>
          </a:xfrm>
          <a:prstGeom prst="rect">
            <a:avLst/>
          </a:prstGeom>
          <a:noFill/>
        </p:spPr>
        <p:txBody>
          <a:bodyPr wrap="none" rtlCol="0">
            <a:spAutoFit/>
          </a:bodyPr>
          <a:lstStyle/>
          <a:p>
            <a:pPr algn="ctr"/>
            <a:r>
              <a:rPr kumimoji="1" lang="en-US" altLang="ja-JP" sz="2400" dirty="0">
                <a:latin typeface="BIZ UDPゴシック" panose="020B0400000000000000" pitchFamily="50" charset="-128"/>
                <a:ea typeface="BIZ UDPゴシック" panose="020B0400000000000000" pitchFamily="50" charset="-128"/>
              </a:rPr>
              <a:t>MS/MS</a:t>
            </a:r>
            <a:r>
              <a:rPr kumimoji="1" lang="ja-JP" altLang="en-US" sz="2400" dirty="0">
                <a:latin typeface="BIZ UDPゴシック" panose="020B0400000000000000" pitchFamily="50" charset="-128"/>
                <a:ea typeface="BIZ UDPゴシック" panose="020B0400000000000000" pitchFamily="50" charset="-128"/>
              </a:rPr>
              <a:t>スペクトル</a:t>
            </a:r>
          </a:p>
        </p:txBody>
      </p:sp>
      <p:sp>
        <p:nvSpPr>
          <p:cNvPr id="255" name="テキスト ボックス 254">
            <a:extLst>
              <a:ext uri="{FF2B5EF4-FFF2-40B4-BE49-F238E27FC236}">
                <a16:creationId xmlns:a16="http://schemas.microsoft.com/office/drawing/2014/main" id="{B4751C2D-22B7-6585-1F94-1640AAB0CD4A}"/>
              </a:ext>
            </a:extLst>
          </p:cNvPr>
          <p:cNvSpPr txBox="1"/>
          <p:nvPr/>
        </p:nvSpPr>
        <p:spPr>
          <a:xfrm rot="16200000">
            <a:off x="23025625" y="7211961"/>
            <a:ext cx="1258678" cy="830997"/>
          </a:xfrm>
          <a:prstGeom prst="rect">
            <a:avLst/>
          </a:prstGeom>
          <a:noFill/>
        </p:spPr>
        <p:txBody>
          <a:bodyPr wrap="none" rtlCol="0">
            <a:spAutoFit/>
          </a:bodyPr>
          <a:lstStyle/>
          <a:p>
            <a:pPr algn="ctr"/>
            <a:r>
              <a:rPr kumimoji="1" lang="ja-JP" altLang="en-US" sz="2400" dirty="0">
                <a:latin typeface="BIZ UDPゴシック" panose="020B0400000000000000" pitchFamily="50" charset="-128"/>
                <a:ea typeface="BIZ UDPゴシック" panose="020B0400000000000000" pitchFamily="50" charset="-128"/>
              </a:rPr>
              <a:t>クロマト</a:t>
            </a:r>
            <a:endParaRPr kumimoji="1" lang="en-US" altLang="ja-JP" sz="2400" dirty="0">
              <a:latin typeface="BIZ UDPゴシック" panose="020B0400000000000000" pitchFamily="50" charset="-128"/>
              <a:ea typeface="BIZ UDPゴシック" panose="020B0400000000000000" pitchFamily="50" charset="-128"/>
            </a:endParaRPr>
          </a:p>
          <a:p>
            <a:pPr algn="ctr"/>
            <a:r>
              <a:rPr kumimoji="1" lang="ja-JP" altLang="en-US" sz="2400" dirty="0">
                <a:latin typeface="BIZ UDPゴシック" panose="020B0400000000000000" pitchFamily="50" charset="-128"/>
                <a:ea typeface="BIZ UDPゴシック" panose="020B0400000000000000" pitchFamily="50" charset="-128"/>
              </a:rPr>
              <a:t>グラム</a:t>
            </a:r>
          </a:p>
        </p:txBody>
      </p:sp>
      <p:sp>
        <p:nvSpPr>
          <p:cNvPr id="256" name="テキスト ボックス 255">
            <a:extLst>
              <a:ext uri="{FF2B5EF4-FFF2-40B4-BE49-F238E27FC236}">
                <a16:creationId xmlns:a16="http://schemas.microsoft.com/office/drawing/2014/main" id="{9C1323EF-56E4-3F79-A701-FCAA26E9F373}"/>
              </a:ext>
            </a:extLst>
          </p:cNvPr>
          <p:cNvSpPr txBox="1"/>
          <p:nvPr/>
        </p:nvSpPr>
        <p:spPr>
          <a:xfrm>
            <a:off x="606108" y="11441606"/>
            <a:ext cx="10291689" cy="584775"/>
          </a:xfrm>
          <a:prstGeom prst="rect">
            <a:avLst/>
          </a:prstGeom>
          <a:noFill/>
        </p:spPr>
        <p:txBody>
          <a:bodyPr wrap="square" rtlCol="0">
            <a:spAutoFit/>
          </a:bodyPr>
          <a:lstStyle/>
          <a:p>
            <a:r>
              <a:rPr kumimoji="1" lang="ja-JP" altLang="en-US" sz="3200" b="1" u="sng" dirty="0">
                <a:latin typeface="BIZ UDPゴシック" panose="020B0400000000000000" pitchFamily="50" charset="-128"/>
                <a:ea typeface="BIZ UDPゴシック" panose="020B0400000000000000" pitchFamily="50" charset="-128"/>
              </a:rPr>
              <a:t>メタボロミクス</a:t>
            </a:r>
            <a:r>
              <a:rPr kumimoji="1" lang="en-US" altLang="ja-JP" sz="3200" b="1" u="sng" dirty="0">
                <a:latin typeface="BIZ UDPゴシック" panose="020B0400000000000000" pitchFamily="50" charset="-128"/>
                <a:ea typeface="BIZ UDPゴシック" panose="020B0400000000000000" pitchFamily="50" charset="-128"/>
              </a:rPr>
              <a:t>(DIA)</a:t>
            </a:r>
            <a:r>
              <a:rPr kumimoji="1" lang="ja-JP" altLang="en-US" sz="3200" b="1" u="sng" dirty="0">
                <a:latin typeface="BIZ UDPゴシック" panose="020B0400000000000000" pitchFamily="50" charset="-128"/>
                <a:ea typeface="BIZ UDPゴシック" panose="020B0400000000000000" pitchFamily="50" charset="-128"/>
              </a:rPr>
              <a:t>の例　その</a:t>
            </a:r>
            <a:r>
              <a:rPr kumimoji="1" lang="en-US" altLang="ja-JP" sz="3200" b="1" u="sng" dirty="0">
                <a:latin typeface="BIZ UDPゴシック" panose="020B0400000000000000" pitchFamily="50" charset="-128"/>
                <a:ea typeface="BIZ UDPゴシック" panose="020B0400000000000000" pitchFamily="50" charset="-128"/>
              </a:rPr>
              <a:t>1(MS-DIAL</a:t>
            </a:r>
            <a:r>
              <a:rPr kumimoji="1" lang="en-US" altLang="ja-JP" sz="3200" b="1" u="sng" baseline="30000" dirty="0">
                <a:latin typeface="BIZ UDPゴシック" panose="020B0400000000000000" pitchFamily="50" charset="-128"/>
                <a:ea typeface="BIZ UDPゴシック" panose="020B0400000000000000" pitchFamily="50" charset="-128"/>
              </a:rPr>
              <a:t>4)</a:t>
            </a:r>
            <a:r>
              <a:rPr kumimoji="1" lang="ja-JP" altLang="en-US" sz="3200" b="1" u="sng" dirty="0">
                <a:latin typeface="BIZ UDPゴシック" panose="020B0400000000000000" pitchFamily="50" charset="-128"/>
                <a:ea typeface="BIZ UDPゴシック" panose="020B0400000000000000" pitchFamily="50" charset="-128"/>
              </a:rPr>
              <a:t>データ</a:t>
            </a:r>
            <a:r>
              <a:rPr kumimoji="1" lang="en-US" altLang="ja-JP" sz="3200" b="1" u="sng" dirty="0">
                <a:latin typeface="BIZ UDPゴシック" panose="020B0400000000000000" pitchFamily="50" charset="-128"/>
                <a:ea typeface="BIZ UDPゴシック" panose="020B0400000000000000" pitchFamily="50" charset="-128"/>
              </a:rPr>
              <a:t>)</a:t>
            </a:r>
            <a:endParaRPr kumimoji="1" lang="ja-JP" altLang="en-US" sz="3200" b="1" u="sng" dirty="0">
              <a:latin typeface="BIZ UDPゴシック" panose="020B0400000000000000" pitchFamily="50" charset="-128"/>
              <a:ea typeface="BIZ UDPゴシック" panose="020B0400000000000000" pitchFamily="50" charset="-128"/>
            </a:endParaRPr>
          </a:p>
        </p:txBody>
      </p:sp>
      <p:sp>
        <p:nvSpPr>
          <p:cNvPr id="257" name="テキスト ボックス 256">
            <a:extLst>
              <a:ext uri="{FF2B5EF4-FFF2-40B4-BE49-F238E27FC236}">
                <a16:creationId xmlns:a16="http://schemas.microsoft.com/office/drawing/2014/main" id="{81835904-AAEB-D7B0-EAB9-D56FFBFD8EB5}"/>
              </a:ext>
            </a:extLst>
          </p:cNvPr>
          <p:cNvSpPr txBox="1"/>
          <p:nvPr/>
        </p:nvSpPr>
        <p:spPr>
          <a:xfrm>
            <a:off x="512949" y="18726845"/>
            <a:ext cx="12173525" cy="584775"/>
          </a:xfrm>
          <a:prstGeom prst="rect">
            <a:avLst/>
          </a:prstGeom>
          <a:noFill/>
        </p:spPr>
        <p:txBody>
          <a:bodyPr wrap="none" rtlCol="0">
            <a:spAutoFit/>
          </a:bodyPr>
          <a:lstStyle/>
          <a:p>
            <a:r>
              <a:rPr kumimoji="1" lang="ja-JP" altLang="en-US" sz="3200" b="1" u="sng" dirty="0">
                <a:latin typeface="BIZ UDPゴシック" panose="020B0400000000000000" pitchFamily="50" charset="-128"/>
                <a:ea typeface="BIZ UDPゴシック" panose="020B0400000000000000" pitchFamily="50" charset="-128"/>
              </a:rPr>
              <a:t>プロテオミクス</a:t>
            </a:r>
            <a:r>
              <a:rPr kumimoji="1" lang="en-US" altLang="ja-JP" sz="3200" b="1" u="sng" dirty="0">
                <a:latin typeface="BIZ UDPゴシック" panose="020B0400000000000000" pitchFamily="50" charset="-128"/>
                <a:ea typeface="BIZ UDPゴシック" panose="020B0400000000000000" pitchFamily="50" charset="-128"/>
              </a:rPr>
              <a:t>(DIA)</a:t>
            </a:r>
            <a:r>
              <a:rPr kumimoji="1" lang="ja-JP" altLang="en-US" sz="3200" b="1" u="sng" dirty="0">
                <a:latin typeface="BIZ UDPゴシック" panose="020B0400000000000000" pitchFamily="50" charset="-128"/>
                <a:ea typeface="BIZ UDPゴシック" panose="020B0400000000000000" pitchFamily="50" charset="-128"/>
              </a:rPr>
              <a:t>の例　その</a:t>
            </a:r>
            <a:r>
              <a:rPr kumimoji="1" lang="en-US" altLang="ja-JP" sz="3200" b="1" u="sng" dirty="0">
                <a:latin typeface="BIZ UDPゴシック" panose="020B0400000000000000" pitchFamily="50" charset="-128"/>
                <a:ea typeface="BIZ UDPゴシック" panose="020B0400000000000000" pitchFamily="50" charset="-128"/>
              </a:rPr>
              <a:t>1 (Specter</a:t>
            </a:r>
            <a:r>
              <a:rPr kumimoji="1" lang="en-US" altLang="ja-JP" sz="3200" b="1" u="sng" baseline="30000" dirty="0">
                <a:latin typeface="BIZ UDPゴシック" panose="020B0400000000000000" pitchFamily="50" charset="-128"/>
                <a:ea typeface="BIZ UDPゴシック" panose="020B0400000000000000" pitchFamily="50" charset="-128"/>
              </a:rPr>
              <a:t>5)</a:t>
            </a:r>
            <a:r>
              <a:rPr kumimoji="1" lang="ja-JP" altLang="en-US" sz="3200" b="1" u="sng" dirty="0">
                <a:latin typeface="BIZ UDPゴシック" panose="020B0400000000000000" pitchFamily="50" charset="-128"/>
                <a:ea typeface="BIZ UDPゴシック" panose="020B0400000000000000" pitchFamily="50" charset="-128"/>
              </a:rPr>
              <a:t>データ、ペプチド</a:t>
            </a:r>
            <a:r>
              <a:rPr kumimoji="1" lang="en-US" altLang="ja-JP" sz="3200" b="1" u="sng" dirty="0">
                <a:latin typeface="BIZ UDPゴシック" panose="020B0400000000000000" pitchFamily="50" charset="-128"/>
                <a:ea typeface="BIZ UDPゴシック" panose="020B0400000000000000" pitchFamily="50" charset="-128"/>
              </a:rPr>
              <a:t>)</a:t>
            </a:r>
            <a:endParaRPr kumimoji="1" lang="ja-JP" altLang="en-US" sz="3200" b="1" u="sng" dirty="0">
              <a:latin typeface="BIZ UDPゴシック" panose="020B0400000000000000" pitchFamily="50" charset="-128"/>
              <a:ea typeface="BIZ UDPゴシック" panose="020B0400000000000000" pitchFamily="50" charset="-128"/>
            </a:endParaRPr>
          </a:p>
        </p:txBody>
      </p:sp>
      <p:pic>
        <p:nvPicPr>
          <p:cNvPr id="258" name="図 257">
            <a:extLst>
              <a:ext uri="{FF2B5EF4-FFF2-40B4-BE49-F238E27FC236}">
                <a16:creationId xmlns:a16="http://schemas.microsoft.com/office/drawing/2014/main" id="{72409A5A-2AD7-80BE-5E96-5228F3187EB8}"/>
              </a:ext>
            </a:extLst>
          </p:cNvPr>
          <p:cNvPicPr>
            <a:picLocks noChangeAspect="1"/>
          </p:cNvPicPr>
          <p:nvPr/>
        </p:nvPicPr>
        <p:blipFill rotWithShape="1">
          <a:blip r:embed="rId3"/>
          <a:srcRect l="4487" t="10607" r="4512" b="7007"/>
          <a:stretch/>
        </p:blipFill>
        <p:spPr>
          <a:xfrm>
            <a:off x="1160072" y="12480201"/>
            <a:ext cx="4028849" cy="3647436"/>
          </a:xfrm>
          <a:prstGeom prst="rect">
            <a:avLst/>
          </a:prstGeom>
        </p:spPr>
      </p:pic>
      <p:pic>
        <p:nvPicPr>
          <p:cNvPr id="259" name="図 258">
            <a:extLst>
              <a:ext uri="{FF2B5EF4-FFF2-40B4-BE49-F238E27FC236}">
                <a16:creationId xmlns:a16="http://schemas.microsoft.com/office/drawing/2014/main" id="{FA692989-303C-023C-0884-A265027DADCE}"/>
              </a:ext>
            </a:extLst>
          </p:cNvPr>
          <p:cNvPicPr>
            <a:picLocks noChangeAspect="1"/>
          </p:cNvPicPr>
          <p:nvPr/>
        </p:nvPicPr>
        <p:blipFill>
          <a:blip r:embed="rId4"/>
          <a:stretch>
            <a:fillRect/>
          </a:stretch>
        </p:blipFill>
        <p:spPr>
          <a:xfrm>
            <a:off x="5641082" y="12283595"/>
            <a:ext cx="5059680" cy="3642360"/>
          </a:xfrm>
          <a:prstGeom prst="rect">
            <a:avLst/>
          </a:prstGeom>
        </p:spPr>
      </p:pic>
      <p:pic>
        <p:nvPicPr>
          <p:cNvPr id="260" name="図 259">
            <a:extLst>
              <a:ext uri="{FF2B5EF4-FFF2-40B4-BE49-F238E27FC236}">
                <a16:creationId xmlns:a16="http://schemas.microsoft.com/office/drawing/2014/main" id="{76A90B53-A461-DEAC-0495-736D9D218C95}"/>
              </a:ext>
            </a:extLst>
          </p:cNvPr>
          <p:cNvPicPr>
            <a:picLocks noChangeAspect="1"/>
          </p:cNvPicPr>
          <p:nvPr/>
        </p:nvPicPr>
        <p:blipFill>
          <a:blip r:embed="rId5"/>
          <a:stretch>
            <a:fillRect/>
          </a:stretch>
        </p:blipFill>
        <p:spPr>
          <a:xfrm>
            <a:off x="11160258" y="12350989"/>
            <a:ext cx="5059680" cy="3642360"/>
          </a:xfrm>
          <a:prstGeom prst="rect">
            <a:avLst/>
          </a:prstGeom>
        </p:spPr>
      </p:pic>
      <p:sp>
        <p:nvSpPr>
          <p:cNvPr id="261" name="テキスト ボックス 260">
            <a:extLst>
              <a:ext uri="{FF2B5EF4-FFF2-40B4-BE49-F238E27FC236}">
                <a16:creationId xmlns:a16="http://schemas.microsoft.com/office/drawing/2014/main" id="{AF32CBCB-49D4-3C58-15D4-9FDB5FC0CB89}"/>
              </a:ext>
            </a:extLst>
          </p:cNvPr>
          <p:cNvSpPr txBox="1"/>
          <p:nvPr/>
        </p:nvSpPr>
        <p:spPr>
          <a:xfrm>
            <a:off x="11238569" y="16222004"/>
            <a:ext cx="5070619"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独立成分分析</a:t>
            </a:r>
            <a:r>
              <a:rPr kumimoji="1" lang="en-US" altLang="ja-JP" sz="2800" dirty="0">
                <a:latin typeface="BIZ UDPゴシック" panose="020B0400000000000000" pitchFamily="50" charset="-128"/>
                <a:ea typeface="BIZ UDPゴシック" panose="020B0400000000000000" pitchFamily="50" charset="-128"/>
              </a:rPr>
              <a:t>(</a:t>
            </a:r>
            <a:r>
              <a:rPr kumimoji="1" lang="ja-JP" altLang="en-US" sz="2800" dirty="0">
                <a:latin typeface="BIZ UDPゴシック" panose="020B0400000000000000" pitchFamily="50" charset="-128"/>
                <a:ea typeface="BIZ UDPゴシック" panose="020B0400000000000000" pitchFamily="50" charset="-128"/>
              </a:rPr>
              <a:t>クロマトを独立</a:t>
            </a:r>
            <a:r>
              <a:rPr kumimoji="1" lang="en-US" altLang="ja-JP" sz="2800" dirty="0">
                <a:latin typeface="BIZ UDPゴシック" panose="020B0400000000000000" pitchFamily="50" charset="-128"/>
                <a:ea typeface="BIZ UDPゴシック" panose="020B0400000000000000" pitchFamily="50" charset="-128"/>
              </a:rPr>
              <a:t>)</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262" name="テキスト ボックス 261">
            <a:extLst>
              <a:ext uri="{FF2B5EF4-FFF2-40B4-BE49-F238E27FC236}">
                <a16:creationId xmlns:a16="http://schemas.microsoft.com/office/drawing/2014/main" id="{1AB041A0-87BC-0D01-2E4A-1F1101B6FE7E}"/>
              </a:ext>
            </a:extLst>
          </p:cNvPr>
          <p:cNvSpPr txBox="1"/>
          <p:nvPr/>
        </p:nvSpPr>
        <p:spPr>
          <a:xfrm>
            <a:off x="5641082" y="16252437"/>
            <a:ext cx="5429692"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独立成分分析</a:t>
            </a:r>
            <a:r>
              <a:rPr kumimoji="1" lang="en-US" altLang="ja-JP" sz="2800" dirty="0">
                <a:latin typeface="BIZ UDPゴシック" panose="020B0400000000000000" pitchFamily="50" charset="-128"/>
                <a:ea typeface="BIZ UDPゴシック" panose="020B0400000000000000" pitchFamily="50" charset="-128"/>
              </a:rPr>
              <a:t>(</a:t>
            </a:r>
            <a:r>
              <a:rPr kumimoji="1" lang="ja-JP" altLang="en-US" sz="2800" dirty="0">
                <a:latin typeface="BIZ UDPゴシック" panose="020B0400000000000000" pitchFamily="50" charset="-128"/>
                <a:ea typeface="BIZ UDPゴシック" panose="020B0400000000000000" pitchFamily="50" charset="-128"/>
              </a:rPr>
              <a:t>スペクトルを独立</a:t>
            </a:r>
            <a:r>
              <a:rPr kumimoji="1" lang="en-US" altLang="ja-JP" sz="2800" dirty="0">
                <a:latin typeface="BIZ UDPゴシック" panose="020B0400000000000000" pitchFamily="50" charset="-128"/>
                <a:ea typeface="BIZ UDPゴシック" panose="020B0400000000000000" pitchFamily="50" charset="-128"/>
              </a:rPr>
              <a:t>)</a:t>
            </a:r>
            <a:endParaRPr kumimoji="1" lang="ja-JP" altLang="en-US" sz="2800" dirty="0">
              <a:latin typeface="BIZ UDPゴシック" panose="020B0400000000000000" pitchFamily="50" charset="-128"/>
              <a:ea typeface="BIZ UDPゴシック" panose="020B0400000000000000" pitchFamily="50" charset="-128"/>
            </a:endParaRPr>
          </a:p>
        </p:txBody>
      </p:sp>
      <p:pic>
        <p:nvPicPr>
          <p:cNvPr id="265" name="図 264">
            <a:extLst>
              <a:ext uri="{FF2B5EF4-FFF2-40B4-BE49-F238E27FC236}">
                <a16:creationId xmlns:a16="http://schemas.microsoft.com/office/drawing/2014/main" id="{9D9CABB5-8D8C-DD19-372B-37D5D5C53730}"/>
              </a:ext>
            </a:extLst>
          </p:cNvPr>
          <p:cNvPicPr>
            <a:picLocks noChangeAspect="1"/>
          </p:cNvPicPr>
          <p:nvPr/>
        </p:nvPicPr>
        <p:blipFill>
          <a:blip r:embed="rId6"/>
          <a:stretch>
            <a:fillRect/>
          </a:stretch>
        </p:blipFill>
        <p:spPr>
          <a:xfrm>
            <a:off x="16712805" y="12149084"/>
            <a:ext cx="1935956" cy="3879056"/>
          </a:xfrm>
          <a:prstGeom prst="rect">
            <a:avLst/>
          </a:prstGeom>
        </p:spPr>
      </p:pic>
      <p:pic>
        <p:nvPicPr>
          <p:cNvPr id="266" name="図 265">
            <a:extLst>
              <a:ext uri="{FF2B5EF4-FFF2-40B4-BE49-F238E27FC236}">
                <a16:creationId xmlns:a16="http://schemas.microsoft.com/office/drawing/2014/main" id="{9DF28792-5ED3-0E19-8DC0-C0421F956480}"/>
              </a:ext>
            </a:extLst>
          </p:cNvPr>
          <p:cNvPicPr>
            <a:picLocks noChangeAspect="1"/>
          </p:cNvPicPr>
          <p:nvPr/>
        </p:nvPicPr>
        <p:blipFill>
          <a:blip r:embed="rId7"/>
          <a:stretch>
            <a:fillRect/>
          </a:stretch>
        </p:blipFill>
        <p:spPr>
          <a:xfrm>
            <a:off x="18777823" y="12181805"/>
            <a:ext cx="4800600" cy="3879056"/>
          </a:xfrm>
          <a:prstGeom prst="rect">
            <a:avLst/>
          </a:prstGeom>
        </p:spPr>
      </p:pic>
      <p:sp>
        <p:nvSpPr>
          <p:cNvPr id="267" name="テキスト ボックス 266">
            <a:extLst>
              <a:ext uri="{FF2B5EF4-FFF2-40B4-BE49-F238E27FC236}">
                <a16:creationId xmlns:a16="http://schemas.microsoft.com/office/drawing/2014/main" id="{ED4B214F-33EC-3EAB-402D-71BD7791AEE7}"/>
              </a:ext>
            </a:extLst>
          </p:cNvPr>
          <p:cNvSpPr txBox="1"/>
          <p:nvPr/>
        </p:nvSpPr>
        <p:spPr>
          <a:xfrm>
            <a:off x="6492929" y="19487232"/>
            <a:ext cx="6842889" cy="523220"/>
          </a:xfrm>
          <a:prstGeom prst="rect">
            <a:avLst/>
          </a:prstGeom>
          <a:noFill/>
        </p:spPr>
        <p:txBody>
          <a:bodyPr wrap="square">
            <a:spAutoFit/>
          </a:bodyPr>
          <a:lstStyle/>
          <a:p>
            <a:r>
              <a:rPr kumimoji="1" lang="ja-JP" altLang="en-US" sz="2800" dirty="0">
                <a:latin typeface="BIZ UDPゴシック" panose="020B0400000000000000" pitchFamily="50" charset="-128"/>
                <a:ea typeface="BIZ UDPゴシック" panose="020B0400000000000000" pitchFamily="50" charset="-128"/>
              </a:rPr>
              <a:t>デコンボリューション</a:t>
            </a:r>
            <a:r>
              <a:rPr kumimoji="1" lang="en-US" altLang="ja-JP" sz="2800" dirty="0">
                <a:latin typeface="BIZ UDPゴシック" panose="020B0400000000000000" pitchFamily="50" charset="-128"/>
                <a:ea typeface="BIZ UDPゴシック" panose="020B0400000000000000" pitchFamily="50" charset="-128"/>
              </a:rPr>
              <a:t>(ICA</a:t>
            </a:r>
            <a:r>
              <a:rPr kumimoji="1" lang="ja-JP" altLang="en-US" sz="2800" dirty="0">
                <a:latin typeface="BIZ UDPゴシック" panose="020B0400000000000000" pitchFamily="50" charset="-128"/>
                <a:ea typeface="BIZ UDPゴシック" panose="020B0400000000000000" pitchFamily="50" charset="-128"/>
              </a:rPr>
              <a:t>、</a:t>
            </a:r>
            <a:r>
              <a:rPr kumimoji="1" lang="en-US" altLang="ja-JP" sz="2800" dirty="0">
                <a:latin typeface="BIZ UDPゴシック" panose="020B0400000000000000" pitchFamily="50" charset="-128"/>
                <a:ea typeface="BIZ UDPゴシック" panose="020B0400000000000000" pitchFamily="50" charset="-128"/>
              </a:rPr>
              <a:t>ALS)</a:t>
            </a:r>
            <a:r>
              <a:rPr kumimoji="1" lang="ja-JP" altLang="en-US" sz="2800" dirty="0">
                <a:latin typeface="BIZ UDPゴシック" panose="020B0400000000000000" pitchFamily="50" charset="-128"/>
                <a:ea typeface="BIZ UDPゴシック" panose="020B0400000000000000" pitchFamily="50" charset="-128"/>
              </a:rPr>
              <a:t>の結果</a:t>
            </a:r>
            <a:endParaRPr lang="ja-JP" altLang="en-US" sz="2800" dirty="0">
              <a:latin typeface="BIZ UDPゴシック" panose="020B0400000000000000" pitchFamily="50" charset="-128"/>
              <a:ea typeface="BIZ UDPゴシック" panose="020B0400000000000000" pitchFamily="50" charset="-128"/>
            </a:endParaRPr>
          </a:p>
        </p:txBody>
      </p:sp>
      <p:sp>
        <p:nvSpPr>
          <p:cNvPr id="276" name="テキスト ボックス 275">
            <a:extLst>
              <a:ext uri="{FF2B5EF4-FFF2-40B4-BE49-F238E27FC236}">
                <a16:creationId xmlns:a16="http://schemas.microsoft.com/office/drawing/2014/main" id="{9AE87EB2-347E-4F66-0F99-3413E53EB2A3}"/>
              </a:ext>
            </a:extLst>
          </p:cNvPr>
          <p:cNvSpPr txBox="1"/>
          <p:nvPr/>
        </p:nvSpPr>
        <p:spPr>
          <a:xfrm>
            <a:off x="24252837" y="11455543"/>
            <a:ext cx="5004362" cy="461665"/>
          </a:xfrm>
          <a:prstGeom prst="rect">
            <a:avLst/>
          </a:prstGeom>
          <a:noFill/>
        </p:spPr>
        <p:txBody>
          <a:bodyPr wrap="square" rtlCol="0">
            <a:spAutoFit/>
          </a:bodyPr>
          <a:lstStyle/>
          <a:p>
            <a:r>
              <a:rPr kumimoji="1" lang="en-US" altLang="ja-JP" sz="2400" dirty="0">
                <a:latin typeface="BIZ UDPゴシック" panose="020B0400000000000000" pitchFamily="50" charset="-128"/>
                <a:ea typeface="BIZ UDPゴシック" panose="020B0400000000000000" pitchFamily="50" charset="-128"/>
              </a:rPr>
              <a:t>(MS-DIAL</a:t>
            </a:r>
            <a:r>
              <a:rPr kumimoji="1" lang="ja-JP" altLang="en-US" sz="2400" dirty="0">
                <a:latin typeface="BIZ UDPゴシック" panose="020B0400000000000000" pitchFamily="50" charset="-128"/>
                <a:ea typeface="BIZ UDPゴシック" panose="020B0400000000000000" pitchFamily="50" charset="-128"/>
              </a:rPr>
              <a:t>の論文</a:t>
            </a:r>
            <a:r>
              <a:rPr kumimoji="1" lang="en-US" altLang="ja-JP" sz="2400" dirty="0">
                <a:latin typeface="BIZ UDPゴシック" panose="020B0400000000000000" pitchFamily="50" charset="-128"/>
                <a:ea typeface="BIZ UDPゴシック" panose="020B0400000000000000" pitchFamily="50" charset="-128"/>
              </a:rPr>
              <a:t>Fig.3</a:t>
            </a:r>
            <a:r>
              <a:rPr kumimoji="1" lang="ja-JP" altLang="en-US" sz="2400" dirty="0">
                <a:latin typeface="BIZ UDPゴシック" panose="020B0400000000000000" pitchFamily="50" charset="-128"/>
                <a:ea typeface="BIZ UDPゴシック" panose="020B0400000000000000" pitchFamily="50" charset="-128"/>
              </a:rPr>
              <a:t>より転載</a:t>
            </a:r>
            <a:r>
              <a:rPr kumimoji="1" lang="en-US" altLang="ja-JP" sz="2400" dirty="0">
                <a:latin typeface="BIZ UDPゴシック" panose="020B0400000000000000" pitchFamily="50" charset="-128"/>
                <a:ea typeface="BIZ UDPゴシック" panose="020B0400000000000000" pitchFamily="50" charset="-128"/>
              </a:rPr>
              <a:t>)</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282" name="テキスト ボックス 281">
            <a:extLst>
              <a:ext uri="{FF2B5EF4-FFF2-40B4-BE49-F238E27FC236}">
                <a16:creationId xmlns:a16="http://schemas.microsoft.com/office/drawing/2014/main" id="{42306AD7-DA8C-EC19-AE3F-038226623CDC}"/>
              </a:ext>
            </a:extLst>
          </p:cNvPr>
          <p:cNvSpPr txBox="1"/>
          <p:nvPr/>
        </p:nvSpPr>
        <p:spPr>
          <a:xfrm>
            <a:off x="11967524" y="8874291"/>
            <a:ext cx="17606534" cy="1323439"/>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独立成分分析を用いてデコンボリューションを行った後、その値を初期値として</a:t>
            </a:r>
            <a:r>
              <a:rPr kumimoji="1" lang="en-US" altLang="ja-JP" sz="2800" dirty="0">
                <a:latin typeface="BIZ UDPゴシック" panose="020B0400000000000000" pitchFamily="50" charset="-128"/>
                <a:ea typeface="BIZ UDPゴシック" panose="020B0400000000000000" pitchFamily="50" charset="-128"/>
              </a:rPr>
              <a:t>Alternating least squares (ALS)</a:t>
            </a:r>
            <a:r>
              <a:rPr kumimoji="1" lang="ja-JP" altLang="en-US" sz="2800" dirty="0">
                <a:latin typeface="BIZ UDPゴシック" panose="020B0400000000000000" pitchFamily="50" charset="-128"/>
                <a:ea typeface="BIZ UDPゴシック" panose="020B0400000000000000" pitchFamily="50" charset="-128"/>
              </a:rPr>
              <a:t>を行い、</a:t>
            </a:r>
            <a:r>
              <a:rPr kumimoji="1" lang="en-US" altLang="ja-JP" sz="2800" dirty="0">
                <a:latin typeface="BIZ UDPゴシック" panose="020B0400000000000000" pitchFamily="50" charset="-128"/>
                <a:ea typeface="BIZ UDPゴシック" panose="020B0400000000000000" pitchFamily="50" charset="-128"/>
              </a:rPr>
              <a:t>MS/MS</a:t>
            </a:r>
            <a:r>
              <a:rPr kumimoji="1" lang="ja-JP" altLang="en-US" sz="2800" dirty="0">
                <a:latin typeface="BIZ UDPゴシック" panose="020B0400000000000000" pitchFamily="50" charset="-128"/>
                <a:ea typeface="BIZ UDPゴシック" panose="020B0400000000000000" pitchFamily="50" charset="-128"/>
              </a:rPr>
              <a:t>のデコンボリューションを行った</a:t>
            </a:r>
            <a:r>
              <a:rPr kumimoji="1" lang="en-US" altLang="ja-JP" sz="2800" baseline="30000" dirty="0">
                <a:latin typeface="BIZ UDPゴシック" panose="020B0400000000000000" pitchFamily="50" charset="-128"/>
                <a:ea typeface="BIZ UDPゴシック" panose="020B0400000000000000" pitchFamily="50" charset="-128"/>
              </a:rPr>
              <a:t>1,2)</a:t>
            </a:r>
            <a:r>
              <a:rPr kumimoji="1" lang="ja-JP" altLang="en-US" sz="2800" baseline="30000" dirty="0">
                <a:latin typeface="BIZ UDPゴシック" panose="020B0400000000000000" pitchFamily="50" charset="-128"/>
                <a:ea typeface="BIZ UDPゴシック" panose="020B0400000000000000" pitchFamily="50" charset="-128"/>
              </a:rPr>
              <a:t>　</a:t>
            </a:r>
            <a:r>
              <a:rPr kumimoji="1" lang="ja-JP" altLang="en-US" sz="2800" dirty="0">
                <a:latin typeface="BIZ UDPゴシック" panose="020B0400000000000000" pitchFamily="50" charset="-128"/>
                <a:ea typeface="BIZ UDPゴシック" panose="020B0400000000000000" pitchFamily="50" charset="-128"/>
              </a:rPr>
              <a:t> </a:t>
            </a:r>
            <a:endParaRPr kumimoji="1" lang="en-US" altLang="ja-JP" sz="2800" dirty="0">
              <a:latin typeface="BIZ UDPゴシック" panose="020B0400000000000000" pitchFamily="50" charset="-128"/>
              <a:ea typeface="BIZ UDPゴシック" panose="020B0400000000000000" pitchFamily="50" charset="-128"/>
            </a:endParaRPr>
          </a:p>
          <a:p>
            <a:pPr algn="r"/>
            <a:r>
              <a:rPr kumimoji="1" lang="en-US" altLang="ja-JP" sz="2400" dirty="0">
                <a:latin typeface="BIZ UDPゴシック" panose="020B0400000000000000" pitchFamily="50" charset="-128"/>
                <a:ea typeface="BIZ UDPゴシック" panose="020B0400000000000000" pitchFamily="50" charset="-128"/>
              </a:rPr>
              <a:t>(</a:t>
            </a:r>
            <a:r>
              <a:rPr kumimoji="1" lang="ja-JP" altLang="en-US" sz="2400" dirty="0">
                <a:latin typeface="BIZ UDPゴシック" panose="020B0400000000000000" pitchFamily="50" charset="-128"/>
                <a:ea typeface="BIZ UDPゴシック" panose="020B0400000000000000" pitchFamily="50" charset="-128"/>
              </a:rPr>
              <a:t>得られた成分と元のデータの相関係数を用いた正負の逆転、ピークピッキングによる成分の選択などの後処理を追加</a:t>
            </a:r>
            <a:r>
              <a:rPr kumimoji="1" lang="en-US" altLang="ja-JP" sz="2400" dirty="0">
                <a:latin typeface="BIZ UDPゴシック" panose="020B0400000000000000" pitchFamily="50" charset="-128"/>
                <a:ea typeface="BIZ UDPゴシック" panose="020B0400000000000000" pitchFamily="50" charset="-128"/>
              </a:rPr>
              <a:t>)</a:t>
            </a:r>
            <a:endParaRPr kumimoji="1" lang="ja-JP" altLang="en-US" sz="2400" dirty="0">
              <a:latin typeface="BIZ UDPゴシック" panose="020B0400000000000000" pitchFamily="50" charset="-128"/>
              <a:ea typeface="BIZ UDPゴシック" panose="020B0400000000000000" pitchFamily="50" charset="-128"/>
            </a:endParaRPr>
          </a:p>
        </p:txBody>
      </p:sp>
      <p:pic>
        <p:nvPicPr>
          <p:cNvPr id="292" name="図 291">
            <a:extLst>
              <a:ext uri="{FF2B5EF4-FFF2-40B4-BE49-F238E27FC236}">
                <a16:creationId xmlns:a16="http://schemas.microsoft.com/office/drawing/2014/main" id="{459F404E-C651-966F-955C-558DA25A6C50}"/>
              </a:ext>
            </a:extLst>
          </p:cNvPr>
          <p:cNvPicPr>
            <a:picLocks noChangeAspect="1"/>
          </p:cNvPicPr>
          <p:nvPr/>
        </p:nvPicPr>
        <p:blipFill rotWithShape="1">
          <a:blip r:embed="rId8"/>
          <a:srcRect l="6544" t="11713" r="5972" b="9191"/>
          <a:stretch/>
        </p:blipFill>
        <p:spPr>
          <a:xfrm>
            <a:off x="960369" y="19816565"/>
            <a:ext cx="3989769" cy="3858107"/>
          </a:xfrm>
          <a:prstGeom prst="rect">
            <a:avLst/>
          </a:prstGeom>
        </p:spPr>
      </p:pic>
      <p:pic>
        <p:nvPicPr>
          <p:cNvPr id="293" name="図 292">
            <a:extLst>
              <a:ext uri="{FF2B5EF4-FFF2-40B4-BE49-F238E27FC236}">
                <a16:creationId xmlns:a16="http://schemas.microsoft.com/office/drawing/2014/main" id="{C99B9668-6905-69DB-0D43-5F1BC4EF3ADB}"/>
              </a:ext>
            </a:extLst>
          </p:cNvPr>
          <p:cNvPicPr>
            <a:picLocks noChangeAspect="1"/>
          </p:cNvPicPr>
          <p:nvPr/>
        </p:nvPicPr>
        <p:blipFill rotWithShape="1">
          <a:blip r:embed="rId9"/>
          <a:srcRect t="2764"/>
          <a:stretch/>
        </p:blipFill>
        <p:spPr>
          <a:xfrm>
            <a:off x="5409055" y="20131607"/>
            <a:ext cx="1438275" cy="7011129"/>
          </a:xfrm>
          <a:prstGeom prst="rect">
            <a:avLst/>
          </a:prstGeom>
        </p:spPr>
      </p:pic>
      <p:pic>
        <p:nvPicPr>
          <p:cNvPr id="294" name="図 293">
            <a:extLst>
              <a:ext uri="{FF2B5EF4-FFF2-40B4-BE49-F238E27FC236}">
                <a16:creationId xmlns:a16="http://schemas.microsoft.com/office/drawing/2014/main" id="{217CD8F3-ABEF-A316-0438-66F5063DF30A}"/>
              </a:ext>
            </a:extLst>
          </p:cNvPr>
          <p:cNvPicPr>
            <a:picLocks noChangeAspect="1"/>
          </p:cNvPicPr>
          <p:nvPr/>
        </p:nvPicPr>
        <p:blipFill rotWithShape="1">
          <a:blip r:embed="rId10"/>
          <a:srcRect t="2764"/>
          <a:stretch/>
        </p:blipFill>
        <p:spPr>
          <a:xfrm>
            <a:off x="6719991" y="20181741"/>
            <a:ext cx="6839712" cy="6899618"/>
          </a:xfrm>
          <a:prstGeom prst="rect">
            <a:avLst/>
          </a:prstGeom>
        </p:spPr>
      </p:pic>
      <p:graphicFrame>
        <p:nvGraphicFramePr>
          <p:cNvPr id="298" name="表 297">
            <a:extLst>
              <a:ext uri="{FF2B5EF4-FFF2-40B4-BE49-F238E27FC236}">
                <a16:creationId xmlns:a16="http://schemas.microsoft.com/office/drawing/2014/main" id="{F26E7B88-9813-453B-47CC-10D23865ADB6}"/>
              </a:ext>
            </a:extLst>
          </p:cNvPr>
          <p:cNvGraphicFramePr>
            <a:graphicFrameLocks noGrp="1"/>
          </p:cNvGraphicFramePr>
          <p:nvPr>
            <p:extLst>
              <p:ext uri="{D42A27DB-BD31-4B8C-83A1-F6EECF244321}">
                <p14:modId xmlns:p14="http://schemas.microsoft.com/office/powerpoint/2010/main" val="3728699572"/>
              </p:ext>
            </p:extLst>
          </p:nvPr>
        </p:nvGraphicFramePr>
        <p:xfrm>
          <a:off x="335898" y="27605599"/>
          <a:ext cx="5206842" cy="2251710"/>
        </p:xfrm>
        <a:graphic>
          <a:graphicData uri="http://schemas.openxmlformats.org/drawingml/2006/table">
            <a:tbl>
              <a:tblPr>
                <a:tableStyleId>{5C22544A-7EE6-4342-B048-85BDC9FD1C3A}</a:tableStyleId>
              </a:tblPr>
              <a:tblGrid>
                <a:gridCol w="1041368">
                  <a:extLst>
                    <a:ext uri="{9D8B030D-6E8A-4147-A177-3AD203B41FA5}">
                      <a16:colId xmlns:a16="http://schemas.microsoft.com/office/drawing/2014/main" val="4023677417"/>
                    </a:ext>
                  </a:extLst>
                </a:gridCol>
                <a:gridCol w="2082737">
                  <a:extLst>
                    <a:ext uri="{9D8B030D-6E8A-4147-A177-3AD203B41FA5}">
                      <a16:colId xmlns:a16="http://schemas.microsoft.com/office/drawing/2014/main" val="1906434063"/>
                    </a:ext>
                  </a:extLst>
                </a:gridCol>
                <a:gridCol w="2082737">
                  <a:extLst>
                    <a:ext uri="{9D8B030D-6E8A-4147-A177-3AD203B41FA5}">
                      <a16:colId xmlns:a16="http://schemas.microsoft.com/office/drawing/2014/main" val="3790550831"/>
                    </a:ext>
                  </a:extLst>
                </a:gridCol>
              </a:tblGrid>
              <a:tr h="238125">
                <a:tc>
                  <a:txBody>
                    <a:bodyPr/>
                    <a:lstStyle/>
                    <a:p>
                      <a:pPr algn="ctr" fontAlgn="ctr"/>
                      <a:r>
                        <a:rPr lang="ja-JP" altLang="en-US" sz="2400" u="none" strike="noStrike" dirty="0">
                          <a:effectLst/>
                          <a:latin typeface="BIZ UDPゴシック" panose="020B0400000000000000" pitchFamily="50" charset="-128"/>
                          <a:ea typeface="BIZ UDPゴシック" panose="020B0400000000000000" pitchFamily="50" charset="-128"/>
                        </a:rPr>
                        <a:t>成分</a:t>
                      </a:r>
                      <a:endParaRPr lang="ja-JP" altLang="en-US" sz="2400" b="0" i="0" u="none" strike="noStrike" dirty="0">
                        <a:solidFill>
                          <a:srgbClr val="000000"/>
                        </a:solidFill>
                        <a:effectLst/>
                        <a:latin typeface="BIZ UDPゴシック" panose="020B0400000000000000" pitchFamily="50" charset="-128"/>
                        <a:ea typeface="BIZ UDPゴシック" panose="020B0400000000000000" pitchFamily="50" charset="-128"/>
                      </a:endParaRPr>
                    </a:p>
                  </a:txBody>
                  <a:tcPr marL="9525" marR="9525" marT="9525" marB="0" anchor="ctr">
                    <a:noFill/>
                  </a:tcPr>
                </a:tc>
                <a:tc>
                  <a:txBody>
                    <a:bodyPr/>
                    <a:lstStyle/>
                    <a:p>
                      <a:pPr algn="ctr" fontAlgn="ctr"/>
                      <a:r>
                        <a:rPr lang="en-US" sz="2400" u="none" strike="noStrike" dirty="0">
                          <a:effectLst/>
                          <a:latin typeface="BIZ UDPゴシック" panose="020B0400000000000000" pitchFamily="50" charset="-128"/>
                          <a:ea typeface="BIZ UDPゴシック" panose="020B0400000000000000" pitchFamily="50" charset="-128"/>
                        </a:rPr>
                        <a:t>GFSASSAR</a:t>
                      </a:r>
                      <a:endParaRPr lang="en-US" sz="2400" b="0" i="0" u="none" strike="noStrike" dirty="0">
                        <a:solidFill>
                          <a:srgbClr val="000000"/>
                        </a:solidFill>
                        <a:effectLst/>
                        <a:latin typeface="BIZ UDPゴシック" panose="020B0400000000000000" pitchFamily="50" charset="-128"/>
                        <a:ea typeface="BIZ UDPゴシック" panose="020B0400000000000000" pitchFamily="50" charset="-128"/>
                      </a:endParaRPr>
                    </a:p>
                  </a:txBody>
                  <a:tcPr marL="9525" marR="9525" marT="9525" marB="0" anchor="ctr">
                    <a:noFill/>
                  </a:tcPr>
                </a:tc>
                <a:tc>
                  <a:txBody>
                    <a:bodyPr/>
                    <a:lstStyle/>
                    <a:p>
                      <a:pPr algn="ctr" fontAlgn="ctr"/>
                      <a:r>
                        <a:rPr lang="en-US" sz="2400" b="0" u="none" strike="noStrike" dirty="0">
                          <a:solidFill>
                            <a:schemeClr val="accent4">
                              <a:lumMod val="75000"/>
                            </a:schemeClr>
                          </a:solidFill>
                          <a:effectLst/>
                          <a:latin typeface="BIZ UDPゴシック" panose="020B0400000000000000" pitchFamily="50" charset="-128"/>
                          <a:ea typeface="BIZ UDPゴシック" panose="020B0400000000000000" pitchFamily="50" charset="-128"/>
                        </a:rPr>
                        <a:t>GFSANSAR</a:t>
                      </a:r>
                      <a:endParaRPr lang="en-US" sz="2400" b="0" i="0" u="none" strike="noStrike" dirty="0">
                        <a:solidFill>
                          <a:schemeClr val="accent4">
                            <a:lumMod val="75000"/>
                          </a:schemeClr>
                        </a:solidFill>
                        <a:effectLst/>
                        <a:latin typeface="BIZ UDPゴシック" panose="020B0400000000000000" pitchFamily="50" charset="-128"/>
                        <a:ea typeface="BIZ UDPゴシック" panose="020B0400000000000000" pitchFamily="50" charset="-128"/>
                      </a:endParaRPr>
                    </a:p>
                  </a:txBody>
                  <a:tcPr marL="9525" marR="9525" marT="9525" marB="0" anchor="ctr">
                    <a:noFill/>
                  </a:tcPr>
                </a:tc>
                <a:extLst>
                  <a:ext uri="{0D108BD9-81ED-4DB2-BD59-A6C34878D82A}">
                    <a16:rowId xmlns:a16="http://schemas.microsoft.com/office/drawing/2014/main" val="2967302917"/>
                  </a:ext>
                </a:extLst>
              </a:tr>
              <a:tr h="238125">
                <a:tc>
                  <a:txBody>
                    <a:bodyPr/>
                    <a:lstStyle/>
                    <a:p>
                      <a:pPr algn="ctr" fontAlgn="ctr"/>
                      <a:r>
                        <a:rPr lang="en-US" altLang="ja-JP" sz="2400" b="1" u="none" strike="noStrike" dirty="0">
                          <a:solidFill>
                            <a:srgbClr val="C00000"/>
                          </a:solidFill>
                          <a:effectLst/>
                          <a:latin typeface="BIZ UDPゴシック" panose="020B0400000000000000" pitchFamily="50" charset="-128"/>
                          <a:ea typeface="BIZ UDPゴシック" panose="020B0400000000000000" pitchFamily="50" charset="-128"/>
                        </a:rPr>
                        <a:t>1</a:t>
                      </a:r>
                      <a:endParaRPr lang="en-US" altLang="ja-JP" sz="2400" b="1" i="0" u="none" strike="noStrike" dirty="0">
                        <a:solidFill>
                          <a:srgbClr val="C00000"/>
                        </a:solidFill>
                        <a:effectLst/>
                        <a:latin typeface="BIZ UDPゴシック" panose="020B0400000000000000" pitchFamily="50" charset="-128"/>
                        <a:ea typeface="BIZ UDPゴシック" panose="020B0400000000000000" pitchFamily="50" charset="-128"/>
                      </a:endParaRPr>
                    </a:p>
                  </a:txBody>
                  <a:tcPr marL="9525" marR="9525" marT="9525" marB="0" anchor="ctr">
                    <a:noFill/>
                  </a:tcPr>
                </a:tc>
                <a:tc>
                  <a:txBody>
                    <a:bodyPr/>
                    <a:lstStyle/>
                    <a:p>
                      <a:pPr algn="ctr" fontAlgn="ctr"/>
                      <a:r>
                        <a:rPr lang="en-US" altLang="ja-JP" sz="2400" u="none" strike="noStrike">
                          <a:effectLst/>
                          <a:latin typeface="BIZ UDPゴシック" panose="020B0400000000000000" pitchFamily="50" charset="-128"/>
                          <a:ea typeface="BIZ UDPゴシック" panose="020B0400000000000000" pitchFamily="50" charset="-128"/>
                        </a:rPr>
                        <a:t>0.0784 </a:t>
                      </a:r>
                      <a:endParaRPr lang="en-US" altLang="ja-JP" sz="2400" b="0" i="0" u="none" strike="noStrike">
                        <a:solidFill>
                          <a:srgbClr val="000000"/>
                        </a:solidFill>
                        <a:effectLst/>
                        <a:latin typeface="BIZ UDPゴシック" panose="020B0400000000000000" pitchFamily="50" charset="-128"/>
                        <a:ea typeface="BIZ UDPゴシック" panose="020B0400000000000000" pitchFamily="50" charset="-128"/>
                      </a:endParaRPr>
                    </a:p>
                  </a:txBody>
                  <a:tcPr marL="9525" marR="9525" marT="9525" marB="0" anchor="ctr">
                    <a:noFill/>
                  </a:tcPr>
                </a:tc>
                <a:tc>
                  <a:txBody>
                    <a:bodyPr/>
                    <a:lstStyle/>
                    <a:p>
                      <a:pPr algn="ctr" fontAlgn="ctr"/>
                      <a:r>
                        <a:rPr lang="en-US" altLang="ja-JP" sz="2400" u="none" strike="noStrike" dirty="0">
                          <a:solidFill>
                            <a:srgbClr val="C00000"/>
                          </a:solidFill>
                          <a:effectLst/>
                          <a:latin typeface="BIZ UDPゴシック" panose="020B0400000000000000" pitchFamily="50" charset="-128"/>
                          <a:ea typeface="BIZ UDPゴシック" panose="020B0400000000000000" pitchFamily="50" charset="-128"/>
                        </a:rPr>
                        <a:t>0.2565</a:t>
                      </a:r>
                      <a:r>
                        <a:rPr lang="en-US" altLang="ja-JP" sz="2400" u="none" strike="noStrike" dirty="0">
                          <a:effectLst/>
                          <a:latin typeface="BIZ UDPゴシック" panose="020B0400000000000000" pitchFamily="50" charset="-128"/>
                          <a:ea typeface="BIZ UDPゴシック" panose="020B0400000000000000" pitchFamily="50" charset="-128"/>
                        </a:rPr>
                        <a:t> </a:t>
                      </a:r>
                      <a:endParaRPr lang="en-US" altLang="ja-JP" sz="2400" b="1" i="0" u="none" strike="noStrike" dirty="0">
                        <a:solidFill>
                          <a:srgbClr val="FF0000"/>
                        </a:solidFill>
                        <a:effectLst/>
                        <a:latin typeface="BIZ UDPゴシック" panose="020B0400000000000000" pitchFamily="50" charset="-128"/>
                        <a:ea typeface="BIZ UDPゴシック" panose="020B0400000000000000" pitchFamily="50" charset="-128"/>
                      </a:endParaRPr>
                    </a:p>
                  </a:txBody>
                  <a:tcPr marL="9525" marR="9525" marT="9525" marB="0" anchor="ctr">
                    <a:noFill/>
                  </a:tcPr>
                </a:tc>
                <a:extLst>
                  <a:ext uri="{0D108BD9-81ED-4DB2-BD59-A6C34878D82A}">
                    <a16:rowId xmlns:a16="http://schemas.microsoft.com/office/drawing/2014/main" val="947973964"/>
                  </a:ext>
                </a:extLst>
              </a:tr>
              <a:tr h="238125">
                <a:tc>
                  <a:txBody>
                    <a:bodyPr/>
                    <a:lstStyle/>
                    <a:p>
                      <a:pPr algn="ctr" fontAlgn="ctr"/>
                      <a:r>
                        <a:rPr lang="en-US" altLang="ja-JP" sz="2400" u="none" strike="noStrike">
                          <a:effectLst/>
                          <a:latin typeface="BIZ UDPゴシック" panose="020B0400000000000000" pitchFamily="50" charset="-128"/>
                          <a:ea typeface="BIZ UDPゴシック" panose="020B0400000000000000" pitchFamily="50" charset="-128"/>
                        </a:rPr>
                        <a:t>2</a:t>
                      </a:r>
                      <a:endParaRPr lang="en-US" altLang="ja-JP" sz="2400" b="0" i="0" u="none" strike="noStrike">
                        <a:solidFill>
                          <a:srgbClr val="000000"/>
                        </a:solidFill>
                        <a:effectLst/>
                        <a:latin typeface="BIZ UDPゴシック" panose="020B0400000000000000" pitchFamily="50" charset="-128"/>
                        <a:ea typeface="BIZ UDPゴシック" panose="020B0400000000000000" pitchFamily="50" charset="-128"/>
                      </a:endParaRPr>
                    </a:p>
                  </a:txBody>
                  <a:tcPr marL="9525" marR="9525" marT="9525" marB="0" anchor="ctr">
                    <a:noFill/>
                  </a:tcPr>
                </a:tc>
                <a:tc>
                  <a:txBody>
                    <a:bodyPr/>
                    <a:lstStyle/>
                    <a:p>
                      <a:pPr algn="ctr" fontAlgn="ctr"/>
                      <a:r>
                        <a:rPr lang="en-US" altLang="ja-JP" sz="2400" u="none" strike="noStrike" dirty="0">
                          <a:effectLst/>
                          <a:latin typeface="BIZ UDPゴシック" panose="020B0400000000000000" pitchFamily="50" charset="-128"/>
                          <a:ea typeface="BIZ UDPゴシック" panose="020B0400000000000000" pitchFamily="50" charset="-128"/>
                        </a:rPr>
                        <a:t>0.0651 </a:t>
                      </a:r>
                      <a:endParaRPr lang="en-US" altLang="ja-JP" sz="2400" b="0" i="0" u="none" strike="noStrike" dirty="0">
                        <a:solidFill>
                          <a:srgbClr val="000000"/>
                        </a:solidFill>
                        <a:effectLst/>
                        <a:latin typeface="BIZ UDPゴシック" panose="020B0400000000000000" pitchFamily="50" charset="-128"/>
                        <a:ea typeface="BIZ UDPゴシック" panose="020B0400000000000000" pitchFamily="50" charset="-128"/>
                      </a:endParaRPr>
                    </a:p>
                  </a:txBody>
                  <a:tcPr marL="9525" marR="9525" marT="9525" marB="0" anchor="ctr">
                    <a:noFill/>
                  </a:tcPr>
                </a:tc>
                <a:tc>
                  <a:txBody>
                    <a:bodyPr/>
                    <a:lstStyle/>
                    <a:p>
                      <a:pPr algn="ctr" fontAlgn="ctr"/>
                      <a:r>
                        <a:rPr lang="en-US" altLang="ja-JP" sz="2400" u="none" strike="noStrike" dirty="0">
                          <a:effectLst/>
                          <a:latin typeface="BIZ UDPゴシック" panose="020B0400000000000000" pitchFamily="50" charset="-128"/>
                          <a:ea typeface="BIZ UDPゴシック" panose="020B0400000000000000" pitchFamily="50" charset="-128"/>
                        </a:rPr>
                        <a:t>0.1603 </a:t>
                      </a:r>
                      <a:endParaRPr lang="en-US" altLang="ja-JP" sz="2400" b="0" i="0" u="none" strike="noStrike" dirty="0">
                        <a:solidFill>
                          <a:srgbClr val="000000"/>
                        </a:solidFill>
                        <a:effectLst/>
                        <a:latin typeface="BIZ UDPゴシック" panose="020B0400000000000000" pitchFamily="50" charset="-128"/>
                        <a:ea typeface="BIZ UDPゴシック" panose="020B0400000000000000" pitchFamily="50" charset="-128"/>
                      </a:endParaRPr>
                    </a:p>
                  </a:txBody>
                  <a:tcPr marL="9525" marR="9525" marT="9525" marB="0" anchor="ctr">
                    <a:noFill/>
                  </a:tcPr>
                </a:tc>
                <a:extLst>
                  <a:ext uri="{0D108BD9-81ED-4DB2-BD59-A6C34878D82A}">
                    <a16:rowId xmlns:a16="http://schemas.microsoft.com/office/drawing/2014/main" val="2448726551"/>
                  </a:ext>
                </a:extLst>
              </a:tr>
              <a:tr h="238125">
                <a:tc>
                  <a:txBody>
                    <a:bodyPr/>
                    <a:lstStyle/>
                    <a:p>
                      <a:pPr algn="ctr" fontAlgn="ctr"/>
                      <a:r>
                        <a:rPr lang="en-US" altLang="ja-JP" sz="2400" u="none" strike="noStrike">
                          <a:effectLst/>
                          <a:latin typeface="BIZ UDPゴシック" panose="020B0400000000000000" pitchFamily="50" charset="-128"/>
                          <a:ea typeface="BIZ UDPゴシック" panose="020B0400000000000000" pitchFamily="50" charset="-128"/>
                        </a:rPr>
                        <a:t>3</a:t>
                      </a:r>
                      <a:endParaRPr lang="en-US" altLang="ja-JP" sz="2400" b="0" i="0" u="none" strike="noStrike">
                        <a:solidFill>
                          <a:srgbClr val="000000"/>
                        </a:solidFill>
                        <a:effectLst/>
                        <a:latin typeface="BIZ UDPゴシック" panose="020B0400000000000000" pitchFamily="50" charset="-128"/>
                        <a:ea typeface="BIZ UDPゴシック" panose="020B0400000000000000" pitchFamily="50" charset="-128"/>
                      </a:endParaRPr>
                    </a:p>
                  </a:txBody>
                  <a:tcPr marL="9525" marR="9525" marT="9525" marB="0" anchor="ctr">
                    <a:noFill/>
                  </a:tcPr>
                </a:tc>
                <a:tc>
                  <a:txBody>
                    <a:bodyPr/>
                    <a:lstStyle/>
                    <a:p>
                      <a:pPr algn="ctr" fontAlgn="ctr"/>
                      <a:r>
                        <a:rPr lang="en-US" altLang="ja-JP" sz="2400" u="none" strike="noStrike" dirty="0">
                          <a:effectLst/>
                          <a:latin typeface="BIZ UDPゴシック" panose="020B0400000000000000" pitchFamily="50" charset="-128"/>
                          <a:ea typeface="BIZ UDPゴシック" panose="020B0400000000000000" pitchFamily="50" charset="-128"/>
                        </a:rPr>
                        <a:t>0.0327 </a:t>
                      </a:r>
                      <a:endParaRPr lang="en-US" altLang="ja-JP" sz="2400" b="0" i="0" u="none" strike="noStrike" dirty="0">
                        <a:solidFill>
                          <a:srgbClr val="000000"/>
                        </a:solidFill>
                        <a:effectLst/>
                        <a:latin typeface="BIZ UDPゴシック" panose="020B0400000000000000" pitchFamily="50" charset="-128"/>
                        <a:ea typeface="BIZ UDPゴシック" panose="020B0400000000000000" pitchFamily="50" charset="-128"/>
                      </a:endParaRPr>
                    </a:p>
                  </a:txBody>
                  <a:tcPr marL="9525" marR="9525" marT="9525" marB="0" anchor="ctr">
                    <a:noFill/>
                  </a:tcPr>
                </a:tc>
                <a:tc>
                  <a:txBody>
                    <a:bodyPr/>
                    <a:lstStyle/>
                    <a:p>
                      <a:pPr algn="ctr" fontAlgn="ctr"/>
                      <a:r>
                        <a:rPr lang="en-US" altLang="ja-JP" sz="2400" u="none" strike="noStrike">
                          <a:effectLst/>
                          <a:latin typeface="BIZ UDPゴシック" panose="020B0400000000000000" pitchFamily="50" charset="-128"/>
                          <a:ea typeface="BIZ UDPゴシック" panose="020B0400000000000000" pitchFamily="50" charset="-128"/>
                        </a:rPr>
                        <a:t>0.1292 </a:t>
                      </a:r>
                      <a:endParaRPr lang="en-US" altLang="ja-JP" sz="2400" b="0" i="0" u="none" strike="noStrike">
                        <a:solidFill>
                          <a:srgbClr val="000000"/>
                        </a:solidFill>
                        <a:effectLst/>
                        <a:latin typeface="BIZ UDPゴシック" panose="020B0400000000000000" pitchFamily="50" charset="-128"/>
                        <a:ea typeface="BIZ UDPゴシック" panose="020B0400000000000000" pitchFamily="50" charset="-128"/>
                      </a:endParaRPr>
                    </a:p>
                  </a:txBody>
                  <a:tcPr marL="9525" marR="9525" marT="9525" marB="0" anchor="ctr">
                    <a:noFill/>
                  </a:tcPr>
                </a:tc>
                <a:extLst>
                  <a:ext uri="{0D108BD9-81ED-4DB2-BD59-A6C34878D82A}">
                    <a16:rowId xmlns:a16="http://schemas.microsoft.com/office/drawing/2014/main" val="2068597324"/>
                  </a:ext>
                </a:extLst>
              </a:tr>
              <a:tr h="238125">
                <a:tc>
                  <a:txBody>
                    <a:bodyPr/>
                    <a:lstStyle/>
                    <a:p>
                      <a:pPr algn="ctr" fontAlgn="ctr"/>
                      <a:r>
                        <a:rPr lang="en-US" altLang="ja-JP" sz="2400" b="1" u="none" strike="noStrike" dirty="0">
                          <a:solidFill>
                            <a:srgbClr val="C00000"/>
                          </a:solidFill>
                          <a:effectLst/>
                          <a:latin typeface="BIZ UDPゴシック" panose="020B0400000000000000" pitchFamily="50" charset="-128"/>
                          <a:ea typeface="BIZ UDPゴシック" panose="020B0400000000000000" pitchFamily="50" charset="-128"/>
                        </a:rPr>
                        <a:t>4</a:t>
                      </a:r>
                      <a:endParaRPr lang="en-US" altLang="ja-JP" sz="2400" b="1" i="0" u="none" strike="noStrike" dirty="0">
                        <a:solidFill>
                          <a:srgbClr val="C00000"/>
                        </a:solidFill>
                        <a:effectLst/>
                        <a:latin typeface="BIZ UDPゴシック" panose="020B0400000000000000" pitchFamily="50" charset="-128"/>
                        <a:ea typeface="BIZ UDPゴシック" panose="020B0400000000000000" pitchFamily="50" charset="-128"/>
                      </a:endParaRPr>
                    </a:p>
                  </a:txBody>
                  <a:tcPr marL="9525" marR="9525" marT="9525" marB="0" anchor="ctr">
                    <a:noFill/>
                  </a:tcPr>
                </a:tc>
                <a:tc>
                  <a:txBody>
                    <a:bodyPr/>
                    <a:lstStyle/>
                    <a:p>
                      <a:pPr algn="ctr" fontAlgn="ctr"/>
                      <a:r>
                        <a:rPr lang="en-US" altLang="ja-JP" sz="2400" u="none" strike="noStrike" dirty="0">
                          <a:solidFill>
                            <a:srgbClr val="C00000"/>
                          </a:solidFill>
                          <a:effectLst/>
                          <a:latin typeface="BIZ UDPゴシック" panose="020B0400000000000000" pitchFamily="50" charset="-128"/>
                          <a:ea typeface="BIZ UDPゴシック" panose="020B0400000000000000" pitchFamily="50" charset="-128"/>
                        </a:rPr>
                        <a:t>0.2911</a:t>
                      </a:r>
                      <a:r>
                        <a:rPr lang="en-US" altLang="ja-JP" sz="2400" u="none" strike="noStrike" dirty="0">
                          <a:solidFill>
                            <a:srgbClr val="FF0000"/>
                          </a:solidFill>
                          <a:effectLst/>
                          <a:latin typeface="BIZ UDPゴシック" panose="020B0400000000000000" pitchFamily="50" charset="-128"/>
                          <a:ea typeface="BIZ UDPゴシック" panose="020B0400000000000000" pitchFamily="50" charset="-128"/>
                        </a:rPr>
                        <a:t> </a:t>
                      </a:r>
                      <a:endParaRPr lang="en-US" altLang="ja-JP" sz="2400" b="1" i="0" u="none" strike="noStrike" dirty="0">
                        <a:solidFill>
                          <a:srgbClr val="FF0000"/>
                        </a:solidFill>
                        <a:effectLst/>
                        <a:latin typeface="BIZ UDPゴシック" panose="020B0400000000000000" pitchFamily="50" charset="-128"/>
                        <a:ea typeface="BIZ UDPゴシック" panose="020B0400000000000000" pitchFamily="50" charset="-128"/>
                      </a:endParaRPr>
                    </a:p>
                  </a:txBody>
                  <a:tcPr marL="9525" marR="9525" marT="9525" marB="0" anchor="ctr">
                    <a:noFill/>
                  </a:tcPr>
                </a:tc>
                <a:tc>
                  <a:txBody>
                    <a:bodyPr/>
                    <a:lstStyle/>
                    <a:p>
                      <a:pPr algn="ctr" fontAlgn="ctr"/>
                      <a:r>
                        <a:rPr lang="en-US" altLang="ja-JP" sz="2400" u="none" strike="noStrike" dirty="0">
                          <a:effectLst/>
                          <a:latin typeface="BIZ UDPゴシック" panose="020B0400000000000000" pitchFamily="50" charset="-128"/>
                          <a:ea typeface="BIZ UDPゴシック" panose="020B0400000000000000" pitchFamily="50" charset="-128"/>
                        </a:rPr>
                        <a:t>0.0842 </a:t>
                      </a:r>
                      <a:endParaRPr lang="en-US" altLang="ja-JP" sz="2400" b="0" i="0" u="none" strike="noStrike" dirty="0">
                        <a:solidFill>
                          <a:srgbClr val="000000"/>
                        </a:solidFill>
                        <a:effectLst/>
                        <a:latin typeface="BIZ UDPゴシック" panose="020B0400000000000000" pitchFamily="50" charset="-128"/>
                        <a:ea typeface="BIZ UDPゴシック" panose="020B0400000000000000" pitchFamily="50" charset="-128"/>
                      </a:endParaRPr>
                    </a:p>
                  </a:txBody>
                  <a:tcPr marL="9525" marR="9525" marT="9525" marB="0" anchor="ctr">
                    <a:noFill/>
                  </a:tcPr>
                </a:tc>
                <a:extLst>
                  <a:ext uri="{0D108BD9-81ED-4DB2-BD59-A6C34878D82A}">
                    <a16:rowId xmlns:a16="http://schemas.microsoft.com/office/drawing/2014/main" val="2504556586"/>
                  </a:ext>
                </a:extLst>
              </a:tr>
              <a:tr h="238125">
                <a:tc>
                  <a:txBody>
                    <a:bodyPr/>
                    <a:lstStyle/>
                    <a:p>
                      <a:pPr algn="ctr" fontAlgn="ctr"/>
                      <a:r>
                        <a:rPr lang="en-US" altLang="ja-JP" sz="2400" u="none" strike="noStrike">
                          <a:effectLst/>
                          <a:latin typeface="BIZ UDPゴシック" panose="020B0400000000000000" pitchFamily="50" charset="-128"/>
                          <a:ea typeface="BIZ UDPゴシック" panose="020B0400000000000000" pitchFamily="50" charset="-128"/>
                        </a:rPr>
                        <a:t>5</a:t>
                      </a:r>
                      <a:endParaRPr lang="en-US" altLang="ja-JP" sz="2400" b="0" i="0" u="none" strike="noStrike">
                        <a:solidFill>
                          <a:srgbClr val="000000"/>
                        </a:solidFill>
                        <a:effectLst/>
                        <a:latin typeface="BIZ UDPゴシック" panose="020B0400000000000000" pitchFamily="50" charset="-128"/>
                        <a:ea typeface="BIZ UDPゴシック" panose="020B0400000000000000" pitchFamily="50" charset="-128"/>
                      </a:endParaRPr>
                    </a:p>
                  </a:txBody>
                  <a:tcPr marL="9525" marR="9525" marT="9525" marB="0" anchor="ctr">
                    <a:noFill/>
                  </a:tcPr>
                </a:tc>
                <a:tc>
                  <a:txBody>
                    <a:bodyPr/>
                    <a:lstStyle/>
                    <a:p>
                      <a:pPr algn="ctr" fontAlgn="ctr"/>
                      <a:r>
                        <a:rPr lang="en-US" altLang="ja-JP" sz="2400" u="none" strike="noStrike">
                          <a:effectLst/>
                          <a:latin typeface="BIZ UDPゴシック" panose="020B0400000000000000" pitchFamily="50" charset="-128"/>
                          <a:ea typeface="BIZ UDPゴシック" panose="020B0400000000000000" pitchFamily="50" charset="-128"/>
                        </a:rPr>
                        <a:t>0.0861 </a:t>
                      </a:r>
                      <a:endParaRPr lang="en-US" altLang="ja-JP" sz="2400" b="0" i="0" u="none" strike="noStrike">
                        <a:solidFill>
                          <a:srgbClr val="000000"/>
                        </a:solidFill>
                        <a:effectLst/>
                        <a:latin typeface="BIZ UDPゴシック" panose="020B0400000000000000" pitchFamily="50" charset="-128"/>
                        <a:ea typeface="BIZ UDPゴシック" panose="020B0400000000000000" pitchFamily="50" charset="-128"/>
                      </a:endParaRPr>
                    </a:p>
                  </a:txBody>
                  <a:tcPr marL="9525" marR="9525" marT="9525" marB="0" anchor="ctr">
                    <a:noFill/>
                  </a:tcPr>
                </a:tc>
                <a:tc>
                  <a:txBody>
                    <a:bodyPr/>
                    <a:lstStyle/>
                    <a:p>
                      <a:pPr algn="ctr" fontAlgn="ctr"/>
                      <a:r>
                        <a:rPr lang="en-US" altLang="ja-JP" sz="2400" u="none" strike="noStrike" dirty="0">
                          <a:effectLst/>
                          <a:latin typeface="BIZ UDPゴシック" panose="020B0400000000000000" pitchFamily="50" charset="-128"/>
                          <a:ea typeface="BIZ UDPゴシック" panose="020B0400000000000000" pitchFamily="50" charset="-128"/>
                        </a:rPr>
                        <a:t>0.0759 </a:t>
                      </a:r>
                      <a:endParaRPr lang="en-US" altLang="ja-JP" sz="2400" b="0" i="0" u="none" strike="noStrike" dirty="0">
                        <a:solidFill>
                          <a:srgbClr val="000000"/>
                        </a:solidFill>
                        <a:effectLst/>
                        <a:latin typeface="BIZ UDPゴシック" panose="020B0400000000000000" pitchFamily="50" charset="-128"/>
                        <a:ea typeface="BIZ UDPゴシック" panose="020B0400000000000000" pitchFamily="50" charset="-128"/>
                      </a:endParaRPr>
                    </a:p>
                  </a:txBody>
                  <a:tcPr marL="9525" marR="9525" marT="9525" marB="0" anchor="ctr">
                    <a:noFill/>
                  </a:tcPr>
                </a:tc>
                <a:extLst>
                  <a:ext uri="{0D108BD9-81ED-4DB2-BD59-A6C34878D82A}">
                    <a16:rowId xmlns:a16="http://schemas.microsoft.com/office/drawing/2014/main" val="302677032"/>
                  </a:ext>
                </a:extLst>
              </a:tr>
            </a:tbl>
          </a:graphicData>
        </a:graphic>
      </p:graphicFrame>
      <p:sp>
        <p:nvSpPr>
          <p:cNvPr id="299" name="テキスト ボックス 298">
            <a:extLst>
              <a:ext uri="{FF2B5EF4-FFF2-40B4-BE49-F238E27FC236}">
                <a16:creationId xmlns:a16="http://schemas.microsoft.com/office/drawing/2014/main" id="{784159B8-6980-B1AB-961E-622BB3781542}"/>
              </a:ext>
            </a:extLst>
          </p:cNvPr>
          <p:cNvSpPr txBox="1"/>
          <p:nvPr/>
        </p:nvSpPr>
        <p:spPr>
          <a:xfrm>
            <a:off x="360391" y="41219704"/>
            <a:ext cx="1392209" cy="646331"/>
          </a:xfrm>
          <a:prstGeom prst="rect">
            <a:avLst/>
          </a:prstGeom>
          <a:noFill/>
        </p:spPr>
        <p:txBody>
          <a:bodyPr wrap="square" rtlCol="0">
            <a:spAutoFit/>
          </a:bodyPr>
          <a:lstStyle/>
          <a:p>
            <a:r>
              <a:rPr kumimoji="1" lang="ja-JP" altLang="en-US" sz="3600" u="sng" dirty="0">
                <a:latin typeface="BIZ UDPゴシック" panose="020B0400000000000000" pitchFamily="50" charset="-128"/>
                <a:ea typeface="BIZ UDPゴシック" panose="020B0400000000000000" pitchFamily="50" charset="-128"/>
              </a:rPr>
              <a:t>結論</a:t>
            </a:r>
          </a:p>
        </p:txBody>
      </p:sp>
      <p:cxnSp>
        <p:nvCxnSpPr>
          <p:cNvPr id="8" name="直線コネクタ 7">
            <a:extLst>
              <a:ext uri="{FF2B5EF4-FFF2-40B4-BE49-F238E27FC236}">
                <a16:creationId xmlns:a16="http://schemas.microsoft.com/office/drawing/2014/main" id="{7A9548B2-252C-30E9-CEF5-5D70C2AE3E4B}"/>
              </a:ext>
            </a:extLst>
          </p:cNvPr>
          <p:cNvCxnSpPr/>
          <p:nvPr/>
        </p:nvCxnSpPr>
        <p:spPr>
          <a:xfrm>
            <a:off x="4460653" y="6296766"/>
            <a:ext cx="0" cy="252000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D8E2ABF4-D6DE-5E41-5468-E3AA4365FEEE}"/>
              </a:ext>
            </a:extLst>
          </p:cNvPr>
          <p:cNvCxnSpPr/>
          <p:nvPr/>
        </p:nvCxnSpPr>
        <p:spPr>
          <a:xfrm>
            <a:off x="4025357" y="6277716"/>
            <a:ext cx="0" cy="252000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17D95411-A4FB-70EF-CC4A-6F25381C06A4}"/>
              </a:ext>
            </a:extLst>
          </p:cNvPr>
          <p:cNvCxnSpPr/>
          <p:nvPr/>
        </p:nvCxnSpPr>
        <p:spPr>
          <a:xfrm>
            <a:off x="3599012" y="6293255"/>
            <a:ext cx="0" cy="252000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D9AE03B9-9063-49AC-DB46-8553E8A01415}"/>
              </a:ext>
            </a:extLst>
          </p:cNvPr>
          <p:cNvCxnSpPr/>
          <p:nvPr/>
        </p:nvCxnSpPr>
        <p:spPr>
          <a:xfrm>
            <a:off x="3168107" y="6293255"/>
            <a:ext cx="0" cy="252000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33AF0B20-3914-A943-C03B-3CFDCEC3B17E}"/>
              </a:ext>
            </a:extLst>
          </p:cNvPr>
          <p:cNvCxnSpPr/>
          <p:nvPr/>
        </p:nvCxnSpPr>
        <p:spPr>
          <a:xfrm>
            <a:off x="2684612" y="6312305"/>
            <a:ext cx="0" cy="252000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CD0ED42E-FEE6-D4E4-17AC-EF3F799D6767}"/>
              </a:ext>
            </a:extLst>
          </p:cNvPr>
          <p:cNvCxnSpPr/>
          <p:nvPr/>
        </p:nvCxnSpPr>
        <p:spPr>
          <a:xfrm>
            <a:off x="2265512" y="6331355"/>
            <a:ext cx="0" cy="252000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74D03E11-6CB2-D64B-EEE7-AEF93957AF8C}"/>
              </a:ext>
            </a:extLst>
          </p:cNvPr>
          <p:cNvCxnSpPr/>
          <p:nvPr/>
        </p:nvCxnSpPr>
        <p:spPr>
          <a:xfrm>
            <a:off x="1846412" y="6312305"/>
            <a:ext cx="0" cy="252000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84450F34-35B8-BCBF-B489-F56558D7163C}"/>
              </a:ext>
            </a:extLst>
          </p:cNvPr>
          <p:cNvCxnSpPr>
            <a:cxnSpLocks/>
          </p:cNvCxnSpPr>
          <p:nvPr/>
        </p:nvCxnSpPr>
        <p:spPr>
          <a:xfrm>
            <a:off x="1467379" y="8813255"/>
            <a:ext cx="3600000"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1742C4C-C0A4-7D50-057F-C9A36AA293A2}"/>
              </a:ext>
            </a:extLst>
          </p:cNvPr>
          <p:cNvSpPr txBox="1"/>
          <p:nvPr/>
        </p:nvSpPr>
        <p:spPr>
          <a:xfrm>
            <a:off x="4638757" y="9034475"/>
            <a:ext cx="1620957" cy="523220"/>
          </a:xfrm>
          <a:prstGeom prst="rect">
            <a:avLst/>
          </a:prstGeom>
          <a:noFill/>
        </p:spPr>
        <p:txBody>
          <a:bodyPr wrap="none" rtlCol="0">
            <a:spAutoFit/>
          </a:bodyPr>
          <a:lstStyle/>
          <a:p>
            <a:r>
              <a:rPr kumimoji="1" lang="ja-JP" altLang="en-US" sz="2800" dirty="0">
                <a:latin typeface="BIZ UDPゴシック" panose="020B0400000000000000" pitchFamily="50" charset="-128"/>
                <a:ea typeface="BIZ UDPゴシック" panose="020B0400000000000000" pitchFamily="50" charset="-128"/>
              </a:rPr>
              <a:t>保持時間</a:t>
            </a:r>
          </a:p>
        </p:txBody>
      </p:sp>
      <p:sp>
        <p:nvSpPr>
          <p:cNvPr id="24" name="矢印: 下 23">
            <a:extLst>
              <a:ext uri="{FF2B5EF4-FFF2-40B4-BE49-F238E27FC236}">
                <a16:creationId xmlns:a16="http://schemas.microsoft.com/office/drawing/2014/main" id="{E85C090E-12F2-5BFE-BD1E-5F52BCBEC57A}"/>
              </a:ext>
            </a:extLst>
          </p:cNvPr>
          <p:cNvSpPr/>
          <p:nvPr/>
        </p:nvSpPr>
        <p:spPr>
          <a:xfrm rot="16200000">
            <a:off x="11698764" y="7403521"/>
            <a:ext cx="884815" cy="830394"/>
          </a:xfrm>
          <a:prstGeom prst="downArrow">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BIZ UDPゴシック" panose="020B0400000000000000" pitchFamily="50" charset="-128"/>
              <a:ea typeface="BIZ UDPゴシック" panose="020B0400000000000000" pitchFamily="50" charset="-128"/>
            </a:endParaRPr>
          </a:p>
        </p:txBody>
      </p:sp>
      <p:sp>
        <p:nvSpPr>
          <p:cNvPr id="27" name="矢印: 下 26">
            <a:extLst>
              <a:ext uri="{FF2B5EF4-FFF2-40B4-BE49-F238E27FC236}">
                <a16:creationId xmlns:a16="http://schemas.microsoft.com/office/drawing/2014/main" id="{3A73131F-EC5E-7E2C-48DB-BF8D5BFAD65E}"/>
              </a:ext>
            </a:extLst>
          </p:cNvPr>
          <p:cNvSpPr/>
          <p:nvPr/>
        </p:nvSpPr>
        <p:spPr>
          <a:xfrm rot="16200000">
            <a:off x="17003768" y="7276508"/>
            <a:ext cx="884815" cy="830394"/>
          </a:xfrm>
          <a:prstGeom prst="downArrow">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BIZ UDPゴシック" panose="020B0400000000000000" pitchFamily="50" charset="-128"/>
              <a:ea typeface="BIZ UDPゴシック" panose="020B0400000000000000" pitchFamily="50" charset="-128"/>
            </a:endParaRPr>
          </a:p>
        </p:txBody>
      </p:sp>
      <p:sp>
        <p:nvSpPr>
          <p:cNvPr id="37" name="矢印: 下 36">
            <a:extLst>
              <a:ext uri="{FF2B5EF4-FFF2-40B4-BE49-F238E27FC236}">
                <a16:creationId xmlns:a16="http://schemas.microsoft.com/office/drawing/2014/main" id="{0D21E2D9-E844-A9AF-4C24-1B52163C49E8}"/>
              </a:ext>
            </a:extLst>
          </p:cNvPr>
          <p:cNvSpPr/>
          <p:nvPr/>
        </p:nvSpPr>
        <p:spPr>
          <a:xfrm rot="16200000">
            <a:off x="21413812" y="7125117"/>
            <a:ext cx="884815" cy="830394"/>
          </a:xfrm>
          <a:prstGeom prst="downArrow">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BIZ UDPゴシック" panose="020B0400000000000000" pitchFamily="50" charset="-128"/>
              <a:ea typeface="BIZ UDPゴシック" panose="020B0400000000000000" pitchFamily="50" charset="-128"/>
            </a:endParaRPr>
          </a:p>
        </p:txBody>
      </p:sp>
      <p:sp>
        <p:nvSpPr>
          <p:cNvPr id="38" name="テキスト ボックス 37">
            <a:extLst>
              <a:ext uri="{FF2B5EF4-FFF2-40B4-BE49-F238E27FC236}">
                <a16:creationId xmlns:a16="http://schemas.microsoft.com/office/drawing/2014/main" id="{6A2516DF-BA74-7EC8-63A6-E83205D6AFB7}"/>
              </a:ext>
            </a:extLst>
          </p:cNvPr>
          <p:cNvSpPr txBox="1"/>
          <p:nvPr/>
        </p:nvSpPr>
        <p:spPr>
          <a:xfrm>
            <a:off x="2524655" y="16121876"/>
            <a:ext cx="1620957" cy="523220"/>
          </a:xfrm>
          <a:prstGeom prst="rect">
            <a:avLst/>
          </a:prstGeom>
          <a:noFill/>
        </p:spPr>
        <p:txBody>
          <a:bodyPr wrap="none" rtlCol="0">
            <a:spAutoFit/>
          </a:bodyPr>
          <a:lstStyle/>
          <a:p>
            <a:r>
              <a:rPr kumimoji="1" lang="ja-JP" altLang="en-US" sz="2800" dirty="0">
                <a:latin typeface="BIZ UDPゴシック" panose="020B0400000000000000" pitchFamily="50" charset="-128"/>
                <a:ea typeface="BIZ UDPゴシック" panose="020B0400000000000000" pitchFamily="50" charset="-128"/>
              </a:rPr>
              <a:t>保持時間</a:t>
            </a:r>
          </a:p>
        </p:txBody>
      </p:sp>
      <p:sp>
        <p:nvSpPr>
          <p:cNvPr id="41" name="正方形/長方形 40">
            <a:extLst>
              <a:ext uri="{FF2B5EF4-FFF2-40B4-BE49-F238E27FC236}">
                <a16:creationId xmlns:a16="http://schemas.microsoft.com/office/drawing/2014/main" id="{7CFEE233-E171-AA36-83C1-7E0A49E793BB}"/>
              </a:ext>
            </a:extLst>
          </p:cNvPr>
          <p:cNvSpPr/>
          <p:nvPr/>
        </p:nvSpPr>
        <p:spPr>
          <a:xfrm>
            <a:off x="5409055" y="12303588"/>
            <a:ext cx="5469952" cy="3872381"/>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42" name="正方形/長方形 41">
            <a:extLst>
              <a:ext uri="{FF2B5EF4-FFF2-40B4-BE49-F238E27FC236}">
                <a16:creationId xmlns:a16="http://schemas.microsoft.com/office/drawing/2014/main" id="{52B3A1C5-AA03-0D7C-892C-936E800A8476}"/>
              </a:ext>
            </a:extLst>
          </p:cNvPr>
          <p:cNvSpPr/>
          <p:nvPr/>
        </p:nvSpPr>
        <p:spPr>
          <a:xfrm>
            <a:off x="16483200" y="12220679"/>
            <a:ext cx="7199624" cy="3933348"/>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F8B1F7F2-8D80-C600-A23A-96C62915D3ED}"/>
              </a:ext>
            </a:extLst>
          </p:cNvPr>
          <p:cNvSpPr txBox="1"/>
          <p:nvPr/>
        </p:nvSpPr>
        <p:spPr>
          <a:xfrm>
            <a:off x="17800489" y="16289246"/>
            <a:ext cx="5429692" cy="523220"/>
          </a:xfrm>
          <a:prstGeom prst="rect">
            <a:avLst/>
          </a:prstGeom>
          <a:noFill/>
        </p:spPr>
        <p:txBody>
          <a:bodyPr wrap="square" rtlCol="0">
            <a:spAutoFit/>
          </a:bodyPr>
          <a:lstStyle/>
          <a:p>
            <a:r>
              <a:rPr kumimoji="1" lang="en-US" altLang="ja-JP" sz="2800" dirty="0">
                <a:latin typeface="BIZ UDPゴシック" panose="020B0400000000000000" pitchFamily="50" charset="-128"/>
                <a:ea typeface="BIZ UDPゴシック" panose="020B0400000000000000" pitchFamily="50" charset="-128"/>
              </a:rPr>
              <a:t>ICA</a:t>
            </a:r>
            <a:r>
              <a:rPr kumimoji="1" lang="ja-JP" altLang="en-US" sz="2800" dirty="0">
                <a:latin typeface="BIZ UDPゴシック" panose="020B0400000000000000" pitchFamily="50" charset="-128"/>
                <a:ea typeface="BIZ UDPゴシック" panose="020B0400000000000000" pitchFamily="50" charset="-128"/>
              </a:rPr>
              <a:t>を初期値とした</a:t>
            </a:r>
            <a:r>
              <a:rPr kumimoji="1" lang="en-US" altLang="ja-JP" sz="2800" dirty="0">
                <a:latin typeface="BIZ UDPゴシック" panose="020B0400000000000000" pitchFamily="50" charset="-128"/>
                <a:ea typeface="BIZ UDPゴシック" panose="020B0400000000000000" pitchFamily="50" charset="-128"/>
              </a:rPr>
              <a:t>ALS</a:t>
            </a:r>
            <a:r>
              <a:rPr kumimoji="1" lang="ja-JP" altLang="en-US" sz="2800" dirty="0">
                <a:latin typeface="BIZ UDPゴシック" panose="020B0400000000000000" pitchFamily="50" charset="-128"/>
                <a:ea typeface="BIZ UDPゴシック" panose="020B0400000000000000" pitchFamily="50" charset="-128"/>
              </a:rPr>
              <a:t>の結果</a:t>
            </a:r>
          </a:p>
        </p:txBody>
      </p:sp>
      <p:sp>
        <p:nvSpPr>
          <p:cNvPr id="44" name="テキスト ボックス 43">
            <a:extLst>
              <a:ext uri="{FF2B5EF4-FFF2-40B4-BE49-F238E27FC236}">
                <a16:creationId xmlns:a16="http://schemas.microsoft.com/office/drawing/2014/main" id="{331F74CE-8140-B280-2396-67E5B2D949E8}"/>
              </a:ext>
            </a:extLst>
          </p:cNvPr>
          <p:cNvSpPr txBox="1"/>
          <p:nvPr/>
        </p:nvSpPr>
        <p:spPr>
          <a:xfrm>
            <a:off x="1082165" y="16850795"/>
            <a:ext cx="22783780" cy="1384995"/>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独立成分分析を用いたデコンボリューションとして、</a:t>
            </a:r>
            <a:r>
              <a:rPr kumimoji="1" lang="en-US" altLang="ja-JP" sz="2800" dirty="0">
                <a:latin typeface="BIZ UDPゴシック" panose="020B0400000000000000" pitchFamily="50" charset="-128"/>
                <a:ea typeface="BIZ UDPゴシック" panose="020B0400000000000000" pitchFamily="50" charset="-128"/>
              </a:rPr>
              <a:t>GC-MS</a:t>
            </a:r>
            <a:r>
              <a:rPr kumimoji="1" lang="ja-JP" altLang="en-US" sz="2800" dirty="0">
                <a:latin typeface="BIZ UDPゴシック" panose="020B0400000000000000" pitchFamily="50" charset="-128"/>
                <a:ea typeface="BIZ UDPゴシック" panose="020B0400000000000000" pitchFamily="50" charset="-128"/>
              </a:rPr>
              <a:t>のデータに対して、クロマトグラムのピーク同士を独立として行った方法が報告されている</a:t>
            </a:r>
            <a:r>
              <a:rPr kumimoji="1" lang="en-US" altLang="ja-JP" sz="2800" baseline="30000" dirty="0">
                <a:latin typeface="BIZ UDPゴシック" panose="020B0400000000000000" pitchFamily="50" charset="-128"/>
                <a:ea typeface="BIZ UDPゴシック" panose="020B0400000000000000" pitchFamily="50" charset="-128"/>
              </a:rPr>
              <a:t>3)</a:t>
            </a:r>
            <a:r>
              <a:rPr kumimoji="1" lang="ja-JP" altLang="en-US" sz="2800" dirty="0">
                <a:latin typeface="BIZ UDPゴシック" panose="020B0400000000000000" pitchFamily="50" charset="-128"/>
                <a:ea typeface="BIZ UDPゴシック" panose="020B0400000000000000" pitchFamily="50" charset="-128"/>
              </a:rPr>
              <a:t>が、</a:t>
            </a:r>
            <a:r>
              <a:rPr kumimoji="1" lang="en-US" altLang="ja-JP" sz="2800" dirty="0">
                <a:latin typeface="BIZ UDPゴシック" panose="020B0400000000000000" pitchFamily="50" charset="-128"/>
                <a:ea typeface="BIZ UDPゴシック" panose="020B0400000000000000" pitchFamily="50" charset="-128"/>
              </a:rPr>
              <a:t>MS-DIAL</a:t>
            </a:r>
            <a:r>
              <a:rPr kumimoji="1" lang="ja-JP" altLang="en-US" sz="2800" dirty="0">
                <a:latin typeface="BIZ UDPゴシック" panose="020B0400000000000000" pitchFamily="50" charset="-128"/>
                <a:ea typeface="BIZ UDPゴシック" panose="020B0400000000000000" pitchFamily="50" charset="-128"/>
              </a:rPr>
              <a:t>のデータに適用した結果、うまく分離出来なかった。一方で、</a:t>
            </a:r>
            <a:r>
              <a:rPr kumimoji="1" lang="en-US" altLang="ja-JP" sz="2800" dirty="0">
                <a:latin typeface="BIZ UDPゴシック" panose="020B0400000000000000" pitchFamily="50" charset="-128"/>
                <a:ea typeface="BIZ UDPゴシック" panose="020B0400000000000000" pitchFamily="50" charset="-128"/>
              </a:rPr>
              <a:t>MS/MS</a:t>
            </a:r>
            <a:r>
              <a:rPr kumimoji="1" lang="ja-JP" altLang="en-US" sz="2800" dirty="0">
                <a:latin typeface="BIZ UDPゴシック" panose="020B0400000000000000" pitchFamily="50" charset="-128"/>
                <a:ea typeface="BIZ UDPゴシック" panose="020B0400000000000000" pitchFamily="50" charset="-128"/>
              </a:rPr>
              <a:t>スペクトル同士を独立として独立成分分析を行った結果、クロマトグラム同士もうまく分離できることが確認できた。</a:t>
            </a:r>
          </a:p>
        </p:txBody>
      </p:sp>
      <p:cxnSp>
        <p:nvCxnSpPr>
          <p:cNvPr id="46" name="直線コネクタ 45">
            <a:extLst>
              <a:ext uri="{FF2B5EF4-FFF2-40B4-BE49-F238E27FC236}">
                <a16:creationId xmlns:a16="http://schemas.microsoft.com/office/drawing/2014/main" id="{4897CB27-AAAF-20CD-3073-1A4181B9CACA}"/>
              </a:ext>
            </a:extLst>
          </p:cNvPr>
          <p:cNvCxnSpPr/>
          <p:nvPr/>
        </p:nvCxnSpPr>
        <p:spPr>
          <a:xfrm>
            <a:off x="457199" y="11183930"/>
            <a:ext cx="28800000"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F42742D1-07E5-D7C1-D52B-97827752BC6B}"/>
              </a:ext>
            </a:extLst>
          </p:cNvPr>
          <p:cNvCxnSpPr/>
          <p:nvPr/>
        </p:nvCxnSpPr>
        <p:spPr>
          <a:xfrm>
            <a:off x="419059" y="18526089"/>
            <a:ext cx="28800000"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69A40159-C3AE-4D2D-5EB3-60DDB10AC857}"/>
              </a:ext>
            </a:extLst>
          </p:cNvPr>
          <p:cNvCxnSpPr/>
          <p:nvPr/>
        </p:nvCxnSpPr>
        <p:spPr>
          <a:xfrm>
            <a:off x="357344" y="1838780"/>
            <a:ext cx="28800000"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B1983C99-4969-5655-D0E5-F29EDA816C7E}"/>
              </a:ext>
            </a:extLst>
          </p:cNvPr>
          <p:cNvCxnSpPr/>
          <p:nvPr/>
        </p:nvCxnSpPr>
        <p:spPr>
          <a:xfrm>
            <a:off x="774058" y="30202967"/>
            <a:ext cx="28800000"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50" name="図 49">
            <a:extLst>
              <a:ext uri="{FF2B5EF4-FFF2-40B4-BE49-F238E27FC236}">
                <a16:creationId xmlns:a16="http://schemas.microsoft.com/office/drawing/2014/main" id="{858EBD49-CD08-7396-56DA-3A4A1225FCB4}"/>
              </a:ext>
            </a:extLst>
          </p:cNvPr>
          <p:cNvPicPr>
            <a:picLocks noChangeAspect="1"/>
          </p:cNvPicPr>
          <p:nvPr/>
        </p:nvPicPr>
        <p:blipFill rotWithShape="1">
          <a:blip r:embed="rId11"/>
          <a:srcRect b="1008"/>
          <a:stretch/>
        </p:blipFill>
        <p:spPr>
          <a:xfrm>
            <a:off x="1193356" y="24465298"/>
            <a:ext cx="3523793" cy="2293329"/>
          </a:xfrm>
          <a:prstGeom prst="rect">
            <a:avLst/>
          </a:prstGeom>
        </p:spPr>
      </p:pic>
      <p:sp>
        <p:nvSpPr>
          <p:cNvPr id="51" name="テキスト ボックス 50">
            <a:extLst>
              <a:ext uri="{FF2B5EF4-FFF2-40B4-BE49-F238E27FC236}">
                <a16:creationId xmlns:a16="http://schemas.microsoft.com/office/drawing/2014/main" id="{AC6A6002-FFD4-8C33-B749-CEF0C2852604}"/>
              </a:ext>
            </a:extLst>
          </p:cNvPr>
          <p:cNvSpPr txBox="1"/>
          <p:nvPr/>
        </p:nvSpPr>
        <p:spPr>
          <a:xfrm>
            <a:off x="14525316" y="18751122"/>
            <a:ext cx="13608212" cy="584775"/>
          </a:xfrm>
          <a:prstGeom prst="rect">
            <a:avLst/>
          </a:prstGeom>
          <a:noFill/>
        </p:spPr>
        <p:txBody>
          <a:bodyPr wrap="none" rtlCol="0">
            <a:spAutoFit/>
          </a:bodyPr>
          <a:lstStyle/>
          <a:p>
            <a:r>
              <a:rPr kumimoji="1" lang="ja-JP" altLang="en-US" sz="3200" b="1" u="sng" dirty="0">
                <a:latin typeface="BIZ UDPゴシック" panose="020B0400000000000000" pitchFamily="50" charset="-128"/>
                <a:ea typeface="BIZ UDPゴシック" panose="020B0400000000000000" pitchFamily="50" charset="-128"/>
              </a:rPr>
              <a:t>プロテオミクス</a:t>
            </a:r>
            <a:r>
              <a:rPr kumimoji="1" lang="en-US" altLang="ja-JP" sz="3200" b="1" u="sng" dirty="0">
                <a:latin typeface="BIZ UDPゴシック" panose="020B0400000000000000" pitchFamily="50" charset="-128"/>
                <a:ea typeface="BIZ UDPゴシック" panose="020B0400000000000000" pitchFamily="50" charset="-128"/>
              </a:rPr>
              <a:t>(DIA)</a:t>
            </a:r>
            <a:r>
              <a:rPr kumimoji="1" lang="ja-JP" altLang="en-US" sz="3200" b="1" u="sng" dirty="0">
                <a:latin typeface="BIZ UDPゴシック" panose="020B0400000000000000" pitchFamily="50" charset="-128"/>
                <a:ea typeface="BIZ UDPゴシック" panose="020B0400000000000000" pitchFamily="50" charset="-128"/>
              </a:rPr>
              <a:t>の例　その</a:t>
            </a:r>
            <a:r>
              <a:rPr kumimoji="1" lang="en-US" altLang="ja-JP" sz="3200" b="1" u="sng" dirty="0">
                <a:latin typeface="BIZ UDPゴシック" panose="020B0400000000000000" pitchFamily="50" charset="-128"/>
                <a:ea typeface="BIZ UDPゴシック" panose="020B0400000000000000" pitchFamily="50" charset="-128"/>
              </a:rPr>
              <a:t>2 (Specter</a:t>
            </a:r>
            <a:r>
              <a:rPr kumimoji="1" lang="en-US" altLang="ja-JP" sz="3200" b="1" u="sng" baseline="30000" dirty="0">
                <a:latin typeface="BIZ UDPゴシック" panose="020B0400000000000000" pitchFamily="50" charset="-128"/>
                <a:ea typeface="BIZ UDPゴシック" panose="020B0400000000000000" pitchFamily="50" charset="-128"/>
              </a:rPr>
              <a:t>5)</a:t>
            </a:r>
            <a:r>
              <a:rPr kumimoji="1" lang="ja-JP" altLang="en-US" sz="3200" b="1" u="sng" dirty="0">
                <a:latin typeface="BIZ UDPゴシック" panose="020B0400000000000000" pitchFamily="50" charset="-128"/>
                <a:ea typeface="BIZ UDPゴシック" panose="020B0400000000000000" pitchFamily="50" charset="-128"/>
              </a:rPr>
              <a:t>データ、リン酸化ペプチド</a:t>
            </a:r>
            <a:r>
              <a:rPr kumimoji="1" lang="en-US" altLang="ja-JP" sz="3200" b="1" u="sng" dirty="0">
                <a:latin typeface="BIZ UDPゴシック" panose="020B0400000000000000" pitchFamily="50" charset="-128"/>
                <a:ea typeface="BIZ UDPゴシック" panose="020B0400000000000000" pitchFamily="50" charset="-128"/>
              </a:rPr>
              <a:t>)</a:t>
            </a:r>
            <a:endParaRPr kumimoji="1" lang="ja-JP" altLang="en-US" sz="3200" b="1" u="sng" dirty="0">
              <a:latin typeface="BIZ UDPゴシック" panose="020B0400000000000000" pitchFamily="50" charset="-128"/>
              <a:ea typeface="BIZ UDPゴシック" panose="020B0400000000000000" pitchFamily="50" charset="-128"/>
            </a:endParaRPr>
          </a:p>
        </p:txBody>
      </p:sp>
      <p:sp>
        <p:nvSpPr>
          <p:cNvPr id="52" name="テキスト ボックス 51">
            <a:extLst>
              <a:ext uri="{FF2B5EF4-FFF2-40B4-BE49-F238E27FC236}">
                <a16:creationId xmlns:a16="http://schemas.microsoft.com/office/drawing/2014/main" id="{CCBB222E-5702-C7F7-B66E-416A79FE6B2A}"/>
              </a:ext>
            </a:extLst>
          </p:cNvPr>
          <p:cNvSpPr txBox="1"/>
          <p:nvPr/>
        </p:nvSpPr>
        <p:spPr>
          <a:xfrm>
            <a:off x="537609" y="30446489"/>
            <a:ext cx="10987388" cy="584775"/>
          </a:xfrm>
          <a:prstGeom prst="rect">
            <a:avLst/>
          </a:prstGeom>
          <a:noFill/>
        </p:spPr>
        <p:txBody>
          <a:bodyPr wrap="square" rtlCol="0">
            <a:spAutoFit/>
          </a:bodyPr>
          <a:lstStyle/>
          <a:p>
            <a:r>
              <a:rPr kumimoji="1" lang="ja-JP" altLang="en-US" sz="3200" b="1" u="sng" dirty="0">
                <a:latin typeface="BIZ UDPゴシック" panose="020B0400000000000000" pitchFamily="50" charset="-128"/>
                <a:ea typeface="BIZ UDPゴシック" panose="020B0400000000000000" pitchFamily="50" charset="-128"/>
              </a:rPr>
              <a:t>メタボロミクス</a:t>
            </a:r>
            <a:r>
              <a:rPr kumimoji="1" lang="en-US" altLang="ja-JP" sz="3200" b="1" u="sng" dirty="0">
                <a:latin typeface="BIZ UDPゴシック" panose="020B0400000000000000" pitchFamily="50" charset="-128"/>
                <a:ea typeface="BIZ UDPゴシック" panose="020B0400000000000000" pitchFamily="50" charset="-128"/>
              </a:rPr>
              <a:t>(AIF)</a:t>
            </a:r>
            <a:r>
              <a:rPr kumimoji="1" lang="ja-JP" altLang="en-US" sz="3200" b="1" u="sng" dirty="0">
                <a:latin typeface="BIZ UDPゴシック" panose="020B0400000000000000" pitchFamily="50" charset="-128"/>
                <a:ea typeface="BIZ UDPゴシック" panose="020B0400000000000000" pitchFamily="50" charset="-128"/>
              </a:rPr>
              <a:t>の例　その</a:t>
            </a:r>
            <a:r>
              <a:rPr kumimoji="1" lang="en-US" altLang="ja-JP" sz="3200" b="1" u="sng" dirty="0">
                <a:latin typeface="BIZ UDPゴシック" panose="020B0400000000000000" pitchFamily="50" charset="-128"/>
                <a:ea typeface="BIZ UDPゴシック" panose="020B0400000000000000" pitchFamily="50" charset="-128"/>
              </a:rPr>
              <a:t>2(CorrDec</a:t>
            </a:r>
            <a:r>
              <a:rPr kumimoji="1" lang="en-US" altLang="ja-JP" sz="3200" b="1" u="sng" baseline="30000" dirty="0">
                <a:latin typeface="BIZ UDPゴシック" panose="020B0400000000000000" pitchFamily="50" charset="-128"/>
                <a:ea typeface="BIZ UDPゴシック" panose="020B0400000000000000" pitchFamily="50" charset="-128"/>
              </a:rPr>
              <a:t>6)</a:t>
            </a:r>
            <a:r>
              <a:rPr kumimoji="1" lang="ja-JP" altLang="en-US" sz="3200" b="1" u="sng" dirty="0">
                <a:latin typeface="BIZ UDPゴシック" panose="020B0400000000000000" pitchFamily="50" charset="-128"/>
                <a:ea typeface="BIZ UDPゴシック" panose="020B0400000000000000" pitchFamily="50" charset="-128"/>
              </a:rPr>
              <a:t>データ</a:t>
            </a:r>
            <a:r>
              <a:rPr kumimoji="1" lang="en-US" altLang="ja-JP" sz="3200" b="1" u="sng" dirty="0">
                <a:latin typeface="BIZ UDPゴシック" panose="020B0400000000000000" pitchFamily="50" charset="-128"/>
                <a:ea typeface="BIZ UDPゴシック" panose="020B0400000000000000" pitchFamily="50" charset="-128"/>
              </a:rPr>
              <a:t>)</a:t>
            </a:r>
            <a:endParaRPr kumimoji="1" lang="ja-JP" altLang="en-US" sz="3200" b="1" u="sng" dirty="0">
              <a:latin typeface="BIZ UDPゴシック" panose="020B0400000000000000" pitchFamily="50" charset="-128"/>
              <a:ea typeface="BIZ UDPゴシック" panose="020B0400000000000000" pitchFamily="50" charset="-128"/>
            </a:endParaRPr>
          </a:p>
        </p:txBody>
      </p:sp>
      <p:sp>
        <p:nvSpPr>
          <p:cNvPr id="53" name="テキスト ボックス 52">
            <a:extLst>
              <a:ext uri="{FF2B5EF4-FFF2-40B4-BE49-F238E27FC236}">
                <a16:creationId xmlns:a16="http://schemas.microsoft.com/office/drawing/2014/main" id="{11CBF1D2-6BF8-BBF6-479B-ED82FB3ACC39}"/>
              </a:ext>
            </a:extLst>
          </p:cNvPr>
          <p:cNvSpPr txBox="1"/>
          <p:nvPr/>
        </p:nvSpPr>
        <p:spPr>
          <a:xfrm>
            <a:off x="19362934" y="30344344"/>
            <a:ext cx="5020609" cy="584775"/>
          </a:xfrm>
          <a:prstGeom prst="rect">
            <a:avLst/>
          </a:prstGeom>
          <a:noFill/>
        </p:spPr>
        <p:txBody>
          <a:bodyPr wrap="square" rtlCol="0">
            <a:spAutoFit/>
          </a:bodyPr>
          <a:lstStyle/>
          <a:p>
            <a:r>
              <a:rPr kumimoji="1" lang="ja-JP" altLang="en-US" sz="3200" b="1" u="sng" dirty="0">
                <a:latin typeface="BIZ UDPゴシック" panose="020B0400000000000000" pitchFamily="50" charset="-128"/>
                <a:ea typeface="BIZ UDPゴシック" panose="020B0400000000000000" pitchFamily="50" charset="-128"/>
              </a:rPr>
              <a:t>シミュレーション</a:t>
            </a:r>
          </a:p>
        </p:txBody>
      </p:sp>
      <p:sp>
        <p:nvSpPr>
          <p:cNvPr id="54" name="テキスト ボックス 53">
            <a:extLst>
              <a:ext uri="{FF2B5EF4-FFF2-40B4-BE49-F238E27FC236}">
                <a16:creationId xmlns:a16="http://schemas.microsoft.com/office/drawing/2014/main" id="{32C203EC-EED7-9F67-B0CA-9386AE94A06A}"/>
              </a:ext>
            </a:extLst>
          </p:cNvPr>
          <p:cNvSpPr txBox="1"/>
          <p:nvPr/>
        </p:nvSpPr>
        <p:spPr>
          <a:xfrm>
            <a:off x="852197" y="26964618"/>
            <a:ext cx="4293163" cy="523220"/>
          </a:xfrm>
          <a:prstGeom prst="rect">
            <a:avLst/>
          </a:prstGeom>
          <a:noFill/>
        </p:spPr>
        <p:txBody>
          <a:bodyPr wrap="none" rtlCol="0">
            <a:spAutoFit/>
          </a:bodyPr>
          <a:lstStyle/>
          <a:p>
            <a:r>
              <a:rPr kumimoji="1" lang="ja-JP" altLang="en-US" sz="2800" u="sng" dirty="0">
                <a:latin typeface="BIZ UDPゴシック" panose="020B0400000000000000" pitchFamily="50" charset="-128"/>
                <a:ea typeface="BIZ UDPゴシック" panose="020B0400000000000000" pitchFamily="50" charset="-128"/>
              </a:rPr>
              <a:t>理論スペクトルとの類似度</a:t>
            </a:r>
          </a:p>
        </p:txBody>
      </p:sp>
      <p:pic>
        <p:nvPicPr>
          <p:cNvPr id="55" name="図 54">
            <a:extLst>
              <a:ext uri="{FF2B5EF4-FFF2-40B4-BE49-F238E27FC236}">
                <a16:creationId xmlns:a16="http://schemas.microsoft.com/office/drawing/2014/main" id="{F12B6287-200C-4A34-D04E-34247E140E84}"/>
              </a:ext>
            </a:extLst>
          </p:cNvPr>
          <p:cNvPicPr>
            <a:picLocks noChangeAspect="1"/>
          </p:cNvPicPr>
          <p:nvPr/>
        </p:nvPicPr>
        <p:blipFill>
          <a:blip r:embed="rId12"/>
          <a:stretch>
            <a:fillRect/>
          </a:stretch>
        </p:blipFill>
        <p:spPr>
          <a:xfrm>
            <a:off x="14275593" y="19976571"/>
            <a:ext cx="1724025" cy="5295900"/>
          </a:xfrm>
          <a:prstGeom prst="rect">
            <a:avLst/>
          </a:prstGeom>
        </p:spPr>
      </p:pic>
      <p:pic>
        <p:nvPicPr>
          <p:cNvPr id="56" name="図 55">
            <a:extLst>
              <a:ext uri="{FF2B5EF4-FFF2-40B4-BE49-F238E27FC236}">
                <a16:creationId xmlns:a16="http://schemas.microsoft.com/office/drawing/2014/main" id="{60A4CA30-6C3C-3931-9627-9DE44515BB4D}"/>
              </a:ext>
            </a:extLst>
          </p:cNvPr>
          <p:cNvPicPr>
            <a:picLocks noChangeAspect="1"/>
          </p:cNvPicPr>
          <p:nvPr/>
        </p:nvPicPr>
        <p:blipFill>
          <a:blip r:embed="rId13"/>
          <a:stretch>
            <a:fillRect/>
          </a:stretch>
        </p:blipFill>
        <p:spPr>
          <a:xfrm>
            <a:off x="16103070" y="19957521"/>
            <a:ext cx="7762875" cy="5334000"/>
          </a:xfrm>
          <a:prstGeom prst="rect">
            <a:avLst/>
          </a:prstGeom>
        </p:spPr>
      </p:pic>
      <p:sp>
        <p:nvSpPr>
          <p:cNvPr id="58" name="テキスト ボックス 57">
            <a:extLst>
              <a:ext uri="{FF2B5EF4-FFF2-40B4-BE49-F238E27FC236}">
                <a16:creationId xmlns:a16="http://schemas.microsoft.com/office/drawing/2014/main" id="{F800D525-A57A-A15B-8993-FF6431113B19}"/>
              </a:ext>
            </a:extLst>
          </p:cNvPr>
          <p:cNvSpPr txBox="1"/>
          <p:nvPr/>
        </p:nvSpPr>
        <p:spPr>
          <a:xfrm>
            <a:off x="16543331" y="19516214"/>
            <a:ext cx="4314001" cy="523220"/>
          </a:xfrm>
          <a:prstGeom prst="rect">
            <a:avLst/>
          </a:prstGeom>
          <a:noFill/>
        </p:spPr>
        <p:txBody>
          <a:bodyPr wrap="none" rtlCol="0">
            <a:spAutoFit/>
          </a:bodyPr>
          <a:lstStyle/>
          <a:p>
            <a:r>
              <a:rPr kumimoji="1" lang="en-US" altLang="ja-JP" sz="2800" u="sng" dirty="0">
                <a:latin typeface="BIZ UDPゴシック" panose="020B0400000000000000" pitchFamily="50" charset="-128"/>
                <a:ea typeface="BIZ UDPゴシック" panose="020B0400000000000000" pitchFamily="50" charset="-128"/>
              </a:rPr>
              <a:t>5</a:t>
            </a:r>
            <a:r>
              <a:rPr kumimoji="1" lang="ja-JP" altLang="en-US" sz="2800" u="sng" dirty="0">
                <a:latin typeface="BIZ UDPゴシック" panose="020B0400000000000000" pitchFamily="50" charset="-128"/>
                <a:ea typeface="BIZ UDPゴシック" panose="020B0400000000000000" pitchFamily="50" charset="-128"/>
              </a:rPr>
              <a:t>成分</a:t>
            </a:r>
            <a:r>
              <a:rPr kumimoji="1" lang="en-US" altLang="ja-JP" sz="2800" u="sng" dirty="0">
                <a:latin typeface="BIZ UDPゴシック" panose="020B0400000000000000" pitchFamily="50" charset="-128"/>
                <a:ea typeface="BIZ UDPゴシック" panose="020B0400000000000000" pitchFamily="50" charset="-128"/>
              </a:rPr>
              <a:t>(</a:t>
            </a:r>
            <a:r>
              <a:rPr kumimoji="1" lang="ja-JP" altLang="en-US" sz="2800" u="sng" dirty="0">
                <a:latin typeface="BIZ UDPゴシック" panose="020B0400000000000000" pitchFamily="50" charset="-128"/>
                <a:ea typeface="BIZ UDPゴシック" panose="020B0400000000000000" pitchFamily="50" charset="-128"/>
              </a:rPr>
              <a:t>デフォルト</a:t>
            </a:r>
            <a:r>
              <a:rPr kumimoji="1" lang="en-US" altLang="ja-JP" sz="2800" u="sng" dirty="0">
                <a:latin typeface="BIZ UDPゴシック" panose="020B0400000000000000" pitchFamily="50" charset="-128"/>
                <a:ea typeface="BIZ UDPゴシック" panose="020B0400000000000000" pitchFamily="50" charset="-128"/>
              </a:rPr>
              <a:t>)</a:t>
            </a:r>
            <a:r>
              <a:rPr kumimoji="1" lang="ja-JP" altLang="en-US" sz="2800" u="sng" dirty="0">
                <a:latin typeface="BIZ UDPゴシック" panose="020B0400000000000000" pitchFamily="50" charset="-128"/>
                <a:ea typeface="BIZ UDPゴシック" panose="020B0400000000000000" pitchFamily="50" charset="-128"/>
              </a:rPr>
              <a:t>で計算</a:t>
            </a:r>
          </a:p>
        </p:txBody>
      </p:sp>
      <p:sp>
        <p:nvSpPr>
          <p:cNvPr id="59" name="テキスト ボックス 58">
            <a:extLst>
              <a:ext uri="{FF2B5EF4-FFF2-40B4-BE49-F238E27FC236}">
                <a16:creationId xmlns:a16="http://schemas.microsoft.com/office/drawing/2014/main" id="{B20336D8-46F9-9791-7656-C7C7C9CA3454}"/>
              </a:ext>
            </a:extLst>
          </p:cNvPr>
          <p:cNvSpPr txBox="1"/>
          <p:nvPr/>
        </p:nvSpPr>
        <p:spPr>
          <a:xfrm>
            <a:off x="18670516" y="20316800"/>
            <a:ext cx="2044636" cy="338554"/>
          </a:xfrm>
          <a:prstGeom prst="rect">
            <a:avLst/>
          </a:prstGeom>
          <a:noFill/>
        </p:spPr>
        <p:txBody>
          <a:bodyPr wrap="square">
            <a:spAutoFit/>
          </a:bodyPr>
          <a:lstStyle/>
          <a:p>
            <a:r>
              <a:rPr lang="en-US" altLang="ja-JP" sz="1600" dirty="0">
                <a:solidFill>
                  <a:srgbClr val="C00000"/>
                </a:solidFill>
                <a:latin typeface="BIZ UDPゴシック" panose="020B0400000000000000" pitchFamily="50" charset="-128"/>
                <a:ea typeface="BIZ UDPゴシック" panose="020B0400000000000000" pitchFamily="50" charset="-128"/>
              </a:rPr>
              <a:t>866.395(1)</a:t>
            </a:r>
            <a:endParaRPr lang="ja-JP" altLang="en-US" sz="1600" dirty="0">
              <a:solidFill>
                <a:srgbClr val="C00000"/>
              </a:solidFill>
              <a:latin typeface="BIZ UDPゴシック" panose="020B0400000000000000" pitchFamily="50" charset="-128"/>
              <a:ea typeface="BIZ UDPゴシック" panose="020B0400000000000000" pitchFamily="50" charset="-128"/>
            </a:endParaRPr>
          </a:p>
        </p:txBody>
      </p:sp>
      <p:cxnSp>
        <p:nvCxnSpPr>
          <p:cNvPr id="67" name="直線コネクタ 66">
            <a:extLst>
              <a:ext uri="{FF2B5EF4-FFF2-40B4-BE49-F238E27FC236}">
                <a16:creationId xmlns:a16="http://schemas.microsoft.com/office/drawing/2014/main" id="{4D8EC36C-998F-DC82-A21C-2BDC8EC50F3E}"/>
              </a:ext>
            </a:extLst>
          </p:cNvPr>
          <p:cNvCxnSpPr/>
          <p:nvPr/>
        </p:nvCxnSpPr>
        <p:spPr>
          <a:xfrm>
            <a:off x="13879208" y="18864352"/>
            <a:ext cx="0" cy="1044000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68" name="表 67">
            <a:extLst>
              <a:ext uri="{FF2B5EF4-FFF2-40B4-BE49-F238E27FC236}">
                <a16:creationId xmlns:a16="http://schemas.microsoft.com/office/drawing/2014/main" id="{09A4FFF8-AEAD-3D0F-3D7F-D327224B214E}"/>
              </a:ext>
            </a:extLst>
          </p:cNvPr>
          <p:cNvGraphicFramePr>
            <a:graphicFrameLocks noGrp="1"/>
          </p:cNvGraphicFramePr>
          <p:nvPr>
            <p:extLst>
              <p:ext uri="{D42A27DB-BD31-4B8C-83A1-F6EECF244321}">
                <p14:modId xmlns:p14="http://schemas.microsoft.com/office/powerpoint/2010/main" val="1345372727"/>
              </p:ext>
            </p:extLst>
          </p:nvPr>
        </p:nvGraphicFramePr>
        <p:xfrm>
          <a:off x="24502287" y="20228203"/>
          <a:ext cx="4885694" cy="1958784"/>
        </p:xfrm>
        <a:graphic>
          <a:graphicData uri="http://schemas.openxmlformats.org/drawingml/2006/table">
            <a:tbl>
              <a:tblPr>
                <a:tableStyleId>{5C22544A-7EE6-4342-B048-85BDC9FD1C3A}</a:tableStyleId>
              </a:tblPr>
              <a:tblGrid>
                <a:gridCol w="985559">
                  <a:extLst>
                    <a:ext uri="{9D8B030D-6E8A-4147-A177-3AD203B41FA5}">
                      <a16:colId xmlns:a16="http://schemas.microsoft.com/office/drawing/2014/main" val="2071110299"/>
                    </a:ext>
                  </a:extLst>
                </a:gridCol>
                <a:gridCol w="1972150">
                  <a:extLst>
                    <a:ext uri="{9D8B030D-6E8A-4147-A177-3AD203B41FA5}">
                      <a16:colId xmlns:a16="http://schemas.microsoft.com/office/drawing/2014/main" val="2887118354"/>
                    </a:ext>
                  </a:extLst>
                </a:gridCol>
                <a:gridCol w="1927985">
                  <a:extLst>
                    <a:ext uri="{9D8B030D-6E8A-4147-A177-3AD203B41FA5}">
                      <a16:colId xmlns:a16="http://schemas.microsoft.com/office/drawing/2014/main" val="1827147325"/>
                    </a:ext>
                  </a:extLst>
                </a:gridCol>
              </a:tblGrid>
              <a:tr h="489696">
                <a:tc>
                  <a:txBody>
                    <a:bodyPr/>
                    <a:lstStyle/>
                    <a:p>
                      <a:pPr algn="ctr" fontAlgn="ctr"/>
                      <a:r>
                        <a:rPr lang="ja-JP" altLang="en-US" sz="2400" u="none" strike="noStrike" dirty="0">
                          <a:effectLst/>
                          <a:latin typeface="BIZ UDPゴシック" panose="020B0400000000000000" pitchFamily="50" charset="-128"/>
                          <a:ea typeface="BIZ UDPゴシック" panose="020B0400000000000000" pitchFamily="50" charset="-128"/>
                        </a:rPr>
                        <a:t>成分</a:t>
                      </a:r>
                      <a:endParaRPr lang="ja-JP" altLang="en-US" sz="2400" b="0" i="0" u="none" strike="noStrike" dirty="0">
                        <a:solidFill>
                          <a:srgbClr val="00000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2400" u="none" strike="noStrike" dirty="0">
                          <a:solidFill>
                            <a:srgbClr val="C00000"/>
                          </a:solidFill>
                          <a:effectLst/>
                          <a:latin typeface="BIZ UDPゴシック" panose="020B0400000000000000" pitchFamily="50" charset="-128"/>
                          <a:ea typeface="BIZ UDPゴシック" panose="020B0400000000000000" pitchFamily="50" charset="-128"/>
                        </a:rPr>
                        <a:t>S4613</a:t>
                      </a:r>
                      <a:endParaRPr lang="en-US" sz="2400" b="0" i="0" u="none" strike="noStrike" dirty="0">
                        <a:solidFill>
                          <a:srgbClr val="C0000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2400" u="none" strike="noStrike" dirty="0">
                          <a:solidFill>
                            <a:srgbClr val="0070C0"/>
                          </a:solidFill>
                          <a:effectLst/>
                          <a:latin typeface="BIZ UDPゴシック" panose="020B0400000000000000" pitchFamily="50" charset="-128"/>
                          <a:ea typeface="BIZ UDPゴシック" panose="020B0400000000000000" pitchFamily="50" charset="-128"/>
                        </a:rPr>
                        <a:t>S4618</a:t>
                      </a:r>
                      <a:endParaRPr lang="en-US" sz="2400" b="0" i="0" u="none" strike="noStrike" dirty="0">
                        <a:solidFill>
                          <a:srgbClr val="0070C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3954429"/>
                  </a:ext>
                </a:extLst>
              </a:tr>
              <a:tr h="489696">
                <a:tc>
                  <a:txBody>
                    <a:bodyPr/>
                    <a:lstStyle/>
                    <a:p>
                      <a:pPr algn="ctr" fontAlgn="ctr"/>
                      <a:r>
                        <a:rPr lang="en-US" altLang="ja-JP" sz="2400" u="none" strike="noStrike" dirty="0">
                          <a:effectLst/>
                          <a:latin typeface="BIZ UDPゴシック" panose="020B0400000000000000" pitchFamily="50" charset="-128"/>
                          <a:ea typeface="BIZ UDPゴシック" panose="020B0400000000000000" pitchFamily="50" charset="-128"/>
                        </a:rPr>
                        <a:t>1</a:t>
                      </a:r>
                      <a:endParaRPr lang="en-US" altLang="ja-JP" sz="2400" b="0" i="0" u="none" strike="noStrike" dirty="0">
                        <a:solidFill>
                          <a:srgbClr val="00000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400" u="none" strike="noStrike" dirty="0">
                          <a:solidFill>
                            <a:srgbClr val="C00000"/>
                          </a:solidFill>
                          <a:effectLst/>
                          <a:latin typeface="BIZ UDPゴシック" panose="020B0400000000000000" pitchFamily="50" charset="-128"/>
                          <a:ea typeface="BIZ UDPゴシック" panose="020B0400000000000000" pitchFamily="50" charset="-128"/>
                        </a:rPr>
                        <a:t>0.8799</a:t>
                      </a:r>
                      <a:r>
                        <a:rPr lang="en-US" altLang="ja-JP" sz="2400" u="none" strike="noStrike" dirty="0">
                          <a:effectLst/>
                          <a:latin typeface="BIZ UDPゴシック" panose="020B0400000000000000" pitchFamily="50" charset="-128"/>
                          <a:ea typeface="BIZ UDPゴシック" panose="020B0400000000000000" pitchFamily="50" charset="-128"/>
                        </a:rPr>
                        <a:t> </a:t>
                      </a:r>
                      <a:endParaRPr lang="en-US" altLang="ja-JP" sz="2400" b="0" i="0" u="none" strike="noStrike" dirty="0">
                        <a:solidFill>
                          <a:srgbClr val="00000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400" u="none" strike="noStrike" dirty="0">
                          <a:effectLst/>
                          <a:latin typeface="BIZ UDPゴシック" panose="020B0400000000000000" pitchFamily="50" charset="-128"/>
                          <a:ea typeface="BIZ UDPゴシック" panose="020B0400000000000000" pitchFamily="50" charset="-128"/>
                        </a:rPr>
                        <a:t>0.1602 </a:t>
                      </a:r>
                      <a:endParaRPr lang="en-US" altLang="ja-JP" sz="2400" b="0" i="0" u="none" strike="noStrike" dirty="0">
                        <a:solidFill>
                          <a:srgbClr val="00000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6767625"/>
                  </a:ext>
                </a:extLst>
              </a:tr>
              <a:tr h="489696">
                <a:tc>
                  <a:txBody>
                    <a:bodyPr/>
                    <a:lstStyle/>
                    <a:p>
                      <a:pPr algn="ctr" fontAlgn="ctr"/>
                      <a:r>
                        <a:rPr lang="en-US" altLang="ja-JP" sz="2400" u="none" strike="noStrike">
                          <a:effectLst/>
                          <a:latin typeface="BIZ UDPゴシック" panose="020B0400000000000000" pitchFamily="50" charset="-128"/>
                          <a:ea typeface="BIZ UDPゴシック" panose="020B0400000000000000" pitchFamily="50" charset="-128"/>
                        </a:rPr>
                        <a:t>2</a:t>
                      </a:r>
                      <a:endParaRPr lang="en-US" altLang="ja-JP" sz="2400" b="0" i="0" u="none" strike="noStrike">
                        <a:solidFill>
                          <a:srgbClr val="00000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400" u="none" strike="noStrike" dirty="0">
                          <a:effectLst/>
                          <a:latin typeface="BIZ UDPゴシック" panose="020B0400000000000000" pitchFamily="50" charset="-128"/>
                          <a:ea typeface="BIZ UDPゴシック" panose="020B0400000000000000" pitchFamily="50" charset="-128"/>
                        </a:rPr>
                        <a:t>0.1505 </a:t>
                      </a:r>
                      <a:endParaRPr lang="en-US" altLang="ja-JP" sz="2400" b="0" i="0" u="none" strike="noStrike" dirty="0">
                        <a:solidFill>
                          <a:srgbClr val="00000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400" u="none" strike="noStrike" dirty="0">
                          <a:solidFill>
                            <a:srgbClr val="0070C0"/>
                          </a:solidFill>
                          <a:effectLst/>
                          <a:latin typeface="BIZ UDPゴシック" panose="020B0400000000000000" pitchFamily="50" charset="-128"/>
                          <a:ea typeface="BIZ UDPゴシック" panose="020B0400000000000000" pitchFamily="50" charset="-128"/>
                        </a:rPr>
                        <a:t>0.4371</a:t>
                      </a:r>
                      <a:r>
                        <a:rPr lang="en-US" altLang="ja-JP" sz="2400" u="none" strike="noStrike" dirty="0">
                          <a:solidFill>
                            <a:srgbClr val="C00000"/>
                          </a:solidFill>
                          <a:effectLst/>
                          <a:latin typeface="BIZ UDPゴシック" panose="020B0400000000000000" pitchFamily="50" charset="-128"/>
                          <a:ea typeface="BIZ UDPゴシック" panose="020B0400000000000000" pitchFamily="50" charset="-128"/>
                        </a:rPr>
                        <a:t> </a:t>
                      </a:r>
                      <a:endParaRPr lang="en-US" altLang="ja-JP" sz="2400" b="0" i="0" u="none" strike="noStrike" dirty="0">
                        <a:solidFill>
                          <a:srgbClr val="C0000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0830083"/>
                  </a:ext>
                </a:extLst>
              </a:tr>
              <a:tr h="489696">
                <a:tc>
                  <a:txBody>
                    <a:bodyPr/>
                    <a:lstStyle/>
                    <a:p>
                      <a:pPr algn="ctr" fontAlgn="ctr"/>
                      <a:r>
                        <a:rPr lang="en-US" altLang="ja-JP" sz="2400" u="none" strike="noStrike">
                          <a:effectLst/>
                          <a:latin typeface="BIZ UDPゴシック" panose="020B0400000000000000" pitchFamily="50" charset="-128"/>
                          <a:ea typeface="BIZ UDPゴシック" panose="020B0400000000000000" pitchFamily="50" charset="-128"/>
                        </a:rPr>
                        <a:t>3</a:t>
                      </a:r>
                      <a:endParaRPr lang="en-US" altLang="ja-JP" sz="2400" b="0" i="0" u="none" strike="noStrike">
                        <a:solidFill>
                          <a:srgbClr val="00000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400" u="none" strike="noStrike" dirty="0">
                          <a:solidFill>
                            <a:srgbClr val="C00000"/>
                          </a:solidFill>
                          <a:effectLst/>
                          <a:latin typeface="BIZ UDPゴシック" panose="020B0400000000000000" pitchFamily="50" charset="-128"/>
                          <a:ea typeface="BIZ UDPゴシック" panose="020B0400000000000000" pitchFamily="50" charset="-128"/>
                        </a:rPr>
                        <a:t>0.7192</a:t>
                      </a:r>
                      <a:r>
                        <a:rPr lang="en-US" altLang="ja-JP" sz="2400" u="none" strike="noStrike" dirty="0">
                          <a:effectLst/>
                          <a:latin typeface="BIZ UDPゴシック" panose="020B0400000000000000" pitchFamily="50" charset="-128"/>
                          <a:ea typeface="BIZ UDPゴシック" panose="020B0400000000000000" pitchFamily="50" charset="-128"/>
                        </a:rPr>
                        <a:t> </a:t>
                      </a:r>
                      <a:endParaRPr lang="en-US" altLang="ja-JP" sz="2400" b="0" i="0" u="none" strike="noStrike" dirty="0">
                        <a:solidFill>
                          <a:srgbClr val="00000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400" u="none" strike="noStrike" dirty="0">
                          <a:effectLst/>
                          <a:latin typeface="BIZ UDPゴシック" panose="020B0400000000000000" pitchFamily="50" charset="-128"/>
                          <a:ea typeface="BIZ UDPゴシック" panose="020B0400000000000000" pitchFamily="50" charset="-128"/>
                        </a:rPr>
                        <a:t>0.1718 </a:t>
                      </a:r>
                      <a:endParaRPr lang="en-US" altLang="ja-JP" sz="2400" b="0" i="0" u="none" strike="noStrike" dirty="0">
                        <a:solidFill>
                          <a:srgbClr val="00000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66378208"/>
                  </a:ext>
                </a:extLst>
              </a:tr>
            </a:tbl>
          </a:graphicData>
        </a:graphic>
      </p:graphicFrame>
      <p:pic>
        <p:nvPicPr>
          <p:cNvPr id="69" name="図 68">
            <a:extLst>
              <a:ext uri="{FF2B5EF4-FFF2-40B4-BE49-F238E27FC236}">
                <a16:creationId xmlns:a16="http://schemas.microsoft.com/office/drawing/2014/main" id="{DDDA18CA-B26F-87D6-6EB5-DFA514218C1E}"/>
              </a:ext>
            </a:extLst>
          </p:cNvPr>
          <p:cNvPicPr>
            <a:picLocks noChangeAspect="1"/>
          </p:cNvPicPr>
          <p:nvPr/>
        </p:nvPicPr>
        <p:blipFill>
          <a:blip r:embed="rId14"/>
          <a:stretch>
            <a:fillRect/>
          </a:stretch>
        </p:blipFill>
        <p:spPr>
          <a:xfrm>
            <a:off x="14309027" y="26144727"/>
            <a:ext cx="1508760" cy="3200400"/>
          </a:xfrm>
          <a:prstGeom prst="rect">
            <a:avLst/>
          </a:prstGeom>
        </p:spPr>
      </p:pic>
      <p:pic>
        <p:nvPicPr>
          <p:cNvPr id="70" name="図 69">
            <a:extLst>
              <a:ext uri="{FF2B5EF4-FFF2-40B4-BE49-F238E27FC236}">
                <a16:creationId xmlns:a16="http://schemas.microsoft.com/office/drawing/2014/main" id="{3A00640D-A1FB-0149-53E3-01B7D80D79A5}"/>
              </a:ext>
            </a:extLst>
          </p:cNvPr>
          <p:cNvPicPr>
            <a:picLocks noChangeAspect="1"/>
          </p:cNvPicPr>
          <p:nvPr/>
        </p:nvPicPr>
        <p:blipFill>
          <a:blip r:embed="rId15"/>
          <a:stretch>
            <a:fillRect/>
          </a:stretch>
        </p:blipFill>
        <p:spPr>
          <a:xfrm>
            <a:off x="15933704" y="26098701"/>
            <a:ext cx="5206841" cy="3268980"/>
          </a:xfrm>
          <a:prstGeom prst="rect">
            <a:avLst/>
          </a:prstGeom>
        </p:spPr>
      </p:pic>
      <p:sp>
        <p:nvSpPr>
          <p:cNvPr id="71" name="テキスト ボックス 70">
            <a:extLst>
              <a:ext uri="{FF2B5EF4-FFF2-40B4-BE49-F238E27FC236}">
                <a16:creationId xmlns:a16="http://schemas.microsoft.com/office/drawing/2014/main" id="{75C2A0B1-917A-C54B-037F-A3FE565FAB24}"/>
              </a:ext>
            </a:extLst>
          </p:cNvPr>
          <p:cNvSpPr txBox="1"/>
          <p:nvPr/>
        </p:nvSpPr>
        <p:spPr>
          <a:xfrm>
            <a:off x="16832795" y="25624991"/>
            <a:ext cx="2246128" cy="523220"/>
          </a:xfrm>
          <a:prstGeom prst="rect">
            <a:avLst/>
          </a:prstGeom>
          <a:noFill/>
        </p:spPr>
        <p:txBody>
          <a:bodyPr wrap="none" rtlCol="0">
            <a:spAutoFit/>
          </a:bodyPr>
          <a:lstStyle/>
          <a:p>
            <a:r>
              <a:rPr kumimoji="1" lang="en-US" altLang="ja-JP" sz="2800" u="sng" dirty="0">
                <a:latin typeface="BIZ UDPゴシック" panose="020B0400000000000000" pitchFamily="50" charset="-128"/>
                <a:ea typeface="BIZ UDPゴシック" panose="020B0400000000000000" pitchFamily="50" charset="-128"/>
              </a:rPr>
              <a:t>2</a:t>
            </a:r>
            <a:r>
              <a:rPr kumimoji="1" lang="ja-JP" altLang="en-US" sz="2800" u="sng" dirty="0">
                <a:latin typeface="BIZ UDPゴシック" panose="020B0400000000000000" pitchFamily="50" charset="-128"/>
                <a:ea typeface="BIZ UDPゴシック" panose="020B0400000000000000" pitchFamily="50" charset="-128"/>
              </a:rPr>
              <a:t>成分で計算</a:t>
            </a:r>
          </a:p>
        </p:txBody>
      </p:sp>
      <p:graphicFrame>
        <p:nvGraphicFramePr>
          <p:cNvPr id="74" name="表 73">
            <a:extLst>
              <a:ext uri="{FF2B5EF4-FFF2-40B4-BE49-F238E27FC236}">
                <a16:creationId xmlns:a16="http://schemas.microsoft.com/office/drawing/2014/main" id="{E1BB324F-7A20-DD0B-B3F8-7BAE13FA1729}"/>
              </a:ext>
            </a:extLst>
          </p:cNvPr>
          <p:cNvGraphicFramePr>
            <a:graphicFrameLocks noGrp="1"/>
          </p:cNvGraphicFramePr>
          <p:nvPr>
            <p:extLst>
              <p:ext uri="{D42A27DB-BD31-4B8C-83A1-F6EECF244321}">
                <p14:modId xmlns:p14="http://schemas.microsoft.com/office/powerpoint/2010/main" val="2852994837"/>
              </p:ext>
            </p:extLst>
          </p:nvPr>
        </p:nvGraphicFramePr>
        <p:xfrm>
          <a:off x="21235531" y="26186855"/>
          <a:ext cx="3148012" cy="1363694"/>
        </p:xfrm>
        <a:graphic>
          <a:graphicData uri="http://schemas.openxmlformats.org/drawingml/2006/table">
            <a:tbl>
              <a:tblPr>
                <a:tableStyleId>{5C22544A-7EE6-4342-B048-85BDC9FD1C3A}</a:tableStyleId>
              </a:tblPr>
              <a:tblGrid>
                <a:gridCol w="647734">
                  <a:extLst>
                    <a:ext uri="{9D8B030D-6E8A-4147-A177-3AD203B41FA5}">
                      <a16:colId xmlns:a16="http://schemas.microsoft.com/office/drawing/2014/main" val="189759933"/>
                    </a:ext>
                  </a:extLst>
                </a:gridCol>
                <a:gridCol w="1274859">
                  <a:extLst>
                    <a:ext uri="{9D8B030D-6E8A-4147-A177-3AD203B41FA5}">
                      <a16:colId xmlns:a16="http://schemas.microsoft.com/office/drawing/2014/main" val="247439347"/>
                    </a:ext>
                  </a:extLst>
                </a:gridCol>
                <a:gridCol w="1225419">
                  <a:extLst>
                    <a:ext uri="{9D8B030D-6E8A-4147-A177-3AD203B41FA5}">
                      <a16:colId xmlns:a16="http://schemas.microsoft.com/office/drawing/2014/main" val="2693376384"/>
                    </a:ext>
                  </a:extLst>
                </a:gridCol>
              </a:tblGrid>
              <a:tr h="496130">
                <a:tc>
                  <a:txBody>
                    <a:bodyPr/>
                    <a:lstStyle/>
                    <a:p>
                      <a:pPr algn="ctr" fontAlgn="ctr"/>
                      <a:r>
                        <a:rPr lang="ja-JP" altLang="en-US" sz="2000" u="none" strike="noStrike" dirty="0">
                          <a:effectLst/>
                          <a:latin typeface="BIZ UDPゴシック" panose="020B0400000000000000" pitchFamily="50" charset="-128"/>
                          <a:ea typeface="BIZ UDPゴシック" panose="020B0400000000000000" pitchFamily="50" charset="-128"/>
                        </a:rPr>
                        <a:t>成分</a:t>
                      </a:r>
                      <a:endParaRPr lang="ja-JP" altLang="en-US" sz="2000" b="0" i="0" u="none" strike="noStrike" dirty="0">
                        <a:solidFill>
                          <a:srgbClr val="00000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2000" u="none" strike="noStrike" dirty="0">
                          <a:solidFill>
                            <a:srgbClr val="C00000"/>
                          </a:solidFill>
                          <a:effectLst/>
                          <a:latin typeface="BIZ UDPゴシック" panose="020B0400000000000000" pitchFamily="50" charset="-128"/>
                          <a:ea typeface="BIZ UDPゴシック" panose="020B0400000000000000" pitchFamily="50" charset="-128"/>
                        </a:rPr>
                        <a:t>S4613</a:t>
                      </a:r>
                      <a:endParaRPr lang="en-US" sz="2000" b="0" i="0" u="none" strike="noStrike" dirty="0">
                        <a:solidFill>
                          <a:srgbClr val="C0000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sz="2000" u="none" strike="noStrike" dirty="0">
                          <a:solidFill>
                            <a:srgbClr val="0070C0"/>
                          </a:solidFill>
                          <a:effectLst/>
                          <a:latin typeface="BIZ UDPゴシック" panose="020B0400000000000000" pitchFamily="50" charset="-128"/>
                          <a:ea typeface="BIZ UDPゴシック" panose="020B0400000000000000" pitchFamily="50" charset="-128"/>
                        </a:rPr>
                        <a:t>S4618</a:t>
                      </a:r>
                      <a:endParaRPr lang="en-US" sz="2000" b="0" i="0" u="none" strike="noStrike" dirty="0">
                        <a:solidFill>
                          <a:srgbClr val="0070C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2359545"/>
                  </a:ext>
                </a:extLst>
              </a:tr>
              <a:tr h="433782">
                <a:tc>
                  <a:txBody>
                    <a:bodyPr/>
                    <a:lstStyle/>
                    <a:p>
                      <a:pPr algn="ctr" fontAlgn="ctr"/>
                      <a:r>
                        <a:rPr lang="en-US" altLang="ja-JP" sz="2000" u="none" strike="noStrike">
                          <a:effectLst/>
                          <a:latin typeface="BIZ UDPゴシック" panose="020B0400000000000000" pitchFamily="50" charset="-128"/>
                          <a:ea typeface="BIZ UDPゴシック" panose="020B0400000000000000" pitchFamily="50" charset="-128"/>
                        </a:rPr>
                        <a:t>1</a:t>
                      </a:r>
                      <a:endParaRPr lang="en-US" altLang="ja-JP" sz="2000" b="0" i="0" u="none" strike="noStrike">
                        <a:solidFill>
                          <a:srgbClr val="00000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000" u="none" strike="noStrike" dirty="0">
                          <a:effectLst/>
                          <a:latin typeface="BIZ UDPゴシック" panose="020B0400000000000000" pitchFamily="50" charset="-128"/>
                          <a:ea typeface="BIZ UDPゴシック" panose="020B0400000000000000" pitchFamily="50" charset="-128"/>
                        </a:rPr>
                        <a:t>0.1149 </a:t>
                      </a:r>
                      <a:endParaRPr lang="en-US" altLang="ja-JP" sz="2000" b="0" i="0" u="none" strike="noStrike" dirty="0">
                        <a:solidFill>
                          <a:srgbClr val="00000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000" u="none" strike="noStrike" dirty="0">
                          <a:solidFill>
                            <a:srgbClr val="0070C0"/>
                          </a:solidFill>
                          <a:effectLst/>
                          <a:latin typeface="BIZ UDPゴシック" panose="020B0400000000000000" pitchFamily="50" charset="-128"/>
                          <a:ea typeface="BIZ UDPゴシック" panose="020B0400000000000000" pitchFamily="50" charset="-128"/>
                        </a:rPr>
                        <a:t>0.6135 </a:t>
                      </a:r>
                      <a:endParaRPr lang="en-US" altLang="ja-JP" sz="2000" b="0" i="0" u="none" strike="noStrike" dirty="0">
                        <a:solidFill>
                          <a:srgbClr val="0070C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30981793"/>
                  </a:ext>
                </a:extLst>
              </a:tr>
              <a:tr h="433782">
                <a:tc>
                  <a:txBody>
                    <a:bodyPr/>
                    <a:lstStyle/>
                    <a:p>
                      <a:pPr algn="ctr" fontAlgn="ctr"/>
                      <a:r>
                        <a:rPr lang="en-US" altLang="ja-JP" sz="2000" u="none" strike="noStrike">
                          <a:effectLst/>
                          <a:latin typeface="BIZ UDPゴシック" panose="020B0400000000000000" pitchFamily="50" charset="-128"/>
                          <a:ea typeface="BIZ UDPゴシック" panose="020B0400000000000000" pitchFamily="50" charset="-128"/>
                        </a:rPr>
                        <a:t>2</a:t>
                      </a:r>
                      <a:endParaRPr lang="en-US" altLang="ja-JP" sz="2000" b="0" i="0" u="none" strike="noStrike">
                        <a:solidFill>
                          <a:srgbClr val="00000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000" u="none" strike="noStrike" dirty="0">
                          <a:solidFill>
                            <a:srgbClr val="C00000"/>
                          </a:solidFill>
                          <a:effectLst/>
                          <a:latin typeface="BIZ UDPゴシック" panose="020B0400000000000000" pitchFamily="50" charset="-128"/>
                          <a:ea typeface="BIZ UDPゴシック" panose="020B0400000000000000" pitchFamily="50" charset="-128"/>
                        </a:rPr>
                        <a:t>0.8738</a:t>
                      </a:r>
                      <a:r>
                        <a:rPr lang="en-US" altLang="ja-JP" sz="2000" u="none" strike="noStrike" dirty="0">
                          <a:effectLst/>
                          <a:latin typeface="BIZ UDPゴシック" panose="020B0400000000000000" pitchFamily="50" charset="-128"/>
                          <a:ea typeface="BIZ UDPゴシック" panose="020B0400000000000000" pitchFamily="50" charset="-128"/>
                        </a:rPr>
                        <a:t> </a:t>
                      </a:r>
                      <a:endParaRPr lang="en-US" altLang="ja-JP" sz="2000" b="0" i="0" u="none" strike="noStrike" dirty="0">
                        <a:solidFill>
                          <a:srgbClr val="00000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ja-JP" sz="2000" u="none" strike="noStrike" dirty="0">
                          <a:effectLst/>
                          <a:latin typeface="BIZ UDPゴシック" panose="020B0400000000000000" pitchFamily="50" charset="-128"/>
                          <a:ea typeface="BIZ UDPゴシック" panose="020B0400000000000000" pitchFamily="50" charset="-128"/>
                        </a:rPr>
                        <a:t>0.1710 </a:t>
                      </a:r>
                      <a:endParaRPr lang="en-US" altLang="ja-JP" sz="2000" b="0" i="0" u="none" strike="noStrike" dirty="0">
                        <a:solidFill>
                          <a:srgbClr val="00000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1957386"/>
                  </a:ext>
                </a:extLst>
              </a:tr>
            </a:tbl>
          </a:graphicData>
        </a:graphic>
      </p:graphicFrame>
      <p:sp>
        <p:nvSpPr>
          <p:cNvPr id="75" name="テキスト ボックス 74">
            <a:extLst>
              <a:ext uri="{FF2B5EF4-FFF2-40B4-BE49-F238E27FC236}">
                <a16:creationId xmlns:a16="http://schemas.microsoft.com/office/drawing/2014/main" id="{E5B0CD16-8A08-C04A-1724-9F3319002545}"/>
              </a:ext>
            </a:extLst>
          </p:cNvPr>
          <p:cNvSpPr txBox="1"/>
          <p:nvPr/>
        </p:nvSpPr>
        <p:spPr>
          <a:xfrm>
            <a:off x="24070463" y="23266984"/>
            <a:ext cx="5680104" cy="1938992"/>
          </a:xfrm>
          <a:prstGeom prst="rect">
            <a:avLst/>
          </a:prstGeom>
          <a:noFill/>
        </p:spPr>
        <p:txBody>
          <a:bodyPr wrap="square" rtlCol="0">
            <a:spAutoFit/>
          </a:bodyPr>
          <a:lstStyle/>
          <a:p>
            <a:r>
              <a:rPr kumimoji="1" lang="en-US" altLang="ja-JP" sz="2400" dirty="0">
                <a:latin typeface="BIZ UDPゴシック" panose="020B0400000000000000" pitchFamily="50" charset="-128"/>
                <a:ea typeface="BIZ UDPゴシック" panose="020B0400000000000000" pitchFamily="50" charset="-128"/>
              </a:rPr>
              <a:t>(</a:t>
            </a:r>
            <a:r>
              <a:rPr kumimoji="1" lang="ja-JP" altLang="en-US" sz="2400" dirty="0">
                <a:latin typeface="BIZ UDPゴシック" panose="020B0400000000000000" pitchFamily="50" charset="-128"/>
                <a:ea typeface="BIZ UDPゴシック" panose="020B0400000000000000" pitchFamily="50" charset="-128"/>
              </a:rPr>
              <a:t>ライブラリの</a:t>
            </a:r>
            <a:r>
              <a:rPr kumimoji="1" lang="en-US" altLang="ja-JP" sz="2400" dirty="0">
                <a:latin typeface="BIZ UDPゴシック" panose="020B0400000000000000" pitchFamily="50" charset="-128"/>
                <a:ea typeface="BIZ UDPゴシック" panose="020B0400000000000000" pitchFamily="50" charset="-128"/>
              </a:rPr>
              <a:t>MS/MS</a:t>
            </a:r>
            <a:r>
              <a:rPr kumimoji="1" lang="ja-JP" altLang="en-US" sz="2400" dirty="0">
                <a:latin typeface="BIZ UDPゴシック" panose="020B0400000000000000" pitchFamily="50" charset="-128"/>
                <a:ea typeface="BIZ UDPゴシック" panose="020B0400000000000000" pitchFamily="50" charset="-128"/>
              </a:rPr>
              <a:t>スペクトル</a:t>
            </a:r>
            <a:r>
              <a:rPr kumimoji="1" lang="en-US" altLang="ja-JP" sz="2400" dirty="0">
                <a:latin typeface="BIZ UDPゴシック" panose="020B0400000000000000" pitchFamily="50" charset="-128"/>
                <a:ea typeface="BIZ UDPゴシック" panose="020B0400000000000000" pitchFamily="50" charset="-128"/>
              </a:rPr>
              <a:t>)</a:t>
            </a:r>
          </a:p>
          <a:p>
            <a:r>
              <a:rPr lang="en-US" altLang="ja-JP" sz="2400" u="none" strike="noStrike" dirty="0">
                <a:solidFill>
                  <a:srgbClr val="C00000"/>
                </a:solidFill>
                <a:effectLst/>
                <a:latin typeface="BIZ UDPゴシック" panose="020B0400000000000000" pitchFamily="50" charset="-128"/>
                <a:ea typeface="BIZ UDPゴシック" panose="020B0400000000000000" pitchFamily="50" charset="-128"/>
              </a:rPr>
              <a:t>S4613</a:t>
            </a:r>
            <a:r>
              <a:rPr lang="ja-JP" altLang="en-US" sz="2400" u="none" strike="noStrike" dirty="0">
                <a:effectLst/>
                <a:latin typeface="BIZ UDPゴシック" panose="020B0400000000000000" pitchFamily="50" charset="-128"/>
                <a:ea typeface="BIZ UDPゴシック" panose="020B0400000000000000" pitchFamily="50" charset="-128"/>
              </a:rPr>
              <a:t>の最大</a:t>
            </a:r>
            <a:r>
              <a:rPr lang="en-US" altLang="ja-JP" sz="2400" u="none" strike="noStrike" dirty="0">
                <a:effectLst/>
                <a:latin typeface="BIZ UDPゴシック" panose="020B0400000000000000" pitchFamily="50" charset="-128"/>
                <a:ea typeface="BIZ UDPゴシック" panose="020B0400000000000000" pitchFamily="50" charset="-128"/>
              </a:rPr>
              <a:t>intensity</a:t>
            </a:r>
          </a:p>
          <a:p>
            <a:r>
              <a:rPr lang="en-US" altLang="ja-JP" sz="2400" dirty="0">
                <a:latin typeface="BIZ UDPゴシック" panose="020B0400000000000000" pitchFamily="50" charset="-128"/>
                <a:ea typeface="BIZ UDPゴシック" panose="020B0400000000000000" pitchFamily="50" charset="-128"/>
              </a:rPr>
              <a:t>					</a:t>
            </a:r>
            <a:r>
              <a:rPr lang="en-US" altLang="ja-JP" sz="2400" u="none" strike="noStrike" dirty="0">
                <a:effectLst/>
                <a:latin typeface="BIZ UDPゴシック" panose="020B0400000000000000" pitchFamily="50" charset="-128"/>
                <a:ea typeface="BIZ UDPゴシック" panose="020B0400000000000000" pitchFamily="50" charset="-128"/>
              </a:rPr>
              <a:t>m/z=</a:t>
            </a:r>
            <a:r>
              <a:rPr kumimoji="1" lang="en-US" altLang="ja-JP" sz="2400" dirty="0">
                <a:solidFill>
                  <a:srgbClr val="C00000"/>
                </a:solidFill>
                <a:latin typeface="BIZ UDPゴシック" panose="020B0400000000000000" pitchFamily="50" charset="-128"/>
                <a:ea typeface="BIZ UDPゴシック" panose="020B0400000000000000" pitchFamily="50" charset="-128"/>
              </a:rPr>
              <a:t>866.396</a:t>
            </a:r>
          </a:p>
          <a:p>
            <a:r>
              <a:rPr lang="en-US" altLang="ja-JP" sz="2400" u="none" strike="noStrike" dirty="0">
                <a:solidFill>
                  <a:srgbClr val="0070C0"/>
                </a:solidFill>
                <a:effectLst/>
                <a:latin typeface="BIZ UDPゴシック" panose="020B0400000000000000" pitchFamily="50" charset="-128"/>
                <a:ea typeface="BIZ UDPゴシック" panose="020B0400000000000000" pitchFamily="50" charset="-128"/>
              </a:rPr>
              <a:t>S4618</a:t>
            </a:r>
            <a:r>
              <a:rPr lang="ja-JP" altLang="en-US" sz="2400" u="none" strike="noStrike" dirty="0">
                <a:effectLst/>
                <a:latin typeface="BIZ UDPゴシック" panose="020B0400000000000000" pitchFamily="50" charset="-128"/>
                <a:ea typeface="BIZ UDPゴシック" panose="020B0400000000000000" pitchFamily="50" charset="-128"/>
              </a:rPr>
              <a:t>の最大</a:t>
            </a:r>
            <a:r>
              <a:rPr lang="en-US" altLang="ja-JP" sz="2400" u="none" strike="noStrike" dirty="0">
                <a:effectLst/>
                <a:latin typeface="BIZ UDPゴシック" panose="020B0400000000000000" pitchFamily="50" charset="-128"/>
                <a:ea typeface="BIZ UDPゴシック" panose="020B0400000000000000" pitchFamily="50" charset="-128"/>
              </a:rPr>
              <a:t>intensity</a:t>
            </a:r>
          </a:p>
          <a:p>
            <a:r>
              <a:rPr lang="en-US" altLang="ja-JP" sz="2400" u="none" strike="noStrike" dirty="0">
                <a:effectLst/>
                <a:latin typeface="BIZ UDPゴシック" panose="020B0400000000000000" pitchFamily="50" charset="-128"/>
                <a:ea typeface="BIZ UDPゴシック" panose="020B0400000000000000" pitchFamily="50" charset="-128"/>
              </a:rPr>
              <a:t>				m/z=</a:t>
            </a:r>
            <a:r>
              <a:rPr kumimoji="1" lang="en-US" altLang="ja-JP" sz="2400" dirty="0">
                <a:solidFill>
                  <a:srgbClr val="0070C0"/>
                </a:solidFill>
                <a:latin typeface="BIZ UDPゴシック" panose="020B0400000000000000" pitchFamily="50" charset="-128"/>
                <a:ea typeface="BIZ UDPゴシック" panose="020B0400000000000000" pitchFamily="50" charset="-128"/>
              </a:rPr>
              <a:t>1294.6039</a:t>
            </a:r>
          </a:p>
        </p:txBody>
      </p:sp>
      <p:sp>
        <p:nvSpPr>
          <p:cNvPr id="76" name="テキスト ボックス 75">
            <a:extLst>
              <a:ext uri="{FF2B5EF4-FFF2-40B4-BE49-F238E27FC236}">
                <a16:creationId xmlns:a16="http://schemas.microsoft.com/office/drawing/2014/main" id="{9F4CAB12-75E1-0A09-2C55-53201651B390}"/>
              </a:ext>
            </a:extLst>
          </p:cNvPr>
          <p:cNvSpPr txBox="1"/>
          <p:nvPr/>
        </p:nvSpPr>
        <p:spPr>
          <a:xfrm>
            <a:off x="21161421" y="27846838"/>
            <a:ext cx="8533172" cy="2062103"/>
          </a:xfrm>
          <a:prstGeom prst="rect">
            <a:avLst/>
          </a:prstGeom>
          <a:noFill/>
        </p:spPr>
        <p:txBody>
          <a:bodyPr wrap="square" rtlCol="0">
            <a:spAutoFit/>
          </a:bodyPr>
          <a:lstStyle/>
          <a:p>
            <a:r>
              <a:rPr kumimoji="1" lang="en-US" altLang="ja-JP" sz="2400" dirty="0">
                <a:latin typeface="BIZ UDPゴシック" panose="020B0400000000000000" pitchFamily="50" charset="-128"/>
                <a:ea typeface="BIZ UDPゴシック" panose="020B0400000000000000" pitchFamily="50" charset="-128"/>
              </a:rPr>
              <a:t>5</a:t>
            </a:r>
            <a:r>
              <a:rPr kumimoji="1" lang="ja-JP" altLang="en-US" sz="2400" dirty="0">
                <a:latin typeface="BIZ UDPゴシック" panose="020B0400000000000000" pitchFamily="50" charset="-128"/>
                <a:ea typeface="BIZ UDPゴシック" panose="020B0400000000000000" pitchFamily="50" charset="-128"/>
              </a:rPr>
              <a:t>成分の時はやや分離しすぎており、</a:t>
            </a:r>
            <a:r>
              <a:rPr kumimoji="1" lang="en-US" altLang="ja-JP" sz="2400" dirty="0">
                <a:latin typeface="BIZ UDPゴシック" panose="020B0400000000000000" pitchFamily="50" charset="-128"/>
                <a:ea typeface="BIZ UDPゴシック" panose="020B0400000000000000" pitchFamily="50" charset="-128"/>
              </a:rPr>
              <a:t>2</a:t>
            </a:r>
            <a:r>
              <a:rPr kumimoji="1" lang="ja-JP" altLang="en-US" sz="2400" dirty="0">
                <a:latin typeface="BIZ UDPゴシック" panose="020B0400000000000000" pitchFamily="50" charset="-128"/>
                <a:ea typeface="BIZ UDPゴシック" panose="020B0400000000000000" pitchFamily="50" charset="-128"/>
              </a:rPr>
              <a:t>成分の方が分離がうまく出来ていることから、成分数を最適化することでより分離の精度が高くなる可能性がある</a:t>
            </a:r>
            <a:endParaRPr kumimoji="1" lang="en-US" altLang="ja-JP" sz="2400" dirty="0">
              <a:latin typeface="BIZ UDPゴシック" panose="020B0400000000000000" pitchFamily="50" charset="-128"/>
              <a:ea typeface="BIZ UDPゴシック" panose="020B0400000000000000" pitchFamily="50" charset="-128"/>
            </a:endParaRPr>
          </a:p>
          <a:p>
            <a:r>
              <a:rPr kumimoji="1" lang="ja-JP" altLang="en-US" sz="800" dirty="0">
                <a:latin typeface="BIZ UDPゴシック" panose="020B0400000000000000" pitchFamily="50" charset="-128"/>
                <a:ea typeface="BIZ UDPゴシック" panose="020B0400000000000000" pitchFamily="50" charset="-128"/>
              </a:rPr>
              <a:t>　</a:t>
            </a:r>
            <a:endParaRPr kumimoji="1" lang="en-US" altLang="ja-JP" sz="800" dirty="0">
              <a:latin typeface="BIZ UDPゴシック" panose="020B0400000000000000" pitchFamily="50" charset="-128"/>
              <a:ea typeface="BIZ UDPゴシック" panose="020B0400000000000000" pitchFamily="50" charset="-128"/>
            </a:endParaRPr>
          </a:p>
          <a:p>
            <a:r>
              <a:rPr kumimoji="1" lang="en-US" altLang="ja-JP" sz="2400" dirty="0">
                <a:latin typeface="BIZ UDPゴシック" panose="020B0400000000000000" pitchFamily="50" charset="-128"/>
                <a:ea typeface="BIZ UDPゴシック" panose="020B0400000000000000" pitchFamily="50" charset="-128"/>
              </a:rPr>
              <a:t>(</a:t>
            </a:r>
            <a:r>
              <a:rPr kumimoji="1" lang="ja-JP" altLang="en-US" sz="2400" dirty="0">
                <a:latin typeface="BIZ UDPゴシック" panose="020B0400000000000000" pitchFamily="50" charset="-128"/>
                <a:ea typeface="BIZ UDPゴシック" panose="020B0400000000000000" pitchFamily="50" charset="-128"/>
              </a:rPr>
              <a:t>ただし、成分数を小さく設定すると分離が中途半端になり、</a:t>
            </a:r>
            <a:endParaRPr kumimoji="1" lang="en-US" altLang="ja-JP" sz="2400" dirty="0">
              <a:latin typeface="BIZ UDPゴシック" panose="020B0400000000000000" pitchFamily="50" charset="-128"/>
              <a:ea typeface="BIZ UDPゴシック" panose="020B0400000000000000" pitchFamily="50" charset="-128"/>
            </a:endParaRPr>
          </a:p>
          <a:p>
            <a:r>
              <a:rPr kumimoji="1" lang="ja-JP" altLang="en-US" sz="2400" dirty="0">
                <a:latin typeface="BIZ UDPゴシック" panose="020B0400000000000000" pitchFamily="50" charset="-128"/>
                <a:ea typeface="BIZ UDPゴシック" panose="020B0400000000000000" pitchFamily="50" charset="-128"/>
              </a:rPr>
              <a:t>成分数は大きめに設定した方がうまく行くことが経験上多い</a:t>
            </a:r>
            <a:r>
              <a:rPr kumimoji="1" lang="en-US" altLang="ja-JP" sz="2400" dirty="0">
                <a:latin typeface="BIZ UDPゴシック" panose="020B0400000000000000" pitchFamily="50" charset="-128"/>
                <a:ea typeface="BIZ UDPゴシック" panose="020B0400000000000000" pitchFamily="50" charset="-128"/>
              </a:rPr>
              <a:t>)</a:t>
            </a:r>
          </a:p>
        </p:txBody>
      </p:sp>
      <p:cxnSp>
        <p:nvCxnSpPr>
          <p:cNvPr id="78" name="直線コネクタ 77">
            <a:extLst>
              <a:ext uri="{FF2B5EF4-FFF2-40B4-BE49-F238E27FC236}">
                <a16:creationId xmlns:a16="http://schemas.microsoft.com/office/drawing/2014/main" id="{4DD17E15-0757-C6C8-9386-EB7915ECED4E}"/>
              </a:ext>
            </a:extLst>
          </p:cNvPr>
          <p:cNvCxnSpPr/>
          <p:nvPr/>
        </p:nvCxnSpPr>
        <p:spPr>
          <a:xfrm>
            <a:off x="623322" y="41059703"/>
            <a:ext cx="28800000"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80" name="図 79">
            <a:extLst>
              <a:ext uri="{FF2B5EF4-FFF2-40B4-BE49-F238E27FC236}">
                <a16:creationId xmlns:a16="http://schemas.microsoft.com/office/drawing/2014/main" id="{FE01FA15-7394-4D73-D8C1-F5E97D59E9B2}"/>
              </a:ext>
            </a:extLst>
          </p:cNvPr>
          <p:cNvPicPr>
            <a:picLocks noChangeAspect="1"/>
          </p:cNvPicPr>
          <p:nvPr/>
        </p:nvPicPr>
        <p:blipFill>
          <a:blip r:embed="rId16"/>
          <a:stretch>
            <a:fillRect/>
          </a:stretch>
        </p:blipFill>
        <p:spPr>
          <a:xfrm>
            <a:off x="5421182" y="31087830"/>
            <a:ext cx="1606868" cy="3353753"/>
          </a:xfrm>
          <a:prstGeom prst="rect">
            <a:avLst/>
          </a:prstGeom>
        </p:spPr>
      </p:pic>
      <p:pic>
        <p:nvPicPr>
          <p:cNvPr id="82" name="図 81">
            <a:extLst>
              <a:ext uri="{FF2B5EF4-FFF2-40B4-BE49-F238E27FC236}">
                <a16:creationId xmlns:a16="http://schemas.microsoft.com/office/drawing/2014/main" id="{4E9D2681-DD8B-2F3B-42CC-034E58F27776}"/>
              </a:ext>
            </a:extLst>
          </p:cNvPr>
          <p:cNvPicPr>
            <a:picLocks noChangeAspect="1"/>
          </p:cNvPicPr>
          <p:nvPr/>
        </p:nvPicPr>
        <p:blipFill>
          <a:blip r:embed="rId17"/>
          <a:stretch>
            <a:fillRect/>
          </a:stretch>
        </p:blipFill>
        <p:spPr>
          <a:xfrm>
            <a:off x="7045032" y="31156006"/>
            <a:ext cx="4520565" cy="3353753"/>
          </a:xfrm>
          <a:prstGeom prst="rect">
            <a:avLst/>
          </a:prstGeom>
        </p:spPr>
      </p:pic>
      <p:graphicFrame>
        <p:nvGraphicFramePr>
          <p:cNvPr id="83" name="表 82">
            <a:extLst>
              <a:ext uri="{FF2B5EF4-FFF2-40B4-BE49-F238E27FC236}">
                <a16:creationId xmlns:a16="http://schemas.microsoft.com/office/drawing/2014/main" id="{0DDB7AE8-0BAF-C70D-884B-106353C8541C}"/>
              </a:ext>
            </a:extLst>
          </p:cNvPr>
          <p:cNvGraphicFramePr>
            <a:graphicFrameLocks noGrp="1"/>
          </p:cNvGraphicFramePr>
          <p:nvPr>
            <p:extLst>
              <p:ext uri="{D42A27DB-BD31-4B8C-83A1-F6EECF244321}">
                <p14:modId xmlns:p14="http://schemas.microsoft.com/office/powerpoint/2010/main" val="3778434065"/>
              </p:ext>
            </p:extLst>
          </p:nvPr>
        </p:nvGraphicFramePr>
        <p:xfrm>
          <a:off x="11767647" y="31156006"/>
          <a:ext cx="6971451" cy="1300590"/>
        </p:xfrm>
        <a:graphic>
          <a:graphicData uri="http://schemas.openxmlformats.org/drawingml/2006/table">
            <a:tbl>
              <a:tblPr>
                <a:tableStyleId>{5C22544A-7EE6-4342-B048-85BDC9FD1C3A}</a:tableStyleId>
              </a:tblPr>
              <a:tblGrid>
                <a:gridCol w="1126053">
                  <a:extLst>
                    <a:ext uri="{9D8B030D-6E8A-4147-A177-3AD203B41FA5}">
                      <a16:colId xmlns:a16="http://schemas.microsoft.com/office/drawing/2014/main" val="3132292520"/>
                    </a:ext>
                  </a:extLst>
                </a:gridCol>
                <a:gridCol w="2838450">
                  <a:extLst>
                    <a:ext uri="{9D8B030D-6E8A-4147-A177-3AD203B41FA5}">
                      <a16:colId xmlns:a16="http://schemas.microsoft.com/office/drawing/2014/main" val="4245567678"/>
                    </a:ext>
                  </a:extLst>
                </a:gridCol>
                <a:gridCol w="3006948">
                  <a:extLst>
                    <a:ext uri="{9D8B030D-6E8A-4147-A177-3AD203B41FA5}">
                      <a16:colId xmlns:a16="http://schemas.microsoft.com/office/drawing/2014/main" val="2157494467"/>
                    </a:ext>
                  </a:extLst>
                </a:gridCol>
              </a:tblGrid>
              <a:tr h="427436">
                <a:tc>
                  <a:txBody>
                    <a:bodyPr/>
                    <a:lstStyle/>
                    <a:p>
                      <a:pPr algn="ctr" fontAlgn="ctr"/>
                      <a:r>
                        <a:rPr lang="ja-JP" altLang="en-US" sz="2400" u="none" strike="noStrike" dirty="0">
                          <a:effectLst/>
                          <a:latin typeface="BIZ UDPゴシック" panose="020B0400000000000000" pitchFamily="50" charset="-128"/>
                          <a:ea typeface="BIZ UDPゴシック" panose="020B0400000000000000" pitchFamily="50" charset="-128"/>
                        </a:rPr>
                        <a:t>成分</a:t>
                      </a:r>
                      <a:endParaRPr lang="ja-JP" altLang="en-US" sz="2400" b="0" i="0" u="none" strike="noStrike" dirty="0">
                        <a:solidFill>
                          <a:srgbClr val="00000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2400" u="none" strike="noStrike" dirty="0">
                          <a:solidFill>
                            <a:srgbClr val="C00000"/>
                          </a:solidFill>
                          <a:effectLst/>
                          <a:latin typeface="BIZ UDPゴシック" panose="020B0400000000000000" pitchFamily="50" charset="-128"/>
                          <a:ea typeface="BIZ UDPゴシック" panose="020B0400000000000000" pitchFamily="50" charset="-128"/>
                        </a:rPr>
                        <a:t>Glutamine</a:t>
                      </a:r>
                      <a:endParaRPr lang="en-US" sz="2400" b="0" i="0" u="none" strike="noStrike" dirty="0">
                        <a:solidFill>
                          <a:srgbClr val="C0000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2400" u="none" strike="noStrike" dirty="0">
                          <a:solidFill>
                            <a:srgbClr val="0070C0"/>
                          </a:solidFill>
                          <a:effectLst/>
                          <a:latin typeface="BIZ UDPゴシック" panose="020B0400000000000000" pitchFamily="50" charset="-128"/>
                          <a:ea typeface="BIZ UDPゴシック" panose="020B0400000000000000" pitchFamily="50" charset="-128"/>
                        </a:rPr>
                        <a:t>Acetylcarnosine</a:t>
                      </a:r>
                      <a:endParaRPr lang="en-US" sz="2400" b="0" i="0" u="none" strike="noStrike" dirty="0">
                        <a:solidFill>
                          <a:srgbClr val="0070C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40176139"/>
                  </a:ext>
                </a:extLst>
              </a:tr>
              <a:tr h="436577">
                <a:tc>
                  <a:txBody>
                    <a:bodyPr/>
                    <a:lstStyle/>
                    <a:p>
                      <a:pPr algn="ctr" fontAlgn="ctr"/>
                      <a:r>
                        <a:rPr lang="en-US" altLang="ja-JP" sz="2400" u="none" strike="noStrike" dirty="0">
                          <a:solidFill>
                            <a:srgbClr val="C00000"/>
                          </a:solidFill>
                          <a:effectLst/>
                          <a:latin typeface="BIZ UDPゴシック" panose="020B0400000000000000" pitchFamily="50" charset="-128"/>
                          <a:ea typeface="BIZ UDPゴシック" panose="020B0400000000000000" pitchFamily="50" charset="-128"/>
                        </a:rPr>
                        <a:t>1</a:t>
                      </a:r>
                      <a:endParaRPr lang="en-US" altLang="ja-JP" sz="2400" b="0" i="0" u="none" strike="noStrike" dirty="0">
                        <a:solidFill>
                          <a:srgbClr val="C0000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altLang="ja-JP" sz="2400" u="none" strike="noStrike" dirty="0">
                          <a:solidFill>
                            <a:srgbClr val="C00000"/>
                          </a:solidFill>
                          <a:effectLst/>
                          <a:latin typeface="BIZ UDPゴシック" panose="020B0400000000000000" pitchFamily="50" charset="-128"/>
                          <a:ea typeface="BIZ UDPゴシック" panose="020B0400000000000000" pitchFamily="50" charset="-128"/>
                        </a:rPr>
                        <a:t>0.7140 </a:t>
                      </a:r>
                      <a:endParaRPr lang="en-US" altLang="ja-JP" sz="2400" b="0" i="0" u="none" strike="noStrike" dirty="0">
                        <a:solidFill>
                          <a:srgbClr val="C0000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altLang="ja-JP" sz="2400" u="none" strike="noStrike" dirty="0">
                          <a:effectLst/>
                          <a:latin typeface="BIZ UDPゴシック" panose="020B0400000000000000" pitchFamily="50" charset="-128"/>
                          <a:ea typeface="BIZ UDPゴシック" panose="020B0400000000000000" pitchFamily="50" charset="-128"/>
                        </a:rPr>
                        <a:t>0.1581 </a:t>
                      </a:r>
                      <a:endParaRPr lang="en-US" altLang="ja-JP" sz="2400" b="0" i="0" u="none" strike="noStrike" dirty="0">
                        <a:solidFill>
                          <a:srgbClr val="00000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03242819"/>
                  </a:ext>
                </a:extLst>
              </a:tr>
              <a:tr h="436577">
                <a:tc>
                  <a:txBody>
                    <a:bodyPr/>
                    <a:lstStyle/>
                    <a:p>
                      <a:pPr algn="ctr" fontAlgn="ctr"/>
                      <a:r>
                        <a:rPr lang="en-US" altLang="ja-JP" sz="2400" u="none" strike="noStrike">
                          <a:effectLst/>
                          <a:latin typeface="BIZ UDPゴシック" panose="020B0400000000000000" pitchFamily="50" charset="-128"/>
                          <a:ea typeface="BIZ UDPゴシック" panose="020B0400000000000000" pitchFamily="50" charset="-128"/>
                        </a:rPr>
                        <a:t>2</a:t>
                      </a:r>
                      <a:endParaRPr lang="en-US" altLang="ja-JP" sz="2400" b="0" i="0" u="none" strike="noStrike">
                        <a:solidFill>
                          <a:srgbClr val="00000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altLang="ja-JP" sz="2400" u="none" strike="noStrike">
                          <a:effectLst/>
                          <a:latin typeface="BIZ UDPゴシック" panose="020B0400000000000000" pitchFamily="50" charset="-128"/>
                          <a:ea typeface="BIZ UDPゴシック" panose="020B0400000000000000" pitchFamily="50" charset="-128"/>
                        </a:rPr>
                        <a:t>0.1409 </a:t>
                      </a:r>
                      <a:endParaRPr lang="en-US" altLang="ja-JP" sz="2400" b="0" i="0" u="none" strike="noStrike">
                        <a:solidFill>
                          <a:srgbClr val="00000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altLang="ja-JP" sz="2400" u="none" strike="noStrike" dirty="0">
                          <a:effectLst/>
                          <a:latin typeface="BIZ UDPゴシック" panose="020B0400000000000000" pitchFamily="50" charset="-128"/>
                          <a:ea typeface="BIZ UDPゴシック" panose="020B0400000000000000" pitchFamily="50" charset="-128"/>
                        </a:rPr>
                        <a:t>0.0512 </a:t>
                      </a:r>
                      <a:endParaRPr lang="en-US" altLang="ja-JP" sz="2400" b="0" i="0" u="none" strike="noStrike" dirty="0">
                        <a:solidFill>
                          <a:srgbClr val="00000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55401863"/>
                  </a:ext>
                </a:extLst>
              </a:tr>
            </a:tbl>
          </a:graphicData>
        </a:graphic>
      </p:graphicFrame>
      <p:pic>
        <p:nvPicPr>
          <p:cNvPr id="87" name="図 86">
            <a:extLst>
              <a:ext uri="{FF2B5EF4-FFF2-40B4-BE49-F238E27FC236}">
                <a16:creationId xmlns:a16="http://schemas.microsoft.com/office/drawing/2014/main" id="{7DD8BAF2-910D-0CBD-CAFA-89F17E07D54D}"/>
              </a:ext>
            </a:extLst>
          </p:cNvPr>
          <p:cNvPicPr>
            <a:picLocks noChangeAspect="1"/>
          </p:cNvPicPr>
          <p:nvPr/>
        </p:nvPicPr>
        <p:blipFill rotWithShape="1">
          <a:blip r:embed="rId18"/>
          <a:srcRect l="7677" t="16204" r="9094" b="10740"/>
          <a:stretch/>
        </p:blipFill>
        <p:spPr>
          <a:xfrm>
            <a:off x="1119151" y="31168258"/>
            <a:ext cx="3640336" cy="3877322"/>
          </a:xfrm>
          <a:prstGeom prst="rect">
            <a:avLst/>
          </a:prstGeom>
        </p:spPr>
      </p:pic>
      <p:pic>
        <p:nvPicPr>
          <p:cNvPr id="93" name="図 92">
            <a:extLst>
              <a:ext uri="{FF2B5EF4-FFF2-40B4-BE49-F238E27FC236}">
                <a16:creationId xmlns:a16="http://schemas.microsoft.com/office/drawing/2014/main" id="{7059F53F-8306-B516-D93D-586B24814B6D}"/>
              </a:ext>
            </a:extLst>
          </p:cNvPr>
          <p:cNvPicPr>
            <a:picLocks noChangeAspect="1"/>
          </p:cNvPicPr>
          <p:nvPr/>
        </p:nvPicPr>
        <p:blipFill rotWithShape="1">
          <a:blip r:embed="rId19"/>
          <a:srcRect l="11741" t="18159" r="9353" b="12419"/>
          <a:stretch/>
        </p:blipFill>
        <p:spPr>
          <a:xfrm>
            <a:off x="1207989" y="35463588"/>
            <a:ext cx="3430210" cy="3601137"/>
          </a:xfrm>
          <a:prstGeom prst="rect">
            <a:avLst/>
          </a:prstGeom>
        </p:spPr>
      </p:pic>
      <p:pic>
        <p:nvPicPr>
          <p:cNvPr id="95" name="図 94">
            <a:extLst>
              <a:ext uri="{FF2B5EF4-FFF2-40B4-BE49-F238E27FC236}">
                <a16:creationId xmlns:a16="http://schemas.microsoft.com/office/drawing/2014/main" id="{66AC59E6-09BA-CA49-B44A-95D922029598}"/>
              </a:ext>
            </a:extLst>
          </p:cNvPr>
          <p:cNvPicPr>
            <a:picLocks noChangeAspect="1"/>
          </p:cNvPicPr>
          <p:nvPr/>
        </p:nvPicPr>
        <p:blipFill>
          <a:blip r:embed="rId20"/>
          <a:stretch>
            <a:fillRect/>
          </a:stretch>
        </p:blipFill>
        <p:spPr>
          <a:xfrm>
            <a:off x="4940994" y="34631283"/>
            <a:ext cx="1400175" cy="5448300"/>
          </a:xfrm>
          <a:prstGeom prst="rect">
            <a:avLst/>
          </a:prstGeom>
        </p:spPr>
      </p:pic>
      <p:pic>
        <p:nvPicPr>
          <p:cNvPr id="97" name="図 96">
            <a:extLst>
              <a:ext uri="{FF2B5EF4-FFF2-40B4-BE49-F238E27FC236}">
                <a16:creationId xmlns:a16="http://schemas.microsoft.com/office/drawing/2014/main" id="{2478D358-5BE0-0825-FB3D-D5132A40F7E4}"/>
              </a:ext>
            </a:extLst>
          </p:cNvPr>
          <p:cNvPicPr>
            <a:picLocks noChangeAspect="1"/>
          </p:cNvPicPr>
          <p:nvPr/>
        </p:nvPicPr>
        <p:blipFill>
          <a:blip r:embed="rId21"/>
          <a:stretch>
            <a:fillRect/>
          </a:stretch>
        </p:blipFill>
        <p:spPr>
          <a:xfrm>
            <a:off x="6316795" y="34590313"/>
            <a:ext cx="5181600" cy="5629275"/>
          </a:xfrm>
          <a:prstGeom prst="rect">
            <a:avLst/>
          </a:prstGeom>
        </p:spPr>
      </p:pic>
      <p:graphicFrame>
        <p:nvGraphicFramePr>
          <p:cNvPr id="98" name="表 97">
            <a:extLst>
              <a:ext uri="{FF2B5EF4-FFF2-40B4-BE49-F238E27FC236}">
                <a16:creationId xmlns:a16="http://schemas.microsoft.com/office/drawing/2014/main" id="{26CCFE2E-2C54-B928-67FD-685E902D1C30}"/>
              </a:ext>
            </a:extLst>
          </p:cNvPr>
          <p:cNvGraphicFramePr>
            <a:graphicFrameLocks noGrp="1"/>
          </p:cNvGraphicFramePr>
          <p:nvPr>
            <p:extLst>
              <p:ext uri="{D42A27DB-BD31-4B8C-83A1-F6EECF244321}">
                <p14:modId xmlns:p14="http://schemas.microsoft.com/office/powerpoint/2010/main" val="3361402164"/>
              </p:ext>
            </p:extLst>
          </p:nvPr>
        </p:nvGraphicFramePr>
        <p:xfrm>
          <a:off x="11652001" y="37555466"/>
          <a:ext cx="7033690" cy="2098945"/>
        </p:xfrm>
        <a:graphic>
          <a:graphicData uri="http://schemas.openxmlformats.org/drawingml/2006/table">
            <a:tbl>
              <a:tblPr>
                <a:tableStyleId>{5C22544A-7EE6-4342-B048-85BDC9FD1C3A}</a:tableStyleId>
              </a:tblPr>
              <a:tblGrid>
                <a:gridCol w="940524">
                  <a:extLst>
                    <a:ext uri="{9D8B030D-6E8A-4147-A177-3AD203B41FA5}">
                      <a16:colId xmlns:a16="http://schemas.microsoft.com/office/drawing/2014/main" val="2548602065"/>
                    </a:ext>
                  </a:extLst>
                </a:gridCol>
                <a:gridCol w="3098372">
                  <a:extLst>
                    <a:ext uri="{9D8B030D-6E8A-4147-A177-3AD203B41FA5}">
                      <a16:colId xmlns:a16="http://schemas.microsoft.com/office/drawing/2014/main" val="3181894373"/>
                    </a:ext>
                  </a:extLst>
                </a:gridCol>
                <a:gridCol w="2994794">
                  <a:extLst>
                    <a:ext uri="{9D8B030D-6E8A-4147-A177-3AD203B41FA5}">
                      <a16:colId xmlns:a16="http://schemas.microsoft.com/office/drawing/2014/main" val="3508324723"/>
                    </a:ext>
                  </a:extLst>
                </a:gridCol>
              </a:tblGrid>
              <a:tr h="419789">
                <a:tc>
                  <a:txBody>
                    <a:bodyPr/>
                    <a:lstStyle/>
                    <a:p>
                      <a:pPr algn="ctr" fontAlgn="ctr"/>
                      <a:r>
                        <a:rPr lang="ja-JP" altLang="en-US" sz="2400" u="none" strike="noStrike" dirty="0">
                          <a:effectLst/>
                          <a:latin typeface="BIZ UDPゴシック" panose="020B0400000000000000" pitchFamily="50" charset="-128"/>
                          <a:ea typeface="BIZ UDPゴシック" panose="020B0400000000000000" pitchFamily="50" charset="-128"/>
                        </a:rPr>
                        <a:t>成分</a:t>
                      </a:r>
                      <a:endParaRPr lang="ja-JP" altLang="en-US" sz="2400" b="0" i="0" u="none" strike="noStrike" dirty="0">
                        <a:solidFill>
                          <a:srgbClr val="00000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2400" u="none" strike="noStrike" dirty="0">
                          <a:solidFill>
                            <a:srgbClr val="C00000"/>
                          </a:solidFill>
                          <a:effectLst/>
                          <a:latin typeface="BIZ UDPゴシック" panose="020B0400000000000000" pitchFamily="50" charset="-128"/>
                          <a:ea typeface="BIZ UDPゴシック" panose="020B0400000000000000" pitchFamily="50" charset="-128"/>
                        </a:rPr>
                        <a:t>Glutamine</a:t>
                      </a:r>
                      <a:endParaRPr lang="en-US" sz="2400" b="0" i="0" u="none" strike="noStrike" dirty="0">
                        <a:solidFill>
                          <a:srgbClr val="C0000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sz="2400" u="none" strike="noStrike" dirty="0">
                          <a:solidFill>
                            <a:srgbClr val="0070C0"/>
                          </a:solidFill>
                          <a:effectLst/>
                          <a:latin typeface="BIZ UDPゴシック" panose="020B0400000000000000" pitchFamily="50" charset="-128"/>
                          <a:ea typeface="BIZ UDPゴシック" panose="020B0400000000000000" pitchFamily="50" charset="-128"/>
                        </a:rPr>
                        <a:t>Acetylcarnosine</a:t>
                      </a:r>
                      <a:endParaRPr lang="en-US" sz="2400" b="0" i="0" u="none" strike="noStrike" dirty="0">
                        <a:solidFill>
                          <a:srgbClr val="0070C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27279139"/>
                  </a:ext>
                </a:extLst>
              </a:tr>
              <a:tr h="419789">
                <a:tc>
                  <a:txBody>
                    <a:bodyPr/>
                    <a:lstStyle/>
                    <a:p>
                      <a:pPr algn="ctr" fontAlgn="ctr"/>
                      <a:r>
                        <a:rPr lang="en-US" altLang="ja-JP" sz="2400" u="none" strike="noStrike" dirty="0">
                          <a:effectLst/>
                          <a:latin typeface="BIZ UDPゴシック" panose="020B0400000000000000" pitchFamily="50" charset="-128"/>
                          <a:ea typeface="BIZ UDPゴシック" panose="020B0400000000000000" pitchFamily="50" charset="-128"/>
                        </a:rPr>
                        <a:t>1</a:t>
                      </a:r>
                      <a:endParaRPr lang="en-US" altLang="ja-JP" sz="2400" b="0" i="0" u="none" strike="noStrike" dirty="0">
                        <a:solidFill>
                          <a:srgbClr val="00000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altLang="ja-JP" sz="2400" u="none" strike="noStrike" dirty="0">
                          <a:effectLst/>
                          <a:latin typeface="BIZ UDPゴシック" panose="020B0400000000000000" pitchFamily="50" charset="-128"/>
                          <a:ea typeface="BIZ UDPゴシック" panose="020B0400000000000000" pitchFamily="50" charset="-128"/>
                        </a:rPr>
                        <a:t>0.2747 </a:t>
                      </a:r>
                      <a:endParaRPr lang="en-US" altLang="ja-JP" sz="2400" b="0" i="0" u="none" strike="noStrike" dirty="0">
                        <a:solidFill>
                          <a:srgbClr val="00000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altLang="ja-JP" sz="2400" u="none" strike="noStrike" dirty="0">
                          <a:effectLst/>
                          <a:latin typeface="BIZ UDPゴシック" panose="020B0400000000000000" pitchFamily="50" charset="-128"/>
                          <a:ea typeface="BIZ UDPゴシック" panose="020B0400000000000000" pitchFamily="50" charset="-128"/>
                        </a:rPr>
                        <a:t>0.0860 </a:t>
                      </a:r>
                      <a:endParaRPr lang="en-US" altLang="ja-JP" sz="2400" b="0" i="0" u="none" strike="noStrike" dirty="0">
                        <a:solidFill>
                          <a:srgbClr val="00000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8153474"/>
                  </a:ext>
                </a:extLst>
              </a:tr>
              <a:tr h="419789">
                <a:tc>
                  <a:txBody>
                    <a:bodyPr/>
                    <a:lstStyle/>
                    <a:p>
                      <a:pPr algn="ctr" fontAlgn="ctr"/>
                      <a:r>
                        <a:rPr lang="en-US" altLang="ja-JP" sz="2400" u="none" strike="noStrike" dirty="0">
                          <a:solidFill>
                            <a:srgbClr val="C00000"/>
                          </a:solidFill>
                          <a:effectLst/>
                          <a:latin typeface="BIZ UDPゴシック" panose="020B0400000000000000" pitchFamily="50" charset="-128"/>
                          <a:ea typeface="BIZ UDPゴシック" panose="020B0400000000000000" pitchFamily="50" charset="-128"/>
                        </a:rPr>
                        <a:t>2</a:t>
                      </a:r>
                      <a:endParaRPr lang="en-US" altLang="ja-JP" sz="2400" b="0" i="0" u="none" strike="noStrike" dirty="0">
                        <a:solidFill>
                          <a:srgbClr val="C0000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altLang="ja-JP" sz="2400" u="none" strike="noStrike" dirty="0">
                          <a:solidFill>
                            <a:srgbClr val="C00000"/>
                          </a:solidFill>
                          <a:effectLst/>
                          <a:latin typeface="BIZ UDPゴシック" panose="020B0400000000000000" pitchFamily="50" charset="-128"/>
                          <a:ea typeface="BIZ UDPゴシック" panose="020B0400000000000000" pitchFamily="50" charset="-128"/>
                        </a:rPr>
                        <a:t>0.9358 </a:t>
                      </a:r>
                      <a:endParaRPr lang="en-US" altLang="ja-JP" sz="2400" b="0" i="0" u="none" strike="noStrike" dirty="0">
                        <a:solidFill>
                          <a:srgbClr val="C0000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altLang="ja-JP" sz="2400" u="none" strike="noStrike">
                          <a:effectLst/>
                          <a:latin typeface="BIZ UDPゴシック" panose="020B0400000000000000" pitchFamily="50" charset="-128"/>
                          <a:ea typeface="BIZ UDPゴシック" panose="020B0400000000000000" pitchFamily="50" charset="-128"/>
                        </a:rPr>
                        <a:t>0.0124 </a:t>
                      </a:r>
                      <a:endParaRPr lang="en-US" altLang="ja-JP" sz="2400" b="0" i="0" u="none" strike="noStrike">
                        <a:solidFill>
                          <a:srgbClr val="00000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97765154"/>
                  </a:ext>
                </a:extLst>
              </a:tr>
              <a:tr h="419789">
                <a:tc>
                  <a:txBody>
                    <a:bodyPr/>
                    <a:lstStyle/>
                    <a:p>
                      <a:pPr algn="ctr" fontAlgn="ctr"/>
                      <a:r>
                        <a:rPr lang="en-US" altLang="ja-JP" sz="2400" u="none" strike="noStrike" dirty="0">
                          <a:solidFill>
                            <a:srgbClr val="0070C0"/>
                          </a:solidFill>
                          <a:effectLst/>
                          <a:latin typeface="BIZ UDPゴシック" panose="020B0400000000000000" pitchFamily="50" charset="-128"/>
                          <a:ea typeface="BIZ UDPゴシック" panose="020B0400000000000000" pitchFamily="50" charset="-128"/>
                        </a:rPr>
                        <a:t>3</a:t>
                      </a:r>
                      <a:endParaRPr lang="en-US" altLang="ja-JP" sz="2400" b="0" i="0" u="none" strike="noStrike" dirty="0">
                        <a:solidFill>
                          <a:srgbClr val="0070C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altLang="ja-JP" sz="2400" u="none" strike="noStrike" dirty="0">
                          <a:effectLst/>
                          <a:latin typeface="BIZ UDPゴシック" panose="020B0400000000000000" pitchFamily="50" charset="-128"/>
                          <a:ea typeface="BIZ UDPゴシック" panose="020B0400000000000000" pitchFamily="50" charset="-128"/>
                        </a:rPr>
                        <a:t>0.0461 </a:t>
                      </a:r>
                      <a:endParaRPr lang="en-US" altLang="ja-JP" sz="2400" b="0" i="0" u="none" strike="noStrike" dirty="0">
                        <a:solidFill>
                          <a:srgbClr val="00000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altLang="ja-JP" sz="2400" u="none" strike="noStrike" dirty="0">
                          <a:solidFill>
                            <a:srgbClr val="0070C0"/>
                          </a:solidFill>
                          <a:effectLst/>
                          <a:latin typeface="BIZ UDPゴシック" panose="020B0400000000000000" pitchFamily="50" charset="-128"/>
                          <a:ea typeface="BIZ UDPゴシック" panose="020B0400000000000000" pitchFamily="50" charset="-128"/>
                        </a:rPr>
                        <a:t>0.7778 </a:t>
                      </a:r>
                      <a:endParaRPr lang="en-US" altLang="ja-JP" sz="2400" b="0" i="0" u="none" strike="noStrike" dirty="0">
                        <a:solidFill>
                          <a:srgbClr val="0070C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33933383"/>
                  </a:ext>
                </a:extLst>
              </a:tr>
              <a:tr h="419789">
                <a:tc>
                  <a:txBody>
                    <a:bodyPr/>
                    <a:lstStyle/>
                    <a:p>
                      <a:pPr algn="ctr" fontAlgn="ctr"/>
                      <a:r>
                        <a:rPr lang="en-US" altLang="ja-JP" sz="2400" u="none" strike="noStrike">
                          <a:effectLst/>
                          <a:latin typeface="BIZ UDPゴシック" panose="020B0400000000000000" pitchFamily="50" charset="-128"/>
                          <a:ea typeface="BIZ UDPゴシック" panose="020B0400000000000000" pitchFamily="50" charset="-128"/>
                        </a:rPr>
                        <a:t>4</a:t>
                      </a:r>
                      <a:endParaRPr lang="en-US" altLang="ja-JP" sz="2400" b="0" i="0" u="none" strike="noStrike">
                        <a:solidFill>
                          <a:srgbClr val="00000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altLang="ja-JP" sz="2400" u="none" strike="noStrike" dirty="0">
                          <a:effectLst/>
                          <a:latin typeface="BIZ UDPゴシック" panose="020B0400000000000000" pitchFamily="50" charset="-128"/>
                          <a:ea typeface="BIZ UDPゴシック" panose="020B0400000000000000" pitchFamily="50" charset="-128"/>
                        </a:rPr>
                        <a:t>0.1472 </a:t>
                      </a:r>
                      <a:endParaRPr lang="en-US" altLang="ja-JP" sz="2400" b="0" i="0" u="none" strike="noStrike" dirty="0">
                        <a:solidFill>
                          <a:srgbClr val="00000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US" altLang="ja-JP" sz="2400" u="none" strike="noStrike" dirty="0">
                          <a:effectLst/>
                          <a:latin typeface="BIZ UDPゴシック" panose="020B0400000000000000" pitchFamily="50" charset="-128"/>
                          <a:ea typeface="BIZ UDPゴシック" panose="020B0400000000000000" pitchFamily="50" charset="-128"/>
                        </a:rPr>
                        <a:t>0.0769 </a:t>
                      </a:r>
                      <a:endParaRPr lang="en-US" altLang="ja-JP" sz="2400" b="0" i="0" u="none" strike="noStrike" dirty="0">
                        <a:solidFill>
                          <a:srgbClr val="000000"/>
                        </a:solidFill>
                        <a:effectLst/>
                        <a:latin typeface="BIZ UDPゴシック" panose="020B0400000000000000" pitchFamily="50" charset="-128"/>
                        <a:ea typeface="BIZ UDPゴシック" panose="020B04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0119757"/>
                  </a:ext>
                </a:extLst>
              </a:tr>
            </a:tbl>
          </a:graphicData>
        </a:graphic>
      </p:graphicFrame>
      <p:sp>
        <p:nvSpPr>
          <p:cNvPr id="99" name="テキスト ボックス 98">
            <a:extLst>
              <a:ext uri="{FF2B5EF4-FFF2-40B4-BE49-F238E27FC236}">
                <a16:creationId xmlns:a16="http://schemas.microsoft.com/office/drawing/2014/main" id="{152EA449-3CF2-2619-D425-E2064E0A6FCE}"/>
              </a:ext>
            </a:extLst>
          </p:cNvPr>
          <p:cNvSpPr txBox="1"/>
          <p:nvPr/>
        </p:nvSpPr>
        <p:spPr>
          <a:xfrm>
            <a:off x="11639729" y="32669048"/>
            <a:ext cx="7243352" cy="2246769"/>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デコンボリューションの結果得られた成分と、</a:t>
            </a:r>
            <a:endParaRPr kumimoji="1" lang="en-US" altLang="ja-JP" sz="2800" dirty="0">
              <a:latin typeface="BIZ UDPゴシック" panose="020B0400000000000000" pitchFamily="50" charset="-128"/>
              <a:ea typeface="BIZ UDPゴシック" panose="020B0400000000000000" pitchFamily="50" charset="-128"/>
            </a:endParaRPr>
          </a:p>
          <a:p>
            <a:r>
              <a:rPr lang="ja-JP" altLang="en-US" sz="2800" b="0" i="0" u="none" strike="noStrike" dirty="0">
                <a:solidFill>
                  <a:srgbClr val="000000"/>
                </a:solidFill>
                <a:effectLst/>
                <a:latin typeface="BIZ UDPゴシック" panose="020B0400000000000000" pitchFamily="50" charset="-128"/>
                <a:ea typeface="BIZ UDPゴシック" panose="020B0400000000000000" pitchFamily="50" charset="-128"/>
              </a:rPr>
              <a:t>標品の</a:t>
            </a:r>
            <a:r>
              <a:rPr lang="en-US" altLang="ja-JP" sz="2800" b="0" i="0" u="none" strike="noStrike" dirty="0">
                <a:solidFill>
                  <a:srgbClr val="000000"/>
                </a:solidFill>
                <a:effectLst/>
                <a:latin typeface="BIZ UDPゴシック" panose="020B0400000000000000" pitchFamily="50" charset="-128"/>
                <a:ea typeface="BIZ UDPゴシック" panose="020B0400000000000000" pitchFamily="50" charset="-128"/>
              </a:rPr>
              <a:t>MS/MS</a:t>
            </a:r>
            <a:r>
              <a:rPr lang="ja-JP" altLang="en-US" sz="2800" b="0" i="0" u="none" strike="noStrike" dirty="0">
                <a:solidFill>
                  <a:srgbClr val="000000"/>
                </a:solidFill>
                <a:effectLst/>
                <a:latin typeface="BIZ UDPゴシック" panose="020B0400000000000000" pitchFamily="50" charset="-128"/>
                <a:ea typeface="BIZ UDPゴシック" panose="020B0400000000000000" pitchFamily="50" charset="-128"/>
              </a:rPr>
              <a:t>スペクトルと比較した結果、</a:t>
            </a:r>
            <a:endParaRPr lang="en-US" altLang="ja-JP" sz="2800" b="0" i="0" u="none" strike="noStrike" dirty="0">
              <a:solidFill>
                <a:srgbClr val="000000"/>
              </a:solidFill>
              <a:effectLst/>
              <a:latin typeface="BIZ UDPゴシック" panose="020B0400000000000000" pitchFamily="50" charset="-128"/>
              <a:ea typeface="BIZ UDPゴシック" panose="020B0400000000000000" pitchFamily="50" charset="-128"/>
            </a:endParaRPr>
          </a:p>
          <a:p>
            <a:r>
              <a:rPr lang="ja-JP" altLang="en-US" sz="2800" b="0" i="0" u="none" strike="noStrike" dirty="0">
                <a:solidFill>
                  <a:srgbClr val="000000"/>
                </a:solidFill>
                <a:effectLst/>
                <a:latin typeface="BIZ UDPゴシック" panose="020B0400000000000000" pitchFamily="50" charset="-128"/>
                <a:ea typeface="BIZ UDPゴシック" panose="020B0400000000000000" pitchFamily="50" charset="-128"/>
              </a:rPr>
              <a:t>成分</a:t>
            </a:r>
            <a:r>
              <a:rPr lang="en-US" altLang="ja-JP" sz="2800" b="0" i="0" u="none" strike="noStrike" dirty="0">
                <a:solidFill>
                  <a:srgbClr val="000000"/>
                </a:solidFill>
                <a:effectLst/>
                <a:latin typeface="BIZ UDPゴシック" panose="020B0400000000000000" pitchFamily="50" charset="-128"/>
                <a:ea typeface="BIZ UDPゴシック" panose="020B0400000000000000" pitchFamily="50" charset="-128"/>
              </a:rPr>
              <a:t>1</a:t>
            </a:r>
            <a:r>
              <a:rPr lang="ja-JP" altLang="en-US" sz="2800" b="0" i="0" u="none" strike="noStrike" dirty="0">
                <a:solidFill>
                  <a:srgbClr val="000000"/>
                </a:solidFill>
                <a:effectLst/>
                <a:latin typeface="BIZ UDPゴシック" panose="020B0400000000000000" pitchFamily="50" charset="-128"/>
                <a:ea typeface="BIZ UDPゴシック" panose="020B0400000000000000" pitchFamily="50" charset="-128"/>
              </a:rPr>
              <a:t>が</a:t>
            </a:r>
            <a:r>
              <a:rPr lang="en-US" altLang="ja-JP" sz="2800" u="none" strike="noStrike" dirty="0">
                <a:effectLst/>
                <a:latin typeface="BIZ UDPゴシック" panose="020B0400000000000000" pitchFamily="50" charset="-128"/>
                <a:ea typeface="BIZ UDPゴシック" panose="020B0400000000000000" pitchFamily="50" charset="-128"/>
              </a:rPr>
              <a:t>Glutamine</a:t>
            </a:r>
            <a:r>
              <a:rPr lang="ja-JP" altLang="en-US" sz="2800" u="none" strike="noStrike" dirty="0">
                <a:effectLst/>
                <a:latin typeface="BIZ UDPゴシック" panose="020B0400000000000000" pitchFamily="50" charset="-128"/>
                <a:ea typeface="BIZ UDPゴシック" panose="020B0400000000000000" pitchFamily="50" charset="-128"/>
              </a:rPr>
              <a:t>との類似度が高かったが、</a:t>
            </a:r>
            <a:r>
              <a:rPr lang="en-US" altLang="ja-JP" sz="2800" u="none" strike="noStrike" dirty="0">
                <a:effectLst/>
                <a:latin typeface="BIZ UDPゴシック" panose="020B0400000000000000" pitchFamily="50" charset="-128"/>
                <a:ea typeface="BIZ UDPゴシック" panose="020B0400000000000000" pitchFamily="50" charset="-128"/>
              </a:rPr>
              <a:t>Acetylcarnosine</a:t>
            </a:r>
            <a:r>
              <a:rPr lang="ja-JP" altLang="en-US" sz="2800" u="none" strike="noStrike" dirty="0">
                <a:effectLst/>
                <a:latin typeface="BIZ UDPゴシック" panose="020B0400000000000000" pitchFamily="50" charset="-128"/>
                <a:ea typeface="BIZ UDPゴシック" panose="020B0400000000000000" pitchFamily="50" charset="-128"/>
              </a:rPr>
              <a:t>と類似度が高い成分は確認できなかった</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01" name="正方形/長方形 100">
            <a:extLst>
              <a:ext uri="{FF2B5EF4-FFF2-40B4-BE49-F238E27FC236}">
                <a16:creationId xmlns:a16="http://schemas.microsoft.com/office/drawing/2014/main" id="{56A5885F-316B-3A1F-C816-E221AC39216A}"/>
              </a:ext>
            </a:extLst>
          </p:cNvPr>
          <p:cNvSpPr/>
          <p:nvPr/>
        </p:nvSpPr>
        <p:spPr>
          <a:xfrm>
            <a:off x="9111629" y="7603467"/>
            <a:ext cx="166940" cy="2434818"/>
          </a:xfrm>
          <a:prstGeom prst="rect">
            <a:avLst/>
          </a:prstGeom>
          <a:no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a:extLst>
              <a:ext uri="{FF2B5EF4-FFF2-40B4-BE49-F238E27FC236}">
                <a16:creationId xmlns:a16="http://schemas.microsoft.com/office/drawing/2014/main" id="{C61E0852-8AAB-CB3F-D27B-A4C217F887C2}"/>
              </a:ext>
            </a:extLst>
          </p:cNvPr>
          <p:cNvSpPr/>
          <p:nvPr/>
        </p:nvSpPr>
        <p:spPr>
          <a:xfrm>
            <a:off x="7397129" y="7565367"/>
            <a:ext cx="166940" cy="2434818"/>
          </a:xfrm>
          <a:prstGeom prst="rect">
            <a:avLst/>
          </a:prstGeom>
          <a:no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3" name="直線コネクタ 102">
            <a:extLst>
              <a:ext uri="{FF2B5EF4-FFF2-40B4-BE49-F238E27FC236}">
                <a16:creationId xmlns:a16="http://schemas.microsoft.com/office/drawing/2014/main" id="{AB704C75-B4CA-74AE-8CF1-F75862000738}"/>
              </a:ext>
            </a:extLst>
          </p:cNvPr>
          <p:cNvCxnSpPr/>
          <p:nvPr/>
        </p:nvCxnSpPr>
        <p:spPr>
          <a:xfrm>
            <a:off x="19078923" y="30280743"/>
            <a:ext cx="0" cy="1044000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9233B09A-59A5-2D0A-704D-C0FFD190AEC9}"/>
              </a:ext>
            </a:extLst>
          </p:cNvPr>
          <p:cNvCxnSpPr>
            <a:cxnSpLocks/>
          </p:cNvCxnSpPr>
          <p:nvPr/>
        </p:nvCxnSpPr>
        <p:spPr>
          <a:xfrm>
            <a:off x="19661312" y="36808252"/>
            <a:ext cx="915221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7" name="テキスト ボックス 106">
            <a:extLst>
              <a:ext uri="{FF2B5EF4-FFF2-40B4-BE49-F238E27FC236}">
                <a16:creationId xmlns:a16="http://schemas.microsoft.com/office/drawing/2014/main" id="{0145452F-E4C6-C10F-39FB-A4C76A50D2FA}"/>
              </a:ext>
            </a:extLst>
          </p:cNvPr>
          <p:cNvSpPr txBox="1"/>
          <p:nvPr/>
        </p:nvSpPr>
        <p:spPr>
          <a:xfrm>
            <a:off x="19438857" y="36991877"/>
            <a:ext cx="10390723" cy="584775"/>
          </a:xfrm>
          <a:prstGeom prst="rect">
            <a:avLst/>
          </a:prstGeom>
          <a:noFill/>
        </p:spPr>
        <p:txBody>
          <a:bodyPr wrap="square" rtlCol="0">
            <a:spAutoFit/>
          </a:bodyPr>
          <a:lstStyle/>
          <a:p>
            <a:r>
              <a:rPr kumimoji="1" lang="ja-JP" altLang="en-US" sz="3200" b="1" u="sng" dirty="0">
                <a:latin typeface="BIZ UDPゴシック" panose="020B0400000000000000" pitchFamily="50" charset="-128"/>
                <a:ea typeface="BIZ UDPゴシック" panose="020B0400000000000000" pitchFamily="50" charset="-128"/>
              </a:rPr>
              <a:t>メタボロミクス</a:t>
            </a:r>
            <a:r>
              <a:rPr kumimoji="1" lang="en-US" altLang="ja-JP" sz="3200" b="1" u="sng" dirty="0">
                <a:latin typeface="BIZ UDPゴシック" panose="020B0400000000000000" pitchFamily="50" charset="-128"/>
                <a:ea typeface="BIZ UDPゴシック" panose="020B0400000000000000" pitchFamily="50" charset="-128"/>
              </a:rPr>
              <a:t>(DDA)</a:t>
            </a:r>
            <a:r>
              <a:rPr kumimoji="1" lang="ja-JP" altLang="en-US" sz="3200" b="1" u="sng" dirty="0">
                <a:latin typeface="BIZ UDPゴシック" panose="020B0400000000000000" pitchFamily="50" charset="-128"/>
                <a:ea typeface="BIZ UDPゴシック" panose="020B0400000000000000" pitchFamily="50" charset="-128"/>
              </a:rPr>
              <a:t>の例　その</a:t>
            </a:r>
            <a:r>
              <a:rPr kumimoji="1" lang="en-US" altLang="ja-JP" sz="3200" b="1" u="sng" dirty="0">
                <a:latin typeface="BIZ UDPゴシック" panose="020B0400000000000000" pitchFamily="50" charset="-128"/>
                <a:ea typeface="BIZ UDPゴシック" panose="020B0400000000000000" pitchFamily="50" charset="-128"/>
              </a:rPr>
              <a:t>3(MS-DIAL</a:t>
            </a:r>
            <a:r>
              <a:rPr kumimoji="1" lang="ja-JP" altLang="en-US" sz="3200" b="1" u="sng" dirty="0">
                <a:latin typeface="BIZ UDPゴシック" panose="020B0400000000000000" pitchFamily="50" charset="-128"/>
                <a:ea typeface="BIZ UDPゴシック" panose="020B0400000000000000" pitchFamily="50" charset="-128"/>
              </a:rPr>
              <a:t>データ</a:t>
            </a:r>
            <a:r>
              <a:rPr kumimoji="1" lang="en-US" altLang="ja-JP" sz="3200" b="1" u="sng" dirty="0">
                <a:latin typeface="BIZ UDPゴシック" panose="020B0400000000000000" pitchFamily="50" charset="-128"/>
                <a:ea typeface="BIZ UDPゴシック" panose="020B0400000000000000" pitchFamily="50" charset="-128"/>
              </a:rPr>
              <a:t>)</a:t>
            </a:r>
            <a:endParaRPr kumimoji="1" lang="ja-JP" altLang="en-US" sz="3200" b="1" u="sng" dirty="0">
              <a:latin typeface="BIZ UDPゴシック" panose="020B0400000000000000" pitchFamily="50" charset="-128"/>
              <a:ea typeface="BIZ UDPゴシック" panose="020B0400000000000000" pitchFamily="50" charset="-128"/>
            </a:endParaRPr>
          </a:p>
        </p:txBody>
      </p:sp>
      <p:pic>
        <p:nvPicPr>
          <p:cNvPr id="108" name="図 107">
            <a:extLst>
              <a:ext uri="{FF2B5EF4-FFF2-40B4-BE49-F238E27FC236}">
                <a16:creationId xmlns:a16="http://schemas.microsoft.com/office/drawing/2014/main" id="{2F0CE292-CCF1-E142-DE31-B96D9B7B841E}"/>
              </a:ext>
            </a:extLst>
          </p:cNvPr>
          <p:cNvPicPr>
            <a:picLocks noChangeAspect="1"/>
          </p:cNvPicPr>
          <p:nvPr/>
        </p:nvPicPr>
        <p:blipFill rotWithShape="1">
          <a:blip r:embed="rId22"/>
          <a:srcRect l="3251" t="13387" b="14922"/>
          <a:stretch/>
        </p:blipFill>
        <p:spPr>
          <a:xfrm>
            <a:off x="22958508" y="31354647"/>
            <a:ext cx="4713647" cy="1761770"/>
          </a:xfrm>
          <a:prstGeom prst="rect">
            <a:avLst/>
          </a:prstGeom>
        </p:spPr>
      </p:pic>
      <p:pic>
        <p:nvPicPr>
          <p:cNvPr id="109" name="図 108">
            <a:extLst>
              <a:ext uri="{FF2B5EF4-FFF2-40B4-BE49-F238E27FC236}">
                <a16:creationId xmlns:a16="http://schemas.microsoft.com/office/drawing/2014/main" id="{871E092F-DCDB-9596-356E-08B5944979E4}"/>
              </a:ext>
            </a:extLst>
          </p:cNvPr>
          <p:cNvPicPr>
            <a:picLocks noChangeAspect="1"/>
          </p:cNvPicPr>
          <p:nvPr/>
        </p:nvPicPr>
        <p:blipFill rotWithShape="1">
          <a:blip r:embed="rId23"/>
          <a:srcRect l="3251" t="22031" b="15624"/>
          <a:stretch/>
        </p:blipFill>
        <p:spPr>
          <a:xfrm>
            <a:off x="22986005" y="33269121"/>
            <a:ext cx="4713647" cy="1532097"/>
          </a:xfrm>
          <a:prstGeom prst="rect">
            <a:avLst/>
          </a:prstGeom>
        </p:spPr>
      </p:pic>
      <p:pic>
        <p:nvPicPr>
          <p:cNvPr id="110" name="図 109">
            <a:extLst>
              <a:ext uri="{FF2B5EF4-FFF2-40B4-BE49-F238E27FC236}">
                <a16:creationId xmlns:a16="http://schemas.microsoft.com/office/drawing/2014/main" id="{DEFFB7E3-D97D-97C2-6131-62DF0480374E}"/>
              </a:ext>
            </a:extLst>
          </p:cNvPr>
          <p:cNvPicPr>
            <a:picLocks noChangeAspect="1"/>
          </p:cNvPicPr>
          <p:nvPr/>
        </p:nvPicPr>
        <p:blipFill rotWithShape="1">
          <a:blip r:embed="rId24"/>
          <a:srcRect l="16666" t="22510" r="13243" b="26295"/>
          <a:stretch/>
        </p:blipFill>
        <p:spPr>
          <a:xfrm>
            <a:off x="19410630" y="31528567"/>
            <a:ext cx="1622309" cy="1501908"/>
          </a:xfrm>
          <a:prstGeom prst="rect">
            <a:avLst/>
          </a:prstGeom>
        </p:spPr>
      </p:pic>
      <p:pic>
        <p:nvPicPr>
          <p:cNvPr id="111" name="図 110">
            <a:extLst>
              <a:ext uri="{FF2B5EF4-FFF2-40B4-BE49-F238E27FC236}">
                <a16:creationId xmlns:a16="http://schemas.microsoft.com/office/drawing/2014/main" id="{65C088C2-759B-6D97-E91F-3F9880B2677E}"/>
              </a:ext>
            </a:extLst>
          </p:cNvPr>
          <p:cNvPicPr>
            <a:picLocks noChangeAspect="1"/>
          </p:cNvPicPr>
          <p:nvPr/>
        </p:nvPicPr>
        <p:blipFill rotWithShape="1">
          <a:blip r:embed="rId25"/>
          <a:srcRect l="16666" t="20469" r="13243" b="28336"/>
          <a:stretch/>
        </p:blipFill>
        <p:spPr>
          <a:xfrm>
            <a:off x="19441496" y="33180021"/>
            <a:ext cx="1622309" cy="1501908"/>
          </a:xfrm>
          <a:prstGeom prst="rect">
            <a:avLst/>
          </a:prstGeom>
        </p:spPr>
      </p:pic>
      <p:pic>
        <p:nvPicPr>
          <p:cNvPr id="112" name="図 111">
            <a:extLst>
              <a:ext uri="{FF2B5EF4-FFF2-40B4-BE49-F238E27FC236}">
                <a16:creationId xmlns:a16="http://schemas.microsoft.com/office/drawing/2014/main" id="{27D63FD5-2FD0-173C-6231-C4C7B267A5C8}"/>
              </a:ext>
            </a:extLst>
          </p:cNvPr>
          <p:cNvPicPr>
            <a:picLocks noChangeAspect="1"/>
          </p:cNvPicPr>
          <p:nvPr/>
        </p:nvPicPr>
        <p:blipFill>
          <a:blip r:embed="rId26"/>
          <a:stretch>
            <a:fillRect/>
          </a:stretch>
        </p:blipFill>
        <p:spPr>
          <a:xfrm>
            <a:off x="21563509" y="35432994"/>
            <a:ext cx="1330568" cy="1234547"/>
          </a:xfrm>
          <a:prstGeom prst="rect">
            <a:avLst/>
          </a:prstGeom>
        </p:spPr>
      </p:pic>
      <p:pic>
        <p:nvPicPr>
          <p:cNvPr id="114" name="図 113">
            <a:extLst>
              <a:ext uri="{FF2B5EF4-FFF2-40B4-BE49-F238E27FC236}">
                <a16:creationId xmlns:a16="http://schemas.microsoft.com/office/drawing/2014/main" id="{8293A735-7397-EE6C-EE27-FDFE5CEA7376}"/>
              </a:ext>
            </a:extLst>
          </p:cNvPr>
          <p:cNvPicPr>
            <a:picLocks noChangeAspect="1"/>
          </p:cNvPicPr>
          <p:nvPr/>
        </p:nvPicPr>
        <p:blipFill rotWithShape="1">
          <a:blip r:embed="rId27"/>
          <a:srcRect b="13714"/>
          <a:stretch/>
        </p:blipFill>
        <p:spPr>
          <a:xfrm>
            <a:off x="22967881" y="35436524"/>
            <a:ext cx="1371719" cy="1254617"/>
          </a:xfrm>
          <a:prstGeom prst="rect">
            <a:avLst/>
          </a:prstGeom>
        </p:spPr>
      </p:pic>
      <p:pic>
        <p:nvPicPr>
          <p:cNvPr id="115" name="図 114">
            <a:extLst>
              <a:ext uri="{FF2B5EF4-FFF2-40B4-BE49-F238E27FC236}">
                <a16:creationId xmlns:a16="http://schemas.microsoft.com/office/drawing/2014/main" id="{858056FD-8A0D-4B53-E389-3C2DA9043026}"/>
              </a:ext>
            </a:extLst>
          </p:cNvPr>
          <p:cNvPicPr>
            <a:picLocks noChangeAspect="1"/>
          </p:cNvPicPr>
          <p:nvPr/>
        </p:nvPicPr>
        <p:blipFill rotWithShape="1">
          <a:blip r:embed="rId28"/>
          <a:srcRect l="15892" t="17812" r="13151" b="26859"/>
          <a:stretch/>
        </p:blipFill>
        <p:spPr>
          <a:xfrm>
            <a:off x="26603197" y="35286702"/>
            <a:ext cx="1396000" cy="1379709"/>
          </a:xfrm>
          <a:prstGeom prst="rect">
            <a:avLst/>
          </a:prstGeom>
        </p:spPr>
      </p:pic>
      <p:pic>
        <p:nvPicPr>
          <p:cNvPr id="116" name="図 115">
            <a:extLst>
              <a:ext uri="{FF2B5EF4-FFF2-40B4-BE49-F238E27FC236}">
                <a16:creationId xmlns:a16="http://schemas.microsoft.com/office/drawing/2014/main" id="{D6BD1CA3-61F0-254F-9E47-B8DB24564AC2}"/>
              </a:ext>
            </a:extLst>
          </p:cNvPr>
          <p:cNvPicPr>
            <a:picLocks noChangeAspect="1"/>
          </p:cNvPicPr>
          <p:nvPr/>
        </p:nvPicPr>
        <p:blipFill rotWithShape="1">
          <a:blip r:embed="rId29"/>
          <a:srcRect l="16059" t="21321" r="14347" b="27484"/>
          <a:stretch/>
        </p:blipFill>
        <p:spPr>
          <a:xfrm>
            <a:off x="28070264" y="35330272"/>
            <a:ext cx="1369184" cy="1276622"/>
          </a:xfrm>
          <a:prstGeom prst="rect">
            <a:avLst/>
          </a:prstGeom>
        </p:spPr>
      </p:pic>
      <p:pic>
        <p:nvPicPr>
          <p:cNvPr id="118" name="図 117">
            <a:extLst>
              <a:ext uri="{FF2B5EF4-FFF2-40B4-BE49-F238E27FC236}">
                <a16:creationId xmlns:a16="http://schemas.microsoft.com/office/drawing/2014/main" id="{86F1A0F7-DBE3-ED2F-FC42-98FEED5EF93B}"/>
              </a:ext>
            </a:extLst>
          </p:cNvPr>
          <p:cNvPicPr>
            <a:picLocks noChangeAspect="1"/>
          </p:cNvPicPr>
          <p:nvPr/>
        </p:nvPicPr>
        <p:blipFill>
          <a:blip r:embed="rId30"/>
          <a:stretch>
            <a:fillRect/>
          </a:stretch>
        </p:blipFill>
        <p:spPr>
          <a:xfrm>
            <a:off x="27964281" y="31462782"/>
            <a:ext cx="1581150" cy="1581150"/>
          </a:xfrm>
          <a:prstGeom prst="rect">
            <a:avLst/>
          </a:prstGeom>
        </p:spPr>
      </p:pic>
      <p:pic>
        <p:nvPicPr>
          <p:cNvPr id="127" name="図 126">
            <a:extLst>
              <a:ext uri="{FF2B5EF4-FFF2-40B4-BE49-F238E27FC236}">
                <a16:creationId xmlns:a16="http://schemas.microsoft.com/office/drawing/2014/main" id="{AEDF7F46-4D4C-B5C1-6F3E-3CF19A0349B8}"/>
              </a:ext>
            </a:extLst>
          </p:cNvPr>
          <p:cNvPicPr>
            <a:picLocks noChangeAspect="1"/>
          </p:cNvPicPr>
          <p:nvPr/>
        </p:nvPicPr>
        <p:blipFill>
          <a:blip r:embed="rId31"/>
          <a:stretch>
            <a:fillRect/>
          </a:stretch>
        </p:blipFill>
        <p:spPr>
          <a:xfrm>
            <a:off x="27991778" y="33227556"/>
            <a:ext cx="1581150" cy="1581150"/>
          </a:xfrm>
          <a:prstGeom prst="rect">
            <a:avLst/>
          </a:prstGeom>
        </p:spPr>
      </p:pic>
      <p:sp>
        <p:nvSpPr>
          <p:cNvPr id="128" name="テキスト ボックス 127">
            <a:extLst>
              <a:ext uri="{FF2B5EF4-FFF2-40B4-BE49-F238E27FC236}">
                <a16:creationId xmlns:a16="http://schemas.microsoft.com/office/drawing/2014/main" id="{80DC0A9C-7B6D-CEB1-DC66-47A748EFBB04}"/>
              </a:ext>
            </a:extLst>
          </p:cNvPr>
          <p:cNvSpPr txBox="1"/>
          <p:nvPr/>
        </p:nvSpPr>
        <p:spPr>
          <a:xfrm>
            <a:off x="28070264" y="31194601"/>
            <a:ext cx="1887689" cy="461665"/>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ノイズなし</a:t>
            </a:r>
          </a:p>
        </p:txBody>
      </p:sp>
      <p:pic>
        <p:nvPicPr>
          <p:cNvPr id="133" name="図 132">
            <a:extLst>
              <a:ext uri="{FF2B5EF4-FFF2-40B4-BE49-F238E27FC236}">
                <a16:creationId xmlns:a16="http://schemas.microsoft.com/office/drawing/2014/main" id="{B5573C9E-228F-DF8E-A07A-3D8691E4C03C}"/>
              </a:ext>
            </a:extLst>
          </p:cNvPr>
          <p:cNvPicPr>
            <a:picLocks noChangeAspect="1"/>
          </p:cNvPicPr>
          <p:nvPr/>
        </p:nvPicPr>
        <p:blipFill rotWithShape="1">
          <a:blip r:embed="rId32"/>
          <a:srcRect l="17189" t="16667" r="12721" b="25307"/>
          <a:stretch/>
        </p:blipFill>
        <p:spPr>
          <a:xfrm>
            <a:off x="21414674" y="31671932"/>
            <a:ext cx="1216715" cy="1276732"/>
          </a:xfrm>
          <a:prstGeom prst="rect">
            <a:avLst/>
          </a:prstGeom>
        </p:spPr>
      </p:pic>
      <p:pic>
        <p:nvPicPr>
          <p:cNvPr id="134" name="図 133">
            <a:extLst>
              <a:ext uri="{FF2B5EF4-FFF2-40B4-BE49-F238E27FC236}">
                <a16:creationId xmlns:a16="http://schemas.microsoft.com/office/drawing/2014/main" id="{F6D1DF8F-2438-776F-AB55-76C8EFEFEB8A}"/>
              </a:ext>
            </a:extLst>
          </p:cNvPr>
          <p:cNvPicPr>
            <a:picLocks noChangeAspect="1"/>
          </p:cNvPicPr>
          <p:nvPr/>
        </p:nvPicPr>
        <p:blipFill rotWithShape="1">
          <a:blip r:embed="rId33"/>
          <a:srcRect l="15570" t="22583" r="14339" b="26223"/>
          <a:stretch/>
        </p:blipFill>
        <p:spPr>
          <a:xfrm>
            <a:off x="21362068" y="33448426"/>
            <a:ext cx="1297847" cy="1201502"/>
          </a:xfrm>
          <a:prstGeom prst="rect">
            <a:avLst/>
          </a:prstGeom>
        </p:spPr>
      </p:pic>
      <p:sp>
        <p:nvSpPr>
          <p:cNvPr id="135" name="テキスト ボックス 134">
            <a:extLst>
              <a:ext uri="{FF2B5EF4-FFF2-40B4-BE49-F238E27FC236}">
                <a16:creationId xmlns:a16="http://schemas.microsoft.com/office/drawing/2014/main" id="{A78D3FC2-3279-C8BE-0C1F-72EE957790D6}"/>
              </a:ext>
            </a:extLst>
          </p:cNvPr>
          <p:cNvSpPr txBox="1"/>
          <p:nvPr/>
        </p:nvSpPr>
        <p:spPr>
          <a:xfrm>
            <a:off x="28028557" y="32924696"/>
            <a:ext cx="1887689" cy="461665"/>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ノイズあり</a:t>
            </a:r>
          </a:p>
        </p:txBody>
      </p:sp>
      <p:sp>
        <p:nvSpPr>
          <p:cNvPr id="139" name="テキスト ボックス 138">
            <a:extLst>
              <a:ext uri="{FF2B5EF4-FFF2-40B4-BE49-F238E27FC236}">
                <a16:creationId xmlns:a16="http://schemas.microsoft.com/office/drawing/2014/main" id="{411632C3-C2BC-0A9D-2591-49411722B500}"/>
              </a:ext>
            </a:extLst>
          </p:cNvPr>
          <p:cNvSpPr txBox="1"/>
          <p:nvPr/>
        </p:nvSpPr>
        <p:spPr>
          <a:xfrm>
            <a:off x="24587327" y="35710720"/>
            <a:ext cx="1921104" cy="523220"/>
          </a:xfrm>
          <a:prstGeom prst="rect">
            <a:avLst/>
          </a:prstGeom>
          <a:noFill/>
        </p:spPr>
        <p:txBody>
          <a:bodyPr wrap="square" rtlCol="0">
            <a:spAutoFit/>
          </a:bodyPr>
          <a:lstStyle/>
          <a:p>
            <a:pPr algn="ctr"/>
            <a:r>
              <a:rPr kumimoji="1" lang="ja-JP" altLang="en-US" sz="2800" dirty="0">
                <a:latin typeface="BIZ UDPゴシック" panose="020B0400000000000000" pitchFamily="50" charset="-128"/>
                <a:ea typeface="BIZ UDPゴシック" panose="020B0400000000000000" pitchFamily="50" charset="-128"/>
              </a:rPr>
              <a:t>ノイズあり</a:t>
            </a:r>
          </a:p>
        </p:txBody>
      </p:sp>
      <p:sp>
        <p:nvSpPr>
          <p:cNvPr id="140" name="テキスト ボックス 139">
            <a:extLst>
              <a:ext uri="{FF2B5EF4-FFF2-40B4-BE49-F238E27FC236}">
                <a16:creationId xmlns:a16="http://schemas.microsoft.com/office/drawing/2014/main" id="{B4648A80-72FF-11AB-531D-C5BEB89CDE60}"/>
              </a:ext>
            </a:extLst>
          </p:cNvPr>
          <p:cNvSpPr txBox="1"/>
          <p:nvPr/>
        </p:nvSpPr>
        <p:spPr>
          <a:xfrm>
            <a:off x="19506375" y="35746056"/>
            <a:ext cx="2151096" cy="523220"/>
          </a:xfrm>
          <a:prstGeom prst="rect">
            <a:avLst/>
          </a:prstGeom>
          <a:noFill/>
        </p:spPr>
        <p:txBody>
          <a:bodyPr wrap="square" rtlCol="0">
            <a:spAutoFit/>
          </a:bodyPr>
          <a:lstStyle/>
          <a:p>
            <a:pPr algn="ctr"/>
            <a:r>
              <a:rPr kumimoji="1" lang="ja-JP" altLang="en-US" sz="2800" dirty="0">
                <a:latin typeface="BIZ UDPゴシック" panose="020B0400000000000000" pitchFamily="50" charset="-128"/>
                <a:ea typeface="BIZ UDPゴシック" panose="020B0400000000000000" pitchFamily="50" charset="-128"/>
              </a:rPr>
              <a:t>ノイズなし</a:t>
            </a:r>
          </a:p>
        </p:txBody>
      </p:sp>
      <p:sp>
        <p:nvSpPr>
          <p:cNvPr id="142" name="テキスト ボックス 141">
            <a:extLst>
              <a:ext uri="{FF2B5EF4-FFF2-40B4-BE49-F238E27FC236}">
                <a16:creationId xmlns:a16="http://schemas.microsoft.com/office/drawing/2014/main" id="{E15AEDA4-6457-F5F9-E7EE-C74A45902A7F}"/>
              </a:ext>
            </a:extLst>
          </p:cNvPr>
          <p:cNvSpPr txBox="1"/>
          <p:nvPr/>
        </p:nvSpPr>
        <p:spPr>
          <a:xfrm>
            <a:off x="21046568" y="32071888"/>
            <a:ext cx="442750" cy="461665"/>
          </a:xfrm>
          <a:prstGeom prst="rect">
            <a:avLst/>
          </a:prstGeom>
          <a:noFill/>
        </p:spPr>
        <p:txBody>
          <a:bodyPr wrap="none" rtlCol="0">
            <a:spAutoFit/>
          </a:bodyPr>
          <a:lstStyle/>
          <a:p>
            <a:r>
              <a:rPr kumimoji="1" lang="en-US" altLang="ja-JP" sz="2400" dirty="0">
                <a:latin typeface="BIZ UDPゴシック" panose="020B0400000000000000" pitchFamily="50" charset="-128"/>
                <a:ea typeface="BIZ UDPゴシック" panose="020B0400000000000000" pitchFamily="50" charset="-128"/>
              </a:rPr>
              <a:t>+</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143" name="テキスト ボックス 142">
            <a:extLst>
              <a:ext uri="{FF2B5EF4-FFF2-40B4-BE49-F238E27FC236}">
                <a16:creationId xmlns:a16="http://schemas.microsoft.com/office/drawing/2014/main" id="{BA2F1178-ACBA-8889-449A-1DC2F977D1C0}"/>
              </a:ext>
            </a:extLst>
          </p:cNvPr>
          <p:cNvSpPr txBox="1"/>
          <p:nvPr/>
        </p:nvSpPr>
        <p:spPr>
          <a:xfrm>
            <a:off x="21049096" y="33764908"/>
            <a:ext cx="442750" cy="461665"/>
          </a:xfrm>
          <a:prstGeom prst="rect">
            <a:avLst/>
          </a:prstGeom>
          <a:noFill/>
        </p:spPr>
        <p:txBody>
          <a:bodyPr wrap="none" rtlCol="0">
            <a:spAutoFit/>
          </a:bodyPr>
          <a:lstStyle/>
          <a:p>
            <a:r>
              <a:rPr kumimoji="1" lang="en-US" altLang="ja-JP" sz="2400" dirty="0">
                <a:latin typeface="BIZ UDPゴシック" panose="020B0400000000000000" pitchFamily="50" charset="-128"/>
                <a:ea typeface="BIZ UDPゴシック" panose="020B0400000000000000" pitchFamily="50" charset="-128"/>
              </a:rPr>
              <a:t>+</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144" name="テキスト ボックス 143">
            <a:extLst>
              <a:ext uri="{FF2B5EF4-FFF2-40B4-BE49-F238E27FC236}">
                <a16:creationId xmlns:a16="http://schemas.microsoft.com/office/drawing/2014/main" id="{16B0D557-4699-0BAC-AC78-101F8C9FD952}"/>
              </a:ext>
            </a:extLst>
          </p:cNvPr>
          <p:cNvSpPr txBox="1"/>
          <p:nvPr/>
        </p:nvSpPr>
        <p:spPr>
          <a:xfrm>
            <a:off x="27461053" y="31933234"/>
            <a:ext cx="442750" cy="461665"/>
          </a:xfrm>
          <a:prstGeom prst="rect">
            <a:avLst/>
          </a:prstGeom>
          <a:noFill/>
        </p:spPr>
        <p:txBody>
          <a:bodyPr wrap="none" rtlCol="0">
            <a:spAutoFit/>
          </a:bodyPr>
          <a:lstStyle/>
          <a:p>
            <a:r>
              <a:rPr kumimoji="1" lang="en-US" altLang="ja-JP" sz="2400" dirty="0">
                <a:latin typeface="BIZ UDPゴシック" panose="020B0400000000000000" pitchFamily="50" charset="-128"/>
                <a:ea typeface="BIZ UDPゴシック" panose="020B0400000000000000" pitchFamily="50" charset="-128"/>
              </a:rPr>
              <a:t>=</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145" name="テキスト ボックス 144">
            <a:extLst>
              <a:ext uri="{FF2B5EF4-FFF2-40B4-BE49-F238E27FC236}">
                <a16:creationId xmlns:a16="http://schemas.microsoft.com/office/drawing/2014/main" id="{4B50CD58-1297-A2CC-8F8D-BC2406C80A1B}"/>
              </a:ext>
            </a:extLst>
          </p:cNvPr>
          <p:cNvSpPr txBox="1"/>
          <p:nvPr/>
        </p:nvSpPr>
        <p:spPr>
          <a:xfrm>
            <a:off x="27510151" y="33745850"/>
            <a:ext cx="442750" cy="461665"/>
          </a:xfrm>
          <a:prstGeom prst="rect">
            <a:avLst/>
          </a:prstGeom>
          <a:noFill/>
        </p:spPr>
        <p:txBody>
          <a:bodyPr wrap="none" rtlCol="0">
            <a:spAutoFit/>
          </a:bodyPr>
          <a:lstStyle/>
          <a:p>
            <a:r>
              <a:rPr kumimoji="1" lang="en-US" altLang="ja-JP" sz="2400" dirty="0">
                <a:latin typeface="BIZ UDPゴシック" panose="020B0400000000000000" pitchFamily="50" charset="-128"/>
                <a:ea typeface="BIZ UDPゴシック" panose="020B0400000000000000" pitchFamily="50" charset="-128"/>
              </a:rPr>
              <a:t>=</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146" name="テキスト ボックス 145">
            <a:extLst>
              <a:ext uri="{FF2B5EF4-FFF2-40B4-BE49-F238E27FC236}">
                <a16:creationId xmlns:a16="http://schemas.microsoft.com/office/drawing/2014/main" id="{591F5B84-DC63-79E8-4317-AC7C26042308}"/>
              </a:ext>
            </a:extLst>
          </p:cNvPr>
          <p:cNvSpPr txBox="1"/>
          <p:nvPr/>
        </p:nvSpPr>
        <p:spPr>
          <a:xfrm>
            <a:off x="19523325" y="31026643"/>
            <a:ext cx="2570206" cy="461665"/>
          </a:xfrm>
          <a:prstGeom prst="rect">
            <a:avLst/>
          </a:prstGeom>
          <a:noFill/>
        </p:spPr>
        <p:txBody>
          <a:bodyPr wrap="square" rtlCol="0">
            <a:spAutoFit/>
          </a:bodyPr>
          <a:lstStyle/>
          <a:p>
            <a:r>
              <a:rPr kumimoji="1" lang="ja-JP" altLang="en-US" sz="2400" u="sng" dirty="0">
                <a:latin typeface="BIZ UDPゴシック" panose="020B0400000000000000" pitchFamily="50" charset="-128"/>
                <a:ea typeface="BIZ UDPゴシック" panose="020B0400000000000000" pitchFamily="50" charset="-128"/>
              </a:rPr>
              <a:t>データの生成</a:t>
            </a:r>
          </a:p>
        </p:txBody>
      </p:sp>
      <p:sp>
        <p:nvSpPr>
          <p:cNvPr id="147" name="テキスト ボックス 146">
            <a:extLst>
              <a:ext uri="{FF2B5EF4-FFF2-40B4-BE49-F238E27FC236}">
                <a16:creationId xmlns:a16="http://schemas.microsoft.com/office/drawing/2014/main" id="{8E0CE1B7-EF7B-58CF-952B-8D69471F050F}"/>
              </a:ext>
            </a:extLst>
          </p:cNvPr>
          <p:cNvSpPr txBox="1"/>
          <p:nvPr/>
        </p:nvSpPr>
        <p:spPr>
          <a:xfrm>
            <a:off x="19494179" y="34887641"/>
            <a:ext cx="5773899" cy="461665"/>
          </a:xfrm>
          <a:prstGeom prst="rect">
            <a:avLst/>
          </a:prstGeom>
          <a:noFill/>
        </p:spPr>
        <p:txBody>
          <a:bodyPr wrap="square" rtlCol="0">
            <a:spAutoFit/>
          </a:bodyPr>
          <a:lstStyle/>
          <a:p>
            <a:r>
              <a:rPr kumimoji="1" lang="ja-JP" altLang="en-US" sz="2400" u="sng" dirty="0">
                <a:latin typeface="BIZ UDPゴシック" panose="020B0400000000000000" pitchFamily="50" charset="-128"/>
                <a:ea typeface="BIZ UDPゴシック" panose="020B0400000000000000" pitchFamily="50" charset="-128"/>
              </a:rPr>
              <a:t>デコンボリューション</a:t>
            </a:r>
            <a:r>
              <a:rPr kumimoji="1" lang="en-US" altLang="ja-JP" sz="2400" u="sng" dirty="0">
                <a:latin typeface="BIZ UDPゴシック" panose="020B0400000000000000" pitchFamily="50" charset="-128"/>
                <a:ea typeface="BIZ UDPゴシック" panose="020B0400000000000000" pitchFamily="50" charset="-128"/>
              </a:rPr>
              <a:t>(</a:t>
            </a:r>
            <a:r>
              <a:rPr kumimoji="1" lang="ja-JP" altLang="en-US" sz="2400" u="sng" dirty="0">
                <a:latin typeface="BIZ UDPゴシック" panose="020B0400000000000000" pitchFamily="50" charset="-128"/>
                <a:ea typeface="BIZ UDPゴシック" panose="020B0400000000000000" pitchFamily="50" charset="-128"/>
              </a:rPr>
              <a:t>独立成分分析</a:t>
            </a:r>
            <a:r>
              <a:rPr kumimoji="1" lang="en-US" altLang="ja-JP" sz="2400" u="sng" dirty="0">
                <a:latin typeface="BIZ UDPゴシック" panose="020B0400000000000000" pitchFamily="50" charset="-128"/>
                <a:ea typeface="BIZ UDPゴシック" panose="020B0400000000000000" pitchFamily="50" charset="-128"/>
              </a:rPr>
              <a:t>)</a:t>
            </a:r>
            <a:endParaRPr kumimoji="1" lang="ja-JP" altLang="en-US" sz="2400" u="sng" dirty="0">
              <a:latin typeface="BIZ UDPゴシック" panose="020B0400000000000000" pitchFamily="50" charset="-128"/>
              <a:ea typeface="BIZ UDPゴシック" panose="020B0400000000000000" pitchFamily="50" charset="-128"/>
            </a:endParaRPr>
          </a:p>
        </p:txBody>
      </p:sp>
      <p:sp>
        <p:nvSpPr>
          <p:cNvPr id="148" name="テキスト ボックス 147">
            <a:extLst>
              <a:ext uri="{FF2B5EF4-FFF2-40B4-BE49-F238E27FC236}">
                <a16:creationId xmlns:a16="http://schemas.microsoft.com/office/drawing/2014/main" id="{1209134A-FD64-184A-E493-BD9F0F744295}"/>
              </a:ext>
            </a:extLst>
          </p:cNvPr>
          <p:cNvSpPr txBox="1"/>
          <p:nvPr/>
        </p:nvSpPr>
        <p:spPr>
          <a:xfrm>
            <a:off x="22689185" y="32055628"/>
            <a:ext cx="442750" cy="461665"/>
          </a:xfrm>
          <a:prstGeom prst="rect">
            <a:avLst/>
          </a:prstGeom>
          <a:noFill/>
        </p:spPr>
        <p:txBody>
          <a:bodyPr wrap="none" rtlCol="0">
            <a:spAutoFit/>
          </a:bodyPr>
          <a:lstStyle/>
          <a:p>
            <a:r>
              <a:rPr kumimoji="1" lang="en-US" altLang="ja-JP" sz="2400" dirty="0">
                <a:latin typeface="BIZ UDPゴシック" panose="020B0400000000000000" pitchFamily="50" charset="-128"/>
                <a:ea typeface="BIZ UDPゴシック" panose="020B0400000000000000" pitchFamily="50" charset="-128"/>
              </a:rPr>
              <a:t>×</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130" name="テキスト ボックス 129">
            <a:extLst>
              <a:ext uri="{FF2B5EF4-FFF2-40B4-BE49-F238E27FC236}">
                <a16:creationId xmlns:a16="http://schemas.microsoft.com/office/drawing/2014/main" id="{379A03B7-8EBD-7F31-B406-AC1065BB8A99}"/>
              </a:ext>
            </a:extLst>
          </p:cNvPr>
          <p:cNvSpPr txBox="1"/>
          <p:nvPr/>
        </p:nvSpPr>
        <p:spPr>
          <a:xfrm>
            <a:off x="21535847" y="31386556"/>
            <a:ext cx="845282" cy="400110"/>
          </a:xfrm>
          <a:prstGeom prst="rect">
            <a:avLst/>
          </a:prstGeom>
          <a:noFill/>
        </p:spPr>
        <p:txBody>
          <a:bodyPr wrap="square" rtlCol="0">
            <a:spAutoFit/>
          </a:bodyPr>
          <a:lstStyle/>
          <a:p>
            <a:r>
              <a:rPr kumimoji="1" lang="ja-JP" altLang="en-US" sz="2000" dirty="0">
                <a:latin typeface="BIZ UDPゴシック" panose="020B0400000000000000" pitchFamily="50" charset="-128"/>
                <a:ea typeface="BIZ UDPゴシック" panose="020B0400000000000000" pitchFamily="50" charset="-128"/>
              </a:rPr>
              <a:t>ノイズ</a:t>
            </a:r>
          </a:p>
        </p:txBody>
      </p:sp>
      <p:sp>
        <p:nvSpPr>
          <p:cNvPr id="149" name="テキスト ボックス 148">
            <a:extLst>
              <a:ext uri="{FF2B5EF4-FFF2-40B4-BE49-F238E27FC236}">
                <a16:creationId xmlns:a16="http://schemas.microsoft.com/office/drawing/2014/main" id="{4383CDCC-483B-1233-E17B-59612ADA6997}"/>
              </a:ext>
            </a:extLst>
          </p:cNvPr>
          <p:cNvSpPr txBox="1"/>
          <p:nvPr/>
        </p:nvSpPr>
        <p:spPr>
          <a:xfrm>
            <a:off x="22708235" y="33748193"/>
            <a:ext cx="442750" cy="461665"/>
          </a:xfrm>
          <a:prstGeom prst="rect">
            <a:avLst/>
          </a:prstGeom>
          <a:noFill/>
        </p:spPr>
        <p:txBody>
          <a:bodyPr wrap="none" rtlCol="0">
            <a:spAutoFit/>
          </a:bodyPr>
          <a:lstStyle/>
          <a:p>
            <a:r>
              <a:rPr kumimoji="1" lang="en-US" altLang="ja-JP" sz="2400" dirty="0">
                <a:latin typeface="BIZ UDPゴシック" panose="020B0400000000000000" pitchFamily="50" charset="-128"/>
                <a:ea typeface="BIZ UDPゴシック" panose="020B0400000000000000" pitchFamily="50" charset="-128"/>
              </a:rPr>
              <a:t>×</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150" name="左大かっこ 149">
            <a:extLst>
              <a:ext uri="{FF2B5EF4-FFF2-40B4-BE49-F238E27FC236}">
                <a16:creationId xmlns:a16="http://schemas.microsoft.com/office/drawing/2014/main" id="{15CE1053-24C7-8418-9C61-F1F52DB2DD91}"/>
              </a:ext>
            </a:extLst>
          </p:cNvPr>
          <p:cNvSpPr/>
          <p:nvPr/>
        </p:nvSpPr>
        <p:spPr>
          <a:xfrm>
            <a:off x="21105740" y="31718188"/>
            <a:ext cx="299768" cy="2963741"/>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1" name="左大かっこ 150">
            <a:extLst>
              <a:ext uri="{FF2B5EF4-FFF2-40B4-BE49-F238E27FC236}">
                <a16:creationId xmlns:a16="http://schemas.microsoft.com/office/drawing/2014/main" id="{5DEEA42C-3D1A-39D9-DA80-EF071E7E3B05}"/>
              </a:ext>
            </a:extLst>
          </p:cNvPr>
          <p:cNvSpPr/>
          <p:nvPr/>
        </p:nvSpPr>
        <p:spPr>
          <a:xfrm flipH="1">
            <a:off x="22551274" y="31671932"/>
            <a:ext cx="150100" cy="3009998"/>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4" name="テキスト ボックス 153">
            <a:extLst>
              <a:ext uri="{FF2B5EF4-FFF2-40B4-BE49-F238E27FC236}">
                <a16:creationId xmlns:a16="http://schemas.microsoft.com/office/drawing/2014/main" id="{0798CCF0-FDB4-7CC8-F5A5-6F752B58152A}"/>
              </a:ext>
            </a:extLst>
          </p:cNvPr>
          <p:cNvSpPr txBox="1"/>
          <p:nvPr/>
        </p:nvSpPr>
        <p:spPr>
          <a:xfrm>
            <a:off x="19348657" y="39421981"/>
            <a:ext cx="6793348" cy="1569660"/>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その結果、デコンボリューション前に比べ、デコンボリューション後の方が、スペクトルマッチングの結果得られた類似度が高い方にややシフトしていたことから、デコンボリューションの効果が確認</a:t>
            </a:r>
          </a:p>
        </p:txBody>
      </p:sp>
      <p:pic>
        <p:nvPicPr>
          <p:cNvPr id="155" name="図 154">
            <a:extLst>
              <a:ext uri="{FF2B5EF4-FFF2-40B4-BE49-F238E27FC236}">
                <a16:creationId xmlns:a16="http://schemas.microsoft.com/office/drawing/2014/main" id="{AD04D1BC-471E-CB3C-35DE-4CC007E53B4D}"/>
              </a:ext>
            </a:extLst>
          </p:cNvPr>
          <p:cNvPicPr>
            <a:picLocks noChangeAspect="1"/>
          </p:cNvPicPr>
          <p:nvPr/>
        </p:nvPicPr>
        <p:blipFill>
          <a:blip r:embed="rId34"/>
          <a:stretch>
            <a:fillRect/>
          </a:stretch>
        </p:blipFill>
        <p:spPr>
          <a:xfrm>
            <a:off x="24383544" y="14676524"/>
            <a:ext cx="5146690" cy="3220796"/>
          </a:xfrm>
          <a:prstGeom prst="rect">
            <a:avLst/>
          </a:prstGeom>
        </p:spPr>
      </p:pic>
      <p:pic>
        <p:nvPicPr>
          <p:cNvPr id="156" name="図 155">
            <a:extLst>
              <a:ext uri="{FF2B5EF4-FFF2-40B4-BE49-F238E27FC236}">
                <a16:creationId xmlns:a16="http://schemas.microsoft.com/office/drawing/2014/main" id="{580622DA-F0B6-C075-BE0C-FE9CAC335B51}"/>
              </a:ext>
            </a:extLst>
          </p:cNvPr>
          <p:cNvPicPr>
            <a:picLocks noChangeAspect="1"/>
          </p:cNvPicPr>
          <p:nvPr/>
        </p:nvPicPr>
        <p:blipFill rotWithShape="1">
          <a:blip r:embed="rId35"/>
          <a:srcRect l="27500" r="4330"/>
          <a:stretch/>
        </p:blipFill>
        <p:spPr>
          <a:xfrm>
            <a:off x="24710735" y="11886770"/>
            <a:ext cx="4133146" cy="2759899"/>
          </a:xfrm>
          <a:prstGeom prst="rect">
            <a:avLst/>
          </a:prstGeom>
        </p:spPr>
      </p:pic>
      <p:sp>
        <p:nvSpPr>
          <p:cNvPr id="158" name="テキスト ボックス 157">
            <a:extLst>
              <a:ext uri="{FF2B5EF4-FFF2-40B4-BE49-F238E27FC236}">
                <a16:creationId xmlns:a16="http://schemas.microsoft.com/office/drawing/2014/main" id="{0890FEE9-DE3D-D135-7969-373D5B987C0A}"/>
              </a:ext>
            </a:extLst>
          </p:cNvPr>
          <p:cNvSpPr txBox="1"/>
          <p:nvPr/>
        </p:nvSpPr>
        <p:spPr>
          <a:xfrm>
            <a:off x="1591689" y="41188963"/>
            <a:ext cx="27847759" cy="1384995"/>
          </a:xfrm>
          <a:prstGeom prst="rect">
            <a:avLst/>
          </a:prstGeom>
          <a:noFill/>
        </p:spPr>
        <p:txBody>
          <a:bodyPr wrap="square">
            <a:spAutoFit/>
          </a:bodyPr>
          <a:lstStyle/>
          <a:p>
            <a:r>
              <a:rPr kumimoji="1" lang="ja-JP" altLang="en-US" sz="2800" dirty="0">
                <a:latin typeface="BIZ UDPゴシック" panose="020B0400000000000000" pitchFamily="50" charset="-128"/>
                <a:ea typeface="BIZ UDPゴシック" panose="020B0400000000000000" pitchFamily="50" charset="-128"/>
              </a:rPr>
              <a:t>スペクトル方向を独立として独立成分分析を行い、その結果を初期値として</a:t>
            </a:r>
            <a:r>
              <a:rPr kumimoji="1" lang="en-US" altLang="ja-JP" sz="2800" dirty="0">
                <a:latin typeface="BIZ UDPゴシック" panose="020B0400000000000000" pitchFamily="50" charset="-128"/>
                <a:ea typeface="BIZ UDPゴシック" panose="020B0400000000000000" pitchFamily="50" charset="-128"/>
              </a:rPr>
              <a:t>ALS</a:t>
            </a:r>
            <a:r>
              <a:rPr kumimoji="1" lang="ja-JP" altLang="en-US" sz="2800" dirty="0">
                <a:latin typeface="BIZ UDPゴシック" panose="020B0400000000000000" pitchFamily="50" charset="-128"/>
                <a:ea typeface="BIZ UDPゴシック" panose="020B0400000000000000" pitchFamily="50" charset="-128"/>
              </a:rPr>
              <a:t>を用いたデコンボリューションを、メタボロミクスの</a:t>
            </a:r>
            <a:r>
              <a:rPr kumimoji="1" lang="en-US" altLang="ja-JP" sz="2800" dirty="0">
                <a:latin typeface="BIZ UDPゴシック" panose="020B0400000000000000" pitchFamily="50" charset="-128"/>
                <a:ea typeface="BIZ UDPゴシック" panose="020B0400000000000000" pitchFamily="50" charset="-128"/>
              </a:rPr>
              <a:t>DIA</a:t>
            </a:r>
            <a:r>
              <a:rPr kumimoji="1" lang="ja-JP" altLang="en-US" sz="2800" dirty="0">
                <a:latin typeface="BIZ UDPゴシック" panose="020B0400000000000000" pitchFamily="50" charset="-128"/>
                <a:ea typeface="BIZ UDPゴシック" panose="020B0400000000000000" pitchFamily="50" charset="-128"/>
              </a:rPr>
              <a:t>のデータ</a:t>
            </a:r>
            <a:r>
              <a:rPr kumimoji="1" lang="en-US" altLang="ja-JP" sz="2800" dirty="0">
                <a:latin typeface="BIZ UDPゴシック" panose="020B0400000000000000" pitchFamily="50" charset="-128"/>
                <a:ea typeface="BIZ UDPゴシック" panose="020B0400000000000000" pitchFamily="50" charset="-128"/>
              </a:rPr>
              <a:t>(MS-DIAL)</a:t>
            </a:r>
            <a:r>
              <a:rPr kumimoji="1" lang="ja-JP" altLang="en-US" sz="2800" dirty="0">
                <a:latin typeface="BIZ UDPゴシック" panose="020B0400000000000000" pitchFamily="50" charset="-128"/>
                <a:ea typeface="BIZ UDPゴシック" panose="020B0400000000000000" pitchFamily="50" charset="-128"/>
              </a:rPr>
              <a:t>と、プロテオミクスの</a:t>
            </a:r>
            <a:r>
              <a:rPr kumimoji="1" lang="en-US" altLang="ja-JP" sz="2800" dirty="0">
                <a:latin typeface="BIZ UDPゴシック" panose="020B0400000000000000" pitchFamily="50" charset="-128"/>
                <a:ea typeface="BIZ UDPゴシック" panose="020B0400000000000000" pitchFamily="50" charset="-128"/>
              </a:rPr>
              <a:t>DIA</a:t>
            </a:r>
            <a:r>
              <a:rPr kumimoji="1" lang="ja-JP" altLang="en-US" sz="2800" dirty="0">
                <a:latin typeface="BIZ UDPゴシック" panose="020B0400000000000000" pitchFamily="50" charset="-128"/>
                <a:ea typeface="BIZ UDPゴシック" panose="020B0400000000000000" pitchFamily="50" charset="-128"/>
              </a:rPr>
              <a:t>のデータ</a:t>
            </a:r>
            <a:r>
              <a:rPr kumimoji="1" lang="en-US" altLang="ja-JP" sz="2800" dirty="0">
                <a:latin typeface="BIZ UDPゴシック" panose="020B0400000000000000" pitchFamily="50" charset="-128"/>
                <a:ea typeface="BIZ UDPゴシック" panose="020B0400000000000000" pitchFamily="50" charset="-128"/>
              </a:rPr>
              <a:t>(Specter)</a:t>
            </a:r>
            <a:r>
              <a:rPr kumimoji="1" lang="ja-JP" altLang="en-US" sz="2800" dirty="0">
                <a:latin typeface="BIZ UDPゴシック" panose="020B0400000000000000" pitchFamily="50" charset="-128"/>
                <a:ea typeface="BIZ UDPゴシック" panose="020B0400000000000000" pitchFamily="50" charset="-128"/>
              </a:rPr>
              <a:t>に適用した。それぞれデコンボリューションを行い、スペクトルライブラリとの類似度を確認した結果、</a:t>
            </a:r>
            <a:r>
              <a:rPr kumimoji="1" lang="en-US" altLang="ja-JP" sz="2800" dirty="0">
                <a:latin typeface="BIZ UDPゴシック" panose="020B0400000000000000" pitchFamily="50" charset="-128"/>
                <a:ea typeface="BIZ UDPゴシック" panose="020B0400000000000000" pitchFamily="50" charset="-128"/>
              </a:rPr>
              <a:t> DIA</a:t>
            </a:r>
            <a:r>
              <a:rPr kumimoji="1" lang="ja-JP" altLang="en-US" sz="2800" dirty="0">
                <a:latin typeface="BIZ UDPゴシック" panose="020B0400000000000000" pitchFamily="50" charset="-128"/>
                <a:ea typeface="BIZ UDPゴシック" panose="020B0400000000000000" pitchFamily="50" charset="-128"/>
              </a:rPr>
              <a:t>のデータはいずれも分離が十分出来ていることが確認できた。またクロマトグラムが完全に重なった場合の例として</a:t>
            </a:r>
            <a:r>
              <a:rPr kumimoji="1" lang="en-US" altLang="ja-JP" sz="2800" dirty="0">
                <a:latin typeface="BIZ UDPゴシック" panose="020B0400000000000000" pitchFamily="50" charset="-128"/>
                <a:ea typeface="BIZ UDPゴシック" panose="020B0400000000000000" pitchFamily="50" charset="-128"/>
              </a:rPr>
              <a:t>AIF</a:t>
            </a:r>
            <a:r>
              <a:rPr kumimoji="1" lang="ja-JP" altLang="en-US" sz="2800" dirty="0">
                <a:latin typeface="BIZ UDPゴシック" panose="020B0400000000000000" pitchFamily="50" charset="-128"/>
                <a:ea typeface="BIZ UDPゴシック" panose="020B0400000000000000" pitchFamily="50" charset="-128"/>
              </a:rPr>
              <a:t>に本手法を適用した結果、</a:t>
            </a:r>
            <a:r>
              <a:rPr kumimoji="1" lang="en-US" altLang="ja-JP" sz="2800" dirty="0">
                <a:latin typeface="BIZ UDPゴシック" panose="020B0400000000000000" pitchFamily="50" charset="-128"/>
                <a:ea typeface="BIZ UDPゴシック" panose="020B0400000000000000" pitchFamily="50" charset="-128"/>
              </a:rPr>
              <a:t>2</a:t>
            </a:r>
            <a:r>
              <a:rPr kumimoji="1" lang="ja-JP" altLang="en-US" sz="2800" dirty="0">
                <a:latin typeface="BIZ UDPゴシック" panose="020B0400000000000000" pitchFamily="50" charset="-128"/>
                <a:ea typeface="BIZ UDPゴシック" panose="020B0400000000000000" pitchFamily="50" charset="-128"/>
              </a:rPr>
              <a:t>段階のデコンボリューションにより、分離が十分出来ることが確認できた</a:t>
            </a:r>
          </a:p>
        </p:txBody>
      </p:sp>
      <p:pic>
        <p:nvPicPr>
          <p:cNvPr id="39" name="図 38">
            <a:extLst>
              <a:ext uri="{FF2B5EF4-FFF2-40B4-BE49-F238E27FC236}">
                <a16:creationId xmlns:a16="http://schemas.microsoft.com/office/drawing/2014/main" id="{62AE0117-6AAE-B5F9-B9E9-474AD94FD62D}"/>
              </a:ext>
            </a:extLst>
          </p:cNvPr>
          <p:cNvPicPr>
            <a:picLocks noChangeAspect="1"/>
          </p:cNvPicPr>
          <p:nvPr/>
        </p:nvPicPr>
        <p:blipFill rotWithShape="1">
          <a:blip r:embed="rId36"/>
          <a:srcRect l="6986" t="20728" b="15071"/>
          <a:stretch/>
        </p:blipFill>
        <p:spPr>
          <a:xfrm>
            <a:off x="26246646" y="37778343"/>
            <a:ext cx="3671411" cy="1541017"/>
          </a:xfrm>
          <a:prstGeom prst="rect">
            <a:avLst/>
          </a:prstGeom>
        </p:spPr>
      </p:pic>
      <p:pic>
        <p:nvPicPr>
          <p:cNvPr id="45" name="図 44">
            <a:extLst>
              <a:ext uri="{FF2B5EF4-FFF2-40B4-BE49-F238E27FC236}">
                <a16:creationId xmlns:a16="http://schemas.microsoft.com/office/drawing/2014/main" id="{511B9EE4-3105-AA72-1740-22D733DCFEE6}"/>
              </a:ext>
            </a:extLst>
          </p:cNvPr>
          <p:cNvPicPr>
            <a:picLocks noChangeAspect="1"/>
          </p:cNvPicPr>
          <p:nvPr/>
        </p:nvPicPr>
        <p:blipFill rotWithShape="1">
          <a:blip r:embed="rId37"/>
          <a:srcRect l="6986" t="23415" r="7402" b="14570"/>
          <a:stretch/>
        </p:blipFill>
        <p:spPr>
          <a:xfrm>
            <a:off x="26295016" y="39421827"/>
            <a:ext cx="3379281" cy="1488534"/>
          </a:xfrm>
          <a:prstGeom prst="rect">
            <a:avLst/>
          </a:prstGeom>
        </p:spPr>
      </p:pic>
      <p:sp>
        <p:nvSpPr>
          <p:cNvPr id="57" name="矢印: 下 56">
            <a:extLst>
              <a:ext uri="{FF2B5EF4-FFF2-40B4-BE49-F238E27FC236}">
                <a16:creationId xmlns:a16="http://schemas.microsoft.com/office/drawing/2014/main" id="{0BBCC63D-763C-E8A3-FCA9-123EA2C246E1}"/>
              </a:ext>
            </a:extLst>
          </p:cNvPr>
          <p:cNvSpPr/>
          <p:nvPr/>
        </p:nvSpPr>
        <p:spPr>
          <a:xfrm rot="16200000">
            <a:off x="18222784" y="4182140"/>
            <a:ext cx="955097" cy="802317"/>
          </a:xfrm>
          <a:prstGeom prst="downArrow">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BIZ UDPゴシック" panose="020B0400000000000000" pitchFamily="50" charset="-128"/>
              <a:ea typeface="BIZ UDPゴシック" panose="020B0400000000000000" pitchFamily="50" charset="-128"/>
            </a:endParaRPr>
          </a:p>
        </p:txBody>
      </p:sp>
      <p:sp>
        <p:nvSpPr>
          <p:cNvPr id="64" name="テキスト ボックス 63">
            <a:extLst>
              <a:ext uri="{FF2B5EF4-FFF2-40B4-BE49-F238E27FC236}">
                <a16:creationId xmlns:a16="http://schemas.microsoft.com/office/drawing/2014/main" id="{B2EBFEC0-DDC7-CF48-B7E9-23A8D21B75AA}"/>
              </a:ext>
            </a:extLst>
          </p:cNvPr>
          <p:cNvSpPr txBox="1"/>
          <p:nvPr/>
        </p:nvSpPr>
        <p:spPr>
          <a:xfrm>
            <a:off x="14097388" y="4225231"/>
            <a:ext cx="3904033" cy="584775"/>
          </a:xfrm>
          <a:prstGeom prst="rect">
            <a:avLst/>
          </a:prstGeom>
          <a:noFill/>
        </p:spPr>
        <p:txBody>
          <a:bodyPr wrap="square">
            <a:spAutoFit/>
          </a:bodyPr>
          <a:lstStyle/>
          <a:p>
            <a:r>
              <a:rPr kumimoji="1" lang="ja-JP" altLang="en-US" sz="3200" dirty="0">
                <a:latin typeface="BIZ UDPゴシック" panose="020B0400000000000000" pitchFamily="50" charset="-128"/>
                <a:ea typeface="BIZ UDPゴシック" panose="020B0400000000000000" pitchFamily="50" charset="-128"/>
              </a:rPr>
              <a:t>デコンボリューション</a:t>
            </a:r>
            <a:endParaRPr kumimoji="1" lang="en-US" altLang="ja-JP" sz="3200" dirty="0">
              <a:latin typeface="BIZ UDPゴシック" panose="020B0400000000000000" pitchFamily="50" charset="-128"/>
              <a:ea typeface="BIZ UDPゴシック" panose="020B0400000000000000" pitchFamily="50" charset="-128"/>
            </a:endParaRPr>
          </a:p>
        </p:txBody>
      </p:sp>
      <p:sp>
        <p:nvSpPr>
          <p:cNvPr id="66" name="テキスト ボックス 65">
            <a:extLst>
              <a:ext uri="{FF2B5EF4-FFF2-40B4-BE49-F238E27FC236}">
                <a16:creationId xmlns:a16="http://schemas.microsoft.com/office/drawing/2014/main" id="{20DC4C2B-2BAA-106C-4B8F-430B5BC84744}"/>
              </a:ext>
            </a:extLst>
          </p:cNvPr>
          <p:cNvSpPr txBox="1"/>
          <p:nvPr/>
        </p:nvSpPr>
        <p:spPr>
          <a:xfrm>
            <a:off x="17922534" y="10225742"/>
            <a:ext cx="11631670" cy="830997"/>
          </a:xfrm>
          <a:prstGeom prst="rect">
            <a:avLst/>
          </a:prstGeom>
          <a:noFill/>
        </p:spPr>
        <p:txBody>
          <a:bodyPr wrap="square">
            <a:spAutoFit/>
          </a:bodyPr>
          <a:lstStyle/>
          <a:p>
            <a:r>
              <a:rPr lang="en-US" altLang="ja-JP" sz="2400" dirty="0">
                <a:latin typeface="BIZ UDPゴシック" panose="020B0400000000000000" pitchFamily="50" charset="-128"/>
                <a:ea typeface="BIZ UDPゴシック" panose="020B0400000000000000" pitchFamily="50" charset="-128"/>
              </a:rPr>
              <a:t>[1] Yamamoto H. et al., </a:t>
            </a:r>
            <a:r>
              <a:rPr lang="en-US" altLang="ja-JP" sz="2400" dirty="0" err="1">
                <a:latin typeface="BIZ UDPゴシック" panose="020B0400000000000000" pitchFamily="50" charset="-128"/>
                <a:ea typeface="BIZ UDPゴシック" panose="020B0400000000000000" pitchFamily="50" charset="-128"/>
              </a:rPr>
              <a:t>Biochem</a:t>
            </a:r>
            <a:r>
              <a:rPr lang="en-US" altLang="ja-JP" sz="2400" dirty="0">
                <a:latin typeface="BIZ UDPゴシック" panose="020B0400000000000000" pitchFamily="50" charset="-128"/>
                <a:ea typeface="BIZ UDPゴシック" panose="020B0400000000000000" pitchFamily="50" charset="-128"/>
              </a:rPr>
              <a:t>. Eng. Journal, 3, 149-156 (2006). </a:t>
            </a:r>
          </a:p>
          <a:p>
            <a:r>
              <a:rPr lang="en-US" altLang="ja-JP" sz="2400" dirty="0">
                <a:latin typeface="BIZ UDPゴシック" panose="020B0400000000000000" pitchFamily="50" charset="-128"/>
                <a:ea typeface="BIZ UDPゴシック" panose="020B0400000000000000" pitchFamily="50" charset="-128"/>
              </a:rPr>
              <a:t>[2] </a:t>
            </a:r>
            <a:r>
              <a:rPr lang="ja-JP" altLang="en-US" sz="2400" dirty="0">
                <a:latin typeface="BIZ UDPゴシック" panose="020B0400000000000000" pitchFamily="50" charset="-128"/>
                <a:ea typeface="BIZ UDPゴシック" panose="020B0400000000000000" pitchFamily="50" charset="-128"/>
              </a:rPr>
              <a:t>⼭本博之ら，第 </a:t>
            </a:r>
            <a:r>
              <a:rPr lang="en-US" altLang="ja-JP" sz="2400" dirty="0">
                <a:latin typeface="BIZ UDPゴシック" panose="020B0400000000000000" pitchFamily="50" charset="-128"/>
                <a:ea typeface="BIZ UDPゴシック" panose="020B0400000000000000" pitchFamily="50" charset="-128"/>
              </a:rPr>
              <a:t>49 </a:t>
            </a:r>
            <a:r>
              <a:rPr lang="ja-JP" altLang="en-US" sz="2400" dirty="0">
                <a:latin typeface="BIZ UDPゴシック" panose="020B0400000000000000" pitchFamily="50" charset="-128"/>
                <a:ea typeface="BIZ UDPゴシック" panose="020B0400000000000000" pitchFamily="50" charset="-128"/>
              </a:rPr>
              <a:t>回 ⾃動制御連合講演会 </a:t>
            </a:r>
            <a:r>
              <a:rPr lang="en-US" altLang="ja-JP" sz="2400" dirty="0">
                <a:latin typeface="BIZ UDPゴシック" panose="020B0400000000000000" pitchFamily="50" charset="-128"/>
                <a:ea typeface="BIZ UDPゴシック" panose="020B0400000000000000" pitchFamily="50" charset="-128"/>
              </a:rPr>
              <a:t>(2006). </a:t>
            </a:r>
            <a:endParaRPr lang="ja-JP" altLang="en-US" sz="2400" dirty="0">
              <a:latin typeface="BIZ UDPゴシック" panose="020B0400000000000000" pitchFamily="50" charset="-128"/>
              <a:ea typeface="BIZ UDPゴシック" panose="020B0400000000000000" pitchFamily="50" charset="-128"/>
            </a:endParaRPr>
          </a:p>
        </p:txBody>
      </p:sp>
      <p:sp>
        <p:nvSpPr>
          <p:cNvPr id="73" name="テキスト ボックス 72">
            <a:extLst>
              <a:ext uri="{FF2B5EF4-FFF2-40B4-BE49-F238E27FC236}">
                <a16:creationId xmlns:a16="http://schemas.microsoft.com/office/drawing/2014/main" id="{A807C98E-8FF0-E04D-90C7-29A904193C70}"/>
              </a:ext>
            </a:extLst>
          </p:cNvPr>
          <p:cNvSpPr txBox="1"/>
          <p:nvPr/>
        </p:nvSpPr>
        <p:spPr>
          <a:xfrm>
            <a:off x="6031303" y="2018703"/>
            <a:ext cx="22781101" cy="954107"/>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物質</a:t>
            </a:r>
            <a:r>
              <a:rPr kumimoji="1" lang="en-US" altLang="ja-JP" sz="2800" dirty="0">
                <a:latin typeface="BIZ UDPゴシック" panose="020B0400000000000000" pitchFamily="50" charset="-128"/>
                <a:ea typeface="BIZ UDPゴシック" panose="020B0400000000000000" pitchFamily="50" charset="-128"/>
              </a:rPr>
              <a:t>A</a:t>
            </a:r>
            <a:r>
              <a:rPr kumimoji="1" lang="ja-JP" altLang="en-US" sz="2800" dirty="0">
                <a:latin typeface="BIZ UDPゴシック" panose="020B0400000000000000" pitchFamily="50" charset="-128"/>
                <a:ea typeface="BIZ UDPゴシック" panose="020B0400000000000000" pitchFamily="50" charset="-128"/>
              </a:rPr>
              <a:t>と</a:t>
            </a:r>
            <a:r>
              <a:rPr kumimoji="1" lang="en-US" altLang="ja-JP" sz="2800" dirty="0">
                <a:latin typeface="BIZ UDPゴシック" panose="020B0400000000000000" pitchFamily="50" charset="-128"/>
                <a:ea typeface="BIZ UDPゴシック" panose="020B0400000000000000" pitchFamily="50" charset="-128"/>
              </a:rPr>
              <a:t>B</a:t>
            </a:r>
            <a:r>
              <a:rPr kumimoji="1" lang="ja-JP" altLang="en-US" sz="2800" dirty="0">
                <a:latin typeface="BIZ UDPゴシック" panose="020B0400000000000000" pitchFamily="50" charset="-128"/>
                <a:ea typeface="BIZ UDPゴシック" panose="020B0400000000000000" pitchFamily="50" charset="-128"/>
              </a:rPr>
              <a:t>が混ざった</a:t>
            </a:r>
            <a:r>
              <a:rPr kumimoji="1" lang="en-US" altLang="ja-JP" sz="2800" dirty="0">
                <a:latin typeface="BIZ UDPゴシック" panose="020B0400000000000000" pitchFamily="50" charset="-128"/>
                <a:ea typeface="BIZ UDPゴシック" panose="020B0400000000000000" pitchFamily="50" charset="-128"/>
              </a:rPr>
              <a:t>MS/MS</a:t>
            </a:r>
            <a:r>
              <a:rPr kumimoji="1" lang="ja-JP" altLang="en-US" sz="2800" dirty="0">
                <a:latin typeface="BIZ UDPゴシック" panose="020B0400000000000000" pitchFamily="50" charset="-128"/>
                <a:ea typeface="BIZ UDPゴシック" panose="020B0400000000000000" pitchFamily="50" charset="-128"/>
              </a:rPr>
              <a:t>スペクトルをデコンボリューションすることで、物質</a:t>
            </a:r>
            <a:r>
              <a:rPr kumimoji="1" lang="en-US" altLang="ja-JP" sz="2800" dirty="0">
                <a:latin typeface="BIZ UDPゴシック" panose="020B0400000000000000" pitchFamily="50" charset="-128"/>
                <a:ea typeface="BIZ UDPゴシック" panose="020B0400000000000000" pitchFamily="50" charset="-128"/>
              </a:rPr>
              <a:t>A</a:t>
            </a:r>
            <a:r>
              <a:rPr kumimoji="1" lang="ja-JP" altLang="en-US" sz="2800" dirty="0">
                <a:latin typeface="BIZ UDPゴシック" panose="020B0400000000000000" pitchFamily="50" charset="-128"/>
                <a:ea typeface="BIZ UDPゴシック" panose="020B0400000000000000" pitchFamily="50" charset="-128"/>
              </a:rPr>
              <a:t>と</a:t>
            </a:r>
            <a:r>
              <a:rPr kumimoji="1" lang="en-US" altLang="ja-JP" sz="2800" dirty="0">
                <a:latin typeface="BIZ UDPゴシック" panose="020B0400000000000000" pitchFamily="50" charset="-128"/>
                <a:ea typeface="BIZ UDPゴシック" panose="020B0400000000000000" pitchFamily="50" charset="-128"/>
              </a:rPr>
              <a:t>B</a:t>
            </a:r>
            <a:r>
              <a:rPr kumimoji="1" lang="ja-JP" altLang="en-US" sz="2800" dirty="0">
                <a:latin typeface="BIZ UDPゴシック" panose="020B0400000000000000" pitchFamily="50" charset="-128"/>
                <a:ea typeface="BIZ UDPゴシック" panose="020B0400000000000000" pitchFamily="50" charset="-128"/>
              </a:rPr>
              <a:t>の</a:t>
            </a:r>
            <a:r>
              <a:rPr kumimoji="1" lang="en-US" altLang="ja-JP" sz="2800" dirty="0">
                <a:latin typeface="BIZ UDPゴシック" panose="020B0400000000000000" pitchFamily="50" charset="-128"/>
                <a:ea typeface="BIZ UDPゴシック" panose="020B0400000000000000" pitchFamily="50" charset="-128"/>
              </a:rPr>
              <a:t>MS/MS</a:t>
            </a:r>
            <a:r>
              <a:rPr kumimoji="1" lang="ja-JP" altLang="en-US" sz="2800" dirty="0">
                <a:latin typeface="BIZ UDPゴシック" panose="020B0400000000000000" pitchFamily="50" charset="-128"/>
                <a:ea typeface="BIZ UDPゴシック" panose="020B0400000000000000" pitchFamily="50" charset="-128"/>
              </a:rPr>
              <a:t>スペクトルに分離出来、その後の標品の</a:t>
            </a:r>
            <a:r>
              <a:rPr kumimoji="1" lang="en-US" altLang="ja-JP" sz="2800" dirty="0">
                <a:latin typeface="BIZ UDPゴシック" panose="020B0400000000000000" pitchFamily="50" charset="-128"/>
                <a:ea typeface="BIZ UDPゴシック" panose="020B0400000000000000" pitchFamily="50" charset="-128"/>
              </a:rPr>
              <a:t>MS/MS</a:t>
            </a:r>
            <a:r>
              <a:rPr kumimoji="1" lang="ja-JP" altLang="en-US" sz="2800" dirty="0">
                <a:latin typeface="BIZ UDPゴシック" panose="020B0400000000000000" pitchFamily="50" charset="-128"/>
                <a:ea typeface="BIZ UDPゴシック" panose="020B0400000000000000" pitchFamily="50" charset="-128"/>
              </a:rPr>
              <a:t>スペクトルもしくは理論値のスペクトルとのスペクトルマッチングにおいて、より精度の高い</a:t>
            </a:r>
            <a:r>
              <a:rPr kumimoji="1" lang="en-US" altLang="ja-JP" sz="2800" dirty="0">
                <a:latin typeface="BIZ UDPゴシック" panose="020B0400000000000000" pitchFamily="50" charset="-128"/>
                <a:ea typeface="BIZ UDPゴシック" panose="020B0400000000000000" pitchFamily="50" charset="-128"/>
              </a:rPr>
              <a:t>(</a:t>
            </a:r>
            <a:r>
              <a:rPr kumimoji="1" lang="ja-JP" altLang="en-US" sz="2800" dirty="0">
                <a:latin typeface="BIZ UDPゴシック" panose="020B0400000000000000" pitchFamily="50" charset="-128"/>
                <a:ea typeface="BIZ UDPゴシック" panose="020B0400000000000000" pitchFamily="50" charset="-128"/>
              </a:rPr>
              <a:t>類似度の高い</a:t>
            </a:r>
            <a:r>
              <a:rPr kumimoji="1" lang="en-US" altLang="ja-JP" sz="2800" dirty="0">
                <a:latin typeface="BIZ UDPゴシック" panose="020B0400000000000000" pitchFamily="50" charset="-128"/>
                <a:ea typeface="BIZ UDPゴシック" panose="020B0400000000000000" pitchFamily="50" charset="-128"/>
              </a:rPr>
              <a:t>)</a:t>
            </a:r>
            <a:r>
              <a:rPr kumimoji="1" lang="ja-JP" altLang="en-US" sz="2800" dirty="0">
                <a:latin typeface="BIZ UDPゴシック" panose="020B0400000000000000" pitchFamily="50" charset="-128"/>
                <a:ea typeface="BIZ UDPゴシック" panose="020B0400000000000000" pitchFamily="50" charset="-128"/>
              </a:rPr>
              <a:t>マッチングが可能となる</a:t>
            </a:r>
          </a:p>
        </p:txBody>
      </p:sp>
      <p:sp>
        <p:nvSpPr>
          <p:cNvPr id="79" name="テキスト ボックス 78">
            <a:extLst>
              <a:ext uri="{FF2B5EF4-FFF2-40B4-BE49-F238E27FC236}">
                <a16:creationId xmlns:a16="http://schemas.microsoft.com/office/drawing/2014/main" id="{F8D341BE-BB47-3851-6784-7BA541442D31}"/>
              </a:ext>
            </a:extLst>
          </p:cNvPr>
          <p:cNvSpPr txBox="1"/>
          <p:nvPr/>
        </p:nvSpPr>
        <p:spPr>
          <a:xfrm>
            <a:off x="21665719" y="3905315"/>
            <a:ext cx="1175322" cy="523220"/>
          </a:xfrm>
          <a:prstGeom prst="rect">
            <a:avLst/>
          </a:prstGeom>
          <a:noFill/>
        </p:spPr>
        <p:txBody>
          <a:bodyPr wrap="none" rtlCol="0">
            <a:spAutoFit/>
          </a:bodyPr>
          <a:lstStyle/>
          <a:p>
            <a:r>
              <a:rPr kumimoji="1" lang="ja-JP" altLang="en-US" sz="2800" dirty="0">
                <a:latin typeface="BIZ UDPゴシック" panose="020B0400000000000000" pitchFamily="50" charset="-128"/>
                <a:ea typeface="BIZ UDPゴシック" panose="020B0400000000000000" pitchFamily="50" charset="-128"/>
              </a:rPr>
              <a:t>物質</a:t>
            </a:r>
            <a:r>
              <a:rPr kumimoji="1" lang="en-US" altLang="ja-JP" sz="2800" dirty="0">
                <a:latin typeface="BIZ UDPゴシック" panose="020B0400000000000000" pitchFamily="50" charset="-128"/>
                <a:ea typeface="BIZ UDPゴシック" panose="020B0400000000000000" pitchFamily="50" charset="-128"/>
              </a:rPr>
              <a:t>A</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81" name="テキスト ボックス 80">
            <a:extLst>
              <a:ext uri="{FF2B5EF4-FFF2-40B4-BE49-F238E27FC236}">
                <a16:creationId xmlns:a16="http://schemas.microsoft.com/office/drawing/2014/main" id="{317A381D-2438-1618-6AA0-9EE8AD20FF2A}"/>
              </a:ext>
            </a:extLst>
          </p:cNvPr>
          <p:cNvSpPr txBox="1"/>
          <p:nvPr/>
        </p:nvSpPr>
        <p:spPr>
          <a:xfrm>
            <a:off x="26385536" y="3905315"/>
            <a:ext cx="1178528" cy="523220"/>
          </a:xfrm>
          <a:prstGeom prst="rect">
            <a:avLst/>
          </a:prstGeom>
          <a:noFill/>
        </p:spPr>
        <p:txBody>
          <a:bodyPr wrap="none" rtlCol="0">
            <a:spAutoFit/>
          </a:bodyPr>
          <a:lstStyle/>
          <a:p>
            <a:r>
              <a:rPr kumimoji="1" lang="ja-JP" altLang="en-US" sz="2800" dirty="0">
                <a:latin typeface="BIZ UDPゴシック" panose="020B0400000000000000" pitchFamily="50" charset="-128"/>
                <a:ea typeface="BIZ UDPゴシック" panose="020B0400000000000000" pitchFamily="50" charset="-128"/>
              </a:rPr>
              <a:t>物質</a:t>
            </a:r>
            <a:r>
              <a:rPr kumimoji="1" lang="en-US" altLang="ja-JP" sz="2800" dirty="0">
                <a:latin typeface="BIZ UDPゴシック" panose="020B0400000000000000" pitchFamily="50" charset="-128"/>
                <a:ea typeface="BIZ UDPゴシック" panose="020B0400000000000000" pitchFamily="50" charset="-128"/>
              </a:rPr>
              <a:t>B</a:t>
            </a:r>
            <a:endParaRPr kumimoji="1" lang="ja-JP" altLang="en-US" sz="2800" dirty="0">
              <a:latin typeface="BIZ UDPゴシック" panose="020B0400000000000000" pitchFamily="50" charset="-128"/>
              <a:ea typeface="BIZ UDPゴシック" panose="020B0400000000000000" pitchFamily="50" charset="-128"/>
            </a:endParaRPr>
          </a:p>
        </p:txBody>
      </p:sp>
      <p:cxnSp>
        <p:nvCxnSpPr>
          <p:cNvPr id="88" name="直線矢印コネクタ 87">
            <a:extLst>
              <a:ext uri="{FF2B5EF4-FFF2-40B4-BE49-F238E27FC236}">
                <a16:creationId xmlns:a16="http://schemas.microsoft.com/office/drawing/2014/main" id="{F2182BF0-DD44-D830-F460-36BEAB8B43DE}"/>
              </a:ext>
            </a:extLst>
          </p:cNvPr>
          <p:cNvCxnSpPr>
            <a:cxnSpLocks/>
          </p:cNvCxnSpPr>
          <p:nvPr/>
        </p:nvCxnSpPr>
        <p:spPr>
          <a:xfrm>
            <a:off x="3383501" y="4210746"/>
            <a:ext cx="4885213" cy="1048314"/>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5781D1C2-1BAB-C2C1-3481-6F4EE3280B39}"/>
              </a:ext>
            </a:extLst>
          </p:cNvPr>
          <p:cNvSpPr txBox="1"/>
          <p:nvPr/>
        </p:nvSpPr>
        <p:spPr>
          <a:xfrm>
            <a:off x="4670465" y="4341399"/>
            <a:ext cx="3339701" cy="523220"/>
          </a:xfrm>
          <a:prstGeom prst="rect">
            <a:avLst/>
          </a:prstGeom>
          <a:solidFill>
            <a:schemeClr val="bg1"/>
          </a:solidFill>
        </p:spPr>
        <p:txBody>
          <a:bodyPr wrap="square">
            <a:spAutoFit/>
          </a:bodyPr>
          <a:lstStyle/>
          <a:p>
            <a:r>
              <a:rPr kumimoji="1" lang="en-US" altLang="ja-JP" sz="2800" dirty="0">
                <a:latin typeface="BIZ UDPゴシック" panose="020B0400000000000000" pitchFamily="50" charset="-128"/>
                <a:ea typeface="BIZ UDPゴシック" panose="020B0400000000000000" pitchFamily="50" charset="-128"/>
              </a:rPr>
              <a:t>MS/MS</a:t>
            </a:r>
            <a:r>
              <a:rPr kumimoji="1" lang="ja-JP" altLang="en-US" sz="2800" dirty="0">
                <a:latin typeface="BIZ UDPゴシック" panose="020B0400000000000000" pitchFamily="50" charset="-128"/>
                <a:ea typeface="BIZ UDPゴシック" panose="020B0400000000000000" pitchFamily="50" charset="-128"/>
              </a:rPr>
              <a:t>スペクトル</a:t>
            </a:r>
            <a:endParaRPr lang="ja-JP" altLang="en-US" sz="2800" dirty="0"/>
          </a:p>
        </p:txBody>
      </p:sp>
      <p:sp>
        <p:nvSpPr>
          <p:cNvPr id="106" name="テキスト ボックス 105">
            <a:extLst>
              <a:ext uri="{FF2B5EF4-FFF2-40B4-BE49-F238E27FC236}">
                <a16:creationId xmlns:a16="http://schemas.microsoft.com/office/drawing/2014/main" id="{3EEB206A-3C0B-B830-8999-934BDF572F7A}"/>
              </a:ext>
            </a:extLst>
          </p:cNvPr>
          <p:cNvSpPr txBox="1"/>
          <p:nvPr/>
        </p:nvSpPr>
        <p:spPr>
          <a:xfrm>
            <a:off x="717562" y="2895592"/>
            <a:ext cx="2533651" cy="523220"/>
          </a:xfrm>
          <a:prstGeom prst="rect">
            <a:avLst/>
          </a:prstGeom>
          <a:solidFill>
            <a:schemeClr val="bg1"/>
          </a:solidFill>
        </p:spPr>
        <p:txBody>
          <a:bodyPr wrap="square">
            <a:spAutoFit/>
          </a:bodyPr>
          <a:lstStyle/>
          <a:p>
            <a:r>
              <a:rPr kumimoji="1" lang="ja-JP" altLang="en-US" sz="2800" dirty="0">
                <a:latin typeface="BIZ UDPゴシック" panose="020B0400000000000000" pitchFamily="50" charset="-128"/>
                <a:ea typeface="BIZ UDPゴシック" panose="020B0400000000000000" pitchFamily="50" charset="-128"/>
              </a:rPr>
              <a:t>クロマトグラム</a:t>
            </a:r>
            <a:endParaRPr lang="ja-JP" altLang="en-US" sz="2800" dirty="0"/>
          </a:p>
        </p:txBody>
      </p:sp>
      <p:sp>
        <p:nvSpPr>
          <p:cNvPr id="122" name="テキスト ボックス 121">
            <a:extLst>
              <a:ext uri="{FF2B5EF4-FFF2-40B4-BE49-F238E27FC236}">
                <a16:creationId xmlns:a16="http://schemas.microsoft.com/office/drawing/2014/main" id="{D15AC09F-BF55-C66E-E4EB-B3D390A45951}"/>
              </a:ext>
            </a:extLst>
          </p:cNvPr>
          <p:cNvSpPr txBox="1"/>
          <p:nvPr/>
        </p:nvSpPr>
        <p:spPr>
          <a:xfrm>
            <a:off x="11026109" y="11559572"/>
            <a:ext cx="10175446" cy="461665"/>
          </a:xfrm>
          <a:prstGeom prst="rect">
            <a:avLst/>
          </a:prstGeom>
          <a:noFill/>
        </p:spPr>
        <p:txBody>
          <a:bodyPr wrap="square">
            <a:spAutoFit/>
          </a:bodyPr>
          <a:lstStyle/>
          <a:p>
            <a:r>
              <a:rPr lang="en-US" altLang="ja-JP" sz="2400" dirty="0">
                <a:latin typeface="BIZ UDPゴシック" panose="020B0400000000000000" pitchFamily="50" charset="-128"/>
                <a:ea typeface="BIZ UDPゴシック" panose="020B0400000000000000" pitchFamily="50" charset="-128"/>
              </a:rPr>
              <a:t>[4] Tsugawa H. et al., Nat Methods., 12(6), 523-6 (2015). </a:t>
            </a:r>
            <a:endParaRPr lang="ja-JP" altLang="en-US" sz="2400" dirty="0">
              <a:latin typeface="BIZ UDPゴシック" panose="020B0400000000000000" pitchFamily="50" charset="-128"/>
              <a:ea typeface="BIZ UDPゴシック" panose="020B0400000000000000" pitchFamily="50" charset="-128"/>
            </a:endParaRPr>
          </a:p>
        </p:txBody>
      </p:sp>
      <p:sp>
        <p:nvSpPr>
          <p:cNvPr id="125" name="テキスト ボックス 124">
            <a:extLst>
              <a:ext uri="{FF2B5EF4-FFF2-40B4-BE49-F238E27FC236}">
                <a16:creationId xmlns:a16="http://schemas.microsoft.com/office/drawing/2014/main" id="{14D42240-4186-CB7C-A8F8-119255A6C030}"/>
              </a:ext>
            </a:extLst>
          </p:cNvPr>
          <p:cNvSpPr txBox="1"/>
          <p:nvPr/>
        </p:nvSpPr>
        <p:spPr>
          <a:xfrm>
            <a:off x="11702026" y="17861411"/>
            <a:ext cx="12312463" cy="461665"/>
          </a:xfrm>
          <a:prstGeom prst="rect">
            <a:avLst/>
          </a:prstGeom>
          <a:noFill/>
        </p:spPr>
        <p:txBody>
          <a:bodyPr wrap="square">
            <a:spAutoFit/>
          </a:bodyPr>
          <a:lstStyle/>
          <a:p>
            <a:r>
              <a:rPr lang="en-US" altLang="ja-JP" sz="2400" dirty="0">
                <a:latin typeface="BIZ UDPゴシック" panose="020B0400000000000000" pitchFamily="50" charset="-128"/>
                <a:ea typeface="BIZ UDPゴシック" panose="020B0400000000000000" pitchFamily="50" charset="-128"/>
              </a:rPr>
              <a:t>[3] Domingo-</a:t>
            </a:r>
            <a:r>
              <a:rPr lang="en-US" altLang="ja-JP" sz="2400" dirty="0" err="1">
                <a:latin typeface="BIZ UDPゴシック" panose="020B0400000000000000" pitchFamily="50" charset="-128"/>
                <a:ea typeface="BIZ UDPゴシック" panose="020B0400000000000000" pitchFamily="50" charset="-128"/>
              </a:rPr>
              <a:t>Almenara</a:t>
            </a:r>
            <a:r>
              <a:rPr lang="en-US" altLang="ja-JP" sz="2400" dirty="0">
                <a:latin typeface="BIZ UDPゴシック" panose="020B0400000000000000" pitchFamily="50" charset="-128"/>
                <a:ea typeface="BIZ UDPゴシック" panose="020B0400000000000000" pitchFamily="50" charset="-128"/>
              </a:rPr>
              <a:t> X et al., J </a:t>
            </a:r>
            <a:r>
              <a:rPr lang="en-US" altLang="ja-JP" sz="2400" dirty="0" err="1">
                <a:latin typeface="BIZ UDPゴシック" panose="020B0400000000000000" pitchFamily="50" charset="-128"/>
                <a:ea typeface="BIZ UDPゴシック" panose="020B0400000000000000" pitchFamily="50" charset="-128"/>
              </a:rPr>
              <a:t>Chromatogr</a:t>
            </a:r>
            <a:r>
              <a:rPr lang="en-US" altLang="ja-JP" sz="2400" dirty="0">
                <a:latin typeface="BIZ UDPゴシック" panose="020B0400000000000000" pitchFamily="50" charset="-128"/>
                <a:ea typeface="BIZ UDPゴシック" panose="020B0400000000000000" pitchFamily="50" charset="-128"/>
              </a:rPr>
              <a:t> A., 1409, 226-33 (2015). </a:t>
            </a:r>
            <a:endParaRPr lang="ja-JP" altLang="en-US" sz="2400" dirty="0">
              <a:latin typeface="BIZ UDPゴシック" panose="020B0400000000000000" pitchFamily="50" charset="-128"/>
              <a:ea typeface="BIZ UDPゴシック" panose="020B0400000000000000" pitchFamily="50" charset="-128"/>
            </a:endParaRPr>
          </a:p>
        </p:txBody>
      </p:sp>
      <p:sp>
        <p:nvSpPr>
          <p:cNvPr id="157" name="テキスト ボックス 156">
            <a:extLst>
              <a:ext uri="{FF2B5EF4-FFF2-40B4-BE49-F238E27FC236}">
                <a16:creationId xmlns:a16="http://schemas.microsoft.com/office/drawing/2014/main" id="{6B3F3E41-37E1-542D-7AC7-0DC419993BA6}"/>
              </a:ext>
            </a:extLst>
          </p:cNvPr>
          <p:cNvSpPr txBox="1"/>
          <p:nvPr/>
        </p:nvSpPr>
        <p:spPr>
          <a:xfrm>
            <a:off x="24303595" y="17887717"/>
            <a:ext cx="3069583" cy="461665"/>
          </a:xfrm>
          <a:prstGeom prst="rect">
            <a:avLst/>
          </a:prstGeom>
          <a:noFill/>
        </p:spPr>
        <p:txBody>
          <a:bodyPr wrap="square">
            <a:spAutoFit/>
          </a:bodyPr>
          <a:lstStyle/>
          <a:p>
            <a:r>
              <a:rPr lang="en-US" altLang="ja-JP" sz="2400" dirty="0">
                <a:solidFill>
                  <a:srgbClr val="0070C0"/>
                </a:solidFill>
                <a:latin typeface="BIZ UDPゴシック" panose="020B0400000000000000" pitchFamily="50" charset="-128"/>
                <a:ea typeface="BIZ UDPゴシック" panose="020B0400000000000000" pitchFamily="50" charset="-128"/>
              </a:rPr>
              <a:t>metoclopramide</a:t>
            </a:r>
            <a:endParaRPr lang="ja-JP" altLang="en-US" sz="2400" dirty="0">
              <a:solidFill>
                <a:srgbClr val="0070C0"/>
              </a:solidFill>
              <a:latin typeface="BIZ UDPゴシック" panose="020B0400000000000000" pitchFamily="50" charset="-128"/>
              <a:ea typeface="BIZ UDPゴシック" panose="020B0400000000000000" pitchFamily="50" charset="-128"/>
            </a:endParaRPr>
          </a:p>
        </p:txBody>
      </p:sp>
      <p:sp>
        <p:nvSpPr>
          <p:cNvPr id="163" name="テキスト ボックス 162">
            <a:extLst>
              <a:ext uri="{FF2B5EF4-FFF2-40B4-BE49-F238E27FC236}">
                <a16:creationId xmlns:a16="http://schemas.microsoft.com/office/drawing/2014/main" id="{89CE6171-F1A4-040B-60FA-2E1E284432B5}"/>
              </a:ext>
            </a:extLst>
          </p:cNvPr>
          <p:cNvSpPr txBox="1"/>
          <p:nvPr/>
        </p:nvSpPr>
        <p:spPr>
          <a:xfrm>
            <a:off x="27300073" y="17884827"/>
            <a:ext cx="2061984" cy="461665"/>
          </a:xfrm>
          <a:prstGeom prst="rect">
            <a:avLst/>
          </a:prstGeom>
          <a:noFill/>
        </p:spPr>
        <p:txBody>
          <a:bodyPr wrap="square">
            <a:spAutoFit/>
          </a:bodyPr>
          <a:lstStyle/>
          <a:p>
            <a:r>
              <a:rPr lang="en-US" altLang="ja-JP" sz="2400" dirty="0">
                <a:solidFill>
                  <a:srgbClr val="C00000"/>
                </a:solidFill>
                <a:latin typeface="BIZ UDPゴシック" panose="020B0400000000000000" pitchFamily="50" charset="-128"/>
                <a:ea typeface="BIZ UDPゴシック" panose="020B0400000000000000" pitchFamily="50" charset="-128"/>
              </a:rPr>
              <a:t>norcocaine</a:t>
            </a:r>
            <a:endParaRPr lang="ja-JP" altLang="en-US" sz="2400" dirty="0">
              <a:solidFill>
                <a:srgbClr val="C00000"/>
              </a:solidFill>
              <a:latin typeface="BIZ UDPゴシック" panose="020B0400000000000000" pitchFamily="50" charset="-128"/>
              <a:ea typeface="BIZ UDPゴシック" panose="020B0400000000000000" pitchFamily="50" charset="-128"/>
            </a:endParaRPr>
          </a:p>
        </p:txBody>
      </p:sp>
      <p:sp>
        <p:nvSpPr>
          <p:cNvPr id="164" name="テキスト ボックス 163">
            <a:extLst>
              <a:ext uri="{FF2B5EF4-FFF2-40B4-BE49-F238E27FC236}">
                <a16:creationId xmlns:a16="http://schemas.microsoft.com/office/drawing/2014/main" id="{A11F71D0-44CF-3C76-1DC2-5DCE4100A599}"/>
              </a:ext>
            </a:extLst>
          </p:cNvPr>
          <p:cNvSpPr txBox="1"/>
          <p:nvPr/>
        </p:nvSpPr>
        <p:spPr>
          <a:xfrm>
            <a:off x="20375659" y="12581131"/>
            <a:ext cx="1604927" cy="461665"/>
          </a:xfrm>
          <a:prstGeom prst="rect">
            <a:avLst/>
          </a:prstGeom>
          <a:noFill/>
        </p:spPr>
        <p:txBody>
          <a:bodyPr wrap="none" rtlCol="0">
            <a:spAutoFit/>
          </a:bodyPr>
          <a:lstStyle/>
          <a:p>
            <a:r>
              <a:rPr kumimoji="1" lang="en-US" altLang="ja-JP" sz="2400" dirty="0">
                <a:solidFill>
                  <a:srgbClr val="0070C0"/>
                </a:solidFill>
                <a:latin typeface="BIZ UDPゴシック" panose="020B0400000000000000" pitchFamily="50" charset="-128"/>
                <a:ea typeface="BIZ UDPゴシック" panose="020B0400000000000000" pitchFamily="50" charset="-128"/>
              </a:rPr>
              <a:t>184.015</a:t>
            </a:r>
            <a:endParaRPr kumimoji="1" lang="ja-JP" altLang="en-US" sz="2400" dirty="0">
              <a:solidFill>
                <a:srgbClr val="0070C0"/>
              </a:solidFill>
              <a:latin typeface="BIZ UDPゴシック" panose="020B0400000000000000" pitchFamily="50" charset="-128"/>
              <a:ea typeface="BIZ UDPゴシック" panose="020B0400000000000000" pitchFamily="50" charset="-128"/>
            </a:endParaRPr>
          </a:p>
        </p:txBody>
      </p:sp>
      <p:sp>
        <p:nvSpPr>
          <p:cNvPr id="165" name="テキスト ボックス 164">
            <a:extLst>
              <a:ext uri="{FF2B5EF4-FFF2-40B4-BE49-F238E27FC236}">
                <a16:creationId xmlns:a16="http://schemas.microsoft.com/office/drawing/2014/main" id="{F2B3C21A-6842-ADF2-C881-782BA46A62D8}"/>
              </a:ext>
            </a:extLst>
          </p:cNvPr>
          <p:cNvSpPr txBox="1"/>
          <p:nvPr/>
        </p:nvSpPr>
        <p:spPr>
          <a:xfrm>
            <a:off x="27140710" y="17007776"/>
            <a:ext cx="846707" cy="461665"/>
          </a:xfrm>
          <a:prstGeom prst="rect">
            <a:avLst/>
          </a:prstGeom>
          <a:noFill/>
        </p:spPr>
        <p:txBody>
          <a:bodyPr wrap="none" rtlCol="0">
            <a:spAutoFit/>
          </a:bodyPr>
          <a:lstStyle/>
          <a:p>
            <a:r>
              <a:rPr kumimoji="1" lang="en-US" altLang="ja-JP" sz="2400" dirty="0">
                <a:solidFill>
                  <a:srgbClr val="C00000"/>
                </a:solidFill>
                <a:latin typeface="BIZ UDPゴシック" panose="020B0400000000000000" pitchFamily="50" charset="-128"/>
                <a:ea typeface="BIZ UDPゴシック" panose="020B0400000000000000" pitchFamily="50" charset="-128"/>
              </a:rPr>
              <a:t>136</a:t>
            </a:r>
            <a:endParaRPr kumimoji="1" lang="ja-JP" altLang="en-US" sz="2400" dirty="0">
              <a:solidFill>
                <a:srgbClr val="C00000"/>
              </a:solidFill>
              <a:latin typeface="BIZ UDPゴシック" panose="020B0400000000000000" pitchFamily="50" charset="-128"/>
              <a:ea typeface="BIZ UDPゴシック" panose="020B0400000000000000" pitchFamily="50" charset="-128"/>
            </a:endParaRPr>
          </a:p>
        </p:txBody>
      </p:sp>
      <p:sp>
        <p:nvSpPr>
          <p:cNvPr id="166" name="テキスト ボックス 165">
            <a:extLst>
              <a:ext uri="{FF2B5EF4-FFF2-40B4-BE49-F238E27FC236}">
                <a16:creationId xmlns:a16="http://schemas.microsoft.com/office/drawing/2014/main" id="{B77EA497-5376-F516-4399-2C5441A5EF49}"/>
              </a:ext>
            </a:extLst>
          </p:cNvPr>
          <p:cNvSpPr txBox="1"/>
          <p:nvPr/>
        </p:nvSpPr>
        <p:spPr>
          <a:xfrm>
            <a:off x="25212572" y="17002407"/>
            <a:ext cx="846707" cy="461665"/>
          </a:xfrm>
          <a:prstGeom prst="rect">
            <a:avLst/>
          </a:prstGeom>
          <a:noFill/>
        </p:spPr>
        <p:txBody>
          <a:bodyPr wrap="none" rtlCol="0">
            <a:spAutoFit/>
          </a:bodyPr>
          <a:lstStyle/>
          <a:p>
            <a:r>
              <a:rPr kumimoji="1" lang="en-US" altLang="ja-JP" sz="2400" dirty="0">
                <a:solidFill>
                  <a:srgbClr val="0070C0"/>
                </a:solidFill>
                <a:latin typeface="BIZ UDPゴシック" panose="020B0400000000000000" pitchFamily="50" charset="-128"/>
                <a:ea typeface="BIZ UDPゴシック" panose="020B0400000000000000" pitchFamily="50" charset="-128"/>
              </a:rPr>
              <a:t>184</a:t>
            </a:r>
            <a:endParaRPr kumimoji="1" lang="ja-JP" altLang="en-US" sz="2400" dirty="0">
              <a:solidFill>
                <a:srgbClr val="0070C0"/>
              </a:solidFill>
              <a:latin typeface="BIZ UDPゴシック" panose="020B0400000000000000" pitchFamily="50" charset="-128"/>
              <a:ea typeface="BIZ UDPゴシック" panose="020B0400000000000000" pitchFamily="50" charset="-128"/>
            </a:endParaRPr>
          </a:p>
        </p:txBody>
      </p:sp>
      <p:sp>
        <p:nvSpPr>
          <p:cNvPr id="167" name="テキスト ボックス 166">
            <a:extLst>
              <a:ext uri="{FF2B5EF4-FFF2-40B4-BE49-F238E27FC236}">
                <a16:creationId xmlns:a16="http://schemas.microsoft.com/office/drawing/2014/main" id="{98B0B4FE-7DD9-FB9E-760F-A2EF469A5EDF}"/>
              </a:ext>
            </a:extLst>
          </p:cNvPr>
          <p:cNvSpPr txBox="1"/>
          <p:nvPr/>
        </p:nvSpPr>
        <p:spPr>
          <a:xfrm>
            <a:off x="19692834" y="14456554"/>
            <a:ext cx="1645002" cy="461665"/>
          </a:xfrm>
          <a:prstGeom prst="rect">
            <a:avLst/>
          </a:prstGeom>
          <a:noFill/>
        </p:spPr>
        <p:txBody>
          <a:bodyPr wrap="none" rtlCol="0">
            <a:spAutoFit/>
          </a:bodyPr>
          <a:lstStyle/>
          <a:p>
            <a:r>
              <a:rPr kumimoji="1" lang="en-US" altLang="ja-JP" sz="2400" dirty="0">
                <a:solidFill>
                  <a:srgbClr val="C00000"/>
                </a:solidFill>
                <a:latin typeface="BIZ UDPゴシック" panose="020B0400000000000000" pitchFamily="50" charset="-128"/>
                <a:ea typeface="BIZ UDPゴシック" panose="020B0400000000000000" pitchFamily="50" charset="-128"/>
              </a:rPr>
              <a:t>136.075</a:t>
            </a:r>
            <a:endParaRPr kumimoji="1" lang="ja-JP" altLang="en-US" sz="2400" dirty="0">
              <a:solidFill>
                <a:srgbClr val="C00000"/>
              </a:solidFill>
              <a:latin typeface="BIZ UDPゴシック" panose="020B0400000000000000" pitchFamily="50" charset="-128"/>
              <a:ea typeface="BIZ UDPゴシック" panose="020B0400000000000000" pitchFamily="50" charset="-128"/>
            </a:endParaRPr>
          </a:p>
        </p:txBody>
      </p:sp>
      <p:sp>
        <p:nvSpPr>
          <p:cNvPr id="169" name="テキスト ボックス 168">
            <a:extLst>
              <a:ext uri="{FF2B5EF4-FFF2-40B4-BE49-F238E27FC236}">
                <a16:creationId xmlns:a16="http://schemas.microsoft.com/office/drawing/2014/main" id="{63853E2F-BAD2-9F70-074E-F34416AF27BB}"/>
              </a:ext>
            </a:extLst>
          </p:cNvPr>
          <p:cNvSpPr txBox="1"/>
          <p:nvPr/>
        </p:nvSpPr>
        <p:spPr>
          <a:xfrm>
            <a:off x="24277157" y="261682"/>
            <a:ext cx="5500016" cy="646331"/>
          </a:xfrm>
          <a:prstGeom prst="rect">
            <a:avLst/>
          </a:prstGeom>
          <a:noFill/>
        </p:spPr>
        <p:txBody>
          <a:bodyPr wrap="square">
            <a:spAutoFit/>
          </a:bodyPr>
          <a:lstStyle/>
          <a:p>
            <a:r>
              <a:rPr lang="en-US" altLang="ja-JP" sz="3600" dirty="0">
                <a:latin typeface="BIZ UDPゴシック" panose="020B0400000000000000" pitchFamily="50" charset="-128"/>
                <a:ea typeface="BIZ UDPゴシック" panose="020B0400000000000000" pitchFamily="50" charset="-128"/>
              </a:rPr>
              <a:t>https://ms-bio.info/</a:t>
            </a:r>
            <a:endParaRPr lang="ja-JP" altLang="en-US" sz="3600" dirty="0">
              <a:latin typeface="BIZ UDPゴシック" panose="020B0400000000000000" pitchFamily="50" charset="-128"/>
              <a:ea typeface="BIZ UDPゴシック" panose="020B0400000000000000" pitchFamily="50" charset="-128"/>
            </a:endParaRPr>
          </a:p>
        </p:txBody>
      </p:sp>
      <p:sp>
        <p:nvSpPr>
          <p:cNvPr id="171" name="正方形/長方形 170">
            <a:extLst>
              <a:ext uri="{FF2B5EF4-FFF2-40B4-BE49-F238E27FC236}">
                <a16:creationId xmlns:a16="http://schemas.microsoft.com/office/drawing/2014/main" id="{91C81DC5-4F24-DAB8-6159-170592A13EDA}"/>
              </a:ext>
            </a:extLst>
          </p:cNvPr>
          <p:cNvSpPr/>
          <p:nvPr/>
        </p:nvSpPr>
        <p:spPr>
          <a:xfrm>
            <a:off x="5154541" y="20037124"/>
            <a:ext cx="8345900" cy="1369911"/>
          </a:xfrm>
          <a:prstGeom prst="rect">
            <a:avLst/>
          </a:prstGeom>
          <a:no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正方形/長方形 171">
            <a:extLst>
              <a:ext uri="{FF2B5EF4-FFF2-40B4-BE49-F238E27FC236}">
                <a16:creationId xmlns:a16="http://schemas.microsoft.com/office/drawing/2014/main" id="{C2C23321-E917-ADE8-B0F8-7949591AF4F9}"/>
              </a:ext>
            </a:extLst>
          </p:cNvPr>
          <p:cNvSpPr/>
          <p:nvPr/>
        </p:nvSpPr>
        <p:spPr>
          <a:xfrm>
            <a:off x="5134602" y="24360831"/>
            <a:ext cx="8345900" cy="1369911"/>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テキスト ボックス 172">
            <a:extLst>
              <a:ext uri="{FF2B5EF4-FFF2-40B4-BE49-F238E27FC236}">
                <a16:creationId xmlns:a16="http://schemas.microsoft.com/office/drawing/2014/main" id="{4148BD73-98F6-B316-A0F1-95ABC3038B6F}"/>
              </a:ext>
            </a:extLst>
          </p:cNvPr>
          <p:cNvSpPr txBox="1"/>
          <p:nvPr/>
        </p:nvSpPr>
        <p:spPr>
          <a:xfrm>
            <a:off x="9111629" y="29611202"/>
            <a:ext cx="9851712" cy="461665"/>
          </a:xfrm>
          <a:prstGeom prst="rect">
            <a:avLst/>
          </a:prstGeom>
          <a:noFill/>
        </p:spPr>
        <p:txBody>
          <a:bodyPr wrap="square">
            <a:spAutoFit/>
          </a:bodyPr>
          <a:lstStyle/>
          <a:p>
            <a:r>
              <a:rPr lang="da-DK" altLang="ja-JP" sz="2400" dirty="0">
                <a:latin typeface="BIZ UDPゴシック" panose="020B0400000000000000" pitchFamily="50" charset="-128"/>
                <a:ea typeface="BIZ UDPゴシック" panose="020B0400000000000000" pitchFamily="50" charset="-128"/>
              </a:rPr>
              <a:t>[5] Peckner, R. et al., Nat Methods 15, 371–378 (2018). </a:t>
            </a:r>
            <a:endParaRPr lang="ja-JP" altLang="en-US" sz="2400" dirty="0">
              <a:latin typeface="BIZ UDPゴシック" panose="020B0400000000000000" pitchFamily="50" charset="-128"/>
              <a:ea typeface="BIZ UDPゴシック" panose="020B0400000000000000" pitchFamily="50" charset="-128"/>
            </a:endParaRPr>
          </a:p>
        </p:txBody>
      </p:sp>
      <p:sp>
        <p:nvSpPr>
          <p:cNvPr id="174" name="テキスト ボックス 173">
            <a:extLst>
              <a:ext uri="{FF2B5EF4-FFF2-40B4-BE49-F238E27FC236}">
                <a16:creationId xmlns:a16="http://schemas.microsoft.com/office/drawing/2014/main" id="{480AFD56-DC1A-ADB4-0DB7-B768F95E61FA}"/>
              </a:ext>
            </a:extLst>
          </p:cNvPr>
          <p:cNvSpPr txBox="1"/>
          <p:nvPr/>
        </p:nvSpPr>
        <p:spPr>
          <a:xfrm>
            <a:off x="404693" y="23931557"/>
            <a:ext cx="4962658" cy="461665"/>
          </a:xfrm>
          <a:prstGeom prst="rect">
            <a:avLst/>
          </a:prstGeom>
          <a:noFill/>
        </p:spPr>
        <p:txBody>
          <a:bodyPr wrap="square" rtlCol="0">
            <a:spAutoFit/>
          </a:bodyPr>
          <a:lstStyle/>
          <a:p>
            <a:r>
              <a:rPr kumimoji="1" lang="en-US" altLang="ja-JP" sz="2400" dirty="0">
                <a:latin typeface="BIZ UDPゴシック" panose="020B0400000000000000" pitchFamily="50" charset="-128"/>
                <a:ea typeface="BIZ UDPゴシック" panose="020B0400000000000000" pitchFamily="50" charset="-128"/>
              </a:rPr>
              <a:t>(Specter</a:t>
            </a:r>
            <a:r>
              <a:rPr kumimoji="1" lang="ja-JP" altLang="en-US" sz="2400" dirty="0">
                <a:latin typeface="BIZ UDPゴシック" panose="020B0400000000000000" pitchFamily="50" charset="-128"/>
                <a:ea typeface="BIZ UDPゴシック" panose="020B0400000000000000" pitchFamily="50" charset="-128"/>
              </a:rPr>
              <a:t>論文</a:t>
            </a:r>
            <a:r>
              <a:rPr kumimoji="1" lang="en-US" altLang="ja-JP" sz="2400" dirty="0">
                <a:latin typeface="BIZ UDPゴシック" panose="020B0400000000000000" pitchFamily="50" charset="-128"/>
                <a:ea typeface="BIZ UDPゴシック" panose="020B0400000000000000" pitchFamily="50" charset="-128"/>
              </a:rPr>
              <a:t>Fig.4</a:t>
            </a:r>
            <a:r>
              <a:rPr kumimoji="1" lang="ja-JP" altLang="en-US" sz="2400" dirty="0">
                <a:latin typeface="BIZ UDPゴシック" panose="020B0400000000000000" pitchFamily="50" charset="-128"/>
                <a:ea typeface="BIZ UDPゴシック" panose="020B0400000000000000" pitchFamily="50" charset="-128"/>
              </a:rPr>
              <a:t>より転載</a:t>
            </a:r>
            <a:r>
              <a:rPr kumimoji="1" lang="en-US" altLang="ja-JP" sz="2400" dirty="0">
                <a:latin typeface="BIZ UDPゴシック" panose="020B0400000000000000" pitchFamily="50" charset="-128"/>
                <a:ea typeface="BIZ UDPゴシック" panose="020B0400000000000000" pitchFamily="50" charset="-128"/>
              </a:rPr>
              <a:t>)</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175" name="テキスト ボックス 174">
            <a:extLst>
              <a:ext uri="{FF2B5EF4-FFF2-40B4-BE49-F238E27FC236}">
                <a16:creationId xmlns:a16="http://schemas.microsoft.com/office/drawing/2014/main" id="{41C90D53-31E0-C462-12AE-DE25EE560A0A}"/>
              </a:ext>
            </a:extLst>
          </p:cNvPr>
          <p:cNvSpPr txBox="1"/>
          <p:nvPr/>
        </p:nvSpPr>
        <p:spPr>
          <a:xfrm>
            <a:off x="5641082" y="27288370"/>
            <a:ext cx="7881140" cy="2246769"/>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ペプチドのアミノ酸配列から生成した理論</a:t>
            </a:r>
            <a:endParaRPr kumimoji="1" lang="en-US" altLang="ja-JP" sz="2800" dirty="0">
              <a:latin typeface="BIZ UDPゴシック" panose="020B0400000000000000" pitchFamily="50" charset="-128"/>
              <a:ea typeface="BIZ UDPゴシック" panose="020B0400000000000000" pitchFamily="50" charset="-128"/>
            </a:endParaRPr>
          </a:p>
          <a:p>
            <a:r>
              <a:rPr kumimoji="1" lang="en-US" altLang="ja-JP" sz="2800" dirty="0">
                <a:latin typeface="BIZ UDPゴシック" panose="020B0400000000000000" pitchFamily="50" charset="-128"/>
                <a:ea typeface="BIZ UDPゴシック" panose="020B0400000000000000" pitchFamily="50" charset="-128"/>
              </a:rPr>
              <a:t>MS/MS</a:t>
            </a:r>
            <a:r>
              <a:rPr kumimoji="1" lang="ja-JP" altLang="en-US" sz="2800" dirty="0">
                <a:latin typeface="BIZ UDPゴシック" panose="020B0400000000000000" pitchFamily="50" charset="-128"/>
                <a:ea typeface="BIZ UDPゴシック" panose="020B0400000000000000" pitchFamily="50" charset="-128"/>
              </a:rPr>
              <a:t>スペクトルの類似度から、</a:t>
            </a:r>
            <a:r>
              <a:rPr lang="en-US" altLang="ja-JP" sz="2800" u="none" strike="noStrike" dirty="0">
                <a:effectLst/>
                <a:latin typeface="BIZ UDPゴシック" panose="020B0400000000000000" pitchFamily="50" charset="-128"/>
                <a:ea typeface="BIZ UDPゴシック" panose="020B0400000000000000" pitchFamily="50" charset="-128"/>
              </a:rPr>
              <a:t>GFSASSAR</a:t>
            </a:r>
          </a:p>
          <a:p>
            <a:r>
              <a:rPr kumimoji="1" lang="ja-JP" altLang="en-US" sz="2800" dirty="0">
                <a:latin typeface="BIZ UDPゴシック" panose="020B0400000000000000" pitchFamily="50" charset="-128"/>
                <a:ea typeface="BIZ UDPゴシック" panose="020B0400000000000000" pitchFamily="50" charset="-128"/>
              </a:rPr>
              <a:t>は成分</a:t>
            </a:r>
            <a:r>
              <a:rPr kumimoji="1" lang="en-US" altLang="ja-JP" sz="2800" dirty="0">
                <a:latin typeface="BIZ UDPゴシック" panose="020B0400000000000000" pitchFamily="50" charset="-128"/>
                <a:ea typeface="BIZ UDPゴシック" panose="020B0400000000000000" pitchFamily="50" charset="-128"/>
              </a:rPr>
              <a:t>4</a:t>
            </a:r>
            <a:r>
              <a:rPr kumimoji="1" lang="ja-JP" altLang="en-US" sz="2800" dirty="0">
                <a:latin typeface="BIZ UDPゴシック" panose="020B0400000000000000" pitchFamily="50" charset="-128"/>
                <a:ea typeface="BIZ UDPゴシック" panose="020B0400000000000000" pitchFamily="50" charset="-128"/>
              </a:rPr>
              <a:t>、</a:t>
            </a:r>
            <a:r>
              <a:rPr lang="en-US" altLang="ja-JP" sz="2800" u="none" strike="noStrike" dirty="0">
                <a:solidFill>
                  <a:schemeClr val="accent4">
                    <a:lumMod val="75000"/>
                  </a:schemeClr>
                </a:solidFill>
                <a:effectLst/>
                <a:latin typeface="BIZ UDPゴシック" panose="020B0400000000000000" pitchFamily="50" charset="-128"/>
                <a:ea typeface="BIZ UDPゴシック" panose="020B0400000000000000" pitchFamily="50" charset="-128"/>
              </a:rPr>
              <a:t>GFSANSAR</a:t>
            </a:r>
            <a:r>
              <a:rPr lang="ja-JP" altLang="en-US" sz="2800" u="none" strike="noStrike" dirty="0">
                <a:effectLst/>
                <a:latin typeface="BIZ UDPゴシック" panose="020B0400000000000000" pitchFamily="50" charset="-128"/>
                <a:ea typeface="BIZ UDPゴシック" panose="020B0400000000000000" pitchFamily="50" charset="-128"/>
              </a:rPr>
              <a:t>は成分</a:t>
            </a:r>
            <a:r>
              <a:rPr lang="en-US" altLang="ja-JP" sz="2800" u="none" strike="noStrike" dirty="0">
                <a:effectLst/>
                <a:latin typeface="BIZ UDPゴシック" panose="020B0400000000000000" pitchFamily="50" charset="-128"/>
                <a:ea typeface="BIZ UDPゴシック" panose="020B0400000000000000" pitchFamily="50" charset="-128"/>
              </a:rPr>
              <a:t>1</a:t>
            </a:r>
            <a:r>
              <a:rPr lang="ja-JP" altLang="en-US" sz="2800" u="none" strike="noStrike" dirty="0">
                <a:effectLst/>
                <a:latin typeface="BIZ UDPゴシック" panose="020B0400000000000000" pitchFamily="50" charset="-128"/>
                <a:ea typeface="BIZ UDPゴシック" panose="020B0400000000000000" pitchFamily="50" charset="-128"/>
              </a:rPr>
              <a:t>として抽出出来</a:t>
            </a:r>
            <a:endParaRPr lang="en-US" altLang="ja-JP" sz="2800" u="none" strike="noStrike" dirty="0">
              <a:effectLst/>
              <a:latin typeface="BIZ UDPゴシック" panose="020B0400000000000000" pitchFamily="50" charset="-128"/>
              <a:ea typeface="BIZ UDPゴシック" panose="020B0400000000000000" pitchFamily="50" charset="-128"/>
            </a:endParaRPr>
          </a:p>
          <a:p>
            <a:r>
              <a:rPr lang="ja-JP" altLang="en-US" sz="2800" u="none" strike="noStrike" dirty="0">
                <a:effectLst/>
                <a:latin typeface="BIZ UDPゴシック" panose="020B0400000000000000" pitchFamily="50" charset="-128"/>
                <a:ea typeface="BIZ UDPゴシック" panose="020B0400000000000000" pitchFamily="50" charset="-128"/>
              </a:rPr>
              <a:t>ていることから、デコンボリューションによりうま</a:t>
            </a:r>
            <a:endParaRPr lang="en-US" altLang="ja-JP" sz="2800" u="none" strike="noStrike" dirty="0">
              <a:effectLst/>
              <a:latin typeface="BIZ UDPゴシック" panose="020B0400000000000000" pitchFamily="50" charset="-128"/>
              <a:ea typeface="BIZ UDPゴシック" panose="020B0400000000000000" pitchFamily="50" charset="-128"/>
            </a:endParaRPr>
          </a:p>
          <a:p>
            <a:r>
              <a:rPr lang="ja-JP" altLang="en-US" sz="2800" u="none" strike="noStrike" dirty="0">
                <a:effectLst/>
                <a:latin typeface="BIZ UDPゴシック" panose="020B0400000000000000" pitchFamily="50" charset="-128"/>
                <a:ea typeface="BIZ UDPゴシック" panose="020B0400000000000000" pitchFamily="50" charset="-128"/>
              </a:rPr>
              <a:t>く分離が出来ていることが確認できる</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76" name="テキスト ボックス 175">
            <a:extLst>
              <a:ext uri="{FF2B5EF4-FFF2-40B4-BE49-F238E27FC236}">
                <a16:creationId xmlns:a16="http://schemas.microsoft.com/office/drawing/2014/main" id="{5A38E944-74A0-2817-BA83-F356850388F2}"/>
              </a:ext>
            </a:extLst>
          </p:cNvPr>
          <p:cNvSpPr txBox="1"/>
          <p:nvPr/>
        </p:nvSpPr>
        <p:spPr>
          <a:xfrm>
            <a:off x="12021891" y="10081580"/>
            <a:ext cx="5778598" cy="923330"/>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パラメーター</a:t>
            </a:r>
            <a:r>
              <a:rPr kumimoji="1" lang="en-US" altLang="ja-JP" dirty="0">
                <a:latin typeface="BIZ UDPゴシック" panose="020B0400000000000000" pitchFamily="50" charset="-128"/>
                <a:ea typeface="BIZ UDPゴシック" panose="020B0400000000000000" pitchFamily="50" charset="-128"/>
              </a:rPr>
              <a:t>)</a:t>
            </a:r>
          </a:p>
          <a:p>
            <a:r>
              <a:rPr kumimoji="1" lang="ja-JP" altLang="en-US" dirty="0">
                <a:latin typeface="BIZ UDPゴシック" panose="020B0400000000000000" pitchFamily="50" charset="-128"/>
                <a:ea typeface="BIZ UDPゴシック" panose="020B0400000000000000" pitchFamily="50" charset="-128"/>
              </a:rPr>
              <a:t>　　　成分数、</a:t>
            </a:r>
            <a:r>
              <a:rPr kumimoji="1" lang="en-US" altLang="ja-JP" dirty="0">
                <a:latin typeface="BIZ UDPゴシック" panose="020B0400000000000000" pitchFamily="50" charset="-128"/>
                <a:ea typeface="BIZ UDPゴシック" panose="020B0400000000000000" pitchFamily="50" charset="-128"/>
              </a:rPr>
              <a:t>ALS</a:t>
            </a:r>
            <a:r>
              <a:rPr kumimoji="1" lang="ja-JP" altLang="en-US" dirty="0">
                <a:latin typeface="BIZ UDPゴシック" panose="020B0400000000000000" pitchFamily="50" charset="-128"/>
                <a:ea typeface="BIZ UDPゴシック" panose="020B0400000000000000" pitchFamily="50" charset="-128"/>
              </a:rPr>
              <a:t>の繰り返し回数、正則化パラメーター</a:t>
            </a:r>
            <a:endParaRPr kumimoji="1" lang="en-US" altLang="ja-JP" dirty="0">
              <a:latin typeface="BIZ UDPゴシック" panose="020B0400000000000000" pitchFamily="50" charset="-128"/>
              <a:ea typeface="BIZ UDPゴシック" panose="020B0400000000000000" pitchFamily="50" charset="-128"/>
            </a:endParaRPr>
          </a:p>
          <a:p>
            <a:r>
              <a:rPr kumimoji="1" lang="ja-JP" altLang="en-US" dirty="0">
                <a:latin typeface="BIZ UDPゴシック" panose="020B0400000000000000" pitchFamily="50" charset="-128"/>
                <a:ea typeface="BIZ UDPゴシック" panose="020B0400000000000000" pitchFamily="50" charset="-128"/>
              </a:rPr>
              <a:t>　　　ピーク幅、ピークギャップギャップ</a:t>
            </a:r>
          </a:p>
        </p:txBody>
      </p:sp>
      <p:sp>
        <p:nvSpPr>
          <p:cNvPr id="178" name="テキスト ボックス 177">
            <a:extLst>
              <a:ext uri="{FF2B5EF4-FFF2-40B4-BE49-F238E27FC236}">
                <a16:creationId xmlns:a16="http://schemas.microsoft.com/office/drawing/2014/main" id="{CEE4224A-27F3-79E9-012E-B6F9B62995BC}"/>
              </a:ext>
            </a:extLst>
          </p:cNvPr>
          <p:cNvSpPr txBox="1"/>
          <p:nvPr/>
        </p:nvSpPr>
        <p:spPr>
          <a:xfrm>
            <a:off x="24014489" y="22249168"/>
            <a:ext cx="5680104" cy="707886"/>
          </a:xfrm>
          <a:prstGeom prst="rect">
            <a:avLst/>
          </a:prstGeom>
          <a:noFill/>
        </p:spPr>
        <p:txBody>
          <a:bodyPr wrap="square">
            <a:spAutoFit/>
          </a:bodyPr>
          <a:lstStyle/>
          <a:p>
            <a:r>
              <a:rPr lang="en-US" altLang="ja-JP" sz="2000" b="0" i="0" dirty="0">
                <a:solidFill>
                  <a:srgbClr val="212121"/>
                </a:solidFill>
                <a:effectLst/>
                <a:latin typeface="BIZ UDPゴシック" panose="020B0400000000000000" pitchFamily="50" charset="-128"/>
                <a:ea typeface="BIZ UDPゴシック" panose="020B0400000000000000" pitchFamily="50" charset="-128"/>
              </a:rPr>
              <a:t>S4613: GYYS[+80]PYSVSGSGSTAGSR</a:t>
            </a:r>
          </a:p>
          <a:p>
            <a:r>
              <a:rPr lang="en-US" altLang="ja-JP" sz="2000" dirty="0">
                <a:solidFill>
                  <a:srgbClr val="212121"/>
                </a:solidFill>
                <a:latin typeface="BIZ UDPゴシック" panose="020B0400000000000000" pitchFamily="50" charset="-128"/>
                <a:ea typeface="BIZ UDPゴシック" panose="020B0400000000000000" pitchFamily="50" charset="-128"/>
              </a:rPr>
              <a:t>S4618: </a:t>
            </a:r>
            <a:r>
              <a:rPr lang="en-US" altLang="ja-JP" sz="2000" b="0" i="0" dirty="0">
                <a:solidFill>
                  <a:srgbClr val="212121"/>
                </a:solidFill>
                <a:effectLst/>
                <a:latin typeface="BIZ UDPゴシック" panose="020B0400000000000000" pitchFamily="50" charset="-128"/>
                <a:ea typeface="BIZ UDPゴシック" panose="020B0400000000000000" pitchFamily="50" charset="-128"/>
              </a:rPr>
              <a:t>GYYSPYSVS[+80]GSGSTAGSR</a:t>
            </a:r>
            <a:endParaRPr lang="ja-JP" altLang="en-US" sz="2000" dirty="0">
              <a:latin typeface="BIZ UDPゴシック" panose="020B0400000000000000" pitchFamily="50" charset="-128"/>
              <a:ea typeface="BIZ UDPゴシック" panose="020B0400000000000000" pitchFamily="50" charset="-128"/>
            </a:endParaRPr>
          </a:p>
        </p:txBody>
      </p:sp>
      <p:sp>
        <p:nvSpPr>
          <p:cNvPr id="187" name="テキスト ボックス 186">
            <a:extLst>
              <a:ext uri="{FF2B5EF4-FFF2-40B4-BE49-F238E27FC236}">
                <a16:creationId xmlns:a16="http://schemas.microsoft.com/office/drawing/2014/main" id="{5183C946-31DF-E2BB-68BB-113DF190F4CE}"/>
              </a:ext>
            </a:extLst>
          </p:cNvPr>
          <p:cNvSpPr txBox="1"/>
          <p:nvPr/>
        </p:nvSpPr>
        <p:spPr>
          <a:xfrm>
            <a:off x="24787259" y="19593905"/>
            <a:ext cx="4293163" cy="523220"/>
          </a:xfrm>
          <a:prstGeom prst="rect">
            <a:avLst/>
          </a:prstGeom>
          <a:noFill/>
        </p:spPr>
        <p:txBody>
          <a:bodyPr wrap="none" rtlCol="0">
            <a:spAutoFit/>
          </a:bodyPr>
          <a:lstStyle/>
          <a:p>
            <a:r>
              <a:rPr kumimoji="1" lang="ja-JP" altLang="en-US" sz="2800" u="sng" dirty="0">
                <a:latin typeface="BIZ UDPゴシック" panose="020B0400000000000000" pitchFamily="50" charset="-128"/>
                <a:ea typeface="BIZ UDPゴシック" panose="020B0400000000000000" pitchFamily="50" charset="-128"/>
              </a:rPr>
              <a:t>実測スペクトルとの類似度</a:t>
            </a:r>
          </a:p>
        </p:txBody>
      </p:sp>
      <p:sp>
        <p:nvSpPr>
          <p:cNvPr id="192" name="テキスト ボックス 191">
            <a:extLst>
              <a:ext uri="{FF2B5EF4-FFF2-40B4-BE49-F238E27FC236}">
                <a16:creationId xmlns:a16="http://schemas.microsoft.com/office/drawing/2014/main" id="{4531791F-596B-4907-AE4F-0361BBA7469E}"/>
              </a:ext>
            </a:extLst>
          </p:cNvPr>
          <p:cNvSpPr txBox="1"/>
          <p:nvPr/>
        </p:nvSpPr>
        <p:spPr>
          <a:xfrm>
            <a:off x="20764751" y="25575425"/>
            <a:ext cx="3704860" cy="461665"/>
          </a:xfrm>
          <a:prstGeom prst="rect">
            <a:avLst/>
          </a:prstGeom>
          <a:noFill/>
        </p:spPr>
        <p:txBody>
          <a:bodyPr wrap="none" rtlCol="0">
            <a:spAutoFit/>
          </a:bodyPr>
          <a:lstStyle/>
          <a:p>
            <a:r>
              <a:rPr kumimoji="1" lang="ja-JP" altLang="en-US" sz="2400" u="sng">
                <a:latin typeface="BIZ UDPゴシック" panose="020B0400000000000000" pitchFamily="50" charset="-128"/>
                <a:ea typeface="BIZ UDPゴシック" panose="020B0400000000000000" pitchFamily="50" charset="-128"/>
              </a:rPr>
              <a:t>実測スペクトルとの類似度</a:t>
            </a:r>
            <a:endParaRPr kumimoji="1" lang="ja-JP" altLang="en-US" sz="2400" u="sng" dirty="0">
              <a:latin typeface="BIZ UDPゴシック" panose="020B0400000000000000" pitchFamily="50" charset="-128"/>
              <a:ea typeface="BIZ UDPゴシック" panose="020B0400000000000000" pitchFamily="50" charset="-128"/>
            </a:endParaRPr>
          </a:p>
        </p:txBody>
      </p:sp>
      <p:sp>
        <p:nvSpPr>
          <p:cNvPr id="196" name="テキスト ボックス 195">
            <a:extLst>
              <a:ext uri="{FF2B5EF4-FFF2-40B4-BE49-F238E27FC236}">
                <a16:creationId xmlns:a16="http://schemas.microsoft.com/office/drawing/2014/main" id="{026576CD-535C-B2BC-25D5-5AC471516931}"/>
              </a:ext>
            </a:extLst>
          </p:cNvPr>
          <p:cNvSpPr txBox="1"/>
          <p:nvPr/>
        </p:nvSpPr>
        <p:spPr>
          <a:xfrm>
            <a:off x="18685691" y="24057912"/>
            <a:ext cx="1993236" cy="338554"/>
          </a:xfrm>
          <a:prstGeom prst="rect">
            <a:avLst/>
          </a:prstGeom>
          <a:noFill/>
        </p:spPr>
        <p:txBody>
          <a:bodyPr wrap="square">
            <a:spAutoFit/>
          </a:bodyPr>
          <a:lstStyle/>
          <a:p>
            <a:r>
              <a:rPr lang="en-US" altLang="ja-JP" sz="1600" dirty="0">
                <a:solidFill>
                  <a:srgbClr val="C00000"/>
                </a:solidFill>
                <a:latin typeface="BIZ UDPゴシック" panose="020B0400000000000000" pitchFamily="50" charset="-128"/>
                <a:ea typeface="BIZ UDPゴシック" panose="020B0400000000000000" pitchFamily="50" charset="-128"/>
              </a:rPr>
              <a:t>866.395(2)</a:t>
            </a:r>
            <a:endParaRPr lang="ja-JP" altLang="en-US" sz="1600" dirty="0">
              <a:solidFill>
                <a:srgbClr val="C00000"/>
              </a:solidFill>
              <a:latin typeface="BIZ UDPゴシック" panose="020B0400000000000000" pitchFamily="50" charset="-128"/>
              <a:ea typeface="BIZ UDPゴシック" panose="020B0400000000000000" pitchFamily="50" charset="-128"/>
            </a:endParaRPr>
          </a:p>
        </p:txBody>
      </p:sp>
      <p:sp>
        <p:nvSpPr>
          <p:cNvPr id="211" name="テキスト ボックス 210">
            <a:extLst>
              <a:ext uri="{FF2B5EF4-FFF2-40B4-BE49-F238E27FC236}">
                <a16:creationId xmlns:a16="http://schemas.microsoft.com/office/drawing/2014/main" id="{5948745C-57DB-1814-D057-406733282962}"/>
              </a:ext>
            </a:extLst>
          </p:cNvPr>
          <p:cNvSpPr txBox="1"/>
          <p:nvPr/>
        </p:nvSpPr>
        <p:spPr>
          <a:xfrm>
            <a:off x="21435310" y="22166693"/>
            <a:ext cx="2110520" cy="338554"/>
          </a:xfrm>
          <a:prstGeom prst="rect">
            <a:avLst/>
          </a:prstGeom>
          <a:noFill/>
        </p:spPr>
        <p:txBody>
          <a:bodyPr wrap="square">
            <a:spAutoFit/>
          </a:bodyPr>
          <a:lstStyle/>
          <a:p>
            <a:r>
              <a:rPr lang="en-US" altLang="ja-JP" sz="1600" dirty="0">
                <a:solidFill>
                  <a:srgbClr val="0070C0"/>
                </a:solidFill>
                <a:latin typeface="BIZ UDPゴシック" panose="020B0400000000000000" pitchFamily="50" charset="-128"/>
                <a:ea typeface="BIZ UDPゴシック" panose="020B0400000000000000" pitchFamily="50" charset="-128"/>
              </a:rPr>
              <a:t>1294.605(3)</a:t>
            </a:r>
            <a:endParaRPr lang="ja-JP" altLang="en-US" sz="1600" dirty="0">
              <a:solidFill>
                <a:srgbClr val="0070C0"/>
              </a:solidFill>
              <a:latin typeface="BIZ UDPゴシック" panose="020B0400000000000000" pitchFamily="50" charset="-128"/>
              <a:ea typeface="BIZ UDPゴシック" panose="020B0400000000000000" pitchFamily="50" charset="-128"/>
            </a:endParaRPr>
          </a:p>
        </p:txBody>
      </p:sp>
      <p:sp>
        <p:nvSpPr>
          <p:cNvPr id="212" name="テキスト ボックス 211">
            <a:extLst>
              <a:ext uri="{FF2B5EF4-FFF2-40B4-BE49-F238E27FC236}">
                <a16:creationId xmlns:a16="http://schemas.microsoft.com/office/drawing/2014/main" id="{D0907575-336C-A85B-4CC7-79A218929F63}"/>
              </a:ext>
            </a:extLst>
          </p:cNvPr>
          <p:cNvSpPr txBox="1"/>
          <p:nvPr/>
        </p:nvSpPr>
        <p:spPr>
          <a:xfrm>
            <a:off x="18747180" y="26433840"/>
            <a:ext cx="2295504" cy="338554"/>
          </a:xfrm>
          <a:prstGeom prst="rect">
            <a:avLst/>
          </a:prstGeom>
          <a:noFill/>
        </p:spPr>
        <p:txBody>
          <a:bodyPr wrap="square">
            <a:spAutoFit/>
          </a:bodyPr>
          <a:lstStyle/>
          <a:p>
            <a:r>
              <a:rPr lang="en-US" altLang="ja-JP" sz="1600" dirty="0">
                <a:solidFill>
                  <a:srgbClr val="0070C0"/>
                </a:solidFill>
                <a:latin typeface="BIZ UDPゴシック" panose="020B0400000000000000" pitchFamily="50" charset="-128"/>
                <a:ea typeface="BIZ UDPゴシック" panose="020B0400000000000000" pitchFamily="50" charset="-128"/>
              </a:rPr>
              <a:t>1294.605(2)</a:t>
            </a:r>
            <a:endParaRPr lang="ja-JP" altLang="en-US" sz="1600" dirty="0">
              <a:solidFill>
                <a:srgbClr val="0070C0"/>
              </a:solidFill>
              <a:latin typeface="BIZ UDPゴシック" panose="020B0400000000000000" pitchFamily="50" charset="-128"/>
              <a:ea typeface="BIZ UDPゴシック" panose="020B0400000000000000" pitchFamily="50" charset="-128"/>
            </a:endParaRPr>
          </a:p>
        </p:txBody>
      </p:sp>
      <p:sp>
        <p:nvSpPr>
          <p:cNvPr id="213" name="テキスト ボックス 212">
            <a:extLst>
              <a:ext uri="{FF2B5EF4-FFF2-40B4-BE49-F238E27FC236}">
                <a16:creationId xmlns:a16="http://schemas.microsoft.com/office/drawing/2014/main" id="{4C76D569-2571-143E-91C8-FC103B1F45FB}"/>
              </a:ext>
            </a:extLst>
          </p:cNvPr>
          <p:cNvSpPr txBox="1"/>
          <p:nvPr/>
        </p:nvSpPr>
        <p:spPr>
          <a:xfrm>
            <a:off x="17374107" y="27992458"/>
            <a:ext cx="1888928" cy="338554"/>
          </a:xfrm>
          <a:prstGeom prst="rect">
            <a:avLst/>
          </a:prstGeom>
          <a:noFill/>
        </p:spPr>
        <p:txBody>
          <a:bodyPr wrap="square">
            <a:spAutoFit/>
          </a:bodyPr>
          <a:lstStyle/>
          <a:p>
            <a:r>
              <a:rPr lang="en-US" altLang="ja-JP" sz="1600" dirty="0">
                <a:solidFill>
                  <a:srgbClr val="C00000"/>
                </a:solidFill>
                <a:latin typeface="BIZ UDPゴシック" panose="020B0400000000000000" pitchFamily="50" charset="-128"/>
                <a:ea typeface="BIZ UDPゴシック" panose="020B0400000000000000" pitchFamily="50" charset="-128"/>
              </a:rPr>
              <a:t>866.395(1)</a:t>
            </a:r>
            <a:endParaRPr lang="ja-JP" altLang="en-US" sz="1600" dirty="0">
              <a:solidFill>
                <a:srgbClr val="C00000"/>
              </a:solidFill>
              <a:latin typeface="BIZ UDPゴシック" panose="020B0400000000000000" pitchFamily="50" charset="-128"/>
              <a:ea typeface="BIZ UDPゴシック" panose="020B0400000000000000" pitchFamily="50" charset="-128"/>
            </a:endParaRPr>
          </a:p>
        </p:txBody>
      </p:sp>
      <p:sp>
        <p:nvSpPr>
          <p:cNvPr id="40" name="テキスト ボックス 39">
            <a:extLst>
              <a:ext uri="{FF2B5EF4-FFF2-40B4-BE49-F238E27FC236}">
                <a16:creationId xmlns:a16="http://schemas.microsoft.com/office/drawing/2014/main" id="{6CAFC8E0-DA8F-CDFD-432D-FD1E59CD8D18}"/>
              </a:ext>
            </a:extLst>
          </p:cNvPr>
          <p:cNvSpPr txBox="1"/>
          <p:nvPr/>
        </p:nvSpPr>
        <p:spPr>
          <a:xfrm>
            <a:off x="26518976" y="25242398"/>
            <a:ext cx="3438977" cy="369332"/>
          </a:xfrm>
          <a:prstGeom prst="rect">
            <a:avLst/>
          </a:prstGeom>
          <a:noFill/>
        </p:spPr>
        <p:txBody>
          <a:bodyPr wrap="square">
            <a:spAutoFit/>
          </a:bodyPr>
          <a:lstStyle/>
          <a:p>
            <a:r>
              <a:rPr lang="en-US" altLang="ja-JP" dirty="0">
                <a:latin typeface="BIZ UDPゴシック" panose="020B0400000000000000" pitchFamily="50" charset="-128"/>
                <a:ea typeface="BIZ UDPゴシック" panose="020B0400000000000000" pitchFamily="50" charset="-128"/>
              </a:rPr>
              <a:t>(m/z</a:t>
            </a:r>
            <a:r>
              <a:rPr lang="ja-JP" altLang="en-US" dirty="0">
                <a:latin typeface="BIZ UDPゴシック" panose="020B0400000000000000" pitchFamily="50" charset="-128"/>
                <a:ea typeface="BIZ UDPゴシック" panose="020B0400000000000000" pitchFamily="50" charset="-128"/>
              </a:rPr>
              <a:t>が</a:t>
            </a:r>
            <a:r>
              <a:rPr lang="en-US" altLang="ja-JP" dirty="0">
                <a:latin typeface="BIZ UDPゴシック" panose="020B0400000000000000" pitchFamily="50" charset="-128"/>
                <a:ea typeface="BIZ UDPゴシック" panose="020B0400000000000000" pitchFamily="50" charset="-128"/>
              </a:rPr>
              <a:t>300</a:t>
            </a:r>
            <a:r>
              <a:rPr lang="ja-JP" altLang="en-US" dirty="0">
                <a:latin typeface="BIZ UDPゴシック" panose="020B0400000000000000" pitchFamily="50" charset="-128"/>
                <a:ea typeface="BIZ UDPゴシック" panose="020B0400000000000000" pitchFamily="50" charset="-128"/>
              </a:rPr>
              <a:t>～</a:t>
            </a:r>
            <a:r>
              <a:rPr lang="en-US" altLang="ja-JP" dirty="0">
                <a:latin typeface="BIZ UDPゴシック" panose="020B0400000000000000" pitchFamily="50" charset="-128"/>
                <a:ea typeface="BIZ UDPゴシック" panose="020B0400000000000000" pitchFamily="50" charset="-128"/>
              </a:rPr>
              <a:t>1500</a:t>
            </a:r>
            <a:r>
              <a:rPr lang="ja-JP" altLang="en-US" dirty="0">
                <a:latin typeface="BIZ UDPゴシック" panose="020B0400000000000000" pitchFamily="50" charset="-128"/>
                <a:ea typeface="BIZ UDPゴシック" panose="020B0400000000000000" pitchFamily="50" charset="-128"/>
              </a:rPr>
              <a:t>の範囲内</a:t>
            </a:r>
            <a:r>
              <a:rPr lang="en-US" altLang="ja-JP" dirty="0">
                <a:latin typeface="BIZ UDPゴシック" panose="020B0400000000000000" pitchFamily="50" charset="-128"/>
                <a:ea typeface="BIZ UDPゴシック" panose="020B0400000000000000" pitchFamily="50" charset="-128"/>
              </a:rPr>
              <a:t>)</a:t>
            </a:r>
            <a:endParaRPr lang="ja-JP" altLang="en-US" dirty="0">
              <a:latin typeface="BIZ UDPゴシック" panose="020B0400000000000000" pitchFamily="50" charset="-128"/>
              <a:ea typeface="BIZ UDPゴシック" panose="020B0400000000000000" pitchFamily="50" charset="-128"/>
            </a:endParaRPr>
          </a:p>
        </p:txBody>
      </p:sp>
      <p:sp>
        <p:nvSpPr>
          <p:cNvPr id="60" name="テキスト ボックス 59">
            <a:extLst>
              <a:ext uri="{FF2B5EF4-FFF2-40B4-BE49-F238E27FC236}">
                <a16:creationId xmlns:a16="http://schemas.microsoft.com/office/drawing/2014/main" id="{372E118F-7F04-B533-6283-0BB95458C107}"/>
              </a:ext>
            </a:extLst>
          </p:cNvPr>
          <p:cNvSpPr txBox="1"/>
          <p:nvPr/>
        </p:nvSpPr>
        <p:spPr>
          <a:xfrm>
            <a:off x="24801057" y="26052094"/>
            <a:ext cx="4943445" cy="1569660"/>
          </a:xfrm>
          <a:prstGeom prst="rect">
            <a:avLst/>
          </a:prstGeom>
          <a:noFill/>
        </p:spPr>
        <p:txBody>
          <a:bodyPr wrap="square" rtlCol="0">
            <a:spAutoFit/>
          </a:bodyPr>
          <a:lstStyle/>
          <a:p>
            <a:r>
              <a:rPr kumimoji="1" lang="en-US" altLang="ja-JP" sz="2400" dirty="0">
                <a:latin typeface="BIZ UDPゴシック" panose="020B0400000000000000" pitchFamily="50" charset="-128"/>
                <a:ea typeface="BIZ UDPゴシック" panose="020B0400000000000000" pitchFamily="50" charset="-128"/>
              </a:rPr>
              <a:t>S4613</a:t>
            </a:r>
            <a:r>
              <a:rPr kumimoji="1" lang="ja-JP" altLang="en-US" sz="2400" dirty="0">
                <a:latin typeface="BIZ UDPゴシック" panose="020B0400000000000000" pitchFamily="50" charset="-128"/>
                <a:ea typeface="BIZ UDPゴシック" panose="020B0400000000000000" pitchFamily="50" charset="-128"/>
              </a:rPr>
              <a:t>と</a:t>
            </a:r>
            <a:r>
              <a:rPr kumimoji="1" lang="en-US" altLang="ja-JP" sz="2400" dirty="0">
                <a:latin typeface="BIZ UDPゴシック" panose="020B0400000000000000" pitchFamily="50" charset="-128"/>
                <a:ea typeface="BIZ UDPゴシック" panose="020B0400000000000000" pitchFamily="50" charset="-128"/>
              </a:rPr>
              <a:t>S4618</a:t>
            </a:r>
            <a:r>
              <a:rPr kumimoji="1" lang="ja-JP" altLang="en-US" sz="2400" dirty="0">
                <a:latin typeface="BIZ UDPゴシック" panose="020B0400000000000000" pitchFamily="50" charset="-128"/>
                <a:ea typeface="BIZ UDPゴシック" panose="020B0400000000000000" pitchFamily="50" charset="-128"/>
              </a:rPr>
              <a:t>のライブラリの</a:t>
            </a:r>
            <a:r>
              <a:rPr kumimoji="1" lang="en-US" altLang="ja-JP" sz="2400" dirty="0">
                <a:latin typeface="BIZ UDPゴシック" panose="020B0400000000000000" pitchFamily="50" charset="-128"/>
                <a:ea typeface="BIZ UDPゴシック" panose="020B0400000000000000" pitchFamily="50" charset="-128"/>
              </a:rPr>
              <a:t>MS/MS</a:t>
            </a:r>
            <a:r>
              <a:rPr kumimoji="1" lang="ja-JP" altLang="en-US" sz="2400" dirty="0">
                <a:latin typeface="BIZ UDPゴシック" panose="020B0400000000000000" pitchFamily="50" charset="-128"/>
                <a:ea typeface="BIZ UDPゴシック" panose="020B0400000000000000" pitchFamily="50" charset="-128"/>
              </a:rPr>
              <a:t>スペクトルと比較して、</a:t>
            </a:r>
            <a:endParaRPr kumimoji="1" lang="en-US" altLang="ja-JP" sz="2400" dirty="0">
              <a:latin typeface="BIZ UDPゴシック" panose="020B0400000000000000" pitchFamily="50" charset="-128"/>
              <a:ea typeface="BIZ UDPゴシック" panose="020B0400000000000000" pitchFamily="50" charset="-128"/>
            </a:endParaRPr>
          </a:p>
          <a:p>
            <a:r>
              <a:rPr kumimoji="1" lang="ja-JP" altLang="en-US" sz="2400" dirty="0">
                <a:latin typeface="BIZ UDPゴシック" panose="020B0400000000000000" pitchFamily="50" charset="-128"/>
                <a:ea typeface="BIZ UDPゴシック" panose="020B0400000000000000" pitchFamily="50" charset="-128"/>
              </a:rPr>
              <a:t>デコンボリューションで分離された</a:t>
            </a:r>
            <a:endParaRPr kumimoji="1" lang="en-US" altLang="ja-JP" sz="2400" dirty="0">
              <a:latin typeface="BIZ UDPゴシック" panose="020B0400000000000000" pitchFamily="50" charset="-128"/>
              <a:ea typeface="BIZ UDPゴシック" panose="020B0400000000000000" pitchFamily="50" charset="-128"/>
            </a:endParaRPr>
          </a:p>
          <a:p>
            <a:r>
              <a:rPr kumimoji="1" lang="ja-JP" altLang="en-US" sz="2400" dirty="0">
                <a:latin typeface="BIZ UDPゴシック" panose="020B0400000000000000" pitchFamily="50" charset="-128"/>
                <a:ea typeface="BIZ UDPゴシック" panose="020B0400000000000000" pitchFamily="50" charset="-128"/>
              </a:rPr>
              <a:t>成分と類似度が高いことを確認</a:t>
            </a:r>
          </a:p>
        </p:txBody>
      </p:sp>
      <p:sp>
        <p:nvSpPr>
          <p:cNvPr id="62" name="テキスト ボックス 61">
            <a:extLst>
              <a:ext uri="{FF2B5EF4-FFF2-40B4-BE49-F238E27FC236}">
                <a16:creationId xmlns:a16="http://schemas.microsoft.com/office/drawing/2014/main" id="{996D62F4-EC0B-395F-351C-F9A4477EAB0C}"/>
              </a:ext>
            </a:extLst>
          </p:cNvPr>
          <p:cNvSpPr txBox="1"/>
          <p:nvPr/>
        </p:nvSpPr>
        <p:spPr>
          <a:xfrm>
            <a:off x="1150512" y="40358247"/>
            <a:ext cx="10280697" cy="461665"/>
          </a:xfrm>
          <a:prstGeom prst="rect">
            <a:avLst/>
          </a:prstGeom>
          <a:noFill/>
        </p:spPr>
        <p:txBody>
          <a:bodyPr wrap="square">
            <a:spAutoFit/>
          </a:bodyPr>
          <a:lstStyle/>
          <a:p>
            <a:pPr algn="just"/>
            <a:r>
              <a:rPr lang="en-US" altLang="ja-JP" sz="2400" kern="100" dirty="0">
                <a:solidFill>
                  <a:srgbClr val="222222"/>
                </a:solidFill>
                <a:effectLst/>
                <a:latin typeface="BIZ UDPゴシック" panose="020B0400000000000000" pitchFamily="50" charset="-128"/>
                <a:ea typeface="BIZ UDPゴシック" panose="020B0400000000000000" pitchFamily="50" charset="-128"/>
                <a:cs typeface="Times New Roman" panose="02020603050405020304" pitchFamily="18" charset="0"/>
              </a:rPr>
              <a:t>[6] </a:t>
            </a:r>
            <a:r>
              <a:rPr lang="en-US" altLang="ja-JP" sz="2400" kern="100" dirty="0">
                <a:solidFill>
                  <a:srgbClr val="212121"/>
                </a:solidFill>
                <a:effectLst/>
                <a:latin typeface="BIZ UDPゴシック" panose="020B0400000000000000" pitchFamily="50" charset="-128"/>
                <a:ea typeface="BIZ UDPゴシック" panose="020B0400000000000000" pitchFamily="50" charset="-128"/>
                <a:cs typeface="Times New Roman" panose="02020603050405020304" pitchFamily="18" charset="0"/>
              </a:rPr>
              <a:t>Tada I. et al., Anal Chem. 92(16), 11310-11317 (2020). </a:t>
            </a:r>
            <a:endParaRPr lang="ja-JP" altLang="ja-JP" sz="2400" kern="100" dirty="0">
              <a:effectLst/>
              <a:latin typeface="BIZ UDPゴシック" panose="020B0400000000000000" pitchFamily="50" charset="-128"/>
              <a:ea typeface="BIZ UDPゴシック" panose="020B0400000000000000" pitchFamily="50" charset="-128"/>
              <a:cs typeface="Times New Roman" panose="02020603050405020304" pitchFamily="18" charset="0"/>
            </a:endParaRPr>
          </a:p>
        </p:txBody>
      </p:sp>
      <p:sp>
        <p:nvSpPr>
          <p:cNvPr id="63" name="テキスト ボックス 62">
            <a:extLst>
              <a:ext uri="{FF2B5EF4-FFF2-40B4-BE49-F238E27FC236}">
                <a16:creationId xmlns:a16="http://schemas.microsoft.com/office/drawing/2014/main" id="{DC4C4029-C6C0-4F71-1E8A-A74A3D838ACA}"/>
              </a:ext>
            </a:extLst>
          </p:cNvPr>
          <p:cNvSpPr txBox="1"/>
          <p:nvPr/>
        </p:nvSpPr>
        <p:spPr>
          <a:xfrm>
            <a:off x="11596030" y="34958230"/>
            <a:ext cx="7145632" cy="1815882"/>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デコンボリューションが不十分であると考えられたので、</a:t>
            </a:r>
            <a:r>
              <a:rPr kumimoji="1" lang="ja-JP" altLang="en-US" sz="2800" dirty="0">
                <a:solidFill>
                  <a:srgbClr val="C00000"/>
                </a:solidFill>
                <a:latin typeface="BIZ UDPゴシック" panose="020B0400000000000000" pitchFamily="50" charset="-128"/>
                <a:ea typeface="BIZ UDPゴシック" panose="020B0400000000000000" pitchFamily="50" charset="-128"/>
              </a:rPr>
              <a:t>成分</a:t>
            </a:r>
            <a:r>
              <a:rPr kumimoji="1" lang="en-US" altLang="ja-JP" sz="2800" dirty="0">
                <a:solidFill>
                  <a:srgbClr val="C00000"/>
                </a:solidFill>
                <a:latin typeface="BIZ UDPゴシック" panose="020B0400000000000000" pitchFamily="50" charset="-128"/>
                <a:ea typeface="BIZ UDPゴシック" panose="020B0400000000000000" pitchFamily="50" charset="-128"/>
              </a:rPr>
              <a:t>1</a:t>
            </a:r>
            <a:r>
              <a:rPr kumimoji="1" lang="ja-JP" altLang="en-US" sz="2800" dirty="0">
                <a:latin typeface="BIZ UDPゴシック" panose="020B0400000000000000" pitchFamily="50" charset="-128"/>
                <a:ea typeface="BIZ UDPゴシック" panose="020B0400000000000000" pitchFamily="50" charset="-128"/>
              </a:rPr>
              <a:t>と相関の高い</a:t>
            </a:r>
            <a:r>
              <a:rPr kumimoji="1" lang="en-US" altLang="ja-JP" sz="2800" dirty="0">
                <a:latin typeface="BIZ UDPゴシック" panose="020B0400000000000000" pitchFamily="50" charset="-128"/>
                <a:ea typeface="BIZ UDPゴシック" panose="020B0400000000000000" pitchFamily="50" charset="-128"/>
              </a:rPr>
              <a:t>(0.9</a:t>
            </a:r>
            <a:r>
              <a:rPr kumimoji="1" lang="ja-JP" altLang="en-US" sz="2800" dirty="0">
                <a:latin typeface="BIZ UDPゴシック" panose="020B0400000000000000" pitchFamily="50" charset="-128"/>
                <a:ea typeface="BIZ UDPゴシック" panose="020B0400000000000000" pitchFamily="50" charset="-128"/>
              </a:rPr>
              <a:t>以上</a:t>
            </a:r>
            <a:r>
              <a:rPr kumimoji="1" lang="en-US" altLang="ja-JP" sz="2800" dirty="0">
                <a:latin typeface="BIZ UDPゴシック" panose="020B0400000000000000" pitchFamily="50" charset="-128"/>
                <a:ea typeface="BIZ UDPゴシック" panose="020B0400000000000000" pitchFamily="50" charset="-128"/>
              </a:rPr>
              <a:t>)</a:t>
            </a:r>
            <a:r>
              <a:rPr kumimoji="1" lang="ja-JP" altLang="en-US" sz="2800" dirty="0">
                <a:latin typeface="BIZ UDPゴシック" panose="020B0400000000000000" pitchFamily="50" charset="-128"/>
                <a:ea typeface="BIZ UDPゴシック" panose="020B0400000000000000" pitchFamily="50" charset="-128"/>
              </a:rPr>
              <a:t>クロマトグラムを抽出し、選んだデータを用いて再度デコンボリューションを行った</a:t>
            </a:r>
            <a:endParaRPr kumimoji="1" lang="en-US" altLang="ja-JP" sz="2800" dirty="0">
              <a:latin typeface="BIZ UDPゴシック" panose="020B0400000000000000" pitchFamily="50" charset="-128"/>
              <a:ea typeface="BIZ UDPゴシック" panose="020B0400000000000000" pitchFamily="50" charset="-128"/>
            </a:endParaRPr>
          </a:p>
        </p:txBody>
      </p:sp>
      <p:sp>
        <p:nvSpPr>
          <p:cNvPr id="65" name="テキスト ボックス 64">
            <a:extLst>
              <a:ext uri="{FF2B5EF4-FFF2-40B4-BE49-F238E27FC236}">
                <a16:creationId xmlns:a16="http://schemas.microsoft.com/office/drawing/2014/main" id="{F424F6DA-44F5-EF12-FDD7-BCDB378667AD}"/>
              </a:ext>
            </a:extLst>
          </p:cNvPr>
          <p:cNvSpPr txBox="1"/>
          <p:nvPr/>
        </p:nvSpPr>
        <p:spPr>
          <a:xfrm>
            <a:off x="13176466" y="30448105"/>
            <a:ext cx="4293163" cy="523220"/>
          </a:xfrm>
          <a:prstGeom prst="rect">
            <a:avLst/>
          </a:prstGeom>
          <a:noFill/>
        </p:spPr>
        <p:txBody>
          <a:bodyPr wrap="none" rtlCol="0">
            <a:spAutoFit/>
          </a:bodyPr>
          <a:lstStyle/>
          <a:p>
            <a:r>
              <a:rPr kumimoji="1" lang="ja-JP" altLang="en-US" sz="2800" u="sng" dirty="0">
                <a:latin typeface="BIZ UDPゴシック" panose="020B0400000000000000" pitchFamily="50" charset="-128"/>
                <a:ea typeface="BIZ UDPゴシック" panose="020B0400000000000000" pitchFamily="50" charset="-128"/>
              </a:rPr>
              <a:t>実測スペクトルとの類似度</a:t>
            </a:r>
          </a:p>
        </p:txBody>
      </p:sp>
      <p:sp>
        <p:nvSpPr>
          <p:cNvPr id="84" name="テキスト ボックス 83">
            <a:extLst>
              <a:ext uri="{FF2B5EF4-FFF2-40B4-BE49-F238E27FC236}">
                <a16:creationId xmlns:a16="http://schemas.microsoft.com/office/drawing/2014/main" id="{03553660-933D-4876-B351-B14691927E8E}"/>
              </a:ext>
            </a:extLst>
          </p:cNvPr>
          <p:cNvSpPr txBox="1"/>
          <p:nvPr/>
        </p:nvSpPr>
        <p:spPr>
          <a:xfrm>
            <a:off x="13176466" y="36886057"/>
            <a:ext cx="4293163" cy="523220"/>
          </a:xfrm>
          <a:prstGeom prst="rect">
            <a:avLst/>
          </a:prstGeom>
          <a:noFill/>
        </p:spPr>
        <p:txBody>
          <a:bodyPr wrap="none" rtlCol="0">
            <a:spAutoFit/>
          </a:bodyPr>
          <a:lstStyle/>
          <a:p>
            <a:r>
              <a:rPr kumimoji="1" lang="ja-JP" altLang="en-US" sz="2800" u="sng" dirty="0">
                <a:latin typeface="BIZ UDPゴシック" panose="020B0400000000000000" pitchFamily="50" charset="-128"/>
                <a:ea typeface="BIZ UDPゴシック" panose="020B0400000000000000" pitchFamily="50" charset="-128"/>
              </a:rPr>
              <a:t>実測スペクトルとの類似度</a:t>
            </a:r>
          </a:p>
        </p:txBody>
      </p:sp>
      <p:sp>
        <p:nvSpPr>
          <p:cNvPr id="85" name="正方形/長方形 84">
            <a:extLst>
              <a:ext uri="{FF2B5EF4-FFF2-40B4-BE49-F238E27FC236}">
                <a16:creationId xmlns:a16="http://schemas.microsoft.com/office/drawing/2014/main" id="{DCF0D758-AA77-C4C9-6BE9-55D66F3D52F4}"/>
              </a:ext>
            </a:extLst>
          </p:cNvPr>
          <p:cNvSpPr/>
          <p:nvPr/>
        </p:nvSpPr>
        <p:spPr>
          <a:xfrm>
            <a:off x="5134602" y="31168258"/>
            <a:ext cx="6390395" cy="1670811"/>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6" name="正方形/長方形 85">
            <a:extLst>
              <a:ext uri="{FF2B5EF4-FFF2-40B4-BE49-F238E27FC236}">
                <a16:creationId xmlns:a16="http://schemas.microsoft.com/office/drawing/2014/main" id="{ECD1B856-B65F-89F4-6261-BE6729926AC1}"/>
              </a:ext>
            </a:extLst>
          </p:cNvPr>
          <p:cNvSpPr/>
          <p:nvPr/>
        </p:nvSpPr>
        <p:spPr>
          <a:xfrm>
            <a:off x="4791949" y="36019136"/>
            <a:ext cx="6647587" cy="1390142"/>
          </a:xfrm>
          <a:prstGeom prst="rect">
            <a:avLst/>
          </a:prstGeom>
          <a:noFill/>
          <a:ln w="254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9" name="正方形/長方形 88">
            <a:extLst>
              <a:ext uri="{FF2B5EF4-FFF2-40B4-BE49-F238E27FC236}">
                <a16:creationId xmlns:a16="http://schemas.microsoft.com/office/drawing/2014/main" id="{8181CA3C-7CBA-7A01-B420-6B912F40ADCC}"/>
              </a:ext>
            </a:extLst>
          </p:cNvPr>
          <p:cNvSpPr/>
          <p:nvPr/>
        </p:nvSpPr>
        <p:spPr>
          <a:xfrm>
            <a:off x="4791805" y="37525342"/>
            <a:ext cx="6647587" cy="1312658"/>
          </a:xfrm>
          <a:prstGeom prst="rect">
            <a:avLst/>
          </a:prstGeom>
          <a:noFill/>
          <a:ln w="254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70C0"/>
              </a:solidFill>
            </a:endParaRPr>
          </a:p>
        </p:txBody>
      </p:sp>
      <p:sp>
        <p:nvSpPr>
          <p:cNvPr id="90" name="テキスト ボックス 89">
            <a:extLst>
              <a:ext uri="{FF2B5EF4-FFF2-40B4-BE49-F238E27FC236}">
                <a16:creationId xmlns:a16="http://schemas.microsoft.com/office/drawing/2014/main" id="{09235A2C-4D5D-4843-87F6-4AC2C6288927}"/>
              </a:ext>
            </a:extLst>
          </p:cNvPr>
          <p:cNvSpPr txBox="1"/>
          <p:nvPr/>
        </p:nvSpPr>
        <p:spPr>
          <a:xfrm>
            <a:off x="11485356" y="39894494"/>
            <a:ext cx="7499779" cy="954107"/>
          </a:xfrm>
          <a:prstGeom prst="rect">
            <a:avLst/>
          </a:prstGeom>
          <a:noFill/>
        </p:spPr>
        <p:txBody>
          <a:bodyPr wrap="square" rtlCol="0">
            <a:spAutoFit/>
          </a:bodyPr>
          <a:lstStyle/>
          <a:p>
            <a:r>
              <a:rPr kumimoji="1" lang="en-US" altLang="ja-JP" sz="2800" dirty="0">
                <a:latin typeface="BIZ UDPゴシック" panose="020B0400000000000000" pitchFamily="50" charset="-128"/>
                <a:ea typeface="BIZ UDPゴシック" panose="020B0400000000000000" pitchFamily="50" charset="-128"/>
              </a:rPr>
              <a:t>2</a:t>
            </a:r>
            <a:r>
              <a:rPr kumimoji="1" lang="ja-JP" altLang="en-US" sz="2800" dirty="0">
                <a:latin typeface="BIZ UDPゴシック" panose="020B0400000000000000" pitchFamily="50" charset="-128"/>
                <a:ea typeface="BIZ UDPゴシック" panose="020B0400000000000000" pitchFamily="50" charset="-128"/>
              </a:rPr>
              <a:t>段階でデコンボリューションを行うことにより、</a:t>
            </a:r>
            <a:endParaRPr kumimoji="1" lang="en-US" altLang="ja-JP" sz="2800" dirty="0">
              <a:latin typeface="BIZ UDPゴシック" panose="020B0400000000000000" pitchFamily="50" charset="-128"/>
              <a:ea typeface="BIZ UDPゴシック" panose="020B0400000000000000" pitchFamily="50" charset="-128"/>
            </a:endParaRPr>
          </a:p>
          <a:p>
            <a:r>
              <a:rPr kumimoji="1" lang="ja-JP" altLang="en-US" sz="2800" dirty="0">
                <a:latin typeface="BIZ UDPゴシック" panose="020B0400000000000000" pitchFamily="50" charset="-128"/>
                <a:ea typeface="BIZ UDPゴシック" panose="020B0400000000000000" pitchFamily="50" charset="-128"/>
              </a:rPr>
              <a:t>類似度の高い成分を抽出可能</a:t>
            </a:r>
            <a:endParaRPr kumimoji="1" lang="en-US" altLang="ja-JP" sz="2800" dirty="0">
              <a:latin typeface="BIZ UDPゴシック" panose="020B0400000000000000" pitchFamily="50" charset="-128"/>
              <a:ea typeface="BIZ UDPゴシック" panose="020B0400000000000000" pitchFamily="50" charset="-128"/>
            </a:endParaRPr>
          </a:p>
        </p:txBody>
      </p:sp>
      <p:sp>
        <p:nvSpPr>
          <p:cNvPr id="92" name="テキスト ボックス 91">
            <a:extLst>
              <a:ext uri="{FF2B5EF4-FFF2-40B4-BE49-F238E27FC236}">
                <a16:creationId xmlns:a16="http://schemas.microsoft.com/office/drawing/2014/main" id="{E6F213B0-6DC4-E0AC-5516-71714B7728D1}"/>
              </a:ext>
            </a:extLst>
          </p:cNvPr>
          <p:cNvSpPr txBox="1"/>
          <p:nvPr/>
        </p:nvSpPr>
        <p:spPr>
          <a:xfrm>
            <a:off x="22626324" y="30369437"/>
            <a:ext cx="7133684" cy="830997"/>
          </a:xfrm>
          <a:prstGeom prst="rect">
            <a:avLst/>
          </a:prstGeom>
          <a:noFill/>
        </p:spPr>
        <p:txBody>
          <a:bodyPr wrap="none" rtlCol="0">
            <a:spAutoFit/>
          </a:bodyPr>
          <a:lstStyle/>
          <a:p>
            <a:r>
              <a:rPr kumimoji="1" lang="ja-JP" altLang="en-US" sz="2400" dirty="0">
                <a:latin typeface="BIZ UDPゴシック" panose="020B0400000000000000" pitchFamily="50" charset="-128"/>
                <a:ea typeface="BIZ UDPゴシック" panose="020B0400000000000000" pitchFamily="50" charset="-128"/>
              </a:rPr>
              <a:t>クロマトグラムが完全に重なり合っている場合でも、</a:t>
            </a:r>
            <a:endParaRPr kumimoji="1" lang="en-US" altLang="ja-JP" sz="2400" dirty="0">
              <a:latin typeface="BIZ UDPゴシック" panose="020B0400000000000000" pitchFamily="50" charset="-128"/>
              <a:ea typeface="BIZ UDPゴシック" panose="020B0400000000000000" pitchFamily="50" charset="-128"/>
            </a:endParaRPr>
          </a:p>
          <a:p>
            <a:r>
              <a:rPr kumimoji="1" lang="ja-JP" altLang="en-US" sz="2400" dirty="0">
                <a:latin typeface="BIZ UDPゴシック" panose="020B0400000000000000" pitchFamily="50" charset="-128"/>
                <a:ea typeface="BIZ UDPゴシック" panose="020B0400000000000000" pitchFamily="50" charset="-128"/>
              </a:rPr>
              <a:t>ある条件では独立成分分析で分離することが出来る</a:t>
            </a:r>
          </a:p>
        </p:txBody>
      </p:sp>
      <p:sp>
        <p:nvSpPr>
          <p:cNvPr id="94" name="テキスト ボックス 93">
            <a:extLst>
              <a:ext uri="{FF2B5EF4-FFF2-40B4-BE49-F238E27FC236}">
                <a16:creationId xmlns:a16="http://schemas.microsoft.com/office/drawing/2014/main" id="{F816FACD-F257-7E0A-ACFD-3192BFED52F6}"/>
              </a:ext>
            </a:extLst>
          </p:cNvPr>
          <p:cNvSpPr txBox="1"/>
          <p:nvPr/>
        </p:nvSpPr>
        <p:spPr>
          <a:xfrm>
            <a:off x="28806566" y="37845313"/>
            <a:ext cx="568667" cy="461665"/>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前</a:t>
            </a:r>
          </a:p>
        </p:txBody>
      </p:sp>
      <p:sp>
        <p:nvSpPr>
          <p:cNvPr id="96" name="テキスト ボックス 95">
            <a:extLst>
              <a:ext uri="{FF2B5EF4-FFF2-40B4-BE49-F238E27FC236}">
                <a16:creationId xmlns:a16="http://schemas.microsoft.com/office/drawing/2014/main" id="{FEC1BEBC-2C91-15F2-141F-A1E451686D49}"/>
              </a:ext>
            </a:extLst>
          </p:cNvPr>
          <p:cNvSpPr txBox="1"/>
          <p:nvPr/>
        </p:nvSpPr>
        <p:spPr>
          <a:xfrm>
            <a:off x="28926299" y="39488857"/>
            <a:ext cx="568667" cy="461665"/>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後</a:t>
            </a:r>
          </a:p>
        </p:txBody>
      </p:sp>
      <p:sp>
        <p:nvSpPr>
          <p:cNvPr id="218" name="テキスト ボックス 217">
            <a:extLst>
              <a:ext uri="{FF2B5EF4-FFF2-40B4-BE49-F238E27FC236}">
                <a16:creationId xmlns:a16="http://schemas.microsoft.com/office/drawing/2014/main" id="{F67A9D02-1ED1-D560-5510-5706CE852BF6}"/>
              </a:ext>
            </a:extLst>
          </p:cNvPr>
          <p:cNvSpPr txBox="1"/>
          <p:nvPr/>
        </p:nvSpPr>
        <p:spPr>
          <a:xfrm>
            <a:off x="21468515" y="19730238"/>
            <a:ext cx="2607668" cy="369332"/>
          </a:xfrm>
          <a:prstGeom prst="rect">
            <a:avLst/>
          </a:prstGeom>
          <a:noFill/>
        </p:spPr>
        <p:txBody>
          <a:bodyPr wrap="square">
            <a:spAutoFit/>
          </a:bodyPr>
          <a:lstStyle/>
          <a:p>
            <a:r>
              <a:rPr lang="en-US" altLang="ja-JP" sz="1800" dirty="0">
                <a:latin typeface="BIZ UDPゴシック" panose="020B0400000000000000" pitchFamily="50" charset="-128"/>
                <a:ea typeface="BIZ UDPゴシック" panose="020B0400000000000000" pitchFamily="50" charset="-128"/>
              </a:rPr>
              <a:t>()</a:t>
            </a:r>
            <a:r>
              <a:rPr lang="ja-JP" altLang="en-US" sz="1800" dirty="0">
                <a:latin typeface="BIZ UDPゴシック" panose="020B0400000000000000" pitchFamily="50" charset="-128"/>
                <a:ea typeface="BIZ UDPゴシック" panose="020B0400000000000000" pitchFamily="50" charset="-128"/>
              </a:rPr>
              <a:t>内は</a:t>
            </a:r>
            <a:r>
              <a:rPr lang="ja-JP" altLang="en-US" dirty="0">
                <a:latin typeface="BIZ UDPゴシック" panose="020B0400000000000000" pitchFamily="50" charset="-128"/>
                <a:ea typeface="BIZ UDPゴシック" panose="020B0400000000000000" pitchFamily="50" charset="-128"/>
              </a:rPr>
              <a:t>信号強度の順位</a:t>
            </a:r>
            <a:endParaRPr lang="ja-JP" altLang="en-US" sz="1800" dirty="0">
              <a:latin typeface="BIZ UDPゴシック" panose="020B0400000000000000" pitchFamily="50" charset="-128"/>
              <a:ea typeface="BIZ UDPゴシック" panose="020B0400000000000000" pitchFamily="50" charset="-128"/>
            </a:endParaRPr>
          </a:p>
        </p:txBody>
      </p:sp>
      <p:sp>
        <p:nvSpPr>
          <p:cNvPr id="219" name="正方形/長方形 218">
            <a:extLst>
              <a:ext uri="{FF2B5EF4-FFF2-40B4-BE49-F238E27FC236}">
                <a16:creationId xmlns:a16="http://schemas.microsoft.com/office/drawing/2014/main" id="{DFEF5613-7EB2-0A8E-C857-5707A1A7E561}"/>
              </a:ext>
            </a:extLst>
          </p:cNvPr>
          <p:cNvSpPr/>
          <p:nvPr/>
        </p:nvSpPr>
        <p:spPr>
          <a:xfrm>
            <a:off x="26508432" y="35273512"/>
            <a:ext cx="3104850" cy="1390142"/>
          </a:xfrm>
          <a:prstGeom prst="rect">
            <a:avLst/>
          </a:prstGeom>
          <a:noFill/>
          <a:ln w="254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2" name="テキスト ボックス 221">
            <a:extLst>
              <a:ext uri="{FF2B5EF4-FFF2-40B4-BE49-F238E27FC236}">
                <a16:creationId xmlns:a16="http://schemas.microsoft.com/office/drawing/2014/main" id="{845C82A0-86F2-9692-FC9F-F11C686AE26B}"/>
              </a:ext>
            </a:extLst>
          </p:cNvPr>
          <p:cNvSpPr txBox="1"/>
          <p:nvPr/>
        </p:nvSpPr>
        <p:spPr>
          <a:xfrm>
            <a:off x="19347545" y="37659254"/>
            <a:ext cx="6851471" cy="830997"/>
          </a:xfrm>
          <a:prstGeom prst="rect">
            <a:avLst/>
          </a:prstGeom>
          <a:noFill/>
        </p:spPr>
        <p:txBody>
          <a:bodyPr wrap="square">
            <a:spAutoFit/>
          </a:bodyPr>
          <a:lstStyle/>
          <a:p>
            <a:r>
              <a:rPr kumimoji="1" lang="ja-JP" altLang="en-US" sz="2400" dirty="0">
                <a:latin typeface="BIZ UDPゴシック" panose="020B0400000000000000" pitchFamily="50" charset="-128"/>
                <a:ea typeface="BIZ UDPゴシック" panose="020B0400000000000000" pitchFamily="50" charset="-128"/>
              </a:rPr>
              <a:t>特定のピークではなく、サンプルに含まれる</a:t>
            </a:r>
            <a:endParaRPr kumimoji="1" lang="en-US" altLang="ja-JP" sz="2400" dirty="0">
              <a:latin typeface="BIZ UDPゴシック" panose="020B0400000000000000" pitchFamily="50" charset="-128"/>
              <a:ea typeface="BIZ UDPゴシック" panose="020B0400000000000000" pitchFamily="50" charset="-128"/>
            </a:endParaRPr>
          </a:p>
          <a:p>
            <a:r>
              <a:rPr kumimoji="1" lang="ja-JP" altLang="en-US" sz="2400" dirty="0">
                <a:latin typeface="BIZ UDPゴシック" panose="020B0400000000000000" pitchFamily="50" charset="-128"/>
                <a:ea typeface="BIZ UDPゴシック" panose="020B0400000000000000" pitchFamily="50" charset="-128"/>
              </a:rPr>
              <a:t>ピーク全体に対してデコンボリューションを実行</a:t>
            </a:r>
            <a:endParaRPr lang="ja-JP" altLang="en-US" sz="2400" dirty="0"/>
          </a:p>
        </p:txBody>
      </p:sp>
      <p:sp>
        <p:nvSpPr>
          <p:cNvPr id="225" name="テキスト ボックス 224">
            <a:extLst>
              <a:ext uri="{FF2B5EF4-FFF2-40B4-BE49-F238E27FC236}">
                <a16:creationId xmlns:a16="http://schemas.microsoft.com/office/drawing/2014/main" id="{CCC98D1B-D196-1507-F008-54BFDC518AA1}"/>
              </a:ext>
            </a:extLst>
          </p:cNvPr>
          <p:cNvSpPr txBox="1"/>
          <p:nvPr/>
        </p:nvSpPr>
        <p:spPr>
          <a:xfrm>
            <a:off x="19347546" y="38541124"/>
            <a:ext cx="6941138" cy="830997"/>
          </a:xfrm>
          <a:prstGeom prst="rect">
            <a:avLst/>
          </a:prstGeom>
          <a:noFill/>
        </p:spPr>
        <p:txBody>
          <a:bodyPr wrap="square">
            <a:spAutoFit/>
          </a:bodyPr>
          <a:lstStyle/>
          <a:p>
            <a:r>
              <a:rPr kumimoji="1" lang="en-US" altLang="ja-JP" sz="2400" dirty="0">
                <a:latin typeface="BIZ UDPゴシック" panose="020B0400000000000000" pitchFamily="50" charset="-128"/>
                <a:ea typeface="BIZ UDPゴシック" panose="020B0400000000000000" pitchFamily="50" charset="-128"/>
              </a:rPr>
              <a:t>MS/MS</a:t>
            </a:r>
            <a:r>
              <a:rPr kumimoji="1" lang="ja-JP" altLang="en-US" sz="2400" dirty="0">
                <a:latin typeface="BIZ UDPゴシック" panose="020B0400000000000000" pitchFamily="50" charset="-128"/>
                <a:ea typeface="BIZ UDPゴシック" panose="020B0400000000000000" pitchFamily="50" charset="-128"/>
              </a:rPr>
              <a:t>スペクトルとライブラリのスペクトルの</a:t>
            </a:r>
            <a:endParaRPr kumimoji="1" lang="en-US" altLang="ja-JP" sz="2400" dirty="0">
              <a:latin typeface="BIZ UDPゴシック" panose="020B0400000000000000" pitchFamily="50" charset="-128"/>
              <a:ea typeface="BIZ UDPゴシック" panose="020B0400000000000000" pitchFamily="50" charset="-128"/>
            </a:endParaRPr>
          </a:p>
          <a:p>
            <a:r>
              <a:rPr kumimoji="1" lang="ja-JP" altLang="en-US" sz="2400" dirty="0">
                <a:latin typeface="BIZ UDPゴシック" panose="020B0400000000000000" pitchFamily="50" charset="-128"/>
                <a:ea typeface="BIZ UDPゴシック" panose="020B0400000000000000" pitchFamily="50" charset="-128"/>
              </a:rPr>
              <a:t>類似度の分布を、デコンボリューション前後で比較</a:t>
            </a:r>
            <a:endParaRPr kumimoji="1" lang="en-US" altLang="ja-JP" sz="24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4371099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1266</TotalTime>
  <Words>1210</Words>
  <Application>Microsoft Office PowerPoint</Application>
  <PresentationFormat>ユーザー設定</PresentationFormat>
  <Paragraphs>196</Paragraphs>
  <Slides>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BIZ UDPゴシック</vt:lpstr>
      <vt:lpstr>游ゴシック</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山本 博之</dc:creator>
  <cp:lastModifiedBy>博之 山本</cp:lastModifiedBy>
  <cp:revision>103</cp:revision>
  <cp:lastPrinted>2023-07-16T02:21:52Z</cp:lastPrinted>
  <dcterms:created xsi:type="dcterms:W3CDTF">2023-07-14T23:43:50Z</dcterms:created>
  <dcterms:modified xsi:type="dcterms:W3CDTF">2025-06-15T01:39:31Z</dcterms:modified>
</cp:coreProperties>
</file>