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66" r:id="rId5"/>
    <p:sldId id="267" r:id="rId6"/>
    <p:sldId id="269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7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D178-C45F-4700-8312-2938CC69EE1E}" type="datetimeFigureOut">
              <a:rPr kumimoji="1" lang="ja-JP" altLang="en-US" smtClean="0"/>
              <a:t>2021/4/15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D2F5-8F30-4374-A44E-E4B8702783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005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D178-C45F-4700-8312-2938CC69EE1E}" type="datetimeFigureOut">
              <a:rPr kumimoji="1" lang="ja-JP" altLang="en-US" smtClean="0"/>
              <a:t>2021/4/15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D2F5-8F30-4374-A44E-E4B8702783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1528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D178-C45F-4700-8312-2938CC69EE1E}" type="datetimeFigureOut">
              <a:rPr kumimoji="1" lang="ja-JP" altLang="en-US" smtClean="0"/>
              <a:t>2021/4/15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D2F5-8F30-4374-A44E-E4B8702783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5982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D178-C45F-4700-8312-2938CC69EE1E}" type="datetimeFigureOut">
              <a:rPr kumimoji="1" lang="ja-JP" altLang="en-US" smtClean="0"/>
              <a:t>2021/4/15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D2F5-8F30-4374-A44E-E4B8702783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889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D178-C45F-4700-8312-2938CC69EE1E}" type="datetimeFigureOut">
              <a:rPr kumimoji="1" lang="ja-JP" altLang="en-US" smtClean="0"/>
              <a:t>2021/4/15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D2F5-8F30-4374-A44E-E4B8702783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6303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D178-C45F-4700-8312-2938CC69EE1E}" type="datetimeFigureOut">
              <a:rPr kumimoji="1" lang="ja-JP" altLang="en-US" smtClean="0"/>
              <a:t>2021/4/15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D2F5-8F30-4374-A44E-E4B8702783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2153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D178-C45F-4700-8312-2938CC69EE1E}" type="datetimeFigureOut">
              <a:rPr kumimoji="1" lang="ja-JP" altLang="en-US" smtClean="0"/>
              <a:t>2021/4/15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D2F5-8F30-4374-A44E-E4B8702783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5099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D178-C45F-4700-8312-2938CC69EE1E}" type="datetimeFigureOut">
              <a:rPr kumimoji="1" lang="ja-JP" altLang="en-US" smtClean="0"/>
              <a:t>2021/4/15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D2F5-8F30-4374-A44E-E4B8702783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124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D178-C45F-4700-8312-2938CC69EE1E}" type="datetimeFigureOut">
              <a:rPr kumimoji="1" lang="ja-JP" altLang="en-US" smtClean="0"/>
              <a:t>2021/4/15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D2F5-8F30-4374-A44E-E4B8702783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973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D178-C45F-4700-8312-2938CC69EE1E}" type="datetimeFigureOut">
              <a:rPr kumimoji="1" lang="ja-JP" altLang="en-US" smtClean="0"/>
              <a:t>2021/4/15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D2F5-8F30-4374-A44E-E4B8702783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2938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D178-C45F-4700-8312-2938CC69EE1E}" type="datetimeFigureOut">
              <a:rPr kumimoji="1" lang="ja-JP" altLang="en-US" smtClean="0"/>
              <a:t>2021/4/15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D2F5-8F30-4374-A44E-E4B8702783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011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5D178-C45F-4700-8312-2938CC69EE1E}" type="datetimeFigureOut">
              <a:rPr kumimoji="1" lang="ja-JP" altLang="en-US" smtClean="0"/>
              <a:t>2021/4/15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6D2F5-8F30-4374-A44E-E4B8702783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958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D3A8C6D-ECCB-41B3-9ABE-9889F96FE1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49" t="17177" r="12500" b="6221"/>
          <a:stretch/>
        </p:blipFill>
        <p:spPr>
          <a:xfrm>
            <a:off x="20365" y="661791"/>
            <a:ext cx="9123635" cy="4903141"/>
          </a:xfrm>
          <a:prstGeom prst="rect">
            <a:avLst/>
          </a:prstGeom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9E82D16-4577-40AA-894C-A50FA2C33574}"/>
              </a:ext>
            </a:extLst>
          </p:cNvPr>
          <p:cNvCxnSpPr/>
          <p:nvPr/>
        </p:nvCxnSpPr>
        <p:spPr>
          <a:xfrm>
            <a:off x="1321943" y="4031278"/>
            <a:ext cx="119448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FB6FF3E-6E7F-468A-9EC7-DC202BAD6CF1}"/>
              </a:ext>
            </a:extLst>
          </p:cNvPr>
          <p:cNvCxnSpPr/>
          <p:nvPr/>
        </p:nvCxnSpPr>
        <p:spPr>
          <a:xfrm>
            <a:off x="4102212" y="4472003"/>
            <a:ext cx="2160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93926A1-FD79-4D07-8E48-493ACAF04507}"/>
              </a:ext>
            </a:extLst>
          </p:cNvPr>
          <p:cNvCxnSpPr/>
          <p:nvPr/>
        </p:nvCxnSpPr>
        <p:spPr>
          <a:xfrm>
            <a:off x="3900385" y="4632641"/>
            <a:ext cx="2160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04AE394C-4D9A-47CD-BECC-4997616D160A}"/>
              </a:ext>
            </a:extLst>
          </p:cNvPr>
          <p:cNvCxnSpPr/>
          <p:nvPr/>
        </p:nvCxnSpPr>
        <p:spPr>
          <a:xfrm>
            <a:off x="510514" y="4768565"/>
            <a:ext cx="4464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5A07218-F8F6-4C16-89DB-3ECC608DAED8}"/>
              </a:ext>
            </a:extLst>
          </p:cNvPr>
          <p:cNvSpPr txBox="1"/>
          <p:nvPr/>
        </p:nvSpPr>
        <p:spPr>
          <a:xfrm>
            <a:off x="1321943" y="5852069"/>
            <a:ext cx="6871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Metabolomics Workbench</a:t>
            </a:r>
            <a:r>
              <a:rPr kumimoji="1" lang="ja-JP" altLang="en-US" dirty="0"/>
              <a:t>のデータを</a:t>
            </a:r>
            <a:r>
              <a:rPr kumimoji="1" lang="en-US" altLang="ja-JP" dirty="0" err="1"/>
              <a:t>lipidr</a:t>
            </a:r>
            <a:r>
              <a:rPr kumimoji="1" lang="ja-JP" altLang="en-US" dirty="0"/>
              <a:t>パッケージから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直接利用できることが大きな売りの一つになっている</a:t>
            </a:r>
          </a:p>
        </p:txBody>
      </p:sp>
    </p:spTree>
    <p:extLst>
      <p:ext uri="{BB962C8B-B14F-4D97-AF65-F5344CB8AC3E}">
        <p14:creationId xmlns:p14="http://schemas.microsoft.com/office/powerpoint/2010/main" val="1994215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1E0F37-9A11-4AEE-8954-26ECCE95F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11274"/>
          </a:xfrm>
        </p:spPr>
        <p:txBody>
          <a:bodyPr>
            <a:normAutofit/>
          </a:bodyPr>
          <a:lstStyle/>
          <a:p>
            <a:r>
              <a:rPr kumimoji="1" lang="en-US" altLang="ja-JP" sz="3200" b="1" dirty="0" err="1">
                <a:latin typeface="+mn-ea"/>
                <a:ea typeface="+mn-ea"/>
              </a:rPr>
              <a:t>lipidr</a:t>
            </a:r>
            <a:r>
              <a:rPr kumimoji="1" lang="ja-JP" altLang="en-US" sz="3200" b="1" dirty="0">
                <a:latin typeface="+mn-ea"/>
                <a:ea typeface="+mn-ea"/>
              </a:rPr>
              <a:t>を用いた計算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5AB9EC-C611-4A34-86EF-31CF95CD9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US" altLang="ja-JP" sz="2000" b="1" dirty="0">
                <a:latin typeface="+mn-ea"/>
              </a:rPr>
              <a:t>library(</a:t>
            </a:r>
            <a:r>
              <a:rPr lang="en-US" altLang="ja-JP" sz="2000" b="1" dirty="0" err="1">
                <a:latin typeface="+mn-ea"/>
              </a:rPr>
              <a:t>lipidr</a:t>
            </a:r>
            <a:r>
              <a:rPr lang="en-US" altLang="ja-JP" sz="2000" b="1" dirty="0">
                <a:latin typeface="+mn-ea"/>
              </a:rPr>
              <a:t>)</a:t>
            </a:r>
          </a:p>
          <a:p>
            <a:r>
              <a:rPr lang="en-US" altLang="ja-JP" sz="2000" b="1" dirty="0">
                <a:latin typeface="+mn-ea"/>
              </a:rPr>
              <a:t>d &lt;- </a:t>
            </a:r>
            <a:r>
              <a:rPr lang="en-US" altLang="ja-JP" sz="2000" b="1" dirty="0" err="1">
                <a:latin typeface="+mn-ea"/>
              </a:rPr>
              <a:t>fetch_mw_study</a:t>
            </a:r>
            <a:r>
              <a:rPr lang="en-US" altLang="ja-JP" sz="2000" b="1" dirty="0">
                <a:latin typeface="+mn-ea"/>
              </a:rPr>
              <a:t>(“ST001111”) </a:t>
            </a:r>
            <a:r>
              <a:rPr lang="en-US" altLang="ja-JP" sz="2000" dirty="0">
                <a:latin typeface="+mn-ea"/>
              </a:rPr>
              <a:t># </a:t>
            </a:r>
            <a:r>
              <a:rPr lang="ja-JP" altLang="en-US" sz="2000" dirty="0">
                <a:latin typeface="+mn-ea"/>
              </a:rPr>
              <a:t>データの取得</a:t>
            </a:r>
            <a:endParaRPr lang="en-US" altLang="ja-JP" sz="2000" dirty="0">
              <a:latin typeface="+mn-ea"/>
            </a:endParaRPr>
          </a:p>
          <a:p>
            <a:r>
              <a:rPr lang="en-US" altLang="ja-JP" sz="2000" b="1" dirty="0" err="1">
                <a:latin typeface="+mn-ea"/>
              </a:rPr>
              <a:t>mvaresults</a:t>
            </a:r>
            <a:r>
              <a:rPr lang="en-US" altLang="ja-JP" sz="2000" b="1" dirty="0">
                <a:latin typeface="+mn-ea"/>
              </a:rPr>
              <a:t> &lt;- </a:t>
            </a:r>
            <a:r>
              <a:rPr lang="en-US" altLang="ja-JP" sz="2000" b="1" dirty="0" err="1">
                <a:latin typeface="+mn-ea"/>
              </a:rPr>
              <a:t>mva</a:t>
            </a:r>
            <a:r>
              <a:rPr lang="en-US" altLang="ja-JP" sz="2000" b="1" dirty="0">
                <a:latin typeface="+mn-ea"/>
              </a:rPr>
              <a:t>(</a:t>
            </a:r>
            <a:r>
              <a:rPr lang="en-US" altLang="ja-JP" sz="2000" b="1" dirty="0" err="1">
                <a:latin typeface="+mn-ea"/>
              </a:rPr>
              <a:t>d,measure</a:t>
            </a:r>
            <a:r>
              <a:rPr lang="en-US" altLang="ja-JP" sz="2000" b="1" dirty="0">
                <a:latin typeface="+mn-ea"/>
              </a:rPr>
              <a:t>=“Area”, method=“PCA”) </a:t>
            </a:r>
            <a:endParaRPr lang="en-US" altLang="ja-JP" sz="2000" dirty="0">
              <a:latin typeface="+mn-ea"/>
            </a:endParaRPr>
          </a:p>
          <a:p>
            <a:r>
              <a:rPr lang="en-US" altLang="ja-JP" sz="2000" b="1" dirty="0" err="1">
                <a:latin typeface="+mn-ea"/>
              </a:rPr>
              <a:t>plot_mva</a:t>
            </a:r>
            <a:r>
              <a:rPr lang="en-US" altLang="ja-JP" sz="2000" b="1" dirty="0">
                <a:latin typeface="+mn-ea"/>
              </a:rPr>
              <a:t>(</a:t>
            </a:r>
            <a:r>
              <a:rPr lang="en-US" altLang="ja-JP" sz="2000" b="1" dirty="0" err="1">
                <a:latin typeface="+mn-ea"/>
              </a:rPr>
              <a:t>mvaresults</a:t>
            </a:r>
            <a:r>
              <a:rPr lang="en-US" altLang="ja-JP" sz="2000" b="1" dirty="0">
                <a:latin typeface="+mn-ea"/>
              </a:rPr>
              <a:t>)</a:t>
            </a:r>
            <a:endParaRPr lang="en-US" altLang="ja-JP" sz="2000" dirty="0">
              <a:latin typeface="+mn-ea"/>
            </a:endParaRPr>
          </a:p>
          <a:p>
            <a:endParaRPr lang="en-US" altLang="ja-JP" sz="2200" dirty="0">
              <a:latin typeface="+mn-ea"/>
            </a:endParaRPr>
          </a:p>
          <a:p>
            <a:r>
              <a:rPr lang="ja-JP" altLang="en-US" sz="2000" dirty="0">
                <a:latin typeface="+mn-ea"/>
              </a:rPr>
              <a:t>以前、</a:t>
            </a:r>
            <a:r>
              <a:rPr lang="en-US" altLang="ja-JP" sz="2000" b="1" dirty="0" err="1">
                <a:latin typeface="+mn-ea"/>
              </a:rPr>
              <a:t>MetabolomicsWorkbenchR</a:t>
            </a:r>
            <a:r>
              <a:rPr lang="ja-JP" altLang="en-US" sz="2000" dirty="0">
                <a:latin typeface="+mn-ea"/>
              </a:rPr>
              <a:t>で取得できなかったデータは、</a:t>
            </a:r>
            <a:r>
              <a:rPr lang="en-US" altLang="ja-JP" sz="2000" b="1" dirty="0" err="1">
                <a:latin typeface="+mn-ea"/>
              </a:rPr>
              <a:t>lipidr</a:t>
            </a:r>
            <a:r>
              <a:rPr lang="ja-JP" altLang="en-US" sz="2000" dirty="0">
                <a:latin typeface="+mn-ea"/>
              </a:rPr>
              <a:t>でもエラーになる</a:t>
            </a:r>
            <a:endParaRPr lang="en-US" altLang="ja-JP" sz="2000" dirty="0">
              <a:latin typeface="+mn-ea"/>
            </a:endParaRPr>
          </a:p>
          <a:p>
            <a:r>
              <a:rPr lang="en-US" altLang="ja-JP" sz="2000" b="1" dirty="0">
                <a:latin typeface="+mn-ea"/>
              </a:rPr>
              <a:t>d &lt;- </a:t>
            </a:r>
            <a:r>
              <a:rPr lang="en-US" altLang="ja-JP" sz="2000" b="1" dirty="0" err="1">
                <a:latin typeface="+mn-ea"/>
              </a:rPr>
              <a:t>fetch_mw_study</a:t>
            </a:r>
            <a:r>
              <a:rPr lang="en-US" altLang="ja-JP" sz="2000" b="1" dirty="0">
                <a:latin typeface="+mn-ea"/>
              </a:rPr>
              <a:t>("ST000046")</a:t>
            </a:r>
          </a:p>
          <a:p>
            <a:r>
              <a:rPr lang="en-US" altLang="ja-JP" sz="2000" b="1" dirty="0">
                <a:latin typeface="+mn-ea"/>
              </a:rPr>
              <a:t>#  Data frame does not contain valid lipid names. Lipids features should be in </a:t>
            </a:r>
            <a:r>
              <a:rPr lang="en-US" altLang="ja-JP" sz="2000" b="1" dirty="0" err="1">
                <a:latin typeface="+mn-ea"/>
              </a:rPr>
              <a:t>rownames</a:t>
            </a:r>
            <a:r>
              <a:rPr lang="en-US" altLang="ja-JP" sz="2000" b="1" dirty="0">
                <a:latin typeface="+mn-ea"/>
              </a:rPr>
              <a:t> or the first column.</a:t>
            </a:r>
          </a:p>
          <a:p>
            <a:endParaRPr kumimoji="1" lang="ja-JP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28535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1CFF79-45B8-45AC-A413-AFDF1633D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113568" cy="1325563"/>
          </a:xfrm>
        </p:spPr>
        <p:txBody>
          <a:bodyPr>
            <a:normAutofit/>
          </a:bodyPr>
          <a:lstStyle/>
          <a:p>
            <a:r>
              <a:rPr lang="en-US" altLang="ja-JP" sz="2800" b="1" dirty="0">
                <a:latin typeface="+mn-ea"/>
                <a:ea typeface="+mn-ea"/>
              </a:rPr>
              <a:t>(</a:t>
            </a:r>
            <a:r>
              <a:rPr lang="ja-JP" altLang="en-US" sz="2800" b="1" dirty="0">
                <a:latin typeface="+mn-ea"/>
                <a:ea typeface="+mn-ea"/>
              </a:rPr>
              <a:t>昨年</a:t>
            </a:r>
            <a:r>
              <a:rPr lang="en-US" altLang="ja-JP" sz="2800" b="1" dirty="0">
                <a:latin typeface="+mn-ea"/>
                <a:ea typeface="+mn-ea"/>
              </a:rPr>
              <a:t>11</a:t>
            </a:r>
            <a:r>
              <a:rPr lang="ja-JP" altLang="en-US" sz="2800" b="1" dirty="0">
                <a:latin typeface="+mn-ea"/>
                <a:ea typeface="+mn-ea"/>
              </a:rPr>
              <a:t>月の資料</a:t>
            </a:r>
            <a:r>
              <a:rPr lang="en-US" altLang="ja-JP" sz="2800" b="1" dirty="0">
                <a:latin typeface="+mn-ea"/>
                <a:ea typeface="+mn-ea"/>
              </a:rPr>
              <a:t>)</a:t>
            </a:r>
            <a:br>
              <a:rPr lang="en-US" altLang="ja-JP" sz="2800" b="1" dirty="0">
                <a:latin typeface="+mn-ea"/>
                <a:ea typeface="+mn-ea"/>
              </a:rPr>
            </a:br>
            <a:r>
              <a:rPr lang="en-US" altLang="ja-JP" sz="2800" b="1" dirty="0" err="1">
                <a:latin typeface="+mn-ea"/>
                <a:ea typeface="+mn-ea"/>
              </a:rPr>
              <a:t>MetabolomicsWorkbenchR</a:t>
            </a:r>
            <a:r>
              <a:rPr lang="ja-JP" altLang="en-US" sz="2800" b="1" dirty="0">
                <a:latin typeface="+mn-ea"/>
                <a:ea typeface="+mn-ea"/>
              </a:rPr>
              <a:t>を用いたデータ取得</a:t>
            </a:r>
            <a:endParaRPr kumimoji="1" lang="ja-JP" altLang="en-US" sz="2800" b="1" dirty="0">
              <a:latin typeface="+mn-ea"/>
              <a:ea typeface="+mn-ea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B170AF-4F2A-4E62-8DB3-2F4120141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87524"/>
            <a:ext cx="7886700" cy="4605350"/>
          </a:xfrm>
        </p:spPr>
        <p:txBody>
          <a:bodyPr>
            <a:normAutofit/>
          </a:bodyPr>
          <a:lstStyle/>
          <a:p>
            <a:r>
              <a:rPr kumimoji="1" lang="ja-JP" altLang="en-US" sz="2400" dirty="0">
                <a:latin typeface="+mn-ea"/>
              </a:rPr>
              <a:t>全ての</a:t>
            </a:r>
            <a:r>
              <a:rPr kumimoji="1" lang="en-US" altLang="ja-JP" sz="2400" b="1" dirty="0">
                <a:solidFill>
                  <a:srgbClr val="FF0000"/>
                </a:solidFill>
                <a:latin typeface="+mn-ea"/>
              </a:rPr>
              <a:t>study id</a:t>
            </a:r>
            <a:r>
              <a:rPr kumimoji="1" lang="ja-JP" altLang="en-US" sz="2400" dirty="0">
                <a:latin typeface="+mn-ea"/>
              </a:rPr>
              <a:t>を取得してから、各</a:t>
            </a:r>
            <a:r>
              <a:rPr kumimoji="1" lang="en-US" altLang="ja-JP" sz="2400" dirty="0">
                <a:latin typeface="+mn-ea"/>
              </a:rPr>
              <a:t>id</a:t>
            </a:r>
            <a:r>
              <a:rPr kumimoji="1" lang="ja-JP" altLang="en-US" sz="2400" dirty="0">
                <a:latin typeface="+mn-ea"/>
              </a:rPr>
              <a:t>に対してデータを取得するのを繰り返す</a:t>
            </a:r>
            <a:r>
              <a:rPr kumimoji="1" lang="en-US" altLang="ja-JP" sz="2400" dirty="0">
                <a:latin typeface="+mn-ea"/>
              </a:rPr>
              <a:t>(1</a:t>
            </a:r>
            <a:r>
              <a:rPr kumimoji="1" lang="ja-JP" altLang="en-US" sz="2400" dirty="0">
                <a:latin typeface="+mn-ea"/>
              </a:rPr>
              <a:t>～</a:t>
            </a:r>
            <a:r>
              <a:rPr kumimoji="1" lang="en-US" altLang="ja-JP" sz="2400" dirty="0">
                <a:latin typeface="+mn-ea"/>
              </a:rPr>
              <a:t>100</a:t>
            </a:r>
            <a:r>
              <a:rPr kumimoji="1" lang="ja-JP" altLang="en-US" sz="2400" dirty="0">
                <a:latin typeface="+mn-ea"/>
              </a:rPr>
              <a:t>試験まで</a:t>
            </a:r>
            <a:r>
              <a:rPr kumimoji="1" lang="en-US" altLang="ja-JP" sz="2400" dirty="0">
                <a:latin typeface="+mn-ea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b="1" dirty="0" err="1">
                <a:latin typeface="+mn-ea"/>
              </a:rPr>
              <a:t>output_item</a:t>
            </a:r>
            <a:r>
              <a:rPr kumimoji="1" lang="en-US" altLang="ja-JP" sz="2400" b="1" dirty="0">
                <a:latin typeface="+mn-ea"/>
              </a:rPr>
              <a:t> = 'data’</a:t>
            </a:r>
          </a:p>
          <a:p>
            <a:pPr lvl="1"/>
            <a:r>
              <a:rPr lang="en-US" altLang="ja-JP" sz="2000" dirty="0">
                <a:latin typeface="+mn-ea"/>
              </a:rPr>
              <a:t>100</a:t>
            </a:r>
            <a:r>
              <a:rPr lang="ja-JP" altLang="en-US" sz="2000" dirty="0">
                <a:latin typeface="+mn-ea"/>
              </a:rPr>
              <a:t>件中</a:t>
            </a:r>
            <a:r>
              <a:rPr lang="en-US" altLang="ja-JP" sz="2000" dirty="0">
                <a:latin typeface="+mn-ea"/>
              </a:rPr>
              <a:t>64</a:t>
            </a:r>
            <a:r>
              <a:rPr lang="ja-JP" altLang="en-US" sz="2000" dirty="0">
                <a:latin typeface="+mn-ea"/>
              </a:rPr>
              <a:t>件が取得できたが、</a:t>
            </a:r>
            <a:r>
              <a:rPr lang="en-US" altLang="ja-JP" sz="2000" dirty="0">
                <a:latin typeface="+mn-ea"/>
              </a:rPr>
              <a:t>36</a:t>
            </a:r>
            <a:r>
              <a:rPr lang="ja-JP" altLang="en-US" sz="2000" dirty="0">
                <a:latin typeface="+mn-ea"/>
              </a:rPr>
              <a:t>件のデータについては警告が出て取得できなかった</a:t>
            </a:r>
            <a:endParaRPr lang="en-US" altLang="ja-JP" sz="2000" dirty="0">
              <a:latin typeface="+mn-ea"/>
            </a:endParaRPr>
          </a:p>
          <a:p>
            <a:pPr lvl="1"/>
            <a:r>
              <a:rPr kumimoji="1" lang="en-US" altLang="ja-JP" sz="2000" dirty="0">
                <a:latin typeface="+mn-ea"/>
              </a:rPr>
              <a:t>There were no results for your query.</a:t>
            </a:r>
          </a:p>
          <a:p>
            <a:pPr lvl="1"/>
            <a:r>
              <a:rPr kumimoji="1" lang="en-US" altLang="ja-JP" sz="2000" dirty="0">
                <a:latin typeface="+mn-ea"/>
              </a:rPr>
              <a:t>Server error: (500) Internal Server Error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b="1" dirty="0" err="1">
                <a:latin typeface="+mn-ea"/>
              </a:rPr>
              <a:t>output_item</a:t>
            </a:r>
            <a:r>
              <a:rPr kumimoji="1" lang="en-US" altLang="ja-JP" sz="2400" b="1" dirty="0">
                <a:latin typeface="+mn-ea"/>
              </a:rPr>
              <a:t> = '</a:t>
            </a:r>
            <a:r>
              <a:rPr kumimoji="1" lang="en-US" altLang="ja-JP" sz="2400" b="1" dirty="0" err="1">
                <a:latin typeface="+mn-ea"/>
              </a:rPr>
              <a:t>datatable</a:t>
            </a:r>
            <a:r>
              <a:rPr kumimoji="1" lang="en-US" altLang="ja-JP" sz="2400" b="1" dirty="0">
                <a:latin typeface="+mn-ea"/>
              </a:rPr>
              <a:t>’</a:t>
            </a:r>
          </a:p>
          <a:p>
            <a:pPr lvl="1"/>
            <a:r>
              <a:rPr kumimoji="1" lang="ja-JP" altLang="en-US" sz="2000" dirty="0">
                <a:latin typeface="+mn-ea"/>
              </a:rPr>
              <a:t>エラーで止まる</a:t>
            </a:r>
            <a:endParaRPr kumimoji="1" lang="en-US" altLang="ja-JP" sz="2000" dirty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b="1" dirty="0" err="1">
                <a:latin typeface="+mn-ea"/>
              </a:rPr>
              <a:t>output_item</a:t>
            </a:r>
            <a:r>
              <a:rPr kumimoji="1" lang="en-US" altLang="ja-JP" sz="2400" b="1" dirty="0">
                <a:latin typeface="+mn-ea"/>
              </a:rPr>
              <a:t> = ‘</a:t>
            </a:r>
            <a:r>
              <a:rPr kumimoji="1" lang="en-US" altLang="ja-JP" sz="2400" b="1" dirty="0" err="1">
                <a:latin typeface="+mn-ea"/>
              </a:rPr>
              <a:t>mwtab</a:t>
            </a:r>
            <a:r>
              <a:rPr kumimoji="1" lang="en-US" altLang="ja-JP" sz="2400" b="1" dirty="0">
                <a:latin typeface="+mn-ea"/>
              </a:rPr>
              <a:t>’</a:t>
            </a:r>
          </a:p>
          <a:p>
            <a:pPr lvl="1"/>
            <a:r>
              <a:rPr lang="ja-JP" altLang="en-US" sz="2000" dirty="0">
                <a:latin typeface="+mn-ea"/>
              </a:rPr>
              <a:t>エラーで止まる</a:t>
            </a:r>
            <a:endParaRPr kumimoji="1" lang="en-US" altLang="ja-JP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46596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61D28D-0D13-4CB0-9391-554E80160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b="1" dirty="0">
                <a:latin typeface="+mn-ea"/>
                <a:ea typeface="+mn-ea"/>
              </a:rPr>
              <a:t>データ形式と検索</a:t>
            </a:r>
            <a:r>
              <a:rPr kumimoji="1" lang="en-US" altLang="ja-JP" sz="3200" b="1" dirty="0">
                <a:latin typeface="+mn-ea"/>
                <a:ea typeface="+mn-ea"/>
              </a:rPr>
              <a:t>ID</a:t>
            </a:r>
            <a:r>
              <a:rPr kumimoji="1" lang="ja-JP" altLang="en-US" sz="3200" b="1" dirty="0">
                <a:latin typeface="+mn-ea"/>
                <a:ea typeface="+mn-ea"/>
              </a:rPr>
              <a:t>の関係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A24D2F-1C5F-4A18-914F-B63CD529A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9122" cy="4351338"/>
          </a:xfrm>
        </p:spPr>
        <p:txBody>
          <a:bodyPr/>
          <a:lstStyle/>
          <a:p>
            <a:r>
              <a:rPr kumimoji="1" lang="en-US" altLang="ja-JP" sz="2000" dirty="0" err="1">
                <a:latin typeface="+mn-ea"/>
              </a:rPr>
              <a:t>output_item</a:t>
            </a:r>
            <a:r>
              <a:rPr kumimoji="1" lang="en-US" altLang="ja-JP" sz="2000" dirty="0">
                <a:latin typeface="+mn-ea"/>
              </a:rPr>
              <a:t> = '</a:t>
            </a:r>
            <a:r>
              <a:rPr kumimoji="1" lang="en-US" altLang="ja-JP" sz="2000" b="1" dirty="0">
                <a:latin typeface="+mn-ea"/>
              </a:rPr>
              <a:t>data</a:t>
            </a:r>
            <a:r>
              <a:rPr kumimoji="1" lang="en-US" altLang="ja-JP" sz="2000" dirty="0">
                <a:latin typeface="+mn-ea"/>
              </a:rPr>
              <a:t>’ : “</a:t>
            </a:r>
            <a:r>
              <a:rPr kumimoji="1" lang="en-US" altLang="ja-JP" sz="2000" b="1" dirty="0" err="1">
                <a:latin typeface="+mn-ea"/>
              </a:rPr>
              <a:t>study_id</a:t>
            </a:r>
            <a:r>
              <a:rPr kumimoji="1" lang="en-US" altLang="ja-JP" sz="2000" dirty="0">
                <a:latin typeface="+mn-ea"/>
              </a:rPr>
              <a:t>”</a:t>
            </a:r>
            <a:r>
              <a:rPr kumimoji="1" lang="ja-JP" altLang="en-US" sz="2000" dirty="0">
                <a:latin typeface="+mn-ea"/>
              </a:rPr>
              <a:t>で検索</a:t>
            </a:r>
            <a:endParaRPr kumimoji="1" lang="en-US" altLang="ja-JP" sz="2000" dirty="0">
              <a:latin typeface="+mn-ea"/>
            </a:endParaRPr>
          </a:p>
          <a:p>
            <a:pPr lvl="1"/>
            <a:r>
              <a:rPr kumimoji="1" lang="ja-JP" altLang="en-US" sz="2000" dirty="0">
                <a:latin typeface="+mn-ea"/>
              </a:rPr>
              <a:t>取得したデータは扱いやすい</a:t>
            </a:r>
            <a:endParaRPr kumimoji="1" lang="en-US" altLang="ja-JP" sz="2000" dirty="0">
              <a:latin typeface="+mn-ea"/>
            </a:endParaRPr>
          </a:p>
          <a:p>
            <a:pPr lvl="1"/>
            <a:r>
              <a:rPr lang="ja-JP" altLang="en-US" sz="2000" dirty="0">
                <a:latin typeface="+mn-ea"/>
              </a:rPr>
              <a:t>取得したデータの中に複数の</a:t>
            </a:r>
            <a:r>
              <a:rPr lang="en-US" altLang="ja-JP" sz="2000" dirty="0" err="1">
                <a:latin typeface="+mn-ea"/>
              </a:rPr>
              <a:t>analysis_id</a:t>
            </a:r>
            <a:r>
              <a:rPr lang="ja-JP" altLang="en-US" sz="2000" dirty="0">
                <a:latin typeface="+mn-ea"/>
              </a:rPr>
              <a:t>のデータが含まれる</a:t>
            </a:r>
            <a:endParaRPr lang="en-US" altLang="ja-JP" sz="2000" dirty="0">
              <a:latin typeface="+mn-ea"/>
            </a:endParaRPr>
          </a:p>
          <a:p>
            <a:r>
              <a:rPr kumimoji="1" lang="en-US" altLang="ja-JP" sz="2000" dirty="0" err="1">
                <a:latin typeface="+mn-ea"/>
              </a:rPr>
              <a:t>output_item</a:t>
            </a:r>
            <a:r>
              <a:rPr kumimoji="1" lang="en-US" altLang="ja-JP" sz="2000" dirty="0">
                <a:latin typeface="+mn-ea"/>
              </a:rPr>
              <a:t> = '</a:t>
            </a:r>
            <a:r>
              <a:rPr kumimoji="1" lang="en-US" altLang="ja-JP" sz="2000" b="1" dirty="0" err="1">
                <a:latin typeface="+mn-ea"/>
              </a:rPr>
              <a:t>datatable</a:t>
            </a:r>
            <a:r>
              <a:rPr kumimoji="1" lang="en-US" altLang="ja-JP" sz="2000" dirty="0">
                <a:latin typeface="+mn-ea"/>
              </a:rPr>
              <a:t>’ : “</a:t>
            </a:r>
            <a:r>
              <a:rPr kumimoji="1" lang="en-US" altLang="ja-JP" sz="2000" b="1" dirty="0" err="1">
                <a:latin typeface="+mn-ea"/>
              </a:rPr>
              <a:t>analysis_id</a:t>
            </a:r>
            <a:r>
              <a:rPr kumimoji="1" lang="en-US" altLang="ja-JP" sz="2000" dirty="0">
                <a:latin typeface="+mn-ea"/>
              </a:rPr>
              <a:t>”</a:t>
            </a:r>
            <a:r>
              <a:rPr kumimoji="1" lang="ja-JP" altLang="en-US" sz="2000" dirty="0">
                <a:latin typeface="+mn-ea"/>
              </a:rPr>
              <a:t>で検索</a:t>
            </a:r>
            <a:endParaRPr kumimoji="1" lang="en-US" altLang="ja-JP" sz="2000" dirty="0">
              <a:latin typeface="+mn-ea"/>
            </a:endParaRPr>
          </a:p>
          <a:p>
            <a:pPr lvl="1"/>
            <a:r>
              <a:rPr kumimoji="1" lang="en-US" altLang="ja-JP" sz="2000" dirty="0" err="1">
                <a:latin typeface="+mn-ea"/>
              </a:rPr>
              <a:t>analysis_id</a:t>
            </a:r>
            <a:r>
              <a:rPr kumimoji="1" lang="ja-JP" altLang="en-US" sz="2000" dirty="0">
                <a:latin typeface="+mn-ea"/>
              </a:rPr>
              <a:t>を使用すればデータが取得可能</a:t>
            </a:r>
            <a:endParaRPr kumimoji="1" lang="en-US" altLang="ja-JP" sz="2000" dirty="0">
              <a:latin typeface="+mn-ea"/>
            </a:endParaRPr>
          </a:p>
          <a:p>
            <a:pPr lvl="1"/>
            <a:r>
              <a:rPr lang="ja-JP" altLang="en-US" sz="2000" dirty="0">
                <a:latin typeface="+mn-ea"/>
              </a:rPr>
              <a:t>取得したデータは扱いやすい</a:t>
            </a:r>
            <a:endParaRPr kumimoji="1" lang="en-US" altLang="ja-JP" sz="2000" dirty="0">
              <a:latin typeface="+mn-ea"/>
            </a:endParaRPr>
          </a:p>
          <a:p>
            <a:r>
              <a:rPr kumimoji="1" lang="en-US" altLang="ja-JP" sz="2000" dirty="0" err="1">
                <a:latin typeface="+mn-ea"/>
              </a:rPr>
              <a:t>output_item</a:t>
            </a:r>
            <a:r>
              <a:rPr kumimoji="1" lang="en-US" altLang="ja-JP" sz="2000" dirty="0">
                <a:latin typeface="+mn-ea"/>
              </a:rPr>
              <a:t> = ‘</a:t>
            </a:r>
            <a:r>
              <a:rPr kumimoji="1" lang="en-US" altLang="ja-JP" sz="2000" b="1" dirty="0" err="1">
                <a:latin typeface="+mn-ea"/>
              </a:rPr>
              <a:t>mwtab</a:t>
            </a:r>
            <a:r>
              <a:rPr kumimoji="1" lang="en-US" altLang="ja-JP" sz="2000" dirty="0">
                <a:latin typeface="+mn-ea"/>
              </a:rPr>
              <a:t>’ : “</a:t>
            </a:r>
            <a:r>
              <a:rPr kumimoji="1" lang="en-US" altLang="ja-JP" sz="2000" b="1" dirty="0" err="1">
                <a:latin typeface="+mn-ea"/>
              </a:rPr>
              <a:t>study_id</a:t>
            </a:r>
            <a:r>
              <a:rPr kumimoji="1" lang="en-US" altLang="ja-JP" sz="2000" dirty="0">
                <a:latin typeface="+mn-ea"/>
              </a:rPr>
              <a:t>” or “</a:t>
            </a:r>
            <a:r>
              <a:rPr kumimoji="1" lang="en-US" altLang="ja-JP" sz="2000" b="1" dirty="0" err="1">
                <a:latin typeface="+mn-ea"/>
              </a:rPr>
              <a:t>analysis_id</a:t>
            </a:r>
            <a:r>
              <a:rPr kumimoji="1" lang="en-US" altLang="ja-JP" sz="2000" dirty="0">
                <a:latin typeface="+mn-ea"/>
              </a:rPr>
              <a:t>”</a:t>
            </a:r>
            <a:r>
              <a:rPr kumimoji="1" lang="ja-JP" altLang="en-US" sz="2000" dirty="0">
                <a:latin typeface="+mn-ea"/>
              </a:rPr>
              <a:t>で検索</a:t>
            </a:r>
            <a:endParaRPr kumimoji="1" lang="en-US" altLang="ja-JP" sz="2000" dirty="0">
              <a:latin typeface="+mn-ea"/>
            </a:endParaRPr>
          </a:p>
          <a:p>
            <a:pPr lvl="1"/>
            <a:r>
              <a:rPr lang="ja-JP" altLang="en-US" sz="2000" dirty="0">
                <a:latin typeface="+mn-ea"/>
              </a:rPr>
              <a:t>取得したデータは扱いにくい？</a:t>
            </a:r>
            <a:endParaRPr kumimoji="1" lang="en-US" altLang="ja-JP" sz="2000" dirty="0">
              <a:latin typeface="+mn-ea"/>
            </a:endParaRPr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CB0D86A-D69D-4B04-B7CF-8BB1AB7FF014}"/>
              </a:ext>
            </a:extLst>
          </p:cNvPr>
          <p:cNvSpPr txBox="1"/>
          <p:nvPr/>
        </p:nvSpPr>
        <p:spPr>
          <a:xfrm>
            <a:off x="1190336" y="5226341"/>
            <a:ext cx="6955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最も多くのデータを取得できる方法を採用したい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24597C4-88E4-4EB1-A8EA-094721B1AD87}"/>
              </a:ext>
            </a:extLst>
          </p:cNvPr>
          <p:cNvSpPr/>
          <p:nvPr/>
        </p:nvSpPr>
        <p:spPr>
          <a:xfrm>
            <a:off x="469782" y="2869035"/>
            <a:ext cx="8237989" cy="1048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D2488B7-DD2E-460D-82DA-C5AA3A082C12}"/>
              </a:ext>
            </a:extLst>
          </p:cNvPr>
          <p:cNvSpPr txBox="1"/>
          <p:nvPr/>
        </p:nvSpPr>
        <p:spPr>
          <a:xfrm>
            <a:off x="6912529" y="18453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前回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08EFA6-D686-48B5-A958-A9DD4C9A7C3C}"/>
              </a:ext>
            </a:extLst>
          </p:cNvPr>
          <p:cNvSpPr txBox="1"/>
          <p:nvPr/>
        </p:nvSpPr>
        <p:spPr>
          <a:xfrm>
            <a:off x="7738275" y="32086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今回</a:t>
            </a:r>
          </a:p>
        </p:txBody>
      </p:sp>
    </p:spTree>
    <p:extLst>
      <p:ext uri="{BB962C8B-B14F-4D97-AF65-F5344CB8AC3E}">
        <p14:creationId xmlns:p14="http://schemas.microsoft.com/office/powerpoint/2010/main" val="3834942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46085E-B8DB-4DB0-9DF0-7359D8C5E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92555"/>
          </a:xfrm>
        </p:spPr>
        <p:txBody>
          <a:bodyPr>
            <a:normAutofit/>
          </a:bodyPr>
          <a:lstStyle/>
          <a:p>
            <a:r>
              <a:rPr kumimoji="1" lang="en-US" altLang="ja-JP" sz="2400" dirty="0" err="1">
                <a:latin typeface="+mn-ea"/>
              </a:rPr>
              <a:t>output_item</a:t>
            </a:r>
            <a:r>
              <a:rPr kumimoji="1" lang="en-US" altLang="ja-JP" sz="2400" dirty="0">
                <a:latin typeface="+mn-ea"/>
              </a:rPr>
              <a:t> = '</a:t>
            </a:r>
            <a:r>
              <a:rPr kumimoji="1" lang="en-US" altLang="ja-JP" sz="2400" b="1" dirty="0" err="1">
                <a:latin typeface="+mn-ea"/>
              </a:rPr>
              <a:t>datatable</a:t>
            </a:r>
            <a:r>
              <a:rPr kumimoji="1" lang="en-US" altLang="ja-JP" sz="2400" dirty="0">
                <a:latin typeface="+mn-ea"/>
              </a:rPr>
              <a:t>’ : “</a:t>
            </a:r>
            <a:r>
              <a:rPr kumimoji="1" lang="en-US" altLang="ja-JP" sz="2400" b="1" dirty="0" err="1">
                <a:latin typeface="+mn-ea"/>
              </a:rPr>
              <a:t>analysis_id</a:t>
            </a:r>
            <a:r>
              <a:rPr kumimoji="1" lang="en-US" altLang="ja-JP" sz="2400" dirty="0">
                <a:latin typeface="+mn-ea"/>
              </a:rPr>
              <a:t>”</a:t>
            </a:r>
            <a:r>
              <a:rPr kumimoji="1" lang="ja-JP" altLang="en-US" sz="2400" dirty="0">
                <a:latin typeface="+mn-ea"/>
              </a:rPr>
              <a:t>で検索</a:t>
            </a:r>
            <a:endParaRPr kumimoji="1" lang="ja-JP" altLang="en-US" sz="2800" b="1" dirty="0">
              <a:latin typeface="+mn-ea"/>
              <a:ea typeface="+mn-ea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9F5B7E-0570-4EA7-8AB6-10ACEA85A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1700"/>
            <a:ext cx="7886700" cy="5217952"/>
          </a:xfrm>
        </p:spPr>
        <p:txBody>
          <a:bodyPr>
            <a:normAutofit/>
          </a:bodyPr>
          <a:lstStyle/>
          <a:p>
            <a:r>
              <a:rPr kumimoji="1" lang="ja-JP" altLang="en-US" b="1" dirty="0"/>
              <a:t>手順</a:t>
            </a:r>
            <a:endParaRPr kumimoji="1" lang="en-US" altLang="ja-JP" b="1" dirty="0"/>
          </a:p>
          <a:p>
            <a:pPr lvl="1"/>
            <a:r>
              <a:rPr kumimoji="1" lang="en-US" altLang="ja-JP" sz="2000" dirty="0"/>
              <a:t>study id</a:t>
            </a:r>
            <a:r>
              <a:rPr kumimoji="1" lang="ja-JP" altLang="en-US" sz="2000" dirty="0"/>
              <a:t>から</a:t>
            </a:r>
            <a:r>
              <a:rPr kumimoji="1" lang="en-US" altLang="ja-JP" sz="2000" dirty="0"/>
              <a:t>analysis id</a:t>
            </a:r>
            <a:r>
              <a:rPr kumimoji="1" lang="ja-JP" altLang="en-US" sz="2000" dirty="0"/>
              <a:t>を取得する</a:t>
            </a:r>
            <a:endParaRPr kumimoji="1" lang="en-US" altLang="ja-JP" sz="2000" dirty="0"/>
          </a:p>
          <a:p>
            <a:pPr lvl="1"/>
            <a:r>
              <a:rPr lang="ja-JP" altLang="en-US" sz="2000" dirty="0"/>
              <a:t>取得した</a:t>
            </a:r>
            <a:r>
              <a:rPr lang="en-US" altLang="ja-JP" sz="2000" dirty="0"/>
              <a:t>analysis id</a:t>
            </a:r>
            <a:r>
              <a:rPr lang="ja-JP" altLang="en-US" sz="2000" dirty="0"/>
              <a:t>で検索しデータを取得する</a:t>
            </a:r>
            <a:endParaRPr lang="en-US" altLang="ja-JP" sz="2000" dirty="0"/>
          </a:p>
          <a:p>
            <a:pPr lvl="2"/>
            <a:r>
              <a:rPr kumimoji="1" lang="en-US" altLang="ja-JP" sz="1600" dirty="0" err="1">
                <a:latin typeface="+mn-ea"/>
              </a:rPr>
              <a:t>output_item</a:t>
            </a:r>
            <a:r>
              <a:rPr kumimoji="1" lang="en-US" altLang="ja-JP" sz="1600" dirty="0">
                <a:latin typeface="+mn-ea"/>
              </a:rPr>
              <a:t> = '</a:t>
            </a:r>
            <a:r>
              <a:rPr kumimoji="1" lang="en-US" altLang="ja-JP" sz="1600" b="1" dirty="0" err="1">
                <a:latin typeface="+mn-ea"/>
              </a:rPr>
              <a:t>datatable</a:t>
            </a:r>
            <a:r>
              <a:rPr kumimoji="1" lang="en-US" altLang="ja-JP" sz="1600" dirty="0">
                <a:latin typeface="+mn-ea"/>
              </a:rPr>
              <a:t>’ : “</a:t>
            </a:r>
            <a:r>
              <a:rPr kumimoji="1" lang="en-US" altLang="ja-JP" sz="1600" b="1" dirty="0" err="1">
                <a:latin typeface="+mn-ea"/>
              </a:rPr>
              <a:t>analysis_id</a:t>
            </a:r>
            <a:r>
              <a:rPr kumimoji="1" lang="en-US" altLang="ja-JP" sz="1600" dirty="0">
                <a:latin typeface="+mn-ea"/>
              </a:rPr>
              <a:t>”</a:t>
            </a:r>
            <a:r>
              <a:rPr kumimoji="1" lang="ja-JP" altLang="en-US" sz="1600" dirty="0">
                <a:latin typeface="+mn-ea"/>
              </a:rPr>
              <a:t>で検索</a:t>
            </a:r>
            <a:endParaRPr kumimoji="1" lang="en-US" altLang="ja-JP" sz="1600" dirty="0">
              <a:latin typeface="+mn-ea"/>
            </a:endParaRPr>
          </a:p>
          <a:p>
            <a:pPr marL="0" indent="0">
              <a:buNone/>
            </a:pPr>
            <a:r>
              <a:rPr kumimoji="1" lang="ja-JP" altLang="en-US" sz="800" dirty="0"/>
              <a:t>　</a:t>
            </a:r>
            <a:endParaRPr kumimoji="1" lang="en-US" altLang="ja-JP" sz="800" dirty="0"/>
          </a:p>
          <a:p>
            <a:r>
              <a:rPr kumimoji="1" lang="ja-JP" altLang="en-US" b="1" dirty="0"/>
              <a:t>結果</a:t>
            </a:r>
            <a:endParaRPr kumimoji="1" lang="en-US" altLang="ja-JP" b="1" dirty="0"/>
          </a:p>
          <a:p>
            <a:pPr lvl="1"/>
            <a:r>
              <a:rPr lang="ja-JP" altLang="en-US" sz="2000" dirty="0"/>
              <a:t>エラーが起きるが、</a:t>
            </a:r>
            <a:r>
              <a:rPr kumimoji="1" lang="en-US" altLang="ja-JP" sz="2000" dirty="0"/>
              <a:t>112/163</a:t>
            </a:r>
            <a:r>
              <a:rPr kumimoji="1" lang="ja-JP" altLang="en-US" sz="2000" dirty="0"/>
              <a:t>データ取得</a:t>
            </a:r>
            <a:endParaRPr kumimoji="1" lang="en-US" altLang="ja-JP" sz="2000" dirty="0"/>
          </a:p>
          <a:p>
            <a:pPr lvl="1"/>
            <a:r>
              <a:rPr kumimoji="1" lang="ja-JP" altLang="en-US" sz="2000" dirty="0"/>
              <a:t>若干取得できるデータが増えているように思うが、前回とほとんど変わらない</a:t>
            </a:r>
            <a:endParaRPr kumimoji="1" lang="en-US" altLang="ja-JP" sz="2000" dirty="0"/>
          </a:p>
          <a:p>
            <a:pPr lvl="1"/>
            <a:r>
              <a:rPr lang="ja-JP" altLang="en-US" sz="2000" dirty="0"/>
              <a:t>取得できないデータは、データが登録されていないような印象</a:t>
            </a:r>
            <a:r>
              <a:rPr lang="en-US" altLang="ja-JP" sz="2000" dirty="0"/>
              <a:t>(</a:t>
            </a:r>
            <a:r>
              <a:rPr lang="ja-JP" altLang="en-US" sz="2000" dirty="0"/>
              <a:t>要確認</a:t>
            </a:r>
            <a:r>
              <a:rPr lang="en-US" altLang="ja-JP" sz="2000" dirty="0"/>
              <a:t>)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800" dirty="0"/>
              <a:t>　</a:t>
            </a:r>
            <a:endParaRPr lang="en-US" altLang="ja-JP" sz="800" dirty="0"/>
          </a:p>
          <a:p>
            <a:r>
              <a:rPr lang="ja-JP" altLang="en-US" b="1" dirty="0"/>
              <a:t>検討事項</a:t>
            </a:r>
            <a:endParaRPr lang="en-US" altLang="ja-JP" b="1" dirty="0"/>
          </a:p>
          <a:p>
            <a:pPr lvl="1"/>
            <a:r>
              <a:rPr lang="ja-JP" altLang="en-US" sz="2000" dirty="0"/>
              <a:t>取得できなかったデータを確認し、どの方法で取得するのが良いのか決める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15541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834CAD-CC29-49FA-82D0-AF13D4C93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60422"/>
          </a:xfrm>
        </p:spPr>
        <p:txBody>
          <a:bodyPr>
            <a:normAutofit/>
          </a:bodyPr>
          <a:lstStyle/>
          <a:p>
            <a:r>
              <a:rPr kumimoji="1" lang="ja-JP" altLang="en-US" sz="4000" b="1" dirty="0">
                <a:latin typeface="+mn-ea"/>
                <a:ea typeface="+mn-ea"/>
              </a:rPr>
              <a:t>検討結果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98052E8-D3D5-4C02-920F-6BEF21B2E4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816" b="35839"/>
          <a:stretch/>
        </p:blipFill>
        <p:spPr>
          <a:xfrm>
            <a:off x="1563296" y="1417018"/>
            <a:ext cx="5144195" cy="4483275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B01D392-C382-4576-B80C-7042C1DB4968}"/>
              </a:ext>
            </a:extLst>
          </p:cNvPr>
          <p:cNvSpPr/>
          <p:nvPr/>
        </p:nvSpPr>
        <p:spPr>
          <a:xfrm>
            <a:off x="1482811" y="5346357"/>
            <a:ext cx="4464908" cy="156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8AA12AB-BEEB-448B-BCCB-2E40F4C0F886}"/>
              </a:ext>
            </a:extLst>
          </p:cNvPr>
          <p:cNvSpPr/>
          <p:nvPr/>
        </p:nvSpPr>
        <p:spPr>
          <a:xfrm>
            <a:off x="1482811" y="4998368"/>
            <a:ext cx="4464908" cy="156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D86D5F5-D2E9-402E-9F7F-1423D9C48184}"/>
              </a:ext>
            </a:extLst>
          </p:cNvPr>
          <p:cNvSpPr/>
          <p:nvPr/>
        </p:nvSpPr>
        <p:spPr>
          <a:xfrm>
            <a:off x="1482811" y="3188009"/>
            <a:ext cx="4464908" cy="132556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6489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885B3D-80D8-49C4-B337-EB618AFAE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b="1" dirty="0">
                <a:latin typeface="+mn-ea"/>
                <a:ea typeface="+mn-ea"/>
              </a:rPr>
              <a:t>結論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F5E580-2B7A-4967-AC9A-274AACA13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95849"/>
            <a:ext cx="7886700" cy="4381114"/>
          </a:xfrm>
        </p:spPr>
        <p:txBody>
          <a:bodyPr>
            <a:normAutofit/>
          </a:bodyPr>
          <a:lstStyle/>
          <a:p>
            <a:r>
              <a:rPr kumimoji="1" lang="ja-JP" altLang="en-US" sz="2400" b="1" dirty="0">
                <a:latin typeface="+mn-ea"/>
              </a:rPr>
              <a:t>物質名がアノテーションされたデータのみを使う</a:t>
            </a:r>
            <a:endParaRPr kumimoji="1" lang="en-US" altLang="ja-JP" sz="2400" b="1" dirty="0">
              <a:latin typeface="+mn-ea"/>
            </a:endParaRPr>
          </a:p>
          <a:p>
            <a:pPr lvl="1"/>
            <a:r>
              <a:rPr kumimoji="1" lang="en-US" altLang="ja-JP" sz="2000" dirty="0" err="1">
                <a:latin typeface="+mn-ea"/>
              </a:rPr>
              <a:t>output_item</a:t>
            </a:r>
            <a:r>
              <a:rPr kumimoji="1" lang="en-US" altLang="ja-JP" sz="2000" dirty="0">
                <a:latin typeface="+mn-ea"/>
              </a:rPr>
              <a:t> = 'data’</a:t>
            </a:r>
          </a:p>
          <a:p>
            <a:pPr marL="0" indent="0">
              <a:buNone/>
            </a:pPr>
            <a:r>
              <a:rPr lang="en-US" altLang="ja-JP" sz="800" b="1" dirty="0">
                <a:latin typeface="+mn-ea"/>
              </a:rPr>
              <a:t> </a:t>
            </a:r>
          </a:p>
          <a:p>
            <a:r>
              <a:rPr lang="ja-JP" altLang="en-US" sz="2400" b="1" dirty="0">
                <a:latin typeface="+mn-ea"/>
              </a:rPr>
              <a:t>物質名がアノテーションされていないデータも含めて使う場合</a:t>
            </a:r>
            <a:endParaRPr kumimoji="1" lang="en-US" altLang="ja-JP" sz="2400" b="1" dirty="0">
              <a:latin typeface="+mn-ea"/>
            </a:endParaRPr>
          </a:p>
          <a:p>
            <a:pPr lvl="1"/>
            <a:r>
              <a:rPr kumimoji="1" lang="en-US" altLang="ja-JP" sz="2000" dirty="0" err="1">
                <a:latin typeface="+mn-ea"/>
              </a:rPr>
              <a:t>output_item</a:t>
            </a:r>
            <a:r>
              <a:rPr kumimoji="1" lang="en-US" altLang="ja-JP" sz="2000" dirty="0">
                <a:latin typeface="+mn-ea"/>
              </a:rPr>
              <a:t> = '</a:t>
            </a:r>
            <a:r>
              <a:rPr kumimoji="1" lang="en-US" altLang="ja-JP" sz="2000" dirty="0" err="1">
                <a:latin typeface="+mn-ea"/>
              </a:rPr>
              <a:t>datatable</a:t>
            </a:r>
            <a:r>
              <a:rPr lang="en-US" altLang="ja-JP" sz="2000" dirty="0">
                <a:latin typeface="+mn-ea"/>
              </a:rPr>
              <a:t>’ OR </a:t>
            </a:r>
            <a:r>
              <a:rPr lang="en-US" altLang="ja-JP" sz="2000" dirty="0" err="1">
                <a:latin typeface="+mn-ea"/>
              </a:rPr>
              <a:t>output_item</a:t>
            </a:r>
            <a:r>
              <a:rPr lang="en-US" altLang="ja-JP" sz="2000" dirty="0">
                <a:latin typeface="+mn-ea"/>
              </a:rPr>
              <a:t> = ‘</a:t>
            </a:r>
            <a:r>
              <a:rPr lang="en-US" altLang="ja-JP" sz="2000" dirty="0" err="1">
                <a:latin typeface="+mn-ea"/>
              </a:rPr>
              <a:t>mwtab</a:t>
            </a:r>
            <a:r>
              <a:rPr lang="en-US" altLang="ja-JP" sz="2000" dirty="0">
                <a:latin typeface="+mn-ea"/>
              </a:rPr>
              <a:t>’</a:t>
            </a:r>
          </a:p>
          <a:p>
            <a:pPr lvl="1"/>
            <a:r>
              <a:rPr lang="ja-JP" altLang="en-US" sz="2000" dirty="0">
                <a:latin typeface="+mn-ea"/>
              </a:rPr>
              <a:t>ただし上記の条件ではデータが無いものも含まれるので、選択が必要</a:t>
            </a:r>
            <a:endParaRPr kumimoji="1" lang="en-US" altLang="ja-JP" sz="2000" dirty="0">
              <a:latin typeface="+mn-ea"/>
            </a:endParaRPr>
          </a:p>
          <a:p>
            <a:pPr marL="0" indent="0">
              <a:buNone/>
            </a:pPr>
            <a:r>
              <a:rPr kumimoji="1" lang="en-US" altLang="ja-JP" sz="800" b="1" dirty="0">
                <a:latin typeface="+mn-ea"/>
              </a:rPr>
              <a:t> </a:t>
            </a:r>
          </a:p>
          <a:p>
            <a:r>
              <a:rPr kumimoji="1" lang="ja-JP" altLang="en-US" sz="2400" b="1" dirty="0">
                <a:latin typeface="+mn-ea"/>
              </a:rPr>
              <a:t>メタデータのみでも使いたい場合</a:t>
            </a:r>
            <a:endParaRPr kumimoji="1" lang="en-US" altLang="ja-JP" sz="2400" b="1" dirty="0">
              <a:latin typeface="+mn-ea"/>
            </a:endParaRPr>
          </a:p>
          <a:p>
            <a:pPr lvl="1"/>
            <a:r>
              <a:rPr kumimoji="1" lang="en-US" altLang="ja-JP" sz="2000" dirty="0" err="1">
                <a:latin typeface="+mn-ea"/>
              </a:rPr>
              <a:t>output_item</a:t>
            </a:r>
            <a:r>
              <a:rPr kumimoji="1" lang="en-US" altLang="ja-JP" sz="2000" dirty="0">
                <a:latin typeface="+mn-ea"/>
              </a:rPr>
              <a:t> = '</a:t>
            </a:r>
            <a:r>
              <a:rPr kumimoji="1" lang="en-US" altLang="ja-JP" sz="2000" dirty="0" err="1">
                <a:latin typeface="+mn-ea"/>
              </a:rPr>
              <a:t>datatable</a:t>
            </a:r>
            <a:r>
              <a:rPr kumimoji="1" lang="en-US" altLang="ja-JP" sz="2000" dirty="0">
                <a:latin typeface="+mn-ea"/>
              </a:rPr>
              <a:t>’ OR </a:t>
            </a:r>
            <a:r>
              <a:rPr kumimoji="1" lang="en-US" altLang="ja-JP" sz="2000" dirty="0" err="1">
                <a:latin typeface="+mn-ea"/>
              </a:rPr>
              <a:t>output_item</a:t>
            </a:r>
            <a:r>
              <a:rPr kumimoji="1" lang="en-US" altLang="ja-JP" sz="2000" dirty="0">
                <a:latin typeface="+mn-ea"/>
              </a:rPr>
              <a:t> = ‘</a:t>
            </a:r>
            <a:r>
              <a:rPr kumimoji="1" lang="en-US" altLang="ja-JP" sz="2000" dirty="0" err="1">
                <a:latin typeface="+mn-ea"/>
              </a:rPr>
              <a:t>mwtab</a:t>
            </a:r>
            <a:r>
              <a:rPr kumimoji="1" lang="en-US" altLang="ja-JP" sz="2000" dirty="0">
                <a:latin typeface="+mn-ea"/>
              </a:rPr>
              <a:t>’</a:t>
            </a:r>
          </a:p>
          <a:p>
            <a:endParaRPr kumimoji="1" lang="en-US" altLang="ja-JP" sz="2800" b="1" dirty="0">
              <a:latin typeface="+mn-ea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2421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</TotalTime>
  <Words>508</Words>
  <Application>Microsoft Office PowerPoint</Application>
  <PresentationFormat>画面に合わせる (4:3)</PresentationFormat>
  <Paragraphs>57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lipidrを用いた計算</vt:lpstr>
      <vt:lpstr>(昨年11月の資料) MetabolomicsWorkbenchRを用いたデータ取得</vt:lpstr>
      <vt:lpstr>データ形式と検索IDの関係</vt:lpstr>
      <vt:lpstr>output_item = 'datatable’ : “analysis_id”で検索</vt:lpstr>
      <vt:lpstr>検討結果</vt:lpstr>
      <vt:lpstr>結論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山本 博之</dc:creator>
  <cp:lastModifiedBy>山本 博之</cp:lastModifiedBy>
  <cp:revision>25</cp:revision>
  <dcterms:created xsi:type="dcterms:W3CDTF">2021-03-10T07:29:41Z</dcterms:created>
  <dcterms:modified xsi:type="dcterms:W3CDTF">2021-04-15T00:58:12Z</dcterms:modified>
</cp:coreProperties>
</file>