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3FBA-0908-40EC-B95D-4FD9483B3300}" type="datetimeFigureOut">
              <a:rPr kumimoji="1" lang="ja-JP" altLang="en-US" smtClean="0"/>
              <a:pPr/>
              <a:t>2020/10/13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B77D-3070-4003-B49F-6A85ECB5215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tional-metabolomics/metabolomicsWorkbenchR/" TargetMode="External"/><Relationship Id="rId2" Type="http://schemas.openxmlformats.org/officeDocument/2006/relationships/hyperlink" Target="https://www.metabolomicsworkben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conductor.org/packages/devel/bioc/vignettes/metabolomicsWorkbenchR/inst/doc/Introduction_to_metabolomicsWorkbench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etabolighteR/index.html" TargetMode="External"/><Relationship Id="rId2" Type="http://schemas.openxmlformats.org/officeDocument/2006/relationships/hyperlink" Target="https://www.ebi.ac.uk/metaboligh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910482/" TargetMode="External"/><Relationship Id="rId2" Type="http://schemas.openxmlformats.org/officeDocument/2006/relationships/hyperlink" Target="https://gitlab.com/R_packages/mwtab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thbank.org/" TargetMode="External"/><Relationship Id="rId4" Type="http://schemas.openxmlformats.org/officeDocument/2006/relationships/hyperlink" Target="https://github.com/afukushima/rRP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b="1" dirty="0" err="1" smtClean="0">
                <a:latin typeface="游ゴシック" pitchFamily="50" charset="-128"/>
                <a:ea typeface="游ゴシック" pitchFamily="50" charset="-128"/>
              </a:rPr>
              <a:t>Metabolomics</a:t>
            </a:r>
            <a:r>
              <a:rPr kumimoji="1" lang="en-US" altLang="ja-JP" sz="2400" b="1" dirty="0" smtClean="0">
                <a:latin typeface="游ゴシック" pitchFamily="50" charset="-128"/>
                <a:ea typeface="游ゴシック" pitchFamily="50" charset="-128"/>
              </a:rPr>
              <a:t> Workbench</a:t>
            </a:r>
            <a:r>
              <a:rPr kumimoji="1" lang="en-US" altLang="ja-JP" sz="2400" dirty="0" smtClean="0">
                <a:latin typeface="游ゴシック" pitchFamily="50" charset="-128"/>
                <a:ea typeface="游ゴシック" pitchFamily="50" charset="-128"/>
              </a:rPr>
              <a:t/>
            </a:r>
            <a:br>
              <a:rPr kumimoji="1" lang="en-US" altLang="ja-JP" sz="2400" dirty="0" smtClean="0">
                <a:latin typeface="游ゴシック" pitchFamily="50" charset="-128"/>
                <a:ea typeface="游ゴシック" pitchFamily="50" charset="-128"/>
              </a:rPr>
            </a:br>
            <a:r>
              <a:rPr lang="en-US" altLang="ja-JP" sz="2400" dirty="0" smtClean="0">
                <a:latin typeface="游ゴシック" pitchFamily="50" charset="-128"/>
                <a:ea typeface="游ゴシック" pitchFamily="50" charset="-128"/>
                <a:hlinkClick r:id="rId2"/>
              </a:rPr>
              <a:t>https://www.metabolomicsworkbench.org/</a:t>
            </a:r>
            <a:endParaRPr kumimoji="1" lang="ja-JP" altLang="en-US" sz="3200" dirty="0">
              <a:latin typeface="游ゴシック" pitchFamily="50" charset="-128"/>
              <a:ea typeface="游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ja-JP" sz="2000" b="1" dirty="0" err="1" smtClean="0">
                <a:latin typeface="游ゴシック" pitchFamily="50" charset="-128"/>
                <a:ea typeface="游ゴシック" pitchFamily="50" charset="-128"/>
              </a:rPr>
              <a:t>metabolomicsWorkbenchR</a:t>
            </a:r>
            <a:r>
              <a:rPr lang="en-US" altLang="ja-JP" sz="2000" b="1" dirty="0" smtClean="0">
                <a:latin typeface="游ゴシック" pitchFamily="50" charset="-128"/>
                <a:ea typeface="游ゴシック" pitchFamily="50" charset="-128"/>
              </a:rPr>
              <a:t> (</a:t>
            </a:r>
            <a:r>
              <a:rPr lang="ja-JP" altLang="en-US" sz="2000" b="1" dirty="0" smtClean="0">
                <a:latin typeface="游ゴシック" pitchFamily="50" charset="-128"/>
                <a:ea typeface="游ゴシック" pitchFamily="50" charset="-128"/>
              </a:rPr>
              <a:t>調査中</a:t>
            </a:r>
            <a:r>
              <a:rPr lang="en-US" altLang="ja-JP" sz="2000" b="1" dirty="0" smtClean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3"/>
              </a:rPr>
              <a:t>https://bioconductor.org/packages/devel/bioc/html/metabolomicsWorkbenchR.html</a:t>
            </a: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3"/>
              </a:rPr>
              <a:t>https://github.com/computational-metabolomics/metabolomicsWorkbenchR/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lang="en-US" altLang="ja-JP" sz="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必要なパッケージが多く、インストールが途中でエラーで止まる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R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のバージョンが古い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(3.5.1)</a:t>
            </a:r>
            <a:r>
              <a:rPr lang="ja-JP" altLang="en-US" sz="1800" dirty="0" err="1" smtClean="0">
                <a:latin typeface="游ゴシック" pitchFamily="50" charset="-128"/>
                <a:ea typeface="游ゴシック" pitchFamily="50" charset="-128"/>
              </a:rPr>
              <a:t>のが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悪い？→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R 4.0.2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のインストール→再度パッケージをインストール→インストール完了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(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時間切れ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 lvl="1"/>
            <a:endParaRPr lang="en-US" altLang="ja-JP" sz="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err="1" smtClean="0">
                <a:latin typeface="游ゴシック" pitchFamily="50" charset="-128"/>
                <a:ea typeface="游ゴシック" pitchFamily="50" charset="-128"/>
              </a:rPr>
              <a:t>Introduction_to_metabolomicsWorkbench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2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4"/>
              </a:rPr>
              <a:t>https://bioconductor.org/packages/devel/bioc/vignettes/metabolomicsWorkbenchR/inst/doc/Introduction_to_metabolomicsWorkbenchR.html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err="1" smtClean="0">
                <a:latin typeface="游ゴシック" pitchFamily="50" charset="-128"/>
                <a:ea typeface="游ゴシック" pitchFamily="50" charset="-128"/>
              </a:rPr>
              <a:t>output_item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 names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の一覧に</a:t>
            </a:r>
            <a:r>
              <a:rPr lang="en-US" altLang="ja-JP" sz="1800" dirty="0" err="1" smtClean="0">
                <a:latin typeface="游ゴシック" pitchFamily="50" charset="-128"/>
                <a:ea typeface="游ゴシック" pitchFamily="50" charset="-128"/>
              </a:rPr>
              <a:t>mwtab</a:t>
            </a:r>
            <a:r>
              <a:rPr lang="ja-JP" altLang="en-US" sz="1800" dirty="0">
                <a:latin typeface="游ゴシック" pitchFamily="50" charset="-128"/>
                <a:ea typeface="游ゴシック" pitchFamily="50" charset="-128"/>
              </a:rPr>
              <a:t>があるので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、データそのものを取得できそう？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err="1" smtClean="0">
                <a:latin typeface="游ゴシック" pitchFamily="50" charset="-128"/>
                <a:ea typeface="游ゴシック" pitchFamily="50" charset="-128"/>
              </a:rPr>
              <a:t>do_query</a:t>
            </a:r>
            <a:r>
              <a:rPr lang="ja-JP" altLang="en-US" sz="1800" dirty="0" smtClean="0">
                <a:latin typeface="游ゴシック" pitchFamily="50" charset="-128"/>
                <a:ea typeface="游ゴシック" pitchFamily="50" charset="-128"/>
              </a:rPr>
              <a:t>を一番使いそう</a:t>
            </a:r>
            <a:endParaRPr lang="en-US" altLang="ja-JP" sz="20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lang="en-US" altLang="ja-JP" sz="20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b="1" dirty="0" err="1" smtClean="0">
                <a:latin typeface="游ゴシック" pitchFamily="50" charset="-128"/>
                <a:ea typeface="游ゴシック" pitchFamily="50" charset="-128"/>
              </a:rPr>
              <a:t>Metabolights</a:t>
            </a:r>
            <a:r>
              <a:rPr lang="en-US" altLang="ja-JP" sz="2400" dirty="0">
                <a:latin typeface="游ゴシック" pitchFamily="50" charset="-128"/>
                <a:ea typeface="游ゴシック" pitchFamily="50" charset="-128"/>
              </a:rPr>
              <a:t/>
            </a:r>
            <a:br>
              <a:rPr lang="en-US" altLang="ja-JP" sz="2400" dirty="0">
                <a:latin typeface="游ゴシック" pitchFamily="50" charset="-128"/>
                <a:ea typeface="游ゴシック" pitchFamily="50" charset="-128"/>
              </a:rPr>
            </a:br>
            <a:r>
              <a:rPr lang="en-US" altLang="ja-JP" sz="2400" dirty="0">
                <a:latin typeface="游ゴシック" pitchFamily="50" charset="-128"/>
                <a:ea typeface="游ゴシック" pitchFamily="50" charset="-128"/>
                <a:hlinkClick r:id="rId2"/>
              </a:rPr>
              <a:t>https://www.ebi.ac.uk/metabolights</a:t>
            </a:r>
            <a:r>
              <a:rPr lang="en-US" altLang="ja-JP" sz="2400" dirty="0" smtClean="0">
                <a:latin typeface="游ゴシック" pitchFamily="50" charset="-128"/>
                <a:ea typeface="游ゴシック" pitchFamily="50" charset="-128"/>
                <a:hlinkClick r:id="rId2"/>
              </a:rPr>
              <a:t>/</a:t>
            </a:r>
            <a:endParaRPr kumimoji="1" lang="ja-JP" altLang="en-US" sz="2400" dirty="0">
              <a:latin typeface="游ゴシック" pitchFamily="50" charset="-128"/>
              <a:ea typeface="游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b="1" dirty="0" err="1" smtClean="0">
                <a:latin typeface="游ゴシック" pitchFamily="50" charset="-128"/>
                <a:ea typeface="游ゴシック" pitchFamily="50" charset="-128"/>
              </a:rPr>
              <a:t>metabolighteR</a:t>
            </a:r>
            <a:r>
              <a:rPr lang="en-US" altLang="ja-JP" sz="2000" b="1" dirty="0" smtClean="0">
                <a:latin typeface="游ゴシック" pitchFamily="50" charset="-128"/>
                <a:ea typeface="游ゴシック" pitchFamily="50" charset="-128"/>
              </a:rPr>
              <a:t> (</a:t>
            </a:r>
            <a:r>
              <a:rPr lang="ja-JP" altLang="en-US" sz="2000" b="1" dirty="0" smtClean="0">
                <a:latin typeface="游ゴシック" pitchFamily="50" charset="-128"/>
                <a:ea typeface="游ゴシック" pitchFamily="50" charset="-128"/>
              </a:rPr>
              <a:t>調査済み</a:t>
            </a:r>
            <a:r>
              <a:rPr lang="en-US" altLang="ja-JP" sz="2000" b="1" dirty="0" smtClean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3"/>
              </a:rPr>
              <a:t>https://cran.r-project.org/web/packages/metabolighteR/index.html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メタデータは取得できるが、サンプル</a:t>
            </a:r>
            <a:r>
              <a:rPr lang="en-US" altLang="ja-JP" sz="2000" dirty="0" smtClean="0">
                <a:latin typeface="游ゴシック" pitchFamily="50" charset="-128"/>
                <a:ea typeface="游ゴシック" pitchFamily="50" charset="-128"/>
              </a:rPr>
              <a:t>×</a:t>
            </a:r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代謝物の行列データは取得できない</a:t>
            </a:r>
            <a:endParaRPr lang="en-US" altLang="ja-JP" sz="20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登録されている</a:t>
            </a:r>
            <a:r>
              <a:rPr lang="ja-JP" altLang="en-US" sz="2000" b="1" dirty="0" smtClean="0">
                <a:latin typeface="游ゴシック" pitchFamily="50" charset="-128"/>
                <a:ea typeface="游ゴシック" pitchFamily="50" charset="-128"/>
              </a:rPr>
              <a:t>ファイル名は取得できる</a:t>
            </a:r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ので、</a:t>
            </a:r>
            <a:r>
              <a:rPr lang="en-US" altLang="ja-JP" sz="2000" b="1" dirty="0" smtClean="0">
                <a:latin typeface="游ゴシック" pitchFamily="50" charset="-128"/>
                <a:ea typeface="游ゴシック" pitchFamily="50" charset="-128"/>
              </a:rPr>
              <a:t>ftp</a:t>
            </a:r>
            <a:r>
              <a:rPr lang="ja-JP" altLang="en-US" sz="2000" b="1" dirty="0" smtClean="0">
                <a:latin typeface="游ゴシック" pitchFamily="50" charset="-128"/>
                <a:ea typeface="游ゴシック" pitchFamily="50" charset="-128"/>
              </a:rPr>
              <a:t>からダウンロード</a:t>
            </a:r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する</a:t>
            </a:r>
            <a:endParaRPr lang="en-US" altLang="ja-JP" sz="20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lang="en-US" altLang="ja-JP" sz="20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kumimoji="1" lang="ja-JP" altLang="en-US" sz="1800" dirty="0">
              <a:latin typeface="游ゴシック" pitchFamily="50" charset="-128"/>
              <a:ea typeface="游ゴシック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rm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(list=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ls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(all=TRUE))</a:t>
            </a:r>
          </a:p>
          <a:p>
            <a:endParaRPr lang="en-US" altLang="ja-JP" sz="1200" dirty="0">
              <a:latin typeface="游ゴシック" pitchFamily="50" charset="-128"/>
              <a:ea typeface="游ゴシック" pitchFamily="50" charset="-128"/>
            </a:endParaRP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library(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metabolighteR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library(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tidyverse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library(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RCurl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>
              <a:buNone/>
            </a:pPr>
            <a:endParaRPr lang="en-US" altLang="ja-JP" sz="1200" dirty="0" smtClean="0">
              <a:latin typeface="游ゴシック" pitchFamily="50" charset="-128"/>
              <a:ea typeface="游ゴシック" pitchFamily="50" charset="-128"/>
            </a:endParaRPr>
          </a:p>
          <a:p>
            <a:pPr>
              <a:buNone/>
            </a:pP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#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ID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を取得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studies &lt;-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get_studies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()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IDs &lt;-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studies$study</a:t>
            </a:r>
            <a:endParaRPr lang="en-US" altLang="ja-JP" sz="1200" dirty="0">
              <a:latin typeface="游ゴシック" pitchFamily="50" charset="-128"/>
              <a:ea typeface="游ゴシック" pitchFamily="50" charset="-128"/>
            </a:endParaRPr>
          </a:p>
          <a:p>
            <a:endParaRPr lang="en-US" altLang="ja-JP" sz="1200" dirty="0">
              <a:latin typeface="游ゴシック" pitchFamily="50" charset="-128"/>
              <a:ea typeface="游ゴシック" pitchFamily="50" charset="-128"/>
            </a:endParaRP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# 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各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ID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に対して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tsv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ファイルを取得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for(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i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in 1:length(IDs)){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files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get_study_files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(IDs[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i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])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select(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files,file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)$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file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filetype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NULL</a:t>
            </a:r>
          </a:p>
          <a:p>
            <a:pPr>
              <a:buNone/>
            </a:pP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for(j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in 1:length(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)){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filetype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[j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] &lt;-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substr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[j],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nchar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[j])-3,nchar(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[j])) # 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拡張子</a:t>
            </a:r>
          </a:p>
          <a:p>
            <a:pPr>
              <a:buNone/>
            </a:pP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}</a:t>
            </a:r>
            <a:endParaRPr lang="en-US" altLang="ja-JP" sz="1200" dirty="0">
              <a:latin typeface="游ゴシック" pitchFamily="50" charset="-128"/>
              <a:ea typeface="游ゴシック" pitchFamily="50" charset="-128"/>
            </a:endParaRP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index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which(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filetype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==".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tsv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") #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tsv</a:t>
            </a: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ファイル</a:t>
            </a:r>
          </a:p>
          <a:p>
            <a:pPr>
              <a:buNone/>
            </a:pP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  </a:t>
            </a:r>
          </a:p>
          <a:p>
            <a:pPr>
              <a:buNone/>
            </a:pPr>
            <a:r>
              <a:rPr lang="ja-JP" altLang="en-US" sz="1200" dirty="0">
                <a:latin typeface="游ゴシック" pitchFamily="50" charset="-128"/>
                <a:ea typeface="游ゴシック" pitchFamily="50" charset="-128"/>
              </a:rPr>
              <a:t>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if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(length(index)&gt;0){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for(j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in 1:length(index)){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	filename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datafile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[index[j]]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	ftp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"ftp://ftp.ebi.ac.uk/pub/databases/metabolights/studies/public/"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	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url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 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&lt;- paste0(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ftp,IDs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[</a:t>
            </a:r>
            <a:r>
              <a:rPr lang="en-US" altLang="ja-JP" sz="1200" dirty="0" err="1">
                <a:latin typeface="游ゴシック" pitchFamily="50" charset="-128"/>
                <a:ea typeface="游ゴシック" pitchFamily="50" charset="-128"/>
              </a:rPr>
              <a:t>i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],"/",filename)  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	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download.file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(url,paste0(IDs[</a:t>
            </a:r>
            <a:r>
              <a:rPr lang="en-US" altLang="ja-JP" sz="1200" dirty="0" err="1" smtClean="0">
                <a:latin typeface="游ゴシック" pitchFamily="50" charset="-128"/>
                <a:ea typeface="游ゴシック" pitchFamily="50" charset="-128"/>
              </a:rPr>
              <a:t>i</a:t>
            </a: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],"_",filename))</a:t>
            </a: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	}</a:t>
            </a:r>
            <a:endParaRPr lang="en-US" altLang="ja-JP" sz="1200" dirty="0">
              <a:latin typeface="游ゴシック" pitchFamily="50" charset="-128"/>
              <a:ea typeface="游ゴシック" pitchFamily="50" charset="-128"/>
            </a:endParaRPr>
          </a:p>
          <a:p>
            <a:pPr>
              <a:buNone/>
            </a:pPr>
            <a:r>
              <a:rPr lang="en-US" altLang="ja-JP" sz="1200" dirty="0">
                <a:latin typeface="游ゴシック" pitchFamily="50" charset="-128"/>
                <a:ea typeface="游ゴシック" pitchFamily="50" charset="-128"/>
              </a:rPr>
              <a:t>  </a:t>
            </a: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	}</a:t>
            </a:r>
          </a:p>
          <a:p>
            <a:pPr>
              <a:buNone/>
            </a:pPr>
            <a:r>
              <a:rPr lang="en-US" altLang="ja-JP" sz="1200" dirty="0" smtClean="0">
                <a:latin typeface="游ゴシック" pitchFamily="50" charset="-128"/>
                <a:ea typeface="游ゴシック" pitchFamily="50" charset="-128"/>
              </a:rPr>
              <a:t>}</a:t>
            </a:r>
            <a:endParaRPr kumimoji="1" lang="ja-JP" altLang="en-US" sz="1200" dirty="0">
              <a:latin typeface="游ゴシック" pitchFamily="50" charset="-128"/>
              <a:ea typeface="游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92080" y="3140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游ゴシック" pitchFamily="50" charset="-128"/>
                <a:ea typeface="游ゴシック" pitchFamily="50" charset="-128"/>
              </a:rPr>
              <a:t>ファイル名を取得</a:t>
            </a:r>
            <a:endParaRPr kumimoji="1" lang="ja-JP" altLang="en-US" b="1" dirty="0">
              <a:latin typeface="游ゴシック" pitchFamily="50" charset="-128"/>
              <a:ea typeface="游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48064" y="4509120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游ゴシック" pitchFamily="50" charset="-128"/>
                <a:ea typeface="游ゴシック" pitchFamily="50" charset="-128"/>
              </a:rPr>
              <a:t>必要なファイルのみ</a:t>
            </a:r>
            <a:endParaRPr lang="en-US" altLang="ja-JP" b="1" dirty="0" smtClean="0">
              <a:latin typeface="游ゴシック" pitchFamily="50" charset="-128"/>
              <a:ea typeface="游ゴシック" pitchFamily="50" charset="-128"/>
            </a:endParaRPr>
          </a:p>
          <a:p>
            <a:r>
              <a:rPr lang="en-US" altLang="ja-JP" b="1" dirty="0">
                <a:latin typeface="游ゴシック" pitchFamily="50" charset="-128"/>
                <a:ea typeface="游ゴシック" pitchFamily="50" charset="-128"/>
              </a:rPr>
              <a:t>	</a:t>
            </a:r>
            <a:r>
              <a:rPr lang="en-US" altLang="ja-JP" b="1" dirty="0" smtClean="0">
                <a:latin typeface="游ゴシック" pitchFamily="50" charset="-128"/>
                <a:ea typeface="游ゴシック" pitchFamily="50" charset="-128"/>
              </a:rPr>
              <a:t>ftp</a:t>
            </a:r>
            <a:r>
              <a:rPr lang="ja-JP" altLang="en-US" b="1" dirty="0" smtClean="0">
                <a:latin typeface="游ゴシック" pitchFamily="50" charset="-128"/>
                <a:ea typeface="游ゴシック" pitchFamily="50" charset="-128"/>
              </a:rPr>
              <a:t>からダウンロード</a:t>
            </a:r>
            <a:endParaRPr kumimoji="1" lang="ja-JP" altLang="en-US" b="1" dirty="0">
              <a:latin typeface="游ゴシック" pitchFamily="50" charset="-128"/>
              <a:ea typeface="游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 smtClean="0">
                <a:latin typeface="游ゴシック" pitchFamily="50" charset="-128"/>
                <a:ea typeface="游ゴシック" pitchFamily="50" charset="-128"/>
              </a:rPr>
              <a:t>その他　要調査</a:t>
            </a:r>
            <a:endParaRPr kumimoji="1" lang="ja-JP" altLang="en-US" sz="2800" b="1" dirty="0">
              <a:latin typeface="游ゴシック" pitchFamily="50" charset="-128"/>
              <a:ea typeface="游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b="1" dirty="0" err="1" smtClean="0">
                <a:latin typeface="游ゴシック" pitchFamily="50" charset="-128"/>
                <a:ea typeface="游ゴシック" pitchFamily="50" charset="-128"/>
              </a:rPr>
              <a:t>mwtabR</a:t>
            </a:r>
            <a:endParaRPr lang="en-US" altLang="ja-JP" sz="2000" b="1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2"/>
              </a:rPr>
              <a:t>https</a:t>
            </a:r>
            <a:r>
              <a:rPr lang="en-US" altLang="ja-JP" sz="1800" dirty="0">
                <a:latin typeface="游ゴシック" pitchFamily="50" charset="-128"/>
                <a:ea typeface="游ゴシック" pitchFamily="50" charset="-128"/>
                <a:hlinkClick r:id="rId2"/>
              </a:rPr>
              <a:t>://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2"/>
              </a:rPr>
              <a:t>gitlab.com/R_packages/mwtabR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3"/>
              </a:rPr>
              <a:t>https://www.ncbi.nlm.nih.gov/pmc/articles/PMC5910482/</a:t>
            </a:r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</a:rPr>
              <a:t> (python)</a:t>
            </a:r>
          </a:p>
          <a:p>
            <a:r>
              <a:rPr lang="en-US" altLang="ja-JP" sz="2000" b="1" dirty="0" err="1" smtClean="0">
                <a:latin typeface="游ゴシック" pitchFamily="50" charset="-128"/>
                <a:ea typeface="游ゴシック" pitchFamily="50" charset="-128"/>
              </a:rPr>
              <a:t>rRPMM</a:t>
            </a:r>
            <a:r>
              <a:rPr lang="en-US" altLang="ja-JP" sz="2000" dirty="0" smtClean="0">
                <a:latin typeface="游ゴシック" pitchFamily="50" charset="-128"/>
                <a:ea typeface="游ゴシック" pitchFamily="50" charset="-128"/>
              </a:rPr>
              <a:t> (</a:t>
            </a:r>
            <a:r>
              <a:rPr lang="ja-JP" altLang="en-US" sz="2000" dirty="0" smtClean="0">
                <a:latin typeface="游ゴシック" pitchFamily="50" charset="-128"/>
                <a:ea typeface="游ゴシック" pitchFamily="50" charset="-128"/>
              </a:rPr>
              <a:t>福島さん開発</a:t>
            </a:r>
            <a:r>
              <a:rPr lang="en-US" altLang="ja-JP" sz="2000" dirty="0" smtClean="0">
                <a:latin typeface="游ゴシック" pitchFamily="50" charset="-128"/>
                <a:ea typeface="游ゴシック" pitchFamily="50" charset="-128"/>
              </a:rPr>
              <a:t>)</a:t>
            </a: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4"/>
              </a:rPr>
              <a:t>https://github.com/afukushima/rRPMM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r>
              <a:rPr lang="en-US" altLang="ja-JP" sz="2000" b="1" dirty="0" err="1" smtClean="0">
                <a:latin typeface="游ゴシック" pitchFamily="50" charset="-128"/>
                <a:ea typeface="游ゴシック" pitchFamily="50" charset="-128"/>
              </a:rPr>
              <a:t>PathBank</a:t>
            </a:r>
            <a:endParaRPr lang="en-US" altLang="ja-JP" sz="2000" b="1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r>
              <a:rPr lang="en-US" altLang="ja-JP" sz="1800" dirty="0" smtClean="0">
                <a:latin typeface="游ゴシック" pitchFamily="50" charset="-128"/>
                <a:ea typeface="游ゴシック" pitchFamily="50" charset="-128"/>
                <a:hlinkClick r:id="rId5"/>
              </a:rPr>
              <a:t>https://pathbank.org/</a:t>
            </a:r>
            <a:endParaRPr lang="en-US" altLang="ja-JP" sz="1800" dirty="0" smtClean="0">
              <a:latin typeface="游ゴシック" pitchFamily="50" charset="-128"/>
              <a:ea typeface="游ゴシック" pitchFamily="50" charset="-128"/>
            </a:endParaRPr>
          </a:p>
          <a:p>
            <a:pPr lvl="1"/>
            <a:endParaRPr lang="ja-JP" altLang="en-US" sz="1800" dirty="0">
              <a:latin typeface="游ゴシック" pitchFamily="50" charset="-128"/>
              <a:ea typeface="游ゴシック" pitchFamily="50" charset="-128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177</Words>
  <Application>Microsoft Office PowerPoint</Application>
  <PresentationFormat>画面に合わせる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Metabolomics Workbench https://www.metabolomicsworkbench.org/</vt:lpstr>
      <vt:lpstr>Metabolights https://www.ebi.ac.uk/metabolights/</vt:lpstr>
      <vt:lpstr>スライド 3</vt:lpstr>
      <vt:lpstr>その他　要調査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yamamoto</dc:creator>
  <cp:lastModifiedBy>yamamoto</cp:lastModifiedBy>
  <cp:revision>21</cp:revision>
  <dcterms:created xsi:type="dcterms:W3CDTF">2020-09-09T09:15:01Z</dcterms:created>
  <dcterms:modified xsi:type="dcterms:W3CDTF">2020-10-13T11:46:39Z</dcterms:modified>
</cp:coreProperties>
</file>