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825D1-6C60-462D-B88D-A302C157185D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4B3EF-9CB9-466D-8758-C4B5AC34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72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6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8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58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58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11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50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4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6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3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7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0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8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6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CC73-3057-4E08-A59A-18CDF291EB78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6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A3CC73-3057-4E08-A59A-18CDF291EB78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91B6B2-0869-459E-A1D9-69C0420B2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9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14" y="2302329"/>
            <a:ext cx="4654514" cy="1522930"/>
          </a:xfr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Autofit/>
          </a:bodyPr>
          <a:lstStyle/>
          <a:p>
            <a:pPr algn="ctr" rtl="1"/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پیاده سازی یک مدل بلوغ صنعت مبتنی بر قانون نسل 4.0 صنعتی برای مدیریت عملیات و زنجیره تامین</a:t>
            </a:r>
            <a:endParaRPr lang="en-US" sz="2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111208"/>
            <a:ext cx="4486656" cy="702702"/>
          </a:xfrm>
        </p:spPr>
        <p:txBody>
          <a:bodyPr>
            <a:noAutofit/>
          </a:bodyPr>
          <a:lstStyle/>
          <a:p>
            <a:r>
              <a:rPr lang="fa-IR" sz="1600" dirty="0">
                <a:solidFill>
                  <a:schemeClr val="tx1"/>
                </a:solidFill>
              </a:rPr>
              <a:t>هیراد پژمان</a:t>
            </a:r>
            <a:br>
              <a:rPr lang="fa-IR" sz="1600" dirty="0">
                <a:solidFill>
                  <a:schemeClr val="tx1"/>
                </a:solidFill>
              </a:rPr>
            </a:br>
            <a:r>
              <a:rPr lang="fa-IR" sz="1600" dirty="0">
                <a:solidFill>
                  <a:schemeClr val="tx1"/>
                </a:solidFill>
              </a:rPr>
              <a:t>علیرضا نجفی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E7AB8-C8A3-4BDD-8F18-1A4C0E9D4D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63" r="23144"/>
          <a:stretch/>
        </p:blipFill>
        <p:spPr>
          <a:xfrm>
            <a:off x="6096000" y="1"/>
            <a:ext cx="6096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321B-CA06-461E-BC4E-17990CAE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49111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منطق فازی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3EA22-52AD-41FB-9F74-CE3DA855F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618" y="1777092"/>
            <a:ext cx="4853212" cy="3124201"/>
          </a:xfrm>
        </p:spPr>
        <p:txBody>
          <a:bodyPr>
            <a:norm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منطق فازی رویکردی برای پردازش متغیر است که امکان پردازش چندین مقدار ممکن را از طریق یک متغیر فراهم می‌کند.این منطق تلاش می کند تا مسائل را با طیف باز و نادقیق داده ها و اکتشافی حل کند که به دست آوردن مجموعه ای از نتایج دقیق را ممکن می سازد.</a:t>
            </a:r>
            <a:endParaRPr lang="en-US" sz="1600" dirty="0">
              <a:cs typeface="B Nazanin" panose="00000400000000000000" pitchFamily="2" charset="-78"/>
            </a:endParaRPr>
          </a:p>
          <a:p>
            <a:pPr algn="r" rtl="1"/>
            <a:endParaRPr lang="en-US" sz="1600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BEFEF-6C6E-4F83-A68B-4FFB0DB85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1777092"/>
            <a:ext cx="4855771" cy="2888445"/>
          </a:xfrm>
          <a:prstGeom prst="rect">
            <a:avLst/>
          </a:prstGeom>
        </p:spPr>
      </p:pic>
      <p:graphicFrame>
        <p:nvGraphicFramePr>
          <p:cNvPr id="6" name="Table 37">
            <a:extLst>
              <a:ext uri="{FF2B5EF4-FFF2-40B4-BE49-F238E27FC236}">
                <a16:creationId xmlns:a16="http://schemas.microsoft.com/office/drawing/2014/main" id="{489CED5D-51A2-4990-84C8-43AB09710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532703"/>
              </p:ext>
            </p:extLst>
          </p:nvPr>
        </p:nvGraphicFramePr>
        <p:xfrm>
          <a:off x="2432428" y="4978167"/>
          <a:ext cx="295953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024">
                  <a:extLst>
                    <a:ext uri="{9D8B030D-6E8A-4147-A177-3AD203B41FA5}">
                      <a16:colId xmlns:a16="http://schemas.microsoft.com/office/drawing/2014/main" val="4198725307"/>
                    </a:ext>
                  </a:extLst>
                </a:gridCol>
                <a:gridCol w="986512">
                  <a:extLst>
                    <a:ext uri="{9D8B030D-6E8A-4147-A177-3AD203B41FA5}">
                      <a16:colId xmlns:a16="http://schemas.microsoft.com/office/drawing/2014/main" val="3787156979"/>
                    </a:ext>
                  </a:extLst>
                </a:gridCol>
              </a:tblGrid>
              <a:tr h="298549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امتیاز وضعیت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وضعیت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477571"/>
                  </a:ext>
                </a:extLst>
              </a:tr>
              <a:tr h="319689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0.6</a:t>
                      </a:r>
                      <a:endParaRPr lang="en-US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نابالغ</a:t>
                      </a:r>
                      <a:endParaRPr lang="en-US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22337"/>
                  </a:ext>
                </a:extLst>
              </a:tr>
              <a:tr h="298549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0.35</a:t>
                      </a:r>
                      <a:endParaRPr lang="en-US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بالغ</a:t>
                      </a:r>
                      <a:endParaRPr lang="en-US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61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83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4710-8CA8-4725-BA49-330C47C8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67468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اجزا سیستم فازی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F0D5D-D449-4C25-B2DF-2300D359C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78" y="2824842"/>
            <a:ext cx="5412604" cy="3086968"/>
          </a:xfrm>
          <a:prstGeom prst="rect">
            <a:avLst/>
          </a:prstGeom>
        </p:spPr>
      </p:pic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9B491EC2-6B20-4976-8561-BA0998EE8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45199"/>
              </p:ext>
            </p:extLst>
          </p:nvPr>
        </p:nvGraphicFramePr>
        <p:xfrm>
          <a:off x="5755820" y="2651789"/>
          <a:ext cx="6379027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912">
                  <a:extLst>
                    <a:ext uri="{9D8B030D-6E8A-4147-A177-3AD203B41FA5}">
                      <a16:colId xmlns:a16="http://schemas.microsoft.com/office/drawing/2014/main" val="980381003"/>
                    </a:ext>
                  </a:extLst>
                </a:gridCol>
                <a:gridCol w="1208583">
                  <a:extLst>
                    <a:ext uri="{9D8B030D-6E8A-4147-A177-3AD203B41FA5}">
                      <a16:colId xmlns:a16="http://schemas.microsoft.com/office/drawing/2014/main" val="3793184252"/>
                    </a:ext>
                  </a:extLst>
                </a:gridCol>
                <a:gridCol w="1118802">
                  <a:extLst>
                    <a:ext uri="{9D8B030D-6E8A-4147-A177-3AD203B41FA5}">
                      <a16:colId xmlns:a16="http://schemas.microsoft.com/office/drawing/2014/main" val="1461289480"/>
                    </a:ext>
                  </a:extLst>
                </a:gridCol>
                <a:gridCol w="927730">
                  <a:extLst>
                    <a:ext uri="{9D8B030D-6E8A-4147-A177-3AD203B41FA5}">
                      <a16:colId xmlns:a16="http://schemas.microsoft.com/office/drawing/2014/main" val="3329823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عملکرد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خروجی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ورودی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نام سیستم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93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تبدیل مقادیر قطعی به مقادیر فازی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مقادیر غیر قطعی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مقادیر قطعی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مبدل فازی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4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مقادیر ورودی آنالوگ را بر حسب متغیرهای منطقی که مقادیر پیوسته بین 0 تا 1 را گرفته، و با استفاده از قوانین فازی تجزیه و تحلیل می کند.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6A21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حالت استنتاج شده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6A21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مقادیر فازی</a:t>
                      </a:r>
                      <a:br>
                        <a:rPr lang="fa-IR" dirty="0">
                          <a:cs typeface="B Nazanin" panose="00000400000000000000" pitchFamily="2" charset="-78"/>
                        </a:rPr>
                      </a:br>
                      <a:r>
                        <a:rPr lang="fa-IR" dirty="0">
                          <a:cs typeface="B Nazanin" panose="00000400000000000000" pitchFamily="2" charset="-78"/>
                        </a:rPr>
                        <a:t> قوانین فازی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6A21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سیستم</a:t>
                      </a:r>
                      <a:br>
                        <a:rPr lang="en-US" dirty="0">
                          <a:cs typeface="B Nazanin" panose="00000400000000000000" pitchFamily="2" charset="-78"/>
                        </a:rPr>
                      </a:br>
                      <a:r>
                        <a:rPr lang="fa-IR" dirty="0">
                          <a:cs typeface="B Nazanin" panose="00000400000000000000" pitchFamily="2" charset="-78"/>
                        </a:rPr>
                        <a:t> استنتاج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6A2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8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فرآیندی است که یک مجموعه فازی را به یک مجموعه واضح نگاشت می کند. </a:t>
                      </a:r>
                      <a:endParaRPr lang="en-US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عدد</a:t>
                      </a:r>
                      <a:endParaRPr lang="en-US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حالت استنتاج شده</a:t>
                      </a:r>
                      <a:endParaRPr lang="en-US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bg1"/>
                          </a:solidFill>
                          <a:cs typeface="B Nazanin" panose="00000400000000000000" pitchFamily="2" charset="-78"/>
                        </a:rPr>
                        <a:t>مبدل معکوس فازی</a:t>
                      </a:r>
                      <a:endParaRPr lang="en-US" dirty="0">
                        <a:solidFill>
                          <a:schemeClr val="bg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25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8BA0-2E83-4400-BD8F-267A28F4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24593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مزایا منطق فازی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D327F-115D-4EFE-B55D-AE7425C5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 algn="ctr" rtl="1">
              <a:buFont typeface="+mj-lt"/>
              <a:buAutoNum type="romanUcPeriod"/>
            </a:pPr>
            <a:r>
              <a:rPr lang="fa-IR" sz="2400" dirty="0">
                <a:cs typeface="B Nazanin" panose="00000400000000000000" pitchFamily="2" charset="-78"/>
              </a:rPr>
              <a:t>سیستم منطق فازی بسیار آسان و قابل درک است.</a:t>
            </a:r>
          </a:p>
          <a:p>
            <a:pPr marL="400050" indent="-400050" algn="ctr" rtl="1">
              <a:buFont typeface="+mj-lt"/>
              <a:buAutoNum type="romanUcPeriod"/>
            </a:pPr>
            <a:r>
              <a:rPr lang="fa-IR" sz="2400" dirty="0">
                <a:cs typeface="B Nazanin" panose="00000400000000000000" pitchFamily="2" charset="-78"/>
              </a:rPr>
              <a:t>سیستم منطق فازی قادر به ارائه موثرترین راه حل برای مسائل پیچیده است.</a:t>
            </a:r>
          </a:p>
          <a:p>
            <a:pPr marL="400050" indent="-400050" algn="ctr" rtl="1">
              <a:buFont typeface="+mj-lt"/>
              <a:buAutoNum type="romanUcPeriod"/>
            </a:pPr>
            <a:r>
              <a:rPr lang="fa-IR" sz="2400" dirty="0">
                <a:cs typeface="B Nazanin" panose="00000400000000000000" pitchFamily="2" charset="-78"/>
              </a:rPr>
              <a:t>سیستم را می توان به راحتی برای بهبود یا تغییر عملکرد تغییر داد.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7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D03E-1ABF-412B-8761-E7C97519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064" y="261257"/>
            <a:ext cx="10018713" cy="1193347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امتیاز بندی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4F6D-326A-4D0F-8792-904FCF4C7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218" y="1409700"/>
            <a:ext cx="10813141" cy="1031422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در این پروژه ما قصد بر این داریم تا به سطح بلوغ صنعتگری نسل 4 کارخانه با اعمال قوانین فازی بر روی پارامتر های کارخانه امتیاز بدهیم :</a:t>
            </a:r>
            <a:br>
              <a:rPr lang="fa-IR" dirty="0">
                <a:cs typeface="B Nazanin" panose="00000400000000000000" pitchFamily="2" charset="-78"/>
              </a:rPr>
            </a:b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CAFE45-C8A5-4B7D-9793-6B78EACD21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06304"/>
              </p:ext>
            </p:extLst>
          </p:nvPr>
        </p:nvGraphicFramePr>
        <p:xfrm>
          <a:off x="1253218" y="2158288"/>
          <a:ext cx="10951482" cy="46793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89069">
                  <a:extLst>
                    <a:ext uri="{9D8B030D-6E8A-4147-A177-3AD203B41FA5}">
                      <a16:colId xmlns:a16="http://schemas.microsoft.com/office/drawing/2014/main" val="2762706456"/>
                    </a:ext>
                  </a:extLst>
                </a:gridCol>
                <a:gridCol w="1862413">
                  <a:extLst>
                    <a:ext uri="{9D8B030D-6E8A-4147-A177-3AD203B41FA5}">
                      <a16:colId xmlns:a16="http://schemas.microsoft.com/office/drawing/2014/main" val="1422916448"/>
                    </a:ext>
                  </a:extLst>
                </a:gridCol>
              </a:tblGrid>
              <a:tr h="346615">
                <a:tc>
                  <a:txBody>
                    <a:bodyPr/>
                    <a:lstStyle/>
                    <a:p>
                      <a:pPr algn="ctr" rtl="1"/>
                      <a:r>
                        <a:rPr lang="fa-IR" sz="1600" b="0" dirty="0">
                          <a:cs typeface="B Nazanin" panose="00000400000000000000" pitchFamily="2" charset="-78"/>
                        </a:rPr>
                        <a:t>تعریف</a:t>
                      </a:r>
                      <a:endParaRPr lang="en-US" sz="1600" b="0" dirty="0"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b="0" dirty="0">
                          <a:cs typeface="B Nazanin" panose="00000400000000000000" pitchFamily="2" charset="-78"/>
                        </a:rPr>
                        <a:t>نام</a:t>
                      </a:r>
                      <a:endParaRPr lang="en-US" sz="1600" b="0" dirty="0"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402219"/>
                  </a:ext>
                </a:extLst>
              </a:tr>
              <a:tr h="606576">
                <a:tc>
                  <a:txBody>
                    <a:bodyPr/>
                    <a:lstStyle/>
                    <a:p>
                      <a:pPr algn="r" rtl="1"/>
                      <a:r>
                        <a:rPr lang="ar-SA" sz="1600" kern="1200" dirty="0">
                          <a:solidFill>
                            <a:schemeClr val="dk1"/>
                          </a:solidFill>
                          <a:effectLst/>
                          <a:cs typeface="B Nazanin" panose="00000400000000000000" pitchFamily="2" charset="-78"/>
                        </a:rPr>
                        <a:t>این بخش از هیچ یک از ساختاری های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cs typeface="B Nazanin" panose="00000400000000000000" pitchFamily="2" charset="-78"/>
                        </a:rPr>
                        <a:t>Industry 4.0</a:t>
                      </a:r>
                      <a:r>
                        <a:rPr lang="fa-IR" sz="1600" kern="1200" dirty="0">
                          <a:solidFill>
                            <a:schemeClr val="dk1"/>
                          </a:solidFill>
                          <a:effectLst/>
                          <a:cs typeface="B Nazanin" panose="00000400000000000000" pitchFamily="2" charset="-78"/>
                        </a:rPr>
                        <a:t> بهره نبرده و بر حسب تجربه و به صورت غیررسمی و باکنترل کمی مدیریت فرآیند این بخش مدیریت می شود.</a:t>
                      </a:r>
                      <a:endParaRPr lang="en-US" sz="1600" b="0" dirty="0"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نا بالغ (</a:t>
                      </a:r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Nonexistent</a:t>
                      </a:r>
                      <a:r>
                        <a:rPr lang="fa-IR" sz="16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)</a:t>
                      </a:r>
                      <a:br>
                        <a:rPr lang="fa-IR" sz="16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</a:br>
                      <a:r>
                        <a:rPr lang="fa-IR" sz="16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نمره : 0</a:t>
                      </a:r>
                      <a:endParaRPr lang="en-US" sz="1600" b="0" dirty="0"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64828"/>
                  </a:ext>
                </a:extLst>
              </a:tr>
              <a:tr h="866537">
                <a:tc>
                  <a:txBody>
                    <a:bodyPr/>
                    <a:lstStyle/>
                    <a:p>
                      <a:pPr algn="ctr" rtl="1"/>
                      <a:r>
                        <a:rPr lang="fa-IR" sz="1600" kern="1200" dirty="0">
                          <a:solidFill>
                            <a:schemeClr val="dk1"/>
                          </a:solidFill>
                          <a:effectLst/>
                          <a:cs typeface="B Nazanin" panose="00000400000000000000" pitchFamily="2" charset="-78"/>
                        </a:rPr>
                        <a:t>این بخش در ابتدایی ترین وضعیت از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cs typeface="B Nazanin" panose="00000400000000000000" pitchFamily="2" charset="-78"/>
                        </a:rPr>
                        <a:t>Industry 4.0</a:t>
                      </a:r>
                      <a:r>
                        <a:rPr lang="fa-IR" sz="1600" kern="1200" dirty="0">
                          <a:solidFill>
                            <a:schemeClr val="dk1"/>
                          </a:solidFill>
                          <a:effectLst/>
                          <a:cs typeface="B Nazanin" panose="00000400000000000000" pitchFamily="2" charset="-78"/>
                        </a:rPr>
                        <a:t> قرار دارد و در حال توسعه زیرساخت در این زمینه است، بطوری که شروع به رفع نواقص کرده و برنامه های کاربردی این فناوری را برای ایجاد سیستم به هم متصل می کند، اما تبادل داده ها همچنان خودکار نیست.</a:t>
                      </a:r>
                      <a:endParaRPr lang="en-US" sz="1600" b="0" dirty="0"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بلوغ جزئی (</a:t>
                      </a:r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Conceptual</a:t>
                      </a:r>
                      <a:r>
                        <a:rPr lang="fa-IR" sz="16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)</a:t>
                      </a:r>
                      <a:br>
                        <a:rPr lang="fa-IR" sz="16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</a:br>
                      <a:r>
                        <a:rPr lang="fa-IR" sz="16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نمره :1</a:t>
                      </a:r>
                      <a:endParaRPr lang="en-US" sz="1600" b="0" dirty="0"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222093"/>
                  </a:ext>
                </a:extLst>
              </a:tr>
              <a:tr h="866537">
                <a:tc>
                  <a:txBody>
                    <a:bodyPr/>
                    <a:lstStyle/>
                    <a:p>
                      <a:pPr algn="ctr" rtl="1"/>
                      <a:r>
                        <a:rPr lang="fa-IR" sz="1600" kern="1200" dirty="0">
                          <a:solidFill>
                            <a:schemeClr val="dk1"/>
                          </a:solidFill>
                          <a:effectLst/>
                          <a:cs typeface="B Nazanin" panose="00000400000000000000" pitchFamily="2" charset="-78"/>
                        </a:rPr>
                        <a:t>در این بخش فرایند استاندارد سازی و بهبود برای شناسایی پتانسیل ها بهبود یافته و در حال پیاده سازی است، بطوری که ایجاد رویکرد های کامپیوتری و ایچاد فرایند های خوکار بطور رسمی آغاز شده و در مراحل اولیه است</a:t>
                      </a:r>
                      <a:endParaRPr lang="en-US" sz="1600" b="0" dirty="0"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ثلت بالغ (</a:t>
                      </a:r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Managed </a:t>
                      </a:r>
                      <a:r>
                        <a:rPr lang="fa-IR" sz="16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)</a:t>
                      </a:r>
                      <a:br>
                        <a:rPr lang="fa-IR" sz="16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</a:br>
                      <a:r>
                        <a:rPr lang="fa-IR" sz="16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نمره : 2</a:t>
                      </a:r>
                      <a:endParaRPr lang="en-US" sz="1600" b="0" dirty="0"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337041"/>
                  </a:ext>
                </a:extLst>
              </a:tr>
              <a:tr h="1126498">
                <a:tc>
                  <a:txBody>
                    <a:bodyPr/>
                    <a:lstStyle/>
                    <a:p>
                      <a:pPr algn="ctr" rtl="1"/>
                      <a:r>
                        <a:rPr lang="fa-IR" sz="1600" kern="1200" dirty="0">
                          <a:solidFill>
                            <a:schemeClr val="dk1"/>
                          </a:solidFill>
                          <a:effectLst/>
                          <a:cs typeface="B Nazanin" panose="00000400000000000000" pitchFamily="2" charset="-78"/>
                        </a:rPr>
                        <a:t>در این بخش با استفاده از استاندارد سازی، در هر حوزه یک پارچگی و قابلیت همکاری بین حوزه ها وجود دارد. همچنین تیم برنامه ریزی و کنترل پلتفرمی  سرویس گرا مبتنی بر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cs typeface="B Nazanin" panose="00000400000000000000" pitchFamily="2" charset="-78"/>
                        </a:rPr>
                        <a:t>cloud</a:t>
                      </a:r>
                      <a:r>
                        <a:rPr lang="fa-IR" sz="1600" kern="1200" dirty="0">
                          <a:solidFill>
                            <a:schemeClr val="dk1"/>
                          </a:solidFill>
                          <a:effectLst/>
                          <a:cs typeface="B Nazanin" panose="00000400000000000000" pitchFamily="2" charset="-78"/>
                        </a:rPr>
                        <a:t> را در سراسر زنجیره تامین موجود ساخته. از جمله دیگر تکنولوژی ها در این بخش می توان به : احراز هویت مناسب، بهینه سازی قابل قبول اشاره کرد.</a:t>
                      </a:r>
                      <a:endParaRPr lang="en-US" sz="1600" b="0" dirty="0"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b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</a:br>
                      <a:r>
                        <a:rPr lang="fa-IR" sz="16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 نیمه بالغ (</a:t>
                      </a:r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Advanced</a:t>
                      </a:r>
                      <a:r>
                        <a:rPr lang="fa-IR" sz="16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)</a:t>
                      </a:r>
                    </a:p>
                    <a:p>
                      <a:pPr algn="ctr" rtl="1"/>
                      <a:r>
                        <a:rPr lang="fa-IR" sz="16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نمره : 3</a:t>
                      </a:r>
                      <a:endParaRPr lang="en-US" sz="1600" b="0" dirty="0"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958343"/>
                  </a:ext>
                </a:extLst>
              </a:tr>
              <a:tr h="866537">
                <a:tc>
                  <a:txBody>
                    <a:bodyPr/>
                    <a:lstStyle/>
                    <a:p>
                      <a:pPr algn="ctr" rtl="1"/>
                      <a:r>
                        <a:rPr lang="fa-IR" sz="1600" kern="1200" dirty="0">
                          <a:solidFill>
                            <a:schemeClr val="dk1"/>
                          </a:solidFill>
                          <a:effectLst/>
                          <a:cs typeface="B Nazanin" panose="00000400000000000000" pitchFamily="2" charset="-78"/>
                        </a:rPr>
                        <a:t>این بخش بطور کامل از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cs typeface="B Nazanin" panose="00000400000000000000" pitchFamily="2" charset="-78"/>
                        </a:rPr>
                        <a:t>Industry 4.0 </a:t>
                      </a:r>
                      <a:r>
                        <a:rPr lang="fa-IR" sz="1600" kern="1200" dirty="0">
                          <a:solidFill>
                            <a:schemeClr val="dk1"/>
                          </a:solidFill>
                          <a:effectLst/>
                          <a:cs typeface="B Nazanin" panose="00000400000000000000" pitchFamily="2" charset="-78"/>
                        </a:rPr>
                        <a:t>بهره می برد، بطوری که تمام فرایند ها بصورت کاملا دیجیتالی در حال انجام هستند، بطوری که با استفاده از هوش مصنوعی و ماشین لرنینگ زنجیره تامینو تولید بصورت کامل کنترل می شود.</a:t>
                      </a:r>
                      <a:endParaRPr lang="en-US" sz="1600" b="0" dirty="0"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b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</a:br>
                      <a:r>
                        <a:rPr lang="fa-IR" sz="16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بالغ (</a:t>
                      </a:r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Self-optimized</a:t>
                      </a:r>
                      <a:r>
                        <a:rPr lang="fa-IR" sz="16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)</a:t>
                      </a:r>
                    </a:p>
                    <a:p>
                      <a:pPr algn="ctr" rtl="1"/>
                      <a:r>
                        <a:rPr lang="fa-IR" sz="1600" b="0" u="none" strike="noStrike" kern="1200" baseline="0" dirty="0">
                          <a:solidFill>
                            <a:schemeClr val="dk1"/>
                          </a:solidFill>
                          <a:cs typeface="B Nazanin" panose="00000400000000000000" pitchFamily="2" charset="-78"/>
                        </a:rPr>
                        <a:t>نمره : 4</a:t>
                      </a:r>
                      <a:endParaRPr lang="en-US" sz="1600" b="0" dirty="0"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67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63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7EDA-4B80-4CC3-A1B6-4DD4F4ED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62230"/>
            <a:ext cx="10018713" cy="1048114"/>
          </a:xfrm>
        </p:spPr>
        <p:txBody>
          <a:bodyPr/>
          <a:lstStyle/>
          <a:p>
            <a:r>
              <a:rPr lang="fa-IR" sz="4000" dirty="0">
                <a:cs typeface="B Nazanin" panose="00000400000000000000" pitchFamily="2" charset="-78"/>
              </a:rPr>
              <a:t>دیاگرام کارخانه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006AA-EE4F-43F6-A970-D9AFDA008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" r="2638"/>
          <a:stretch/>
        </p:blipFill>
        <p:spPr>
          <a:xfrm>
            <a:off x="3522207" y="1110344"/>
            <a:ext cx="5147582" cy="2303783"/>
          </a:xfrm>
          <a:prstGeom prst="rect">
            <a:avLst/>
          </a:prstGeom>
        </p:spPr>
      </p:pic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ECECC18D-E332-4094-8B63-88CF5B6B6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96611"/>
              </p:ext>
            </p:extLst>
          </p:nvPr>
        </p:nvGraphicFramePr>
        <p:xfrm>
          <a:off x="36107" y="3604526"/>
          <a:ext cx="12119785" cy="324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9910">
                  <a:extLst>
                    <a:ext uri="{9D8B030D-6E8A-4147-A177-3AD203B41FA5}">
                      <a16:colId xmlns:a16="http://schemas.microsoft.com/office/drawing/2014/main" val="1353814740"/>
                    </a:ext>
                  </a:extLst>
                </a:gridCol>
                <a:gridCol w="2149875">
                  <a:extLst>
                    <a:ext uri="{9D8B030D-6E8A-4147-A177-3AD203B41FA5}">
                      <a16:colId xmlns:a16="http://schemas.microsoft.com/office/drawing/2014/main" val="1895788177"/>
                    </a:ext>
                  </a:extLst>
                </a:gridCol>
              </a:tblGrid>
              <a:tr h="411197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تعریف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نام بخش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74311"/>
                  </a:ext>
                </a:extLst>
              </a:tr>
              <a:tr h="480986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>
                          <a:cs typeface="B Nazanin" panose="00000400000000000000" pitchFamily="2" charset="-78"/>
                        </a:rPr>
                        <a:t>ورودی های یک شرکت، از جمله مواد خام و طرح های محصول، را به خروجی ها یا محصولات مصرفی نهایی تبدیل می کند.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تولید و مدیریت عملیات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856802"/>
                  </a:ext>
                </a:extLst>
              </a:tr>
              <a:tr h="688139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>
                          <a:cs typeface="B Nazanin" panose="00000400000000000000" pitchFamily="2" charset="-78"/>
                        </a:rPr>
                        <a:t>کلیه فرآیندهایی است که مواد خام را به محصولات نهایی تبدیل می کند و شرکت ها با استفاده از آن می توانند هزینه های اضافی را کاهش داده و محصولات را سریعتر به مصرف کننده تحویل دهند.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مدیریت زنجیر تامین 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295847"/>
                  </a:ext>
                </a:extLst>
              </a:tr>
              <a:tr h="1027991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>
                          <a:cs typeface="B Nazanin" panose="00000400000000000000" pitchFamily="2" charset="-78"/>
                        </a:rPr>
                        <a:t>به پیشرفت هایی در سطح یکپارچه سازی فرآیندهای فیزیکی و محاسباتی، ارتباط بین بازیگران، ارتباط بین فناوری ها و قابلیت همکاری اشاره دارد. نحوه تبدیل فرآیندها و سیستم‌ها از سیلوهای جدا شده به اکوسیستم‌های کاملاً متصل که از دامنه‌های 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SCM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POM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باقی‌مانده پشتیبانی می‌کنند را شناسایی می‌کند.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یکپارچه سازی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073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/>
                      <a:r>
                        <a:rPr lang="fa-IR" dirty="0">
                          <a:cs typeface="B Nazanin" panose="00000400000000000000" pitchFamily="2" charset="-78"/>
                        </a:rPr>
                        <a:t>هر کدام از سه بخش بالا توسط افراد خبره صنعت وزن دهی شده، و از آنها میانگین وزن دار گرفته می شود که نتیجه امتیاز در صنعت خواهد شد.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cs typeface="B Nazanin" panose="00000400000000000000" pitchFamily="2" charset="-78"/>
                        </a:rPr>
                        <a:t>امتیاز </a:t>
                      </a:r>
                      <a:r>
                        <a:rPr lang="en-US" sz="1800" dirty="0">
                          <a:cs typeface="B Nazanin" panose="00000400000000000000" pitchFamily="2" charset="-78"/>
                        </a:rPr>
                        <a:t>I4.0</a:t>
                      </a:r>
                      <a:br>
                        <a:rPr lang="fa-IR" sz="1800" dirty="0">
                          <a:cs typeface="B Nazanin" panose="00000400000000000000" pitchFamily="2" charset="-78"/>
                        </a:rPr>
                      </a:br>
                      <a:endParaRPr lang="en-US" sz="1800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14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41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015C-540B-43E7-87D2-ADFFE30C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30655"/>
            <a:ext cx="10018713" cy="1040946"/>
          </a:xfrm>
        </p:spPr>
        <p:txBody>
          <a:bodyPr/>
          <a:lstStyle/>
          <a:p>
            <a:r>
              <a:rPr lang="fa-IR" sz="4000" dirty="0">
                <a:cs typeface="B Nazanin" panose="00000400000000000000" pitchFamily="2" charset="-78"/>
              </a:rPr>
              <a:t>دیاگرام کارخانه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BE53F4-FF36-4138-A5C2-F202D2482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44" r="2229"/>
          <a:stretch/>
        </p:blipFill>
        <p:spPr>
          <a:xfrm>
            <a:off x="3673928" y="1620612"/>
            <a:ext cx="5559879" cy="3124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49118C-8AA3-411D-B50B-9C446628B00F}"/>
              </a:ext>
            </a:extLst>
          </p:cNvPr>
          <p:cNvSpPr txBox="1"/>
          <p:nvPr/>
        </p:nvSpPr>
        <p:spPr>
          <a:xfrm>
            <a:off x="3673928" y="4914900"/>
            <a:ext cx="5559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هر یک از بخش های معرفی شده در اسلاید قبلی خود حاوی زیر بخش هایی متعدد هستند،</a:t>
            </a:r>
            <a:br>
              <a:rPr lang="fa-IR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هر یک از این زیر بخش ها بعد از وزن دهی توسط افراد مجرب صنعت، به عوان ورودی ،وارد یک سیستم فازی شده و از سیستم فازی یک امتیاز برای آن بخش در نظر گرفته می شود.</a:t>
            </a:r>
            <a:endParaRPr lang="en-US" dirty="0">
              <a:cs typeface="B Nazanin" panose="00000400000000000000" pitchFamily="2" charset="-78"/>
            </a:endParaRPr>
          </a:p>
          <a:p>
            <a:pPr algn="ctr" rtl="1"/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562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2C7F-F273-413C-AAA5-886E3CB0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53121"/>
            <a:ext cx="10018713" cy="951139"/>
          </a:xfrm>
        </p:spPr>
        <p:txBody>
          <a:bodyPr/>
          <a:lstStyle/>
          <a:p>
            <a:r>
              <a:rPr lang="fa-IR" sz="4000" dirty="0">
                <a:cs typeface="B Nazanin" panose="00000400000000000000" pitchFamily="2" charset="-78"/>
              </a:rPr>
              <a:t>قانون گذاری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5B21-4975-442D-86E7-FECABFDD9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75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</TotalTime>
  <Words>752</Words>
  <Application>Microsoft Office PowerPoint</Application>
  <PresentationFormat>Widescreen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 Nazanin</vt:lpstr>
      <vt:lpstr>Calibri</vt:lpstr>
      <vt:lpstr>Corbel</vt:lpstr>
      <vt:lpstr>Parallax</vt:lpstr>
      <vt:lpstr>پیاده سازی یک مدل بلوغ صنعت مبتنی بر قانون نسل 4.0 صنعتی برای مدیریت عملیات و زنجیره تامین</vt:lpstr>
      <vt:lpstr>منطق فازی</vt:lpstr>
      <vt:lpstr>اجزا سیستم فازی</vt:lpstr>
      <vt:lpstr>مزایا منطق فازی</vt:lpstr>
      <vt:lpstr>امتیاز بندی</vt:lpstr>
      <vt:lpstr>دیاگرام کارخانه</vt:lpstr>
      <vt:lpstr>دیاگرام کارخانه</vt:lpstr>
      <vt:lpstr>قانون گذاری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پیاده سازی یک مدل بلوغ صنعت مبتنی بر قانون نسل 4.0 صنعتی برای مدیریت عملیات و زنجیره تامین</dc:title>
  <dc:creator>Hirad Pejman</dc:creator>
  <cp:lastModifiedBy>Hirad Pejman</cp:lastModifiedBy>
  <cp:revision>1</cp:revision>
  <dcterms:created xsi:type="dcterms:W3CDTF">2022-02-04T12:23:43Z</dcterms:created>
  <dcterms:modified xsi:type="dcterms:W3CDTF">2022-02-04T12:54:21Z</dcterms:modified>
</cp:coreProperties>
</file>