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25D1-6C60-462D-B88D-A302C157185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3EF-9CB9-466D-8758-C4B5AC34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3CC73-3057-4E08-A59A-18CDF291EB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14" y="2302329"/>
            <a:ext cx="4654514" cy="1522930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Autofit/>
          </a:bodyPr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پیاده سازی یک مدل بلوغ صنعت مبتنی بر قانون نسل 4.0 صنعتی برای مدیریت عملیات و زنجیره تامین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11208"/>
            <a:ext cx="4486656" cy="702702"/>
          </a:xfrm>
        </p:spPr>
        <p:txBody>
          <a:bodyPr>
            <a:noAutofit/>
          </a:bodyPr>
          <a:lstStyle/>
          <a:p>
            <a:r>
              <a:rPr lang="fa-IR" sz="1600" dirty="0">
                <a:solidFill>
                  <a:schemeClr val="tx1"/>
                </a:solidFill>
              </a:rPr>
              <a:t>هیراد پژمان</a:t>
            </a:r>
            <a:br>
              <a:rPr lang="fa-IR" sz="1600" dirty="0">
                <a:solidFill>
                  <a:schemeClr val="tx1"/>
                </a:solidFill>
              </a:rPr>
            </a:br>
            <a:r>
              <a:rPr lang="fa-IR" sz="1600" dirty="0">
                <a:solidFill>
                  <a:schemeClr val="tx1"/>
                </a:solidFill>
              </a:rPr>
              <a:t>علیرضا نجفی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E7AB8-C8A3-4BDD-8F18-1A4C0E9D4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3" r="23144"/>
          <a:stretch/>
        </p:blipFill>
        <p:spPr>
          <a:xfrm>
            <a:off x="6096000" y="1"/>
            <a:ext cx="609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FDE-FA98-456E-AFF4-D0F80D17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3505"/>
            <a:ext cx="10018713" cy="959304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صنعت و صنعتگری نسل چهار (</a:t>
            </a:r>
            <a:r>
              <a:rPr lang="en-US" dirty="0">
                <a:cs typeface="B Nazanin" panose="00000400000000000000" pitchFamily="2" charset="-78"/>
              </a:rPr>
              <a:t>I4.0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E994-BB49-42B7-9811-110A0359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صنعت نسل چهار انقلابی در نحوه تولید، بهبود و توزیع محصولات خود توسط شرکت ها ایجاد می کند. در این مدل از صنعت سازندگان در حال ادغام فناوری‌های جدید، از جمله اینترنت اشیا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fa-IR" dirty="0">
                <a:cs typeface="B Nazanin" panose="00000400000000000000" pitchFamily="2" charset="-78"/>
              </a:rPr>
              <a:t>محاسبات ابری و تجزیه و تحلیل، هوش مصنوعی و یادگیری ماشینی در تأسیسات تولیدی خود و در طول عملیات خود هستند.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122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2C64-B80D-44E7-BDCE-D3FC0310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5825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بلوغ نسل چهار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A5AB-8CA5-4834-B71E-C07D64F6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0381"/>
            <a:ext cx="10018713" cy="3124201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بلوغ صنعت نسل چهار با ارزیابی میزان اجرای هر قابلیت تبدیل و در نتیجه در هر بعد ارزیابی می شود.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6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1B-CA06-461E-BC4E-17990CAE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911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منطق فازی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EA22-52AD-41FB-9F74-CE3DA855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618" y="1777092"/>
            <a:ext cx="4853212" cy="3124201"/>
          </a:xfrm>
        </p:spPr>
        <p:txBody>
          <a:bodyPr>
            <a:norm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منطق فازی رویکردی برای پردازش متغیر است که امکان پردازش چندین مقدار ممکن را از طریق یک متغیر فراهم می‌کند.این منطق تلاش می کند تا مسائل را با طیف باز و نادقیق داده ها و اکتشافی حل کند که به دست آوردن مجموعه ای از نتایج دقیق را ممکن می سازد.</a:t>
            </a:r>
            <a:endParaRPr lang="en-US" sz="1600" dirty="0">
              <a:cs typeface="B Nazanin" panose="00000400000000000000" pitchFamily="2" charset="-78"/>
            </a:endParaRPr>
          </a:p>
          <a:p>
            <a:pPr algn="r" rtl="1"/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BEFEF-6C6E-4F83-A68B-4FFB0DB8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777092"/>
            <a:ext cx="4855771" cy="2888445"/>
          </a:xfrm>
          <a:prstGeom prst="rect">
            <a:avLst/>
          </a:prstGeom>
        </p:spPr>
      </p:pic>
      <p:graphicFrame>
        <p:nvGraphicFramePr>
          <p:cNvPr id="6" name="Table 37">
            <a:extLst>
              <a:ext uri="{FF2B5EF4-FFF2-40B4-BE49-F238E27FC236}">
                <a16:creationId xmlns:a16="http://schemas.microsoft.com/office/drawing/2014/main" id="{489CED5D-51A2-4990-84C8-43AB0971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32703"/>
              </p:ext>
            </p:extLst>
          </p:nvPr>
        </p:nvGraphicFramePr>
        <p:xfrm>
          <a:off x="2432428" y="4978167"/>
          <a:ext cx="29595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24">
                  <a:extLst>
                    <a:ext uri="{9D8B030D-6E8A-4147-A177-3AD203B41FA5}">
                      <a16:colId xmlns:a16="http://schemas.microsoft.com/office/drawing/2014/main" val="4198725307"/>
                    </a:ext>
                  </a:extLst>
                </a:gridCol>
                <a:gridCol w="986512">
                  <a:extLst>
                    <a:ext uri="{9D8B030D-6E8A-4147-A177-3AD203B41FA5}">
                      <a16:colId xmlns:a16="http://schemas.microsoft.com/office/drawing/2014/main" val="3787156979"/>
                    </a:ext>
                  </a:extLst>
                </a:gridCol>
              </a:tblGrid>
              <a:tr h="29854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امتیاز وضعیت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وضعیت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77571"/>
                  </a:ext>
                </a:extLst>
              </a:tr>
              <a:tr h="31968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0.6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نابالغ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2337"/>
                  </a:ext>
                </a:extLst>
              </a:tr>
              <a:tr h="29854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0.35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بالغ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6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3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4710-8CA8-4725-BA49-330C47C8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746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اجزا سیستم فازی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F0D5D-D449-4C25-B2DF-2300D359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8" y="2824842"/>
            <a:ext cx="5412604" cy="3086968"/>
          </a:xfrm>
          <a:prstGeom prst="rect">
            <a:avLst/>
          </a:prstGeom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B491EC2-6B20-4976-8561-BA0998EE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5199"/>
              </p:ext>
            </p:extLst>
          </p:nvPr>
        </p:nvGraphicFramePr>
        <p:xfrm>
          <a:off x="5755820" y="2651789"/>
          <a:ext cx="637902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12">
                  <a:extLst>
                    <a:ext uri="{9D8B030D-6E8A-4147-A177-3AD203B41FA5}">
                      <a16:colId xmlns:a16="http://schemas.microsoft.com/office/drawing/2014/main" val="980381003"/>
                    </a:ext>
                  </a:extLst>
                </a:gridCol>
                <a:gridCol w="1208583">
                  <a:extLst>
                    <a:ext uri="{9D8B030D-6E8A-4147-A177-3AD203B41FA5}">
                      <a16:colId xmlns:a16="http://schemas.microsoft.com/office/drawing/2014/main" val="3793184252"/>
                    </a:ext>
                  </a:extLst>
                </a:gridCol>
                <a:gridCol w="1118802">
                  <a:extLst>
                    <a:ext uri="{9D8B030D-6E8A-4147-A177-3AD203B41FA5}">
                      <a16:colId xmlns:a16="http://schemas.microsoft.com/office/drawing/2014/main" val="1461289480"/>
                    </a:ext>
                  </a:extLst>
                </a:gridCol>
                <a:gridCol w="927730">
                  <a:extLst>
                    <a:ext uri="{9D8B030D-6E8A-4147-A177-3AD203B41FA5}">
                      <a16:colId xmlns:a16="http://schemas.microsoft.com/office/drawing/2014/main" val="332982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عملکرد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خروجی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ورودی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نام سیستم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3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تبدیل مقادیر قطعی به مقادیر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غیر قطعی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قطعی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مبدل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ورودی آنالوگ را بر حسب متغیرهای منطقی که مقادیر پیوسته بین 0 تا 1 را گرفته، و با استفاده از قوانین فازی تجزیه و تحلیل می 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حالت استنتاج شده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فازی</a:t>
                      </a:r>
                      <a:br>
                        <a:rPr lang="fa-IR" dirty="0">
                          <a:cs typeface="B Nazanin" panose="00000400000000000000" pitchFamily="2" charset="-78"/>
                        </a:rPr>
                      </a:br>
                      <a:r>
                        <a:rPr lang="fa-IR" dirty="0">
                          <a:cs typeface="B Nazanin" panose="00000400000000000000" pitchFamily="2" charset="-78"/>
                        </a:rPr>
                        <a:t> قوانین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سیستم</a:t>
                      </a:r>
                      <a:br>
                        <a:rPr lang="en-US" dirty="0">
                          <a:cs typeface="B Nazanin" panose="00000400000000000000" pitchFamily="2" charset="-78"/>
                        </a:rPr>
                      </a:br>
                      <a:r>
                        <a:rPr lang="fa-IR" dirty="0">
                          <a:cs typeface="B Nazanin" panose="00000400000000000000" pitchFamily="2" charset="-78"/>
                        </a:rPr>
                        <a:t> استنتاج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فرآیندی است که یک مجموعه فازی را به یک مجموعه واضح نگاشت می کند. 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عدد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حالت استنتاج شده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مبدل معکوس فازی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5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8BA0-2E83-4400-BD8F-267A28F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593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مزایا منطق فازی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327F-115D-4EFE-B55D-AE7425C5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منطق فازی بسیار آسان و قابل درک است.</a:t>
            </a:r>
          </a:p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منطق فازی قادر به ارائه موثرترین راه حل برای مسائل پیچیده است.</a:t>
            </a:r>
          </a:p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را می توان به راحتی برای بهبود یا تغییر عملکرد تغییر داد.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D03E-1ABF-412B-8761-E7C97519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64" y="261257"/>
            <a:ext cx="10018713" cy="1193347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امتیاز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4F6D-326A-4D0F-8792-904FCF4C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218" y="1409700"/>
            <a:ext cx="10813141" cy="1031422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این پروژه ما قصد بر این داریم تا به سطح بلوغ صنعتگری نسل 4 کارخانه با اعمال قوانین فازی بر روی پارامتر های کارخانه امتیاز بدهیم :</a:t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B66386-A029-41A3-988E-5DFE614FF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43146"/>
              </p:ext>
            </p:extLst>
          </p:nvPr>
        </p:nvGraphicFramePr>
        <p:xfrm>
          <a:off x="1362640" y="2366282"/>
          <a:ext cx="10594295" cy="3735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1359">
                  <a:extLst>
                    <a:ext uri="{9D8B030D-6E8A-4147-A177-3AD203B41FA5}">
                      <a16:colId xmlns:a16="http://schemas.microsoft.com/office/drawing/2014/main" val="2762706456"/>
                    </a:ext>
                  </a:extLst>
                </a:gridCol>
                <a:gridCol w="2492936">
                  <a:extLst>
                    <a:ext uri="{9D8B030D-6E8A-4147-A177-3AD203B41FA5}">
                      <a16:colId xmlns:a16="http://schemas.microsoft.com/office/drawing/2014/main" val="1422916448"/>
                    </a:ext>
                  </a:extLst>
                </a:gridCol>
              </a:tblGrid>
              <a:tr h="469122"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تعریف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نام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02219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این بخش از هیچ یک از ساختاری های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Industry 4.0</a:t>
                      </a:r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بهره نبرده و بر حسب تجربه و به صورت غیررسمی و باکنترل کمی مدیریت فرآیند این بخش مدیریت می شود.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نا بالغ (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Nonexistent</a:t>
                      </a: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b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1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64828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در این بخش فرایند استاندارد سازی و بهبود برای شناسایی پتانسیل ها بهبود یافته و در حال پیاده سازی است، به طوری که ایجاد رویکرد های کامپیوتری و ایجاد فرایند های خوکار بطور رسمی آغاز شده و در مراحل اولیه است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نیمه بالغ (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Managed </a:t>
                      </a: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b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2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7041"/>
                  </a:ext>
                </a:extLst>
              </a:tr>
              <a:tr h="963386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در این بخش با استفاده از استاندارد سازی، در هر حوزه یکپارچگی و قابلیت همکاری بین حوزه ها وجود دارد.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</a:br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تیم برنامه ریزی و کنترل پلتفرمی سرویس گرا مبتنی بر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cloud</a:t>
                      </a:r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را در سراسر زنجیره تامین موجود ساخته. از جمله دیگر تکنولوژی ها در این بخش می توان به : احراز هویت مناسب، بهینه سازی قابل قبول اشاره کرد.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 پیشرفته (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Advanced</a:t>
                      </a: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</a:p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3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58343"/>
                  </a:ext>
                </a:extLst>
              </a:tr>
              <a:tr h="951139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این بخش بطور کامل از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Industry 4.0</a:t>
                      </a:r>
                      <a:r>
                        <a:rPr lang="fa-IR" sz="18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بهره می برد، بطوری که تمام فرایند ها بصورت کاملا دیجیتالی در حال انجام هستند، بطوری که با استفاده از هوش مصنوعی و ماشین لرنینگ زنجیره تامین و تولید به صورت کامل کنترل می شود.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خود بهینه شده (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Self-optimized</a:t>
                      </a:r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</a:p>
                    <a:p>
                      <a:pPr algn="ctr" rtl="1"/>
                      <a:r>
                        <a:rPr lang="fa-IR" sz="18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4</a:t>
                      </a:r>
                      <a:endParaRPr lang="en-US" b="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7EDA-4B80-4CC3-A1B6-4DD4F4E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2230"/>
            <a:ext cx="10018713" cy="1048114"/>
          </a:xfrm>
        </p:spPr>
        <p:txBody>
          <a:bodyPr/>
          <a:lstStyle/>
          <a:p>
            <a:r>
              <a:rPr lang="fa-IR" sz="4000" dirty="0">
                <a:cs typeface="B Nazanin" panose="00000400000000000000" pitchFamily="2" charset="-78"/>
              </a:rPr>
              <a:t>دیاگرام کارخانه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06AA-EE4F-43F6-A970-D9AFDA00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" r="2638"/>
          <a:stretch/>
        </p:blipFill>
        <p:spPr>
          <a:xfrm>
            <a:off x="3522207" y="1110344"/>
            <a:ext cx="5147582" cy="2303783"/>
          </a:xfrm>
          <a:prstGeom prst="rect">
            <a:avLst/>
          </a:prstGeom>
        </p:spPr>
      </p:pic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ECECC18D-E332-4094-8B63-88CF5B6B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96611"/>
              </p:ext>
            </p:extLst>
          </p:nvPr>
        </p:nvGraphicFramePr>
        <p:xfrm>
          <a:off x="36107" y="3604526"/>
          <a:ext cx="12119785" cy="324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9910">
                  <a:extLst>
                    <a:ext uri="{9D8B030D-6E8A-4147-A177-3AD203B41FA5}">
                      <a16:colId xmlns:a16="http://schemas.microsoft.com/office/drawing/2014/main" val="1353814740"/>
                    </a:ext>
                  </a:extLst>
                </a:gridCol>
                <a:gridCol w="2149875">
                  <a:extLst>
                    <a:ext uri="{9D8B030D-6E8A-4147-A177-3AD203B41FA5}">
                      <a16:colId xmlns:a16="http://schemas.microsoft.com/office/drawing/2014/main" val="1895788177"/>
                    </a:ext>
                  </a:extLst>
                </a:gridCol>
              </a:tblGrid>
              <a:tr h="411197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تعریف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نام بخش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311"/>
                  </a:ext>
                </a:extLst>
              </a:tr>
              <a:tr h="4809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ورودی های یک شرکت، از جمله مواد خام و طرح های محصول، را به خروجی ها یا محصولات مصرفی نهایی تبدیل می 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تولید و مدیریت عملیات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56802"/>
                  </a:ext>
                </a:extLst>
              </a:tr>
              <a:tr h="68813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کلیه فرآیندهایی است که مواد خام را به محصولات نهایی تبدیل می کند و شرکت ها با استفاده از آن می توانند هزینه های اضافی را کاهش داده و محصولات را سریعتر به مصرف کننده تحویل دهند.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مدیریت زنجیر تامین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295847"/>
                  </a:ext>
                </a:extLst>
              </a:tr>
              <a:tr h="102799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به پیشرفت هایی در سطح یکپارچه سازی فرآیندهای فیزیکی و محاسباتی، ارتباط بین بازیگران، ارتباط بین فناوری ها و قابلیت همکاری اشاره دارد. نحوه تبدیل فرآیندها و سیستم‌ها از سیلوهای جدا شده به اکوسیستم‌های کاملاً متصل که از دامنه‌های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SCM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POM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باقی‌مانده پشتیبانی می‌کنند را شناسایی می‌کند.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یکپارچه سازی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7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هر کدام از سه بخش بالا توسط افراد خبره صنعت وزن دهی شده، و از آنها میانگین وزن دار گرفته می شود که نتیجه امتیاز در صنعت خواهد شد.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B Nazanin" panose="00000400000000000000" pitchFamily="2" charset="-78"/>
                        </a:rPr>
                        <a:t>امتیاز </a:t>
                      </a:r>
                      <a:r>
                        <a:rPr lang="en-US" sz="1800" dirty="0">
                          <a:cs typeface="B Nazanin" panose="00000400000000000000" pitchFamily="2" charset="-78"/>
                        </a:rPr>
                        <a:t>I4.0</a:t>
                      </a:r>
                      <a:br>
                        <a:rPr lang="fa-IR" sz="1800" dirty="0">
                          <a:cs typeface="B Nazanin" panose="00000400000000000000" pitchFamily="2" charset="-78"/>
                        </a:rPr>
                      </a:br>
                      <a:endParaRPr lang="en-US" sz="180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15C-540B-43E7-87D2-ADFFE30C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0655"/>
            <a:ext cx="10018713" cy="1040946"/>
          </a:xfrm>
        </p:spPr>
        <p:txBody>
          <a:bodyPr/>
          <a:lstStyle/>
          <a:p>
            <a:r>
              <a:rPr lang="fa-IR" sz="4000" dirty="0">
                <a:cs typeface="B Nazanin" panose="00000400000000000000" pitchFamily="2" charset="-78"/>
              </a:rPr>
              <a:t>دیاگرام کارخانه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BE53F4-FF36-4138-A5C2-F202D248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r="2229"/>
          <a:stretch/>
        </p:blipFill>
        <p:spPr>
          <a:xfrm>
            <a:off x="3673928" y="1620612"/>
            <a:ext cx="5559879" cy="3124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9118C-8AA3-411D-B50B-9C446628B00F}"/>
              </a:ext>
            </a:extLst>
          </p:cNvPr>
          <p:cNvSpPr txBox="1"/>
          <p:nvPr/>
        </p:nvSpPr>
        <p:spPr>
          <a:xfrm>
            <a:off x="3673928" y="4914900"/>
            <a:ext cx="555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هر یک از بخش های معرفی شده در اسلاید قبلی خود حاوی زیر بخش هایی متعدد هستند،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هر یک از این زیر بخش ها بعد از وزن دهی توسط افراد مجرب صنعت، به عوان ورودی ،وارد یک سیستم فازی شده و از سیستم فازی یک امتیاز برای آن بخش در نظر گرفته می شود.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62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782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 Nazanin</vt:lpstr>
      <vt:lpstr>Calibri</vt:lpstr>
      <vt:lpstr>Corbel</vt:lpstr>
      <vt:lpstr>Parallax</vt:lpstr>
      <vt:lpstr>پیاده سازی یک مدل بلوغ صنعت مبتنی بر قانون نسل 4.0 صنعتی برای مدیریت عملیات و زنجیره تامین</vt:lpstr>
      <vt:lpstr>صنعت و صنعتگری نسل چهار (I4.0)</vt:lpstr>
      <vt:lpstr>بلوغ نسل چهار</vt:lpstr>
      <vt:lpstr>منطق فازی</vt:lpstr>
      <vt:lpstr>اجزا سیستم فازی</vt:lpstr>
      <vt:lpstr>مزایا منطق فازی</vt:lpstr>
      <vt:lpstr>امتیاز بندی</vt:lpstr>
      <vt:lpstr>دیاگرام کارخانه</vt:lpstr>
      <vt:lpstr>دیاگرام کارخانه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پیاده سازی یک مدل بلوغ صنعت مبتنی بر قانون نسل 4.0 صنعتی برای مدیریت عملیات و زنجیره تامین</dc:title>
  <dc:creator>Hirad Pejman</dc:creator>
  <cp:lastModifiedBy>Hirad Pejman</cp:lastModifiedBy>
  <cp:revision>4</cp:revision>
  <dcterms:created xsi:type="dcterms:W3CDTF">2022-02-04T12:23:43Z</dcterms:created>
  <dcterms:modified xsi:type="dcterms:W3CDTF">2022-02-05T22:50:21Z</dcterms:modified>
</cp:coreProperties>
</file>