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57" r:id="rId3"/>
    <p:sldId id="258" r:id="rId4"/>
    <p:sldId id="259" r:id="rId5"/>
    <p:sldId id="260" r:id="rId6"/>
    <p:sldId id="261" r:id="rId7"/>
    <p:sldId id="263" r:id="rId8"/>
    <p:sldId id="262" r:id="rId9"/>
    <p:sldId id="264" r:id="rId10"/>
    <p:sldId id="265" r:id="rId11"/>
    <p:sldId id="268" r:id="rId12"/>
    <p:sldId id="266"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1-16T18:59:57.23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70C0"/>
    </inkml:brush>
  </inkml:definitions>
  <inkml:trace contextRef="#ctx0" brushRef="#br0">6932 6932 0,'0'18'0,"0"35"16,0-18-1,0 0-15,0-17 16,0 35-16,0 0 0,-18 17 16,18-17-1,0 0-15,0 0 16,0-18-16,0 1 16,0-19-16,36-34 46,-1-19-30,-17-17-16,17 18 16,53-88-16,-35 70 15,0-18 1,0-17-16,17 17 0,-34 18 16,17 1-16,17-19 15,-52 18-15,35 0 16,-18 35-16,36-34 15,-54 34 1,18 0-16,-17 1 0,0-1 16,17 18-1,-17-18-15,17 18 0,-17 0 16,-18-17-16,35 17 16</inkml:trace>
  <inkml:trace contextRef="#ctx0" brushRef="#br0" timeOffset="1180.8666">17198 14817 0,'0'53'46,"0"-36"-30,0 36-16,-18-35 16,1 17-1,17-17-15,0-1 16,17-17 46,36-17-46,-35-1 0,-18 0-16,17 18 15,-17-17-15,36-1 0,-19 0 16,1 1 0,17 17-16,-17-35 0,-18 17 15,53-17-15,17-54 16,-17-16-1,18-1-15,-1 18 16,19-18-16,16 53 16,89-71-16,-70 36 15,-18 35-15,35-17 16,-53-1-16,-35 54 16,35-54-1,-88 36-15,18 35 16</inkml:trace>
  <inkml:trace contextRef="#ctx0" brushRef="#br0" timeOffset="3079.2428">8749 17145 0,'-18'0'0,"1"0"16,-19 0-1,19 35 1,-1-35-16,0 0 16,1 0-1,17 18 1,-18 0-1,18-1 1,-18-17 0,-17 71-1,18-71-15,17 35 0,-18-35 16,18 18-16,-18 17 31,18-17-15,0 17-16,0-18 15,0 1-15,0 0 16,0-1-16,18-17 31,35 18-15,-18-18 0,18 0-16,0 0 15,-18 0 1,1 0-1,-1 0-15,0 0 0,-17 0 16,17 0-16,-17 0 16,-1 0-16,54 0 31,-54 0-31,36-18 0,-35 1 16,0-1-16,-1 18 15,1 0-15,0-35 16,-18 17-1,0 1-15,0-1 0,0-17 16,-18 17-16,-17-35 16,-1 35-1,36 1-15,-35-1 16,17 18-16,-17-17 16,0-1-16,17 18 15,-17 0-15,0-18 16,-36 18-1,54 0-15,-19 0 16,19 0-16,-19 0 16,19 0-1,-1 0-15,-17 0 16,17 0-16,-52 0 16,70 18-1,-18 0-15,0-18 16,1 35-16,-1-18 15,-35 1 1,0 53 0,36-54-16,-1 19 15,0-19-15,18 1 16,0 17-16,0-17 0,18 17 31,0-35-15,-18 18-1,17-18-15,1 0 16,-1 0-16,19 0 16,-19 0-16</inkml:trace>
  <inkml:trace contextRef="#ctx0" brushRef="#br1" timeOffset="15744.8515">6738 8184 0,'18'18'125,"-18"35"-125,17 35 15,-17-53-15,0-17 16,0 17-16,18 1 16,-18-19-1,18-17 1,-1 0 0,19 0-1,-19-17 1,1-1-1,-1 18 1,-17-18-16,18 18 16,17-35-16,1 35 0,17-70 15,-18 17-15,18-18 16,-36 18 0,19 0-16,-19 0 15,1-35-15,0 53 16,17 0-16,0-18 15,-17 0-15,52-53 16,-17 88-16,-35-17 16,0 17-16,-18 1 15,17 17 1,1-18-16,-1 0 16,-17 1-1,36-18 1,-19 17-16,1 0 15,0 1 1,-1 17-16</inkml:trace>
  <inkml:trace contextRef="#ctx0" brushRef="#br1" timeOffset="16961.1051">6138 9807 0,'0'18'94,"0"-1"-79,0 19-15,18 34 16,-18-52 0,0 17-16,18-35 15,-18 18 1,0 0-16,17-18 16,1 0 30,-18 35-30,0-18-16,0 1 16,18-18 46,17-18-62,-18 1 16,19-18-16,-36-1 15,17 1-15,36-53 16,-17 35-16,105-88 31,-53 35-31,71-35 16,-106 53-16,-1 35 0,37 0 16,-54 17-16,35 1 15,36-35 1,-53 34-16,18 1 0,-18-18 15,0 18-15,0 0 16,-1-18-16,-34 17 16,0 36-16,-1-35 15,-17 18-15</inkml:trace>
  <inkml:trace contextRef="#ctx0" brushRef="#br1" timeOffset="19277.571">17233 15752 0,'0'17'47,"0"18"-31,0-17-16,18 0 15,-18 17-15,0-17 16,17 17-16,-17 0 16,18-17-16,-18-1 15,0 19-15,0-1 16,0-17 0,0-1-1,18 1-15,-1-18 16,1 0 31,0 0-16,-1-18-31,1 1 16,17-1-16,18-17 15,0-18-15,-18 18 16,142-142-1,-89 107-15,-18-19 16,36 36-16,35-88 16,-88 88-16,0 18 15,-17 0-15,69-36 16,-52 18 0,0 36-16,-35-1 15,-1-17-15,19 35 16,-19-18-16,-17-35 15,0 36-15,0-1 16,0 0-16,0-17 16,-17 35-1</inkml:trace>
  <inkml:trace contextRef="#ctx0" brushRef="#br1" timeOffset="26360.8677">7073 17498 0,'18'0'47,"-1"0"-31,-17-18-16,18 18 16,0-18-1,-1 18-15,19-17 16,-19-1-16,1 1 15,0 17-15,-1-18 16,1 0-16,-1 1 16,-17-1-16,0 0 15,18-17-15,-18-18 16,18 18-16,-18 0 16,0-18-16,0 35 15,0 0 1,-18 1-16,0-1 15,-17 1 1,18 17-16,-1 0 16,0 0-16,1 0 15,-1 0 1,-17 0 0,17 0-16,0 0 46,1 17-46,-1-17 16,1 18 0,-1-18-16,18 17 15,0 19 17,0-19-32,0 1 15,0 0-15,0-1 16,0 1-16,0 0 15,18-18 1,-1 0 0,1 17-16,-1 1 15,1-18 1,-18 17-16,18-17 0,17 0 16,-17 0-1,-1 0 1</inkml:trace>
  <inkml:trace contextRef="#ctx0" brushRef="#br1" timeOffset="28252.848">7179 16916 0,'0'-36'16,"0"-17"0,18-17-16,-18 52 15,0-35-15,17-35 16,-17 35-16,36-17 15,16-1-15,-16 1 16,17-36-16,-18 35 16,-17 36-16,17-18 15,0 35-15,-17-17 16,-18 17-16,53-17 16,0 0-16,0 0 15,-18-1-15,18 1 16,17 0-16,-17 17 15,18-17-15,-18 17 16,-36 1 0,19 17-16,-19 0 0,-17 17 31,36 19-15,-1-19-16,0 18 15,-17 18-15,-18-35 16,17 35-16,-17-18 15,0 0 1,0 18-16,18 0 16,-18 0-16,0 35 15,0-35-15,18-17 16,-18-1-16,0 0 16,0 18-16,0-35 15,0 35-15,0 0 16,0-36-16,0 36 15,0 0-15,17-35 16,-17-1-16,18 1 16,0 0-16,-1-18 15,1 17-15,-18 1 16,17-18 0,1 17-16,0-17 15,-1 0 1,1 0-1,-18-17 48,0-18-47,18-18-16,35 0 15,17-106 1,-17 88-16,-18 19 15,1-1-15,-1 0 16,0 17-16,18-17 16,-53 18-16,18 0 15,-1 35-15,-17 35 94,0 0-78,0 36-16,-17 0 15,17-1-15,-36 18 16,19-35-16,-54 53 16,71-71-16,-35 18 15,35-17-15,0-1 16,-18 0-16,-17 36 15,17-18 1,-17-18-16,17-35 16,18 35-16,-17-17 15,-1-18 48,1 0-48,-19-18 17,19 1-32,-1-1 15,-35-35-15,18 0 16,-18 18-16,18-18 16,17 53-16,-17-18 15,-1-17-15,19 35 16,-1-18-16,-17 18 15,0-17-15,-18 17 16,-18 0 0,53-18-16,1 18 15,17-18 1,-18 18-16,18-17 16,18-1 93,17 0-93</inkml:trace>
  <inkml:trace contextRef="#ctx0" brushRef="#br2" timeOffset="161748.6809">27658 6950 0,'0'53'63,"35"52"-48,-17-16 1,-1 34-16,-17 54 16,0-107-16,0-17 15,0 0 1,0-35-1,18-18 48,17-53-63,53-53 16,18 0-16,-18 0 15,-17 36-15,70-54 16,177-123-1,-230 141-15,18 0 16,-53 36-16,35-36 16,0 18-16,35-36 15,19 54 1,-54 35-16,0-1 16,-53 1-16,18 17 15,0-17-15,-18 17 16,1-17-16,-19 35 15,19-35-15,-19 17 16</inkml:trace>
  <inkml:trace contextRef="#ctx0" brushRef="#br2" timeOffset="165329.4867">27658 6844 0,'17'0'15,"19"0"1,-19 18 0,1 17-16,0 0 15,-18 0-15,17 89 31,-17-71-31,18-18 16,0 36-16,-18-19 16,35 37-16,-35-36 15,0 0-15,0-18 16,0-18-16,0 1 16,0 0-16,0-71 78,0 0-78,0-71 15,0 71-15,0-88 32,0 88-32,0-17 0,17-54 15,-17 89-15,18-18 16,-18 36-16,0-1 15,0 53 32,0 18-31,-18 35 0,18-17-1,0 17-15,0 0 16,0-17-16,-17-1 15,-1 1-15,-17 0 16,35-19 0,0-34 15,35-36 0,-17-34-31,17-37 16,-17 19-16,-18-1 15,0 18 1,17 36-16,-17-54 16,-17 89 31,17 35-32,0-18-15,0 18 16,-18 0-16,0-53 15,18 17-15,0 1 16,36-18 31,-1-18-47,0-17 16,1 17-1,52-70 1,-53 18-16,18-1 15,141-123 1,-123 106-16,17 17 16,18-17-16,-36 18 15,71-71-15,-88 88 16,35-36-16,-52 37 16,-1 16-16,18-17 15,0 0-15,0-17 16,-53 52-1,0 1 1,0 34 62,0 1-47,0 35-31,0 0 16,-18 17-16,-35 89 0,18-88 16,0-1-1,-1 36-15,1-36 16,0-17-16,17-17 16,0-1-16,1 0 15,-19 1-15,36-1 16,-17-35-16</inkml:trace>
  <inkml:trace contextRef="#ctx0" brushRef="#br2" timeOffset="170200.7253">13758 12700 0,'0'35'15,"0"-17"1,18 88 0,-18-36-16,0 36 15,-35 0 1,17-71-16,0 1 16,18-19-16,0 1 15,0-1-15,0-34 47,18-1-31,17-35-16,1 0 15,34-70-15,-52 88 16,17-36-16,-17 18 16,17 0-16,71-158 31,-71 158-31,-17-36 0,17 1 15,-17 35-15,35-53 16,-36 54 0,18 16-16,1-17 15,-19 36-15,19-36 16,17 0-16,-18 35 16,0 1-16,-35 34 109,0 36-93,0-18-16,-17 18 15,-19-17-15,1 34 16,-53 107-1,17-107-15,18 1 0,0 35 16,0-54-16,1 1 16,16 0-16,19-35 15,-1 35 1,0-36 0,18 1-16,-17 17 0,-1-35 15,0 36 1,18-19-16,-35 36 15,0-18 1,17-35 0,1 18-16,-1 0 15,0-1 1,18 1 0,-17-18-16,17 18 0,-18-1 15,36-17 126,17 0-126,0-35 1,1-18-16,-1 18 16,-18 17-16,19-52 15,-19 17 1,19 0-16,17-35 0,-1 35 16,-16 0-1,-19-18-15,36 18 16,-17-17-16,-1 17 15,-18 18-15,1-1 16,17-17 0,-17 0-16,0 36 15,-1-18-15,19 35 16,-19-36-16,19 19 16,16-1-16,-16-35 15,-19 35 1,-17 1-16,18-1 15,0-17-15,-1 17 16,-17 1-16,0-1 16,0 0-16,0 1 15,0-1-15,0 0 16,0 1-16,18 17 16,-18 17 46,-18 19-46,-52 87-1,-18 36 1,35-53-16,-36 0 16,-16 17-16,16-17 15,-87 123-15,70-158 16,18 35-16,17-18 15,18-35-15,18 0 16,0-36-16,17 1 16,18 0-1,0-1 17,0-34 124,0-19-141,0-52 17,36-18-17,-1 36-15,-18-1 16,19 1-16,-36 34 16,17 1-16,-17 17 15</inkml:trace>
  <inkml:trace contextRef="#ctx0" brushRef="#br2" timeOffset="174164.3093">18803 17268 0,'0'18'110,"0"35"-95,0-35 1,35-18-1,1 17 1,-19-17-16,19 0 16,-19 0-1,54 0-15,-36 0 16,-17 0-16,17 0 16,-17 0-16,17 0 15,-18-17 1,36-1-1,0-17-15,-35 35 16,0-18-16,-1 0 16,-17-17 15,0 0-15,0 0-1,-35-1-15,17 19 16,-35-36-16,53 35 15,-35 1-15,17 17 16,1 0-16,-18 0 16,17-18-16,-17 18 15,17 0 1,-17 0 0,17 0-16,0 0 15,1 0 1,-1 0-1,18 18-15,-17-1 16,-1-17-16,18 35 16,-18 1-16,1-19 15,-1 1-15,18 17 16,0-17-16,0 0 16,0 17-16,0 0 15,0 0-15,18-35 16,-18 18-16,0 0 15,0-1 1,17-17-16,1 0 0,0 0 16,-1 0-1,18 0 1,18 0 0,0-17-16,-17-1 15,16-17-15,1-1 16,0 19-16,-35-18 15,17 17-15,0 18 16,-17 0-16,-18-18 16,18 1-1,-18-19-15,0 19 16,0-1-16,0 0 16,0 1-16,-18 17 15,0-18-15,1 18 16,-1-35-16,-17 35 15,17 0-15,18-18 16,-17 18-16,-1 0 31,0 0-15,1 18-16,-36 17 16,35-17-16,-17-1 15,0 36-15,17-53 0,18 36 16,-35-1-1,17 0-15,18-17 16,18-18 93</inkml:trace>
  <inkml:trace contextRef="#ctx0" brushRef="#br2" timeOffset="177000.9075">19085 17057 0,'0'-35'32,"0"17"-32,-17-17 15,-1 17-15,0-35 16,18 18-16,0 17 15,-17-35-15,-1 0 16,-17 18-16,0-18 16,17 53-16,0-35 15,1 17-15,-1 1 16,-17-19-16,-1 1 16,19 35-16,-19 0 15,1-18 1,0 18-16,0 0 15,-1-17-15,19 17 16,-36-18-16,0 18 16,-35-18-1,35 1-15,18-1 16,-36 1-16,0-1 0,1 0 16,-1 1-1,1-1-15,17 0 0,-71 1 16,54 17-16,-54 0 15,71 0 1,-141-18 0,89 18-16,16 0 15,-158 35-15,124 1 16,-1-19-16,1 36 16,-18-18-16,17-17 15,-34 53-15,87-18 16,1-18-16,-1 18 15,36-36-15,-53 54 16,35-53-16,0 17 16,0 0-16,0-17 15,53-1-15,-35 1 16,17-18-16,18 18 31,-18-1-31,18 1 16,-35 0-16,35 17 15,0-17-15,-18-18 16,1 35-16,17 0 16,0-17-1,17-36 48,1 18-63,0 0 15,-1-18 1,19-17 0,-19 0-16,18-36 15,1 36 1,-1-18-16,36-17 16,-36 17-16,-17 0 15,17 53-15,-18-36 16,19-34-16,-19 35 15,-17-1-15,36 36 16,-36-35-16,17 17 16,1 18-16,0-17 15,-1-1-15,-17 1 32,0 34 46,0 1-63,-17 17-15,-1 0 16,-35 1-16,53-1 16,-53 18-1,0-18-15,0 18 16,0-18-16,0 18 15,0 0-15,-17 18 16,-1-36-16,18 18 16,1-18-16,-1 0 15,35 1-15,-35-36 16,35 0 0,18 17 15,18-17 63,0-35-79,17 0 1,0 0-16,1 17 15,-1-17-15,53-54 32,18 36-32,-53 18 15,-53 18-15,35-1 16,0 0-16,-17 18 16,0 0-16,-1 0 15,1 0-15,35 0 16,0-17-16,-18 17 15,0 0-15,18-18 16,-35 18-16,17 0 16,0 0-1,-17-18-15,0 18 16,-1 0 0,1 0-16,52 0 31,-52 0-31,0 0 15,-1 0-15,1 0 16,0 0 0,-1 0-1,1 0-15,-36 0 110,18 18-95,-35-18-15,17 0 16,1 0 0,-1 0-16,-17 18 15,-18-18 1,35 17-16,-17-17 15,17 18 1,1-18-16,-19 0 16,-16 18-16,52-1 15,-53 1-15,0-1 16,35-17-16,-35 36 16,0-19-16,18 1 15,-18-18-15,0 0 16,0 18-16,36-18 15,-1 17-15,0-17 16,18 18-16,-17-18 31,17 18-15,-18-18 0,0 0 46,1 0-46,-1 0-16,-17 0 15,17 0 1,1 0 15,34 0 32,1-18-48,-1 0-15,1 18 16,17-17-16,1-19 16,-36 1-16,35 17 15,-17-17-15,34-18 16,-34 36-16,0-1 15,17-17-15,-17 17 16,-18 0 0,35-17-16,-17 35 15,-1-17-15,-17-1 16,18 18 0,0-35-1,-1 17 1,-17 0-16,0 1 15,0-1 32,18 18-31,-18-18-16,17 18 16,-17-17 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7CEB1-0C64-4B68-8C95-7B5D2211A106}"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726C76-BC09-4178-9F3A-B7567DF1201E}" type="slidenum">
              <a:rPr lang="en-US" smtClean="0"/>
              <a:t>‹#›</a:t>
            </a:fld>
            <a:endParaRPr lang="en-US"/>
          </a:p>
        </p:txBody>
      </p:sp>
    </p:spTree>
    <p:extLst>
      <p:ext uri="{BB962C8B-B14F-4D97-AF65-F5344CB8AC3E}">
        <p14:creationId xmlns:p14="http://schemas.microsoft.com/office/powerpoint/2010/main" val="2687167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726C76-BC09-4178-9F3A-B7567DF1201E}" type="slidenum">
              <a:rPr lang="en-US" smtClean="0"/>
              <a:t>10</a:t>
            </a:fld>
            <a:endParaRPr lang="en-US"/>
          </a:p>
        </p:txBody>
      </p:sp>
    </p:spTree>
    <p:extLst>
      <p:ext uri="{BB962C8B-B14F-4D97-AF65-F5344CB8AC3E}">
        <p14:creationId xmlns:p14="http://schemas.microsoft.com/office/powerpoint/2010/main" val="54666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726C76-BC09-4178-9F3A-B7567DF1201E}" type="slidenum">
              <a:rPr lang="en-US" smtClean="0"/>
              <a:t>11</a:t>
            </a:fld>
            <a:endParaRPr lang="en-US"/>
          </a:p>
        </p:txBody>
      </p:sp>
    </p:spTree>
    <p:extLst>
      <p:ext uri="{BB962C8B-B14F-4D97-AF65-F5344CB8AC3E}">
        <p14:creationId xmlns:p14="http://schemas.microsoft.com/office/powerpoint/2010/main" val="50114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726C76-BC09-4178-9F3A-B7567DF1201E}" type="slidenum">
              <a:rPr lang="en-US" smtClean="0"/>
              <a:t>12</a:t>
            </a:fld>
            <a:endParaRPr lang="en-US"/>
          </a:p>
        </p:txBody>
      </p:sp>
    </p:spTree>
    <p:extLst>
      <p:ext uri="{BB962C8B-B14F-4D97-AF65-F5344CB8AC3E}">
        <p14:creationId xmlns:p14="http://schemas.microsoft.com/office/powerpoint/2010/main" val="2661911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726C76-BC09-4178-9F3A-B7567DF1201E}" type="slidenum">
              <a:rPr lang="en-US" smtClean="0"/>
              <a:t>13</a:t>
            </a:fld>
            <a:endParaRPr lang="en-US"/>
          </a:p>
        </p:txBody>
      </p:sp>
    </p:spTree>
    <p:extLst>
      <p:ext uri="{BB962C8B-B14F-4D97-AF65-F5344CB8AC3E}">
        <p14:creationId xmlns:p14="http://schemas.microsoft.com/office/powerpoint/2010/main" val="47458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726C76-BC09-4178-9F3A-B7567DF1201E}" type="slidenum">
              <a:rPr lang="en-US" smtClean="0"/>
              <a:t>14</a:t>
            </a:fld>
            <a:endParaRPr lang="en-US"/>
          </a:p>
        </p:txBody>
      </p:sp>
    </p:spTree>
    <p:extLst>
      <p:ext uri="{BB962C8B-B14F-4D97-AF65-F5344CB8AC3E}">
        <p14:creationId xmlns:p14="http://schemas.microsoft.com/office/powerpoint/2010/main" val="55297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726C76-BC09-4178-9F3A-B7567DF1201E}" type="slidenum">
              <a:rPr lang="en-US" smtClean="0"/>
              <a:t>15</a:t>
            </a:fld>
            <a:endParaRPr lang="en-US"/>
          </a:p>
        </p:txBody>
      </p:sp>
    </p:spTree>
    <p:extLst>
      <p:ext uri="{BB962C8B-B14F-4D97-AF65-F5344CB8AC3E}">
        <p14:creationId xmlns:p14="http://schemas.microsoft.com/office/powerpoint/2010/main" val="3865526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726C76-BC09-4178-9F3A-B7567DF1201E}" type="slidenum">
              <a:rPr lang="en-US" smtClean="0"/>
              <a:t>16</a:t>
            </a:fld>
            <a:endParaRPr lang="en-US"/>
          </a:p>
        </p:txBody>
      </p:sp>
    </p:spTree>
    <p:extLst>
      <p:ext uri="{BB962C8B-B14F-4D97-AF65-F5344CB8AC3E}">
        <p14:creationId xmlns:p14="http://schemas.microsoft.com/office/powerpoint/2010/main" val="2043735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320642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C8AEB3-CC70-40EB-8A21-3EEEEB3F4DE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196584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1568631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9290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127232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1360498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2755237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3824578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3548931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17080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C8AEB3-CC70-40EB-8A21-3EEEEB3F4DE9}"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405823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C8AEB3-CC70-40EB-8A21-3EEEEB3F4DE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62501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C8AEB3-CC70-40EB-8A21-3EEEEB3F4DE9}"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337007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C8AEB3-CC70-40EB-8A21-3EEEEB3F4DE9}"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15025981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8AEB3-CC70-40EB-8A21-3EEEEB3F4DE9}"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278846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C8AEB3-CC70-40EB-8A21-3EEEEB3F4DE9}"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4139106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FDC8AEB3-CC70-40EB-8A21-3EEEEB3F4DE9}" type="datetimeFigureOut">
              <a:rPr lang="en-US" smtClean="0"/>
              <a:t>1/17/2022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A3647ED-9932-49D7-82F1-5E7222908E51}" type="slidenum">
              <a:rPr lang="en-US" smtClean="0"/>
              <a:t>‹#›</a:t>
            </a:fld>
            <a:endParaRPr lang="en-US"/>
          </a:p>
        </p:txBody>
      </p:sp>
    </p:spTree>
    <p:extLst>
      <p:ext uri="{BB962C8B-B14F-4D97-AF65-F5344CB8AC3E}">
        <p14:creationId xmlns:p14="http://schemas.microsoft.com/office/powerpoint/2010/main" val="35852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DC8AEB3-CC70-40EB-8A21-3EEEEB3F4DE9}" type="datetimeFigureOut">
              <a:rPr lang="en-US" smtClean="0"/>
              <a:t>1/17/2022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A3647ED-9932-49D7-82F1-5E7222908E51}" type="slidenum">
              <a:rPr lang="en-US" smtClean="0"/>
              <a:t>‹#›</a:t>
            </a:fld>
            <a:endParaRPr lang="en-US"/>
          </a:p>
        </p:txBody>
      </p:sp>
    </p:spTree>
    <p:extLst>
      <p:ext uri="{BB962C8B-B14F-4D97-AF65-F5344CB8AC3E}">
        <p14:creationId xmlns:p14="http://schemas.microsoft.com/office/powerpoint/2010/main" val="320758984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dirty="0"/>
              <a:t> A fuzzy rule-based industry 4.0 maturity model for operations and supply chain management </a:t>
            </a:r>
          </a:p>
        </p:txBody>
      </p:sp>
      <p:sp>
        <p:nvSpPr>
          <p:cNvPr id="3" name="Subtitle 2"/>
          <p:cNvSpPr>
            <a:spLocks noGrp="1"/>
          </p:cNvSpPr>
          <p:nvPr>
            <p:ph type="subTitle" idx="1"/>
          </p:nvPr>
        </p:nvSpPr>
        <p:spPr/>
        <p:txBody>
          <a:bodyPr/>
          <a:lstStyle/>
          <a:p>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Dr. </a:t>
            </a:r>
            <a:r>
              <a:rPr lang="en-US" dirty="0" err="1" smtClean="0">
                <a:solidFill>
                  <a:schemeClr val="accent1">
                    <a:lumMod val="60000"/>
                    <a:lumOff val="40000"/>
                  </a:schemeClr>
                </a:solidFill>
                <a:latin typeface="Times New Roman" panose="02020603050405020304" pitchFamily="18" charset="0"/>
                <a:cs typeface="Times New Roman" panose="02020603050405020304" pitchFamily="18" charset="0"/>
              </a:rPr>
              <a:t>Sharifi</a:t>
            </a:r>
            <a:endPar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err="1" smtClean="0">
                <a:solidFill>
                  <a:schemeClr val="accent1">
                    <a:lumMod val="60000"/>
                    <a:lumOff val="40000"/>
                  </a:schemeClr>
                </a:solidFill>
                <a:latin typeface="Times New Roman" panose="02020603050405020304" pitchFamily="18" charset="0"/>
                <a:cs typeface="Times New Roman" panose="02020603050405020304" pitchFamily="18" charset="0"/>
              </a:rPr>
              <a:t>Hirad</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mtClean="0">
                <a:solidFill>
                  <a:schemeClr val="accent1">
                    <a:lumMod val="60000"/>
                    <a:lumOff val="40000"/>
                  </a:schemeClr>
                </a:solidFill>
                <a:latin typeface="Times New Roman" panose="02020603050405020304" pitchFamily="18" charset="0"/>
                <a:cs typeface="Times New Roman" panose="02020603050405020304" pitchFamily="18" charset="0"/>
              </a:rPr>
              <a:t>Pejman</a:t>
            </a:r>
            <a:endPar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dirty="0" err="1" smtClean="0">
                <a:solidFill>
                  <a:schemeClr val="accent1">
                    <a:lumMod val="60000"/>
                    <a:lumOff val="40000"/>
                  </a:schemeClr>
                </a:solidFill>
                <a:latin typeface="Times New Roman" panose="02020603050405020304" pitchFamily="18" charset="0"/>
                <a:cs typeface="Times New Roman" panose="02020603050405020304" pitchFamily="18" charset="0"/>
              </a:rPr>
              <a:t>Alireza</a:t>
            </a:r>
            <a:r>
              <a:rPr lang="en-US"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60000"/>
                    <a:lumOff val="40000"/>
                  </a:schemeClr>
                </a:solidFill>
                <a:latin typeface="Times New Roman" panose="02020603050405020304" pitchFamily="18" charset="0"/>
                <a:cs typeface="Times New Roman" panose="02020603050405020304" pitchFamily="18" charset="0"/>
              </a:rPr>
              <a:t>Najafi</a:t>
            </a:r>
            <a:endParaRPr lang="en-US"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8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لیبل گذاری موارد مربوط به وردی های </a:t>
            </a:r>
            <a:r>
              <a:rPr lang="en-US" dirty="0" smtClean="0">
                <a:cs typeface="B Nazanin" panose="00000400000000000000" pitchFamily="2" charset="-78"/>
              </a:rPr>
              <a:t>I14</a:t>
            </a:r>
            <a:r>
              <a:rPr lang="fa-IR" dirty="0" smtClean="0">
                <a:cs typeface="B Nazanin" panose="00000400000000000000" pitchFamily="2" charset="-78"/>
              </a:rPr>
              <a:t> و </a:t>
            </a:r>
            <a:r>
              <a:rPr lang="en-US" dirty="0" smtClean="0">
                <a:cs typeface="B Nazanin" panose="00000400000000000000" pitchFamily="2" charset="-78"/>
              </a:rPr>
              <a:t>I15</a:t>
            </a:r>
            <a:endParaRPr lang="en-US" dirty="0">
              <a:cs typeface="B Nazanin" panose="00000400000000000000" pitchFamily="2" charset="-78"/>
            </a:endParaRPr>
          </a:p>
        </p:txBody>
      </p:sp>
      <p:sp>
        <p:nvSpPr>
          <p:cNvPr id="30" name="Title 1"/>
          <p:cNvSpPr txBox="1">
            <a:spLocks/>
          </p:cNvSpPr>
          <p:nvPr/>
        </p:nvSpPr>
        <p:spPr>
          <a:xfrm>
            <a:off x="11613560" y="1168889"/>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pic>
        <p:nvPicPr>
          <p:cNvPr id="31" name="Picture 30"/>
          <p:cNvPicPr>
            <a:picLocks noChangeAspect="1"/>
          </p:cNvPicPr>
          <p:nvPr/>
        </p:nvPicPr>
        <p:blipFill rotWithShape="1">
          <a:blip r:embed="rId3"/>
          <a:srcRect l="16" r="72746"/>
          <a:stretch/>
        </p:blipFill>
        <p:spPr>
          <a:xfrm>
            <a:off x="110748" y="879792"/>
            <a:ext cx="2376856" cy="1159997"/>
          </a:xfrm>
          <a:prstGeom prst="rect">
            <a:avLst/>
          </a:prstGeom>
        </p:spPr>
      </p:pic>
      <p:pic>
        <p:nvPicPr>
          <p:cNvPr id="32" name="Picture 31"/>
          <p:cNvPicPr>
            <a:picLocks noChangeAspect="1"/>
          </p:cNvPicPr>
          <p:nvPr/>
        </p:nvPicPr>
        <p:blipFill rotWithShape="1">
          <a:blip r:embed="rId3"/>
          <a:srcRect l="26695" r="57010"/>
          <a:stretch/>
        </p:blipFill>
        <p:spPr>
          <a:xfrm>
            <a:off x="3167301" y="881534"/>
            <a:ext cx="1421931" cy="1159997"/>
          </a:xfrm>
          <a:prstGeom prst="rect">
            <a:avLst/>
          </a:prstGeom>
        </p:spPr>
      </p:pic>
      <p:pic>
        <p:nvPicPr>
          <p:cNvPr id="33" name="Picture 32"/>
          <p:cNvPicPr>
            <a:picLocks noChangeAspect="1"/>
          </p:cNvPicPr>
          <p:nvPr/>
        </p:nvPicPr>
        <p:blipFill rotWithShape="1">
          <a:blip r:embed="rId3"/>
          <a:srcRect l="81611"/>
          <a:stretch/>
        </p:blipFill>
        <p:spPr>
          <a:xfrm>
            <a:off x="10008894" y="924797"/>
            <a:ext cx="1604666" cy="1159997"/>
          </a:xfrm>
          <a:prstGeom prst="rect">
            <a:avLst/>
          </a:prstGeom>
        </p:spPr>
      </p:pic>
      <p:pic>
        <p:nvPicPr>
          <p:cNvPr id="34" name="Picture 33"/>
          <p:cNvPicPr>
            <a:picLocks noChangeAspect="1"/>
          </p:cNvPicPr>
          <p:nvPr/>
        </p:nvPicPr>
        <p:blipFill rotWithShape="1">
          <a:blip r:embed="rId3"/>
          <a:srcRect l="62617" r="18212"/>
          <a:stretch/>
        </p:blipFill>
        <p:spPr>
          <a:xfrm>
            <a:off x="7656337" y="929027"/>
            <a:ext cx="1672860" cy="1159997"/>
          </a:xfrm>
          <a:prstGeom prst="rect">
            <a:avLst/>
          </a:prstGeom>
        </p:spPr>
      </p:pic>
      <p:pic>
        <p:nvPicPr>
          <p:cNvPr id="35" name="Picture 34"/>
          <p:cNvPicPr>
            <a:picLocks noChangeAspect="1"/>
          </p:cNvPicPr>
          <p:nvPr/>
        </p:nvPicPr>
        <p:blipFill rotWithShape="1">
          <a:blip r:embed="rId3"/>
          <a:srcRect l="43606" r="36823"/>
          <a:stretch/>
        </p:blipFill>
        <p:spPr>
          <a:xfrm>
            <a:off x="5268929" y="929028"/>
            <a:ext cx="1707711" cy="1159997"/>
          </a:xfrm>
          <a:prstGeom prst="rect">
            <a:avLst/>
          </a:prstGeom>
        </p:spPr>
      </p:pic>
      <p:sp>
        <p:nvSpPr>
          <p:cNvPr id="36" name="Title 1"/>
          <p:cNvSpPr txBox="1">
            <a:spLocks/>
          </p:cNvSpPr>
          <p:nvPr/>
        </p:nvSpPr>
        <p:spPr>
          <a:xfrm>
            <a:off x="2480881" y="1627744"/>
            <a:ext cx="457248" cy="335907"/>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37" name="Title 1"/>
          <p:cNvSpPr txBox="1">
            <a:spLocks/>
          </p:cNvSpPr>
          <p:nvPr/>
        </p:nvSpPr>
        <p:spPr>
          <a:xfrm>
            <a:off x="6976818" y="1622555"/>
            <a:ext cx="457248" cy="346284"/>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38" name="Title 1"/>
          <p:cNvSpPr txBox="1">
            <a:spLocks/>
          </p:cNvSpPr>
          <p:nvPr/>
        </p:nvSpPr>
        <p:spPr>
          <a:xfrm>
            <a:off x="9322844" y="1622555"/>
            <a:ext cx="457248" cy="335907"/>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39" name="Title 1"/>
          <p:cNvSpPr txBox="1">
            <a:spLocks/>
          </p:cNvSpPr>
          <p:nvPr/>
        </p:nvSpPr>
        <p:spPr>
          <a:xfrm>
            <a:off x="11603237" y="1622555"/>
            <a:ext cx="457248" cy="335907"/>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0" name="Title 1"/>
          <p:cNvSpPr txBox="1">
            <a:spLocks/>
          </p:cNvSpPr>
          <p:nvPr/>
        </p:nvSpPr>
        <p:spPr>
          <a:xfrm>
            <a:off x="4589232" y="1173121"/>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1" name="Title 1"/>
          <p:cNvSpPr txBox="1">
            <a:spLocks/>
          </p:cNvSpPr>
          <p:nvPr/>
        </p:nvSpPr>
        <p:spPr>
          <a:xfrm>
            <a:off x="4590328" y="1627745"/>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2" name="Title 1"/>
          <p:cNvSpPr txBox="1">
            <a:spLocks/>
          </p:cNvSpPr>
          <p:nvPr/>
        </p:nvSpPr>
        <p:spPr>
          <a:xfrm>
            <a:off x="9331360" y="1174910"/>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3" name="Title 1"/>
          <p:cNvSpPr txBox="1">
            <a:spLocks/>
          </p:cNvSpPr>
          <p:nvPr/>
        </p:nvSpPr>
        <p:spPr>
          <a:xfrm>
            <a:off x="6973449" y="1173120"/>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cxnSp>
        <p:nvCxnSpPr>
          <p:cNvPr id="4" name="Straight Arrow Connector 3"/>
          <p:cNvCxnSpPr/>
          <p:nvPr/>
        </p:nvCxnSpPr>
        <p:spPr>
          <a:xfrm>
            <a:off x="250324" y="4235340"/>
            <a:ext cx="1062966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0" name="Title 1"/>
          <p:cNvSpPr txBox="1">
            <a:spLocks/>
          </p:cNvSpPr>
          <p:nvPr/>
        </p:nvSpPr>
        <p:spPr>
          <a:xfrm>
            <a:off x="10997223" y="4008580"/>
            <a:ext cx="592226" cy="453520"/>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6" name="Line Callout 2 5"/>
          <p:cNvSpPr/>
          <p:nvPr/>
        </p:nvSpPr>
        <p:spPr>
          <a:xfrm>
            <a:off x="909953" y="3319205"/>
            <a:ext cx="1392670" cy="791990"/>
          </a:xfrm>
          <a:prstGeom prst="borderCallout2">
            <a:avLst>
              <a:gd name="adj1" fmla="val 18750"/>
              <a:gd name="adj2" fmla="val -8333"/>
              <a:gd name="adj3" fmla="val 18750"/>
              <a:gd name="adj4" fmla="val -16667"/>
              <a:gd name="adj5" fmla="val 111003"/>
              <a:gd name="adj6" fmla="val -266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Manual onsite inspection</a:t>
            </a:r>
            <a:endParaRPr lang="en-US" sz="1600" dirty="0">
              <a:latin typeface="Times New Roman" panose="02020603050405020304" pitchFamily="18" charset="0"/>
              <a:cs typeface="Times New Roman" panose="02020603050405020304" pitchFamily="18" charset="0"/>
            </a:endParaRPr>
          </a:p>
        </p:txBody>
      </p:sp>
      <p:sp>
        <p:nvSpPr>
          <p:cNvPr id="25" name="Line Callout 2 24"/>
          <p:cNvSpPr/>
          <p:nvPr/>
        </p:nvSpPr>
        <p:spPr>
          <a:xfrm flipH="1">
            <a:off x="8698161" y="2296555"/>
            <a:ext cx="1428913" cy="791990"/>
          </a:xfrm>
          <a:prstGeom prst="borderCallout2">
            <a:avLst>
              <a:gd name="adj1" fmla="val 18750"/>
              <a:gd name="adj2" fmla="val -8333"/>
              <a:gd name="adj3" fmla="val 18750"/>
              <a:gd name="adj4" fmla="val -16667"/>
              <a:gd name="adj5" fmla="val 242786"/>
              <a:gd name="adj6" fmla="val -3320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Self-repairing machines and facilities</a:t>
            </a:r>
            <a:endParaRPr lang="en-US" sz="1600" dirty="0">
              <a:latin typeface="Times New Roman" panose="02020603050405020304" pitchFamily="18" charset="0"/>
              <a:cs typeface="Times New Roman" panose="02020603050405020304" pitchFamily="18" charset="0"/>
            </a:endParaRPr>
          </a:p>
        </p:txBody>
      </p:sp>
      <p:sp>
        <p:nvSpPr>
          <p:cNvPr id="26" name="Line Callout 2 25"/>
          <p:cNvSpPr/>
          <p:nvPr/>
        </p:nvSpPr>
        <p:spPr>
          <a:xfrm>
            <a:off x="6110216" y="3088545"/>
            <a:ext cx="1705628" cy="791990"/>
          </a:xfrm>
          <a:prstGeom prst="borderCallout2">
            <a:avLst>
              <a:gd name="adj1" fmla="val 18750"/>
              <a:gd name="adj2" fmla="val -8333"/>
              <a:gd name="adj3" fmla="val 18750"/>
              <a:gd name="adj4" fmla="val -16667"/>
              <a:gd name="adj5" fmla="val 142491"/>
              <a:gd name="adj6" fmla="val -3061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Remote Inspection in inhospitable areas</a:t>
            </a:r>
            <a:endParaRPr lang="en-US" sz="1600" dirty="0">
              <a:latin typeface="Times New Roman" panose="02020603050405020304" pitchFamily="18" charset="0"/>
              <a:cs typeface="Times New Roman" panose="02020603050405020304" pitchFamily="18" charset="0"/>
            </a:endParaRPr>
          </a:p>
        </p:txBody>
      </p:sp>
      <p:sp>
        <p:nvSpPr>
          <p:cNvPr id="27" name="Line Callout 2 26"/>
          <p:cNvSpPr/>
          <p:nvPr/>
        </p:nvSpPr>
        <p:spPr>
          <a:xfrm>
            <a:off x="8530573" y="3260776"/>
            <a:ext cx="1392670" cy="791990"/>
          </a:xfrm>
          <a:prstGeom prst="borderCallout2">
            <a:avLst>
              <a:gd name="adj1" fmla="val 18750"/>
              <a:gd name="adj2" fmla="val -8333"/>
              <a:gd name="adj3" fmla="val 18750"/>
              <a:gd name="adj4" fmla="val -16667"/>
              <a:gd name="adj5" fmla="val 115668"/>
              <a:gd name="adj6" fmla="val -2862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Remotely guided repair robots</a:t>
            </a:r>
            <a:endParaRPr lang="en-US" sz="1600" dirty="0">
              <a:latin typeface="Times New Roman" panose="02020603050405020304" pitchFamily="18" charset="0"/>
              <a:cs typeface="Times New Roman" panose="02020603050405020304" pitchFamily="18" charset="0"/>
            </a:endParaRPr>
          </a:p>
        </p:txBody>
      </p:sp>
      <p:cxnSp>
        <p:nvCxnSpPr>
          <p:cNvPr id="44" name="Straight Arrow Connector 43"/>
          <p:cNvCxnSpPr/>
          <p:nvPr/>
        </p:nvCxnSpPr>
        <p:spPr>
          <a:xfrm>
            <a:off x="250324" y="6275311"/>
            <a:ext cx="1062966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45" name="Title 1"/>
          <p:cNvSpPr txBox="1">
            <a:spLocks/>
          </p:cNvSpPr>
          <p:nvPr/>
        </p:nvSpPr>
        <p:spPr>
          <a:xfrm>
            <a:off x="10997223" y="6048551"/>
            <a:ext cx="592226" cy="453520"/>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6" name="Line Callout 2 45"/>
          <p:cNvSpPr/>
          <p:nvPr/>
        </p:nvSpPr>
        <p:spPr>
          <a:xfrm>
            <a:off x="3563464" y="4413362"/>
            <a:ext cx="1704897" cy="791990"/>
          </a:xfrm>
          <a:prstGeom prst="borderCallout2">
            <a:avLst>
              <a:gd name="adj1" fmla="val 18750"/>
              <a:gd name="adj2" fmla="val -8333"/>
              <a:gd name="adj3" fmla="val 18750"/>
              <a:gd name="adj4" fmla="val -16667"/>
              <a:gd name="adj5" fmla="val 228792"/>
              <a:gd name="adj6" fmla="val -295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Indicators for performance and failure analysis</a:t>
            </a:r>
            <a:endParaRPr lang="en-US" sz="1600" dirty="0">
              <a:latin typeface="Times New Roman" panose="02020603050405020304" pitchFamily="18" charset="0"/>
              <a:cs typeface="Times New Roman" panose="02020603050405020304" pitchFamily="18" charset="0"/>
            </a:endParaRPr>
          </a:p>
        </p:txBody>
      </p:sp>
      <p:sp>
        <p:nvSpPr>
          <p:cNvPr id="47" name="Line Callout 2 46"/>
          <p:cNvSpPr/>
          <p:nvPr/>
        </p:nvSpPr>
        <p:spPr>
          <a:xfrm flipH="1">
            <a:off x="8221118" y="4365173"/>
            <a:ext cx="1905956" cy="791990"/>
          </a:xfrm>
          <a:prstGeom prst="borderCallout2">
            <a:avLst>
              <a:gd name="adj1" fmla="val 18750"/>
              <a:gd name="adj2" fmla="val -8333"/>
              <a:gd name="adj3" fmla="val 18750"/>
              <a:gd name="adj4" fmla="val -16667"/>
              <a:gd name="adj5" fmla="val 236955"/>
              <a:gd name="adj6" fmla="val -2625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Smart maintenance decision support systems</a:t>
            </a:r>
            <a:endParaRPr lang="en-US" sz="1600" dirty="0">
              <a:latin typeface="Times New Roman" panose="02020603050405020304" pitchFamily="18" charset="0"/>
              <a:cs typeface="Times New Roman" panose="02020603050405020304" pitchFamily="18" charset="0"/>
            </a:endParaRPr>
          </a:p>
        </p:txBody>
      </p:sp>
      <p:sp>
        <p:nvSpPr>
          <p:cNvPr id="48" name="Line Callout 2 47"/>
          <p:cNvSpPr/>
          <p:nvPr/>
        </p:nvSpPr>
        <p:spPr>
          <a:xfrm>
            <a:off x="3562733" y="5283228"/>
            <a:ext cx="1705628" cy="791990"/>
          </a:xfrm>
          <a:prstGeom prst="borderCallout2">
            <a:avLst>
              <a:gd name="adj1" fmla="val 18750"/>
              <a:gd name="adj2" fmla="val -8333"/>
              <a:gd name="adj3" fmla="val 18750"/>
              <a:gd name="adj4" fmla="val -16667"/>
              <a:gd name="adj5" fmla="val 119167"/>
              <a:gd name="adj6" fmla="val -295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Integrity data collection through sensors</a:t>
            </a:r>
            <a:endParaRPr lang="en-US" sz="1600" dirty="0">
              <a:latin typeface="Times New Roman" panose="02020603050405020304" pitchFamily="18" charset="0"/>
              <a:cs typeface="Times New Roman" panose="02020603050405020304" pitchFamily="18" charset="0"/>
            </a:endParaRPr>
          </a:p>
        </p:txBody>
      </p:sp>
      <p:sp>
        <p:nvSpPr>
          <p:cNvPr id="49" name="Line Callout 2 48"/>
          <p:cNvSpPr/>
          <p:nvPr/>
        </p:nvSpPr>
        <p:spPr>
          <a:xfrm>
            <a:off x="6064036" y="5112169"/>
            <a:ext cx="1628633" cy="791990"/>
          </a:xfrm>
          <a:prstGeom prst="borderCallout2">
            <a:avLst>
              <a:gd name="adj1" fmla="val 18750"/>
              <a:gd name="adj2" fmla="val -8333"/>
              <a:gd name="adj3" fmla="val 18750"/>
              <a:gd name="adj4" fmla="val -16667"/>
              <a:gd name="adj5" fmla="val 142491"/>
              <a:gd name="adj6" fmla="val -3061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Data mining for CBM and root cause analysis</a:t>
            </a:r>
            <a:endParaRPr lang="en-US" sz="1600" dirty="0">
              <a:latin typeface="Times New Roman" panose="02020603050405020304" pitchFamily="18" charset="0"/>
              <a:cs typeface="Times New Roman" panose="02020603050405020304" pitchFamily="18" charset="0"/>
            </a:endParaRPr>
          </a:p>
        </p:txBody>
      </p:sp>
      <p:sp>
        <p:nvSpPr>
          <p:cNvPr id="50" name="Line Callout 2 49"/>
          <p:cNvSpPr/>
          <p:nvPr/>
        </p:nvSpPr>
        <p:spPr>
          <a:xfrm>
            <a:off x="1000486" y="6406949"/>
            <a:ext cx="1302137" cy="398116"/>
          </a:xfrm>
          <a:prstGeom prst="borderCallout2">
            <a:avLst>
              <a:gd name="adj1" fmla="val 18750"/>
              <a:gd name="adj2" fmla="val -8333"/>
              <a:gd name="adj3" fmla="val 18750"/>
              <a:gd name="adj4" fmla="val -40554"/>
              <a:gd name="adj5" fmla="val -923601"/>
              <a:gd name="adj6" fmla="val -34386"/>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0 : very Low</a:t>
            </a:r>
            <a:endParaRPr lang="en-US" sz="1600" dirty="0">
              <a:latin typeface="Times New Roman" panose="02020603050405020304" pitchFamily="18" charset="0"/>
              <a:cs typeface="Times New Roman" panose="02020603050405020304" pitchFamily="18" charset="0"/>
            </a:endParaRPr>
          </a:p>
        </p:txBody>
      </p:sp>
      <p:sp>
        <p:nvSpPr>
          <p:cNvPr id="51" name="Line Callout 2 50"/>
          <p:cNvSpPr/>
          <p:nvPr/>
        </p:nvSpPr>
        <p:spPr>
          <a:xfrm>
            <a:off x="3439721" y="6417729"/>
            <a:ext cx="877090" cy="398116"/>
          </a:xfrm>
          <a:prstGeom prst="borderCallout2">
            <a:avLst>
              <a:gd name="adj1" fmla="val 18750"/>
              <a:gd name="adj2" fmla="val -8333"/>
              <a:gd name="adj3" fmla="val 18750"/>
              <a:gd name="adj4" fmla="val -40554"/>
              <a:gd name="adj5" fmla="val -923601"/>
              <a:gd name="adj6" fmla="val -34386"/>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1: Low</a:t>
            </a:r>
            <a:endParaRPr lang="en-US" sz="1600" dirty="0">
              <a:latin typeface="Times New Roman" panose="02020603050405020304" pitchFamily="18" charset="0"/>
              <a:cs typeface="Times New Roman" panose="02020603050405020304" pitchFamily="18" charset="0"/>
            </a:endParaRPr>
          </a:p>
        </p:txBody>
      </p:sp>
      <p:sp>
        <p:nvSpPr>
          <p:cNvPr id="52" name="Line Callout 2 51"/>
          <p:cNvSpPr/>
          <p:nvPr/>
        </p:nvSpPr>
        <p:spPr>
          <a:xfrm>
            <a:off x="5804945" y="6417729"/>
            <a:ext cx="1158085" cy="398116"/>
          </a:xfrm>
          <a:prstGeom prst="borderCallout2">
            <a:avLst>
              <a:gd name="adj1" fmla="val 18750"/>
              <a:gd name="adj2" fmla="val -8333"/>
              <a:gd name="adj3" fmla="val 18750"/>
              <a:gd name="adj4" fmla="val -21413"/>
              <a:gd name="adj5" fmla="val -918961"/>
              <a:gd name="adj6" fmla="val -18435"/>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2 : Medium</a:t>
            </a:r>
            <a:endParaRPr lang="en-US" sz="1600" dirty="0">
              <a:latin typeface="Times New Roman" panose="02020603050405020304" pitchFamily="18" charset="0"/>
              <a:cs typeface="Times New Roman" panose="02020603050405020304" pitchFamily="18" charset="0"/>
            </a:endParaRPr>
          </a:p>
        </p:txBody>
      </p:sp>
      <p:sp>
        <p:nvSpPr>
          <p:cNvPr id="53" name="Line Callout 2 52"/>
          <p:cNvSpPr/>
          <p:nvPr/>
        </p:nvSpPr>
        <p:spPr>
          <a:xfrm flipH="1">
            <a:off x="7044593" y="6417729"/>
            <a:ext cx="920674" cy="398116"/>
          </a:xfrm>
          <a:prstGeom prst="borderCallout2">
            <a:avLst>
              <a:gd name="adj1" fmla="val 18750"/>
              <a:gd name="adj2" fmla="val -8333"/>
              <a:gd name="adj3" fmla="val 18750"/>
              <a:gd name="adj4" fmla="val -18483"/>
              <a:gd name="adj5" fmla="val -921281"/>
              <a:gd name="adj6" fmla="val -15325"/>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3 : High</a:t>
            </a:r>
            <a:endParaRPr lang="en-US" sz="1600" dirty="0">
              <a:latin typeface="Times New Roman" panose="02020603050405020304" pitchFamily="18" charset="0"/>
              <a:cs typeface="Times New Roman" panose="02020603050405020304" pitchFamily="18" charset="0"/>
            </a:endParaRPr>
          </a:p>
        </p:txBody>
      </p:sp>
      <p:sp>
        <p:nvSpPr>
          <p:cNvPr id="54" name="Line Callout 2 53"/>
          <p:cNvSpPr/>
          <p:nvPr/>
        </p:nvSpPr>
        <p:spPr>
          <a:xfrm flipH="1">
            <a:off x="9119719" y="6399457"/>
            <a:ext cx="1317132" cy="398116"/>
          </a:xfrm>
          <a:prstGeom prst="borderCallout2">
            <a:avLst>
              <a:gd name="adj1" fmla="val 18750"/>
              <a:gd name="adj2" fmla="val -8333"/>
              <a:gd name="adj3" fmla="val 14110"/>
              <a:gd name="adj4" fmla="val -14608"/>
              <a:gd name="adj5" fmla="val -907361"/>
              <a:gd name="adj6" fmla="val -13349"/>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4 : Very High</a:t>
            </a:r>
            <a:endParaRPr lang="en-US" sz="1600" dirty="0">
              <a:latin typeface="Times New Roman" panose="02020603050405020304" pitchFamily="18" charset="0"/>
              <a:cs typeface="Times New Roman" panose="02020603050405020304" pitchFamily="18" charset="0"/>
            </a:endParaRPr>
          </a:p>
        </p:txBody>
      </p:sp>
      <p:sp>
        <p:nvSpPr>
          <p:cNvPr id="55" name="Line Callout 2 54"/>
          <p:cNvSpPr/>
          <p:nvPr/>
        </p:nvSpPr>
        <p:spPr>
          <a:xfrm>
            <a:off x="8535546" y="5367775"/>
            <a:ext cx="1889665" cy="791990"/>
          </a:xfrm>
          <a:prstGeom prst="borderCallout2">
            <a:avLst>
              <a:gd name="adj1" fmla="val 18750"/>
              <a:gd name="adj2" fmla="val -8333"/>
              <a:gd name="adj3" fmla="val 18750"/>
              <a:gd name="adj4" fmla="val -16667"/>
              <a:gd name="adj5" fmla="val 112169"/>
              <a:gd name="adj6" fmla="val -213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Predictive analysis for reliability-based maintenance</a:t>
            </a:r>
            <a:endParaRPr lang="en-US" sz="1600" dirty="0">
              <a:latin typeface="Times New Roman" panose="02020603050405020304" pitchFamily="18" charset="0"/>
              <a:cs typeface="Times New Roman" panose="02020603050405020304" pitchFamily="18" charset="0"/>
            </a:endParaRPr>
          </a:p>
        </p:txBody>
      </p:sp>
      <p:sp>
        <p:nvSpPr>
          <p:cNvPr id="57" name="Title 1"/>
          <p:cNvSpPr txBox="1">
            <a:spLocks/>
          </p:cNvSpPr>
          <p:nvPr/>
        </p:nvSpPr>
        <p:spPr>
          <a:xfrm>
            <a:off x="2480291" y="1149421"/>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58" name="Line Callout 2 57"/>
          <p:cNvSpPr/>
          <p:nvPr/>
        </p:nvSpPr>
        <p:spPr>
          <a:xfrm>
            <a:off x="909953" y="2441692"/>
            <a:ext cx="1705628" cy="791990"/>
          </a:xfrm>
          <a:prstGeom prst="borderCallout2">
            <a:avLst>
              <a:gd name="adj1" fmla="val 18750"/>
              <a:gd name="adj2" fmla="val -8333"/>
              <a:gd name="adj3" fmla="val 18750"/>
              <a:gd name="adj4" fmla="val -16667"/>
              <a:gd name="adj5" fmla="val 224127"/>
              <a:gd name="adj6" fmla="val -2249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Corrective and preventive maintenance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79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لیبل گذاری موارد مربوط به وردی های </a:t>
            </a:r>
            <a:r>
              <a:rPr lang="en-US" dirty="0" smtClean="0">
                <a:cs typeface="B Nazanin" panose="00000400000000000000" pitchFamily="2" charset="-78"/>
              </a:rPr>
              <a:t>I14</a:t>
            </a:r>
            <a:r>
              <a:rPr lang="fa-IR" dirty="0" smtClean="0">
                <a:cs typeface="B Nazanin" panose="00000400000000000000" pitchFamily="2" charset="-78"/>
              </a:rPr>
              <a:t> و </a:t>
            </a:r>
            <a:r>
              <a:rPr lang="en-US" dirty="0" smtClean="0">
                <a:cs typeface="B Nazanin" panose="00000400000000000000" pitchFamily="2" charset="-78"/>
              </a:rPr>
              <a:t>I15</a:t>
            </a:r>
            <a:endParaRPr lang="en-US" dirty="0">
              <a:cs typeface="B Nazanin" panose="00000400000000000000" pitchFamily="2" charset="-78"/>
            </a:endParaRPr>
          </a:p>
        </p:txBody>
      </p:sp>
      <p:sp>
        <p:nvSpPr>
          <p:cNvPr id="30" name="Title 1"/>
          <p:cNvSpPr txBox="1">
            <a:spLocks/>
          </p:cNvSpPr>
          <p:nvPr/>
        </p:nvSpPr>
        <p:spPr>
          <a:xfrm>
            <a:off x="11613560" y="1168889"/>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pic>
        <p:nvPicPr>
          <p:cNvPr id="31" name="Picture 30"/>
          <p:cNvPicPr>
            <a:picLocks noChangeAspect="1"/>
          </p:cNvPicPr>
          <p:nvPr/>
        </p:nvPicPr>
        <p:blipFill rotWithShape="1">
          <a:blip r:embed="rId3"/>
          <a:srcRect l="16" r="72746"/>
          <a:stretch/>
        </p:blipFill>
        <p:spPr>
          <a:xfrm>
            <a:off x="110748" y="879792"/>
            <a:ext cx="2376856" cy="1159997"/>
          </a:xfrm>
          <a:prstGeom prst="rect">
            <a:avLst/>
          </a:prstGeom>
        </p:spPr>
      </p:pic>
      <p:pic>
        <p:nvPicPr>
          <p:cNvPr id="32" name="Picture 31"/>
          <p:cNvPicPr>
            <a:picLocks noChangeAspect="1"/>
          </p:cNvPicPr>
          <p:nvPr/>
        </p:nvPicPr>
        <p:blipFill rotWithShape="1">
          <a:blip r:embed="rId3"/>
          <a:srcRect l="26695" r="57010"/>
          <a:stretch/>
        </p:blipFill>
        <p:spPr>
          <a:xfrm>
            <a:off x="3167301" y="881534"/>
            <a:ext cx="1421931" cy="1159997"/>
          </a:xfrm>
          <a:prstGeom prst="rect">
            <a:avLst/>
          </a:prstGeom>
        </p:spPr>
      </p:pic>
      <p:pic>
        <p:nvPicPr>
          <p:cNvPr id="33" name="Picture 32"/>
          <p:cNvPicPr>
            <a:picLocks noChangeAspect="1"/>
          </p:cNvPicPr>
          <p:nvPr/>
        </p:nvPicPr>
        <p:blipFill rotWithShape="1">
          <a:blip r:embed="rId3"/>
          <a:srcRect l="81611"/>
          <a:stretch/>
        </p:blipFill>
        <p:spPr>
          <a:xfrm>
            <a:off x="10008894" y="924797"/>
            <a:ext cx="1604666" cy="1159997"/>
          </a:xfrm>
          <a:prstGeom prst="rect">
            <a:avLst/>
          </a:prstGeom>
        </p:spPr>
      </p:pic>
      <p:pic>
        <p:nvPicPr>
          <p:cNvPr id="34" name="Picture 33"/>
          <p:cNvPicPr>
            <a:picLocks noChangeAspect="1"/>
          </p:cNvPicPr>
          <p:nvPr/>
        </p:nvPicPr>
        <p:blipFill rotWithShape="1">
          <a:blip r:embed="rId3"/>
          <a:srcRect l="62617" r="18212"/>
          <a:stretch/>
        </p:blipFill>
        <p:spPr>
          <a:xfrm>
            <a:off x="7656337" y="929027"/>
            <a:ext cx="1672860" cy="1159997"/>
          </a:xfrm>
          <a:prstGeom prst="rect">
            <a:avLst/>
          </a:prstGeom>
        </p:spPr>
      </p:pic>
      <p:pic>
        <p:nvPicPr>
          <p:cNvPr id="35" name="Picture 34"/>
          <p:cNvPicPr>
            <a:picLocks noChangeAspect="1"/>
          </p:cNvPicPr>
          <p:nvPr/>
        </p:nvPicPr>
        <p:blipFill rotWithShape="1">
          <a:blip r:embed="rId3"/>
          <a:srcRect l="43606" r="36823"/>
          <a:stretch/>
        </p:blipFill>
        <p:spPr>
          <a:xfrm>
            <a:off x="5268929" y="929028"/>
            <a:ext cx="1707711" cy="1159997"/>
          </a:xfrm>
          <a:prstGeom prst="rect">
            <a:avLst/>
          </a:prstGeom>
        </p:spPr>
      </p:pic>
      <p:sp>
        <p:nvSpPr>
          <p:cNvPr id="36" name="Title 1"/>
          <p:cNvSpPr txBox="1">
            <a:spLocks/>
          </p:cNvSpPr>
          <p:nvPr/>
        </p:nvSpPr>
        <p:spPr>
          <a:xfrm>
            <a:off x="2480881" y="1627744"/>
            <a:ext cx="457248" cy="335907"/>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37" name="Title 1"/>
          <p:cNvSpPr txBox="1">
            <a:spLocks/>
          </p:cNvSpPr>
          <p:nvPr/>
        </p:nvSpPr>
        <p:spPr>
          <a:xfrm>
            <a:off x="6976818" y="1622555"/>
            <a:ext cx="457248" cy="346284"/>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38" name="Title 1"/>
          <p:cNvSpPr txBox="1">
            <a:spLocks/>
          </p:cNvSpPr>
          <p:nvPr/>
        </p:nvSpPr>
        <p:spPr>
          <a:xfrm>
            <a:off x="9322844" y="1622555"/>
            <a:ext cx="457248" cy="335907"/>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39" name="Title 1"/>
          <p:cNvSpPr txBox="1">
            <a:spLocks/>
          </p:cNvSpPr>
          <p:nvPr/>
        </p:nvSpPr>
        <p:spPr>
          <a:xfrm>
            <a:off x="11603237" y="1622555"/>
            <a:ext cx="457248" cy="335907"/>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0" name="Title 1"/>
          <p:cNvSpPr txBox="1">
            <a:spLocks/>
          </p:cNvSpPr>
          <p:nvPr/>
        </p:nvSpPr>
        <p:spPr>
          <a:xfrm>
            <a:off x="4589232" y="1173121"/>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1" name="Title 1"/>
          <p:cNvSpPr txBox="1">
            <a:spLocks/>
          </p:cNvSpPr>
          <p:nvPr/>
        </p:nvSpPr>
        <p:spPr>
          <a:xfrm>
            <a:off x="4590328" y="1627745"/>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2" name="Title 1"/>
          <p:cNvSpPr txBox="1">
            <a:spLocks/>
          </p:cNvSpPr>
          <p:nvPr/>
        </p:nvSpPr>
        <p:spPr>
          <a:xfrm>
            <a:off x="9331360" y="1174910"/>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3" name="Title 1"/>
          <p:cNvSpPr txBox="1">
            <a:spLocks/>
          </p:cNvSpPr>
          <p:nvPr/>
        </p:nvSpPr>
        <p:spPr>
          <a:xfrm>
            <a:off x="6973449" y="1173120"/>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cxnSp>
        <p:nvCxnSpPr>
          <p:cNvPr id="4" name="Straight Arrow Connector 3"/>
          <p:cNvCxnSpPr/>
          <p:nvPr/>
        </p:nvCxnSpPr>
        <p:spPr>
          <a:xfrm>
            <a:off x="250324" y="4235340"/>
            <a:ext cx="1062966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0" name="Title 1"/>
          <p:cNvSpPr txBox="1">
            <a:spLocks/>
          </p:cNvSpPr>
          <p:nvPr/>
        </p:nvSpPr>
        <p:spPr>
          <a:xfrm>
            <a:off x="10997223" y="4008580"/>
            <a:ext cx="592226" cy="453520"/>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6" name="Line Callout 2 5"/>
          <p:cNvSpPr/>
          <p:nvPr/>
        </p:nvSpPr>
        <p:spPr>
          <a:xfrm>
            <a:off x="909953" y="3319205"/>
            <a:ext cx="1392670" cy="791990"/>
          </a:xfrm>
          <a:prstGeom prst="borderCallout2">
            <a:avLst>
              <a:gd name="adj1" fmla="val 18750"/>
              <a:gd name="adj2" fmla="val -8333"/>
              <a:gd name="adj3" fmla="val 18750"/>
              <a:gd name="adj4" fmla="val -16667"/>
              <a:gd name="adj5" fmla="val 111003"/>
              <a:gd name="adj6" fmla="val -266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Manual onsite inspection</a:t>
            </a:r>
            <a:endParaRPr lang="en-US" sz="1600" dirty="0">
              <a:latin typeface="Times New Roman" panose="02020603050405020304" pitchFamily="18" charset="0"/>
              <a:cs typeface="Times New Roman" panose="02020603050405020304" pitchFamily="18" charset="0"/>
            </a:endParaRPr>
          </a:p>
        </p:txBody>
      </p:sp>
      <p:sp>
        <p:nvSpPr>
          <p:cNvPr id="25" name="Line Callout 2 24"/>
          <p:cNvSpPr/>
          <p:nvPr/>
        </p:nvSpPr>
        <p:spPr>
          <a:xfrm flipH="1">
            <a:off x="8698161" y="2296555"/>
            <a:ext cx="1428913" cy="791990"/>
          </a:xfrm>
          <a:prstGeom prst="borderCallout2">
            <a:avLst>
              <a:gd name="adj1" fmla="val 18750"/>
              <a:gd name="adj2" fmla="val -8333"/>
              <a:gd name="adj3" fmla="val 18750"/>
              <a:gd name="adj4" fmla="val -16667"/>
              <a:gd name="adj5" fmla="val 242786"/>
              <a:gd name="adj6" fmla="val -3320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Self-repairing machines and facilities</a:t>
            </a:r>
            <a:endParaRPr lang="en-US" sz="1600" dirty="0">
              <a:latin typeface="Times New Roman" panose="02020603050405020304" pitchFamily="18" charset="0"/>
              <a:cs typeface="Times New Roman" panose="02020603050405020304" pitchFamily="18" charset="0"/>
            </a:endParaRPr>
          </a:p>
        </p:txBody>
      </p:sp>
      <p:sp>
        <p:nvSpPr>
          <p:cNvPr id="26" name="Line Callout 2 25"/>
          <p:cNvSpPr/>
          <p:nvPr/>
        </p:nvSpPr>
        <p:spPr>
          <a:xfrm>
            <a:off x="6110216" y="3088545"/>
            <a:ext cx="1705628" cy="791990"/>
          </a:xfrm>
          <a:prstGeom prst="borderCallout2">
            <a:avLst>
              <a:gd name="adj1" fmla="val 18750"/>
              <a:gd name="adj2" fmla="val -8333"/>
              <a:gd name="adj3" fmla="val 18750"/>
              <a:gd name="adj4" fmla="val -16667"/>
              <a:gd name="adj5" fmla="val 142491"/>
              <a:gd name="adj6" fmla="val -3061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Remote Inspection in inhospitable areas</a:t>
            </a:r>
            <a:endParaRPr lang="en-US" sz="1600" dirty="0">
              <a:latin typeface="Times New Roman" panose="02020603050405020304" pitchFamily="18" charset="0"/>
              <a:cs typeface="Times New Roman" panose="02020603050405020304" pitchFamily="18" charset="0"/>
            </a:endParaRPr>
          </a:p>
        </p:txBody>
      </p:sp>
      <p:sp>
        <p:nvSpPr>
          <p:cNvPr id="27" name="Line Callout 2 26"/>
          <p:cNvSpPr/>
          <p:nvPr/>
        </p:nvSpPr>
        <p:spPr>
          <a:xfrm>
            <a:off x="8530573" y="3260776"/>
            <a:ext cx="1392670" cy="791990"/>
          </a:xfrm>
          <a:prstGeom prst="borderCallout2">
            <a:avLst>
              <a:gd name="adj1" fmla="val 18750"/>
              <a:gd name="adj2" fmla="val -8333"/>
              <a:gd name="adj3" fmla="val 18750"/>
              <a:gd name="adj4" fmla="val -16667"/>
              <a:gd name="adj5" fmla="val 115668"/>
              <a:gd name="adj6" fmla="val -2862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Remotely guided repair robots</a:t>
            </a:r>
            <a:endParaRPr lang="en-US" sz="1600" dirty="0">
              <a:latin typeface="Times New Roman" panose="02020603050405020304" pitchFamily="18" charset="0"/>
              <a:cs typeface="Times New Roman" panose="02020603050405020304" pitchFamily="18" charset="0"/>
            </a:endParaRPr>
          </a:p>
        </p:txBody>
      </p:sp>
      <p:cxnSp>
        <p:nvCxnSpPr>
          <p:cNvPr id="44" name="Straight Arrow Connector 43"/>
          <p:cNvCxnSpPr/>
          <p:nvPr/>
        </p:nvCxnSpPr>
        <p:spPr>
          <a:xfrm>
            <a:off x="250324" y="6275311"/>
            <a:ext cx="1062966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45" name="Title 1"/>
          <p:cNvSpPr txBox="1">
            <a:spLocks/>
          </p:cNvSpPr>
          <p:nvPr/>
        </p:nvSpPr>
        <p:spPr>
          <a:xfrm>
            <a:off x="10997223" y="6048551"/>
            <a:ext cx="592226" cy="453520"/>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6" name="Line Callout 2 45"/>
          <p:cNvSpPr/>
          <p:nvPr/>
        </p:nvSpPr>
        <p:spPr>
          <a:xfrm>
            <a:off x="3563464" y="4413362"/>
            <a:ext cx="1704897" cy="791990"/>
          </a:xfrm>
          <a:prstGeom prst="borderCallout2">
            <a:avLst>
              <a:gd name="adj1" fmla="val 18750"/>
              <a:gd name="adj2" fmla="val -8333"/>
              <a:gd name="adj3" fmla="val 18750"/>
              <a:gd name="adj4" fmla="val -16667"/>
              <a:gd name="adj5" fmla="val 228792"/>
              <a:gd name="adj6" fmla="val -295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Indicators for performance and failure analysis</a:t>
            </a:r>
            <a:endParaRPr lang="en-US" sz="1600" dirty="0">
              <a:latin typeface="Times New Roman" panose="02020603050405020304" pitchFamily="18" charset="0"/>
              <a:cs typeface="Times New Roman" panose="02020603050405020304" pitchFamily="18" charset="0"/>
            </a:endParaRPr>
          </a:p>
        </p:txBody>
      </p:sp>
      <p:sp>
        <p:nvSpPr>
          <p:cNvPr id="47" name="Line Callout 2 46"/>
          <p:cNvSpPr/>
          <p:nvPr/>
        </p:nvSpPr>
        <p:spPr>
          <a:xfrm flipH="1">
            <a:off x="8221118" y="4365173"/>
            <a:ext cx="1905956" cy="791990"/>
          </a:xfrm>
          <a:prstGeom prst="borderCallout2">
            <a:avLst>
              <a:gd name="adj1" fmla="val 18750"/>
              <a:gd name="adj2" fmla="val -8333"/>
              <a:gd name="adj3" fmla="val 18750"/>
              <a:gd name="adj4" fmla="val -16667"/>
              <a:gd name="adj5" fmla="val 236955"/>
              <a:gd name="adj6" fmla="val -2625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Smart maintenance decision support systems</a:t>
            </a:r>
            <a:endParaRPr lang="en-US" sz="1600" dirty="0">
              <a:latin typeface="Times New Roman" panose="02020603050405020304" pitchFamily="18" charset="0"/>
              <a:cs typeface="Times New Roman" panose="02020603050405020304" pitchFamily="18" charset="0"/>
            </a:endParaRPr>
          </a:p>
        </p:txBody>
      </p:sp>
      <p:sp>
        <p:nvSpPr>
          <p:cNvPr id="48" name="Line Callout 2 47"/>
          <p:cNvSpPr/>
          <p:nvPr/>
        </p:nvSpPr>
        <p:spPr>
          <a:xfrm>
            <a:off x="3562733" y="5283228"/>
            <a:ext cx="1705628" cy="791990"/>
          </a:xfrm>
          <a:prstGeom prst="borderCallout2">
            <a:avLst>
              <a:gd name="adj1" fmla="val 18750"/>
              <a:gd name="adj2" fmla="val -8333"/>
              <a:gd name="adj3" fmla="val 18750"/>
              <a:gd name="adj4" fmla="val -16667"/>
              <a:gd name="adj5" fmla="val 119167"/>
              <a:gd name="adj6" fmla="val -295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Integrity data collection through sensors</a:t>
            </a:r>
            <a:endParaRPr lang="en-US" sz="1600" dirty="0">
              <a:latin typeface="Times New Roman" panose="02020603050405020304" pitchFamily="18" charset="0"/>
              <a:cs typeface="Times New Roman" panose="02020603050405020304" pitchFamily="18" charset="0"/>
            </a:endParaRPr>
          </a:p>
        </p:txBody>
      </p:sp>
      <p:sp>
        <p:nvSpPr>
          <p:cNvPr id="49" name="Line Callout 2 48"/>
          <p:cNvSpPr/>
          <p:nvPr/>
        </p:nvSpPr>
        <p:spPr>
          <a:xfrm>
            <a:off x="6064036" y="5112169"/>
            <a:ext cx="1628633" cy="791990"/>
          </a:xfrm>
          <a:prstGeom prst="borderCallout2">
            <a:avLst>
              <a:gd name="adj1" fmla="val 18750"/>
              <a:gd name="adj2" fmla="val -8333"/>
              <a:gd name="adj3" fmla="val 18750"/>
              <a:gd name="adj4" fmla="val -16667"/>
              <a:gd name="adj5" fmla="val 142491"/>
              <a:gd name="adj6" fmla="val -3061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Data mining for CBM and root cause analysis</a:t>
            </a:r>
            <a:endParaRPr lang="en-US" sz="1600" dirty="0">
              <a:latin typeface="Times New Roman" panose="02020603050405020304" pitchFamily="18" charset="0"/>
              <a:cs typeface="Times New Roman" panose="02020603050405020304" pitchFamily="18" charset="0"/>
            </a:endParaRPr>
          </a:p>
        </p:txBody>
      </p:sp>
      <p:sp>
        <p:nvSpPr>
          <p:cNvPr id="50" name="Line Callout 2 49"/>
          <p:cNvSpPr/>
          <p:nvPr/>
        </p:nvSpPr>
        <p:spPr>
          <a:xfrm>
            <a:off x="1000486" y="6406949"/>
            <a:ext cx="1302137" cy="398116"/>
          </a:xfrm>
          <a:prstGeom prst="borderCallout2">
            <a:avLst>
              <a:gd name="adj1" fmla="val 18750"/>
              <a:gd name="adj2" fmla="val -8333"/>
              <a:gd name="adj3" fmla="val 18750"/>
              <a:gd name="adj4" fmla="val -40554"/>
              <a:gd name="adj5" fmla="val -923601"/>
              <a:gd name="adj6" fmla="val -34386"/>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0 : very Low</a:t>
            </a:r>
            <a:endParaRPr lang="en-US" sz="1600" dirty="0">
              <a:latin typeface="Times New Roman" panose="02020603050405020304" pitchFamily="18" charset="0"/>
              <a:cs typeface="Times New Roman" panose="02020603050405020304" pitchFamily="18" charset="0"/>
            </a:endParaRPr>
          </a:p>
        </p:txBody>
      </p:sp>
      <p:sp>
        <p:nvSpPr>
          <p:cNvPr id="51" name="Line Callout 2 50"/>
          <p:cNvSpPr/>
          <p:nvPr/>
        </p:nvSpPr>
        <p:spPr>
          <a:xfrm>
            <a:off x="3439721" y="6417729"/>
            <a:ext cx="877090" cy="398116"/>
          </a:xfrm>
          <a:prstGeom prst="borderCallout2">
            <a:avLst>
              <a:gd name="adj1" fmla="val 18750"/>
              <a:gd name="adj2" fmla="val -8333"/>
              <a:gd name="adj3" fmla="val 18750"/>
              <a:gd name="adj4" fmla="val -40554"/>
              <a:gd name="adj5" fmla="val -923601"/>
              <a:gd name="adj6" fmla="val -34386"/>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1: Low</a:t>
            </a:r>
            <a:endParaRPr lang="en-US" sz="1600" dirty="0">
              <a:latin typeface="Times New Roman" panose="02020603050405020304" pitchFamily="18" charset="0"/>
              <a:cs typeface="Times New Roman" panose="02020603050405020304" pitchFamily="18" charset="0"/>
            </a:endParaRPr>
          </a:p>
        </p:txBody>
      </p:sp>
      <p:sp>
        <p:nvSpPr>
          <p:cNvPr id="52" name="Line Callout 2 51"/>
          <p:cNvSpPr/>
          <p:nvPr/>
        </p:nvSpPr>
        <p:spPr>
          <a:xfrm>
            <a:off x="5804945" y="6417729"/>
            <a:ext cx="1158085" cy="398116"/>
          </a:xfrm>
          <a:prstGeom prst="borderCallout2">
            <a:avLst>
              <a:gd name="adj1" fmla="val 18750"/>
              <a:gd name="adj2" fmla="val -8333"/>
              <a:gd name="adj3" fmla="val 18750"/>
              <a:gd name="adj4" fmla="val -21413"/>
              <a:gd name="adj5" fmla="val -918961"/>
              <a:gd name="adj6" fmla="val -18435"/>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2 : Medium</a:t>
            </a:r>
            <a:endParaRPr lang="en-US" sz="1600" dirty="0">
              <a:latin typeface="Times New Roman" panose="02020603050405020304" pitchFamily="18" charset="0"/>
              <a:cs typeface="Times New Roman" panose="02020603050405020304" pitchFamily="18" charset="0"/>
            </a:endParaRPr>
          </a:p>
        </p:txBody>
      </p:sp>
      <p:sp>
        <p:nvSpPr>
          <p:cNvPr id="53" name="Line Callout 2 52"/>
          <p:cNvSpPr/>
          <p:nvPr/>
        </p:nvSpPr>
        <p:spPr>
          <a:xfrm flipH="1">
            <a:off x="7044593" y="6417729"/>
            <a:ext cx="920674" cy="398116"/>
          </a:xfrm>
          <a:prstGeom prst="borderCallout2">
            <a:avLst>
              <a:gd name="adj1" fmla="val 18750"/>
              <a:gd name="adj2" fmla="val -8333"/>
              <a:gd name="adj3" fmla="val 18750"/>
              <a:gd name="adj4" fmla="val -18483"/>
              <a:gd name="adj5" fmla="val -921281"/>
              <a:gd name="adj6" fmla="val -15325"/>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3 : High</a:t>
            </a:r>
            <a:endParaRPr lang="en-US" sz="1600" dirty="0">
              <a:latin typeface="Times New Roman" panose="02020603050405020304" pitchFamily="18" charset="0"/>
              <a:cs typeface="Times New Roman" panose="02020603050405020304" pitchFamily="18" charset="0"/>
            </a:endParaRPr>
          </a:p>
        </p:txBody>
      </p:sp>
      <p:sp>
        <p:nvSpPr>
          <p:cNvPr id="54" name="Line Callout 2 53"/>
          <p:cNvSpPr/>
          <p:nvPr/>
        </p:nvSpPr>
        <p:spPr>
          <a:xfrm flipH="1">
            <a:off x="9119719" y="6399457"/>
            <a:ext cx="1317132" cy="398116"/>
          </a:xfrm>
          <a:prstGeom prst="borderCallout2">
            <a:avLst>
              <a:gd name="adj1" fmla="val 18750"/>
              <a:gd name="adj2" fmla="val -8333"/>
              <a:gd name="adj3" fmla="val 14110"/>
              <a:gd name="adj4" fmla="val -14608"/>
              <a:gd name="adj5" fmla="val -907361"/>
              <a:gd name="adj6" fmla="val -13349"/>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4 : Very High</a:t>
            </a:r>
            <a:endParaRPr lang="en-US" sz="1600" dirty="0">
              <a:latin typeface="Times New Roman" panose="02020603050405020304" pitchFamily="18" charset="0"/>
              <a:cs typeface="Times New Roman" panose="02020603050405020304" pitchFamily="18" charset="0"/>
            </a:endParaRPr>
          </a:p>
        </p:txBody>
      </p:sp>
      <p:sp>
        <p:nvSpPr>
          <p:cNvPr id="55" name="Line Callout 2 54"/>
          <p:cNvSpPr/>
          <p:nvPr/>
        </p:nvSpPr>
        <p:spPr>
          <a:xfrm>
            <a:off x="8535546" y="5367775"/>
            <a:ext cx="1889665" cy="791990"/>
          </a:xfrm>
          <a:prstGeom prst="borderCallout2">
            <a:avLst>
              <a:gd name="adj1" fmla="val 18750"/>
              <a:gd name="adj2" fmla="val -8333"/>
              <a:gd name="adj3" fmla="val 18750"/>
              <a:gd name="adj4" fmla="val -16667"/>
              <a:gd name="adj5" fmla="val 112169"/>
              <a:gd name="adj6" fmla="val -2133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Predictive analysis for reliability-based maintenance</a:t>
            </a:r>
            <a:endParaRPr lang="en-US" sz="1600" dirty="0">
              <a:latin typeface="Times New Roman" panose="02020603050405020304" pitchFamily="18" charset="0"/>
              <a:cs typeface="Times New Roman" panose="02020603050405020304" pitchFamily="18" charset="0"/>
            </a:endParaRPr>
          </a:p>
        </p:txBody>
      </p:sp>
      <p:sp>
        <p:nvSpPr>
          <p:cNvPr id="57" name="Title 1"/>
          <p:cNvSpPr txBox="1">
            <a:spLocks/>
          </p:cNvSpPr>
          <p:nvPr/>
        </p:nvSpPr>
        <p:spPr>
          <a:xfrm>
            <a:off x="2480291" y="1149421"/>
            <a:ext cx="446925" cy="335906"/>
          </a:xfrm>
          <a:prstGeom prst="rect">
            <a:avLst/>
          </a:prstGeom>
          <a:solidFill>
            <a:schemeClr val="tx1"/>
          </a:solidFill>
        </p:spPr>
        <p:txBody>
          <a:bodyPr vert="horz" lIns="91440" tIns="45720" rIns="91440" bIns="45720" rtlCol="0" anchor="ctr">
            <a:normAutofit fontScale="62500" lnSpcReduction="2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58" name="Line Callout 2 57"/>
          <p:cNvSpPr/>
          <p:nvPr/>
        </p:nvSpPr>
        <p:spPr>
          <a:xfrm>
            <a:off x="909953" y="2441692"/>
            <a:ext cx="1705628" cy="791990"/>
          </a:xfrm>
          <a:prstGeom prst="borderCallout2">
            <a:avLst>
              <a:gd name="adj1" fmla="val 18750"/>
              <a:gd name="adj2" fmla="val -8333"/>
              <a:gd name="adj3" fmla="val 18750"/>
              <a:gd name="adj4" fmla="val -16667"/>
              <a:gd name="adj5" fmla="val 224127"/>
              <a:gd name="adj6" fmla="val -2249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Corrective and preventive maintenance</a:t>
            </a:r>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2209680" y="2139840"/>
              <a:ext cx="8496720" cy="4178880"/>
            </p14:xfrm>
          </p:contentPart>
        </mc:Choice>
        <mc:Fallback xmlns="">
          <p:pic>
            <p:nvPicPr>
              <p:cNvPr id="12" name="Ink 11"/>
              <p:cNvPicPr/>
              <p:nvPr/>
            </p:nvPicPr>
            <p:blipFill>
              <a:blip r:embed="rId5"/>
              <a:stretch>
                <a:fillRect/>
              </a:stretch>
            </p:blipFill>
            <p:spPr>
              <a:xfrm>
                <a:off x="2200320" y="2130480"/>
                <a:ext cx="8515440" cy="4197600"/>
              </a:xfrm>
              <a:prstGeom prst="rect">
                <a:avLst/>
              </a:prstGeom>
            </p:spPr>
          </p:pic>
        </mc:Fallback>
      </mc:AlternateContent>
    </p:spTree>
    <p:extLst>
      <p:ext uri="{BB962C8B-B14F-4D97-AF65-F5344CB8AC3E}">
        <p14:creationId xmlns:p14="http://schemas.microsoft.com/office/powerpoint/2010/main" val="6992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914018"/>
          </a:xfrm>
        </p:spPr>
        <p:txBody>
          <a:bodyPr/>
          <a:lstStyle/>
          <a:p>
            <a:pPr algn="r" rtl="1"/>
            <a:r>
              <a:rPr lang="fa-IR" dirty="0" smtClean="0">
                <a:cs typeface="B Nazanin" panose="00000400000000000000" pitchFamily="2" charset="-78"/>
              </a:rPr>
              <a:t>قانون های</a:t>
            </a:r>
            <a:r>
              <a:rPr lang="fa-IR" dirty="0">
                <a:cs typeface="B Nazanin" panose="00000400000000000000" pitchFamily="2" charset="-78"/>
              </a:rPr>
              <a:t> </a:t>
            </a:r>
            <a:r>
              <a:rPr lang="fa-IR" dirty="0" smtClean="0">
                <a:cs typeface="B Nazanin" panose="00000400000000000000" pitchFamily="2" charset="-78"/>
              </a:rPr>
              <a:t>بخش </a:t>
            </a:r>
            <a:r>
              <a:rPr lang="en-US" dirty="0" smtClean="0">
                <a:cs typeface="B Nazanin" panose="00000400000000000000" pitchFamily="2" charset="-78"/>
              </a:rPr>
              <a:t>Maintenance</a:t>
            </a:r>
            <a:endParaRPr lang="en-US" dirty="0">
              <a:cs typeface="B Nazanin" panose="00000400000000000000" pitchFamily="2" charset="-78"/>
            </a:endParaRPr>
          </a:p>
        </p:txBody>
      </p:sp>
      <p:sp>
        <p:nvSpPr>
          <p:cNvPr id="7" name="TextBox 6"/>
          <p:cNvSpPr txBox="1"/>
          <p:nvPr/>
        </p:nvSpPr>
        <p:spPr>
          <a:xfrm>
            <a:off x="222220" y="290790"/>
            <a:ext cx="7323318" cy="286232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Advantage</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IF </a:t>
            </a:r>
            <a:r>
              <a:rPr lang="en-US" b="1" dirty="0" smtClean="0">
                <a:latin typeface="Times New Roman" panose="02020603050405020304" pitchFamily="18" charset="0"/>
                <a:cs typeface="Times New Roman" panose="02020603050405020304" pitchFamily="18" charset="0"/>
              </a:rPr>
              <a:t>I14</a:t>
            </a:r>
            <a:r>
              <a:rPr lang="en-US" dirty="0" smtClean="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very low </a:t>
            </a:r>
            <a:r>
              <a:rPr lang="en-US" dirty="0" smtClean="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I15</a:t>
            </a:r>
            <a:r>
              <a:rPr lang="en-US" dirty="0" smtClean="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very low </a:t>
            </a:r>
            <a:r>
              <a:rPr lang="en-US" dirty="0" smtClean="0">
                <a:latin typeface="Times New Roman" panose="02020603050405020304" pitchFamily="18" charset="0"/>
                <a:cs typeface="Times New Roman" panose="02020603050405020304" pitchFamily="18" charset="0"/>
              </a:rPr>
              <a:t>THEN </a:t>
            </a:r>
            <a:r>
              <a:rPr lang="en-US" b="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very low</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I14</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low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I15</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low </a:t>
            </a:r>
            <a:r>
              <a:rPr lang="en-US" dirty="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low</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I14</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low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I15</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Medium </a:t>
            </a:r>
            <a:r>
              <a:rPr lang="en-US" dirty="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low</a:t>
            </a:r>
          </a:p>
          <a:p>
            <a:pPr marL="342900" indent="-342900">
              <a:buFont typeface="+mj-lt"/>
              <a:buAutoNum type="arabicPeriod"/>
            </a:pPr>
            <a:endParaRPr lang="en-US" i="1" u="sng"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I14</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very low </a:t>
            </a:r>
            <a:r>
              <a:rPr lang="en-US" dirty="0" smtClean="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I15</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low </a:t>
            </a:r>
            <a:r>
              <a:rPr lang="en-US" dirty="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a:t>
            </a:r>
            <a:r>
              <a:rPr lang="en-US" i="1" u="sng" dirty="0" smtClean="0">
                <a:latin typeface="Times New Roman" panose="02020603050405020304" pitchFamily="18" charset="0"/>
                <a:cs typeface="Times New Roman" panose="02020603050405020304" pitchFamily="18" charset="0"/>
              </a:rPr>
              <a:t>low</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I14</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low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I15</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low </a:t>
            </a:r>
            <a:r>
              <a:rPr lang="en-US" dirty="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low</a:t>
            </a: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IF </a:t>
            </a:r>
            <a:r>
              <a:rPr lang="en-US" b="1" dirty="0" smtClean="0">
                <a:latin typeface="Times New Roman" panose="02020603050405020304" pitchFamily="18" charset="0"/>
                <a:cs typeface="Times New Roman" panose="02020603050405020304" pitchFamily="18" charset="0"/>
              </a:rPr>
              <a:t>I14</a:t>
            </a:r>
            <a:r>
              <a:rPr lang="en-US" dirty="0" smtClean="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Medium </a:t>
            </a:r>
            <a:r>
              <a:rPr lang="en-US" dirty="0" smtClean="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I15</a:t>
            </a:r>
            <a:r>
              <a:rPr lang="en-US" dirty="0" smtClean="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very low </a:t>
            </a:r>
            <a:r>
              <a:rPr lang="en-US" dirty="0" smtClean="0">
                <a:latin typeface="Times New Roman" panose="02020603050405020304" pitchFamily="18" charset="0"/>
                <a:cs typeface="Times New Roman" panose="02020603050405020304" pitchFamily="18" charset="0"/>
              </a:rPr>
              <a:t>THEN </a:t>
            </a:r>
            <a:r>
              <a:rPr lang="en-US" b="1" dirty="0" smtClean="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low</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I14</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Medium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I15</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low </a:t>
            </a:r>
            <a:r>
              <a:rPr lang="en-US" dirty="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low</a:t>
            </a:r>
            <a:endParaRPr lang="en-US" i="1" u="sng" dirty="0">
              <a:latin typeface="Times New Roman" panose="02020603050405020304" pitchFamily="18" charset="0"/>
              <a:cs typeface="Times New Roman" panose="02020603050405020304" pitchFamily="18" charset="0"/>
            </a:endParaRPr>
          </a:p>
          <a:p>
            <a:endParaRPr lang="en-US" i="1" u="sng" dirty="0">
              <a:latin typeface="Times New Roman" panose="02020603050405020304" pitchFamily="18" charset="0"/>
              <a:cs typeface="Times New Roman" panose="02020603050405020304" pitchFamily="18" charset="0"/>
            </a:endParaRPr>
          </a:p>
        </p:txBody>
      </p:sp>
      <p:pic>
        <p:nvPicPr>
          <p:cNvPr id="79" name="Picture 78"/>
          <p:cNvPicPr>
            <a:picLocks noChangeAspect="1"/>
          </p:cNvPicPr>
          <p:nvPr/>
        </p:nvPicPr>
        <p:blipFill>
          <a:blip r:embed="rId3"/>
          <a:stretch>
            <a:fillRect/>
          </a:stretch>
        </p:blipFill>
        <p:spPr>
          <a:xfrm>
            <a:off x="286326" y="3964275"/>
            <a:ext cx="4526368" cy="2878989"/>
          </a:xfrm>
          <a:prstGeom prst="rect">
            <a:avLst/>
          </a:prstGeom>
        </p:spPr>
      </p:pic>
      <p:sp>
        <p:nvSpPr>
          <p:cNvPr id="80" name="TextBox 79"/>
          <p:cNvSpPr txBox="1"/>
          <p:nvPr/>
        </p:nvSpPr>
        <p:spPr>
          <a:xfrm>
            <a:off x="7559771" y="729352"/>
            <a:ext cx="4566471" cy="369332"/>
          </a:xfrm>
          <a:prstGeom prst="rect">
            <a:avLst/>
          </a:prstGeom>
          <a:noFill/>
        </p:spPr>
        <p:txBody>
          <a:bodyPr wrap="square" rtlCol="0">
            <a:spAutoFit/>
          </a:bodyPr>
          <a:lstStyle/>
          <a:p>
            <a:pPr algn="r" rtl="1"/>
            <a:r>
              <a:rPr lang="fa-IR" dirty="0" smtClean="0">
                <a:latin typeface="Times New Roman" panose="02020603050405020304" pitchFamily="18" charset="0"/>
                <a:cs typeface="Times New Roman" panose="02020603050405020304" pitchFamily="18" charset="0"/>
              </a:rPr>
              <a:t>آیتم های </a:t>
            </a:r>
            <a:r>
              <a:rPr lang="en-US" dirty="0" smtClean="0">
                <a:latin typeface="Times New Roman" panose="02020603050405020304" pitchFamily="18" charset="0"/>
                <a:cs typeface="Times New Roman" panose="02020603050405020304" pitchFamily="18" charset="0"/>
              </a:rPr>
              <a:t>I15</a:t>
            </a:r>
            <a:r>
              <a:rPr lang="fa-IR" dirty="0" smtClean="0">
                <a:latin typeface="Times New Roman" panose="02020603050405020304" pitchFamily="18" charset="0"/>
                <a:cs typeface="Times New Roman" panose="02020603050405020304" pitchFamily="18" charset="0"/>
              </a:rPr>
              <a:t> و </a:t>
            </a:r>
            <a:r>
              <a:rPr lang="en-US" dirty="0" smtClean="0">
                <a:latin typeface="Times New Roman" panose="02020603050405020304" pitchFamily="18" charset="0"/>
                <a:cs typeface="Times New Roman" panose="02020603050405020304" pitchFamily="18" charset="0"/>
              </a:rPr>
              <a:t>I14</a:t>
            </a:r>
            <a:r>
              <a:rPr lang="fa-IR" dirty="0">
                <a:latin typeface="Times New Roman" panose="02020603050405020304" pitchFamily="18" charset="0"/>
                <a:cs typeface="Times New Roman" panose="02020603050405020304" pitchFamily="18" charset="0"/>
              </a:rPr>
              <a:t> </a:t>
            </a:r>
            <a:r>
              <a:rPr lang="fa-IR" dirty="0" smtClean="0">
                <a:latin typeface="Times New Roman" panose="02020603050405020304" pitchFamily="18" charset="0"/>
                <a:cs typeface="Times New Roman" panose="02020603050405020304" pitchFamily="18" charset="0"/>
              </a:rPr>
              <a:t>را هم وزن و هم ارزش گرفته شده اند.</a:t>
            </a:r>
            <a:endParaRPr lang="en-US"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4969356" y="3964275"/>
            <a:ext cx="7223560" cy="2868458"/>
          </a:xfrm>
          <a:prstGeom prst="rect">
            <a:avLst/>
          </a:prstGeom>
        </p:spPr>
      </p:pic>
    </p:spTree>
    <p:extLst>
      <p:ext uri="{BB962C8B-B14F-4D97-AF65-F5344CB8AC3E}">
        <p14:creationId xmlns:p14="http://schemas.microsoft.com/office/powerpoint/2010/main" val="126276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914018"/>
          </a:xfrm>
        </p:spPr>
        <p:txBody>
          <a:bodyPr/>
          <a:lstStyle/>
          <a:p>
            <a:pPr algn="r" rtl="1"/>
            <a:r>
              <a:rPr lang="fa-IR" dirty="0" smtClean="0">
                <a:cs typeface="B Nazanin" panose="00000400000000000000" pitchFamily="2" charset="-78"/>
              </a:rPr>
              <a:t>قانون های</a:t>
            </a:r>
            <a:r>
              <a:rPr lang="fa-IR" dirty="0">
                <a:cs typeface="B Nazanin" panose="00000400000000000000" pitchFamily="2" charset="-78"/>
              </a:rPr>
              <a:t> </a:t>
            </a:r>
            <a:r>
              <a:rPr lang="fa-IR" dirty="0" smtClean="0">
                <a:cs typeface="B Nazanin" panose="00000400000000000000" pitchFamily="2" charset="-78"/>
              </a:rPr>
              <a:t>بخش </a:t>
            </a:r>
            <a:r>
              <a:rPr lang="en-US" dirty="0" smtClean="0">
                <a:cs typeface="B Nazanin" panose="00000400000000000000" pitchFamily="2" charset="-78"/>
              </a:rPr>
              <a:t>Maintenance</a:t>
            </a:r>
            <a:endParaRPr lang="en-US" dirty="0">
              <a:cs typeface="B Nazanin" panose="00000400000000000000" pitchFamily="2" charset="-78"/>
            </a:endParaRPr>
          </a:p>
        </p:txBody>
      </p:sp>
      <p:sp>
        <p:nvSpPr>
          <p:cNvPr id="7" name="TextBox 6"/>
          <p:cNvSpPr txBox="1"/>
          <p:nvPr/>
        </p:nvSpPr>
        <p:spPr>
          <a:xfrm>
            <a:off x="222220" y="290790"/>
            <a:ext cx="7323318"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No - Advantage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I14</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Medium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I15</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Medium </a:t>
            </a:r>
            <a:endParaRPr lang="en-US" i="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I14</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l</a:t>
            </a:r>
            <a:r>
              <a:rPr lang="en-US" i="1" u="sng" dirty="0" smtClean="0">
                <a:latin typeface="Times New Roman" panose="02020603050405020304" pitchFamily="18" charset="0"/>
                <a:cs typeface="Times New Roman" panose="02020603050405020304" pitchFamily="18" charset="0"/>
              </a:rPr>
              <a:t>ow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I15</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High </a:t>
            </a:r>
            <a:r>
              <a:rPr lang="en-US" dirty="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Medium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 </a:t>
            </a:r>
            <a:r>
              <a:rPr lang="en-US" dirty="0" smtClean="0">
                <a:latin typeface="Times New Roman" panose="02020603050405020304" pitchFamily="18" charset="0"/>
                <a:cs typeface="Times New Roman" panose="02020603050405020304" pitchFamily="18" charset="0"/>
              </a:rPr>
              <a:t>sensible</a:t>
            </a:r>
            <a:r>
              <a:rPr lang="en-US" dirty="0" smtClean="0">
                <a:latin typeface="Times New Roman" panose="02020603050405020304" pitchFamily="18" charset="0"/>
                <a:cs typeface="Times New Roman" panose="02020603050405020304" pitchFamily="18" charset="0"/>
              </a:rPr>
              <a:t>)</a:t>
            </a:r>
            <a:endParaRPr lang="en-US" i="1" u="sng" dirty="0">
              <a:latin typeface="Times New Roman" panose="02020603050405020304" pitchFamily="18" charset="0"/>
              <a:cs typeface="Times New Roman" panose="02020603050405020304" pitchFamily="18" charset="0"/>
            </a:endParaRPr>
          </a:p>
        </p:txBody>
      </p:sp>
      <p:pic>
        <p:nvPicPr>
          <p:cNvPr id="79" name="Picture 78"/>
          <p:cNvPicPr>
            <a:picLocks noChangeAspect="1"/>
          </p:cNvPicPr>
          <p:nvPr/>
        </p:nvPicPr>
        <p:blipFill>
          <a:blip r:embed="rId3"/>
          <a:stretch>
            <a:fillRect/>
          </a:stretch>
        </p:blipFill>
        <p:spPr>
          <a:xfrm>
            <a:off x="286326" y="3964275"/>
            <a:ext cx="4526368" cy="2878989"/>
          </a:xfrm>
          <a:prstGeom prst="rect">
            <a:avLst/>
          </a:prstGeom>
        </p:spPr>
      </p:pic>
      <p:sp>
        <p:nvSpPr>
          <p:cNvPr id="80" name="TextBox 79"/>
          <p:cNvSpPr txBox="1"/>
          <p:nvPr/>
        </p:nvSpPr>
        <p:spPr>
          <a:xfrm>
            <a:off x="7559771" y="729352"/>
            <a:ext cx="4566471" cy="369332"/>
          </a:xfrm>
          <a:prstGeom prst="rect">
            <a:avLst/>
          </a:prstGeom>
          <a:noFill/>
        </p:spPr>
        <p:txBody>
          <a:bodyPr wrap="square" rtlCol="0">
            <a:spAutoFit/>
          </a:bodyPr>
          <a:lstStyle/>
          <a:p>
            <a:pPr algn="r" rtl="1"/>
            <a:r>
              <a:rPr lang="fa-IR" dirty="0" smtClean="0">
                <a:latin typeface="Times New Roman" panose="02020603050405020304" pitchFamily="18" charset="0"/>
                <a:cs typeface="Times New Roman" panose="02020603050405020304" pitchFamily="18" charset="0"/>
              </a:rPr>
              <a:t>آیتم های </a:t>
            </a:r>
            <a:r>
              <a:rPr lang="en-US" dirty="0" smtClean="0">
                <a:latin typeface="Times New Roman" panose="02020603050405020304" pitchFamily="18" charset="0"/>
                <a:cs typeface="Times New Roman" panose="02020603050405020304" pitchFamily="18" charset="0"/>
              </a:rPr>
              <a:t>I15</a:t>
            </a:r>
            <a:r>
              <a:rPr lang="fa-IR" dirty="0" smtClean="0">
                <a:latin typeface="Times New Roman" panose="02020603050405020304" pitchFamily="18" charset="0"/>
                <a:cs typeface="Times New Roman" panose="02020603050405020304" pitchFamily="18" charset="0"/>
              </a:rPr>
              <a:t> و </a:t>
            </a:r>
            <a:r>
              <a:rPr lang="en-US" dirty="0" smtClean="0">
                <a:latin typeface="Times New Roman" panose="02020603050405020304" pitchFamily="18" charset="0"/>
                <a:cs typeface="Times New Roman" panose="02020603050405020304" pitchFamily="18" charset="0"/>
              </a:rPr>
              <a:t>I14</a:t>
            </a:r>
            <a:r>
              <a:rPr lang="fa-IR" dirty="0">
                <a:latin typeface="Times New Roman" panose="02020603050405020304" pitchFamily="18" charset="0"/>
                <a:cs typeface="Times New Roman" panose="02020603050405020304" pitchFamily="18" charset="0"/>
              </a:rPr>
              <a:t> </a:t>
            </a:r>
            <a:r>
              <a:rPr lang="fa-IR" dirty="0" smtClean="0">
                <a:latin typeface="Times New Roman" panose="02020603050405020304" pitchFamily="18" charset="0"/>
                <a:cs typeface="Times New Roman" panose="02020603050405020304" pitchFamily="18" charset="0"/>
              </a:rPr>
              <a:t>را هم وزن و هم ارزش گرفته شده اند.</a:t>
            </a:r>
            <a:endParaRPr lang="en-US"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4969356" y="3964275"/>
            <a:ext cx="7223560" cy="2868458"/>
          </a:xfrm>
          <a:prstGeom prst="rect">
            <a:avLst/>
          </a:prstGeom>
        </p:spPr>
      </p:pic>
    </p:spTree>
    <p:extLst>
      <p:ext uri="{BB962C8B-B14F-4D97-AF65-F5344CB8AC3E}">
        <p14:creationId xmlns:p14="http://schemas.microsoft.com/office/powerpoint/2010/main" val="344815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914018"/>
          </a:xfrm>
        </p:spPr>
        <p:txBody>
          <a:bodyPr/>
          <a:lstStyle/>
          <a:p>
            <a:pPr algn="r" rtl="1"/>
            <a:r>
              <a:rPr lang="fa-IR" dirty="0" smtClean="0">
                <a:cs typeface="B Nazanin" panose="00000400000000000000" pitchFamily="2" charset="-78"/>
              </a:rPr>
              <a:t>پیاده سازی اولیه در </a:t>
            </a:r>
            <a:r>
              <a:rPr lang="en-US" dirty="0" err="1" smtClean="0">
                <a:cs typeface="B Nazanin" panose="00000400000000000000" pitchFamily="2" charset="-78"/>
              </a:rPr>
              <a:t>Matlab</a:t>
            </a:r>
            <a:endParaRPr lang="en-US" dirty="0">
              <a:cs typeface="B Nazanin" panose="00000400000000000000" pitchFamily="2" charset="-78"/>
            </a:endParaRPr>
          </a:p>
        </p:txBody>
      </p:sp>
      <p:sp>
        <p:nvSpPr>
          <p:cNvPr id="7" name="TextBox 6"/>
          <p:cNvSpPr txBox="1"/>
          <p:nvPr/>
        </p:nvSpPr>
        <p:spPr>
          <a:xfrm>
            <a:off x="1641580" y="2753997"/>
            <a:ext cx="3666289"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I14 and I15 Membership functions</a:t>
            </a:r>
            <a:endParaRPr lang="en-US" i="1" u="sng"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3"/>
          <a:srcRect b="8069"/>
          <a:stretch/>
        </p:blipFill>
        <p:spPr>
          <a:xfrm>
            <a:off x="610148" y="181920"/>
            <a:ext cx="5559744" cy="2540790"/>
          </a:xfrm>
          <a:prstGeom prst="rect">
            <a:avLst/>
          </a:prstGeom>
        </p:spPr>
      </p:pic>
      <p:pic>
        <p:nvPicPr>
          <p:cNvPr id="9" name="Picture 8"/>
          <p:cNvPicPr>
            <a:picLocks noChangeAspect="1"/>
          </p:cNvPicPr>
          <p:nvPr/>
        </p:nvPicPr>
        <p:blipFill>
          <a:blip r:embed="rId4"/>
          <a:stretch>
            <a:fillRect/>
          </a:stretch>
        </p:blipFill>
        <p:spPr>
          <a:xfrm>
            <a:off x="7176655" y="1839837"/>
            <a:ext cx="4553527" cy="2896263"/>
          </a:xfrm>
          <a:prstGeom prst="rect">
            <a:avLst/>
          </a:prstGeom>
        </p:spPr>
      </p:pic>
      <p:pic>
        <p:nvPicPr>
          <p:cNvPr id="5" name="Picture 4"/>
          <p:cNvPicPr>
            <a:picLocks noChangeAspect="1"/>
          </p:cNvPicPr>
          <p:nvPr/>
        </p:nvPicPr>
        <p:blipFill>
          <a:blip r:embed="rId5"/>
          <a:stretch>
            <a:fillRect/>
          </a:stretch>
        </p:blipFill>
        <p:spPr>
          <a:xfrm>
            <a:off x="610148" y="3440941"/>
            <a:ext cx="5559744" cy="2739467"/>
          </a:xfrm>
          <a:prstGeom prst="rect">
            <a:avLst/>
          </a:prstGeom>
        </p:spPr>
      </p:pic>
      <p:sp>
        <p:nvSpPr>
          <p:cNvPr id="11" name="TextBox 10"/>
          <p:cNvSpPr txBox="1"/>
          <p:nvPr/>
        </p:nvSpPr>
        <p:spPr>
          <a:xfrm>
            <a:off x="1558454" y="6180408"/>
            <a:ext cx="3666289"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Output Membership functions</a:t>
            </a:r>
            <a:endParaRPr lang="en-US"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75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914018"/>
          </a:xfrm>
        </p:spPr>
        <p:txBody>
          <a:bodyPr/>
          <a:lstStyle/>
          <a:p>
            <a:pPr algn="r" rtl="1"/>
            <a:r>
              <a:rPr lang="fa-IR" dirty="0" smtClean="0">
                <a:cs typeface="B Nazanin" panose="00000400000000000000" pitchFamily="2" charset="-78"/>
              </a:rPr>
              <a:t>پیاده سازی اولیه در </a:t>
            </a:r>
            <a:r>
              <a:rPr lang="en-US" dirty="0" err="1" smtClean="0">
                <a:cs typeface="B Nazanin" panose="00000400000000000000" pitchFamily="2" charset="-78"/>
              </a:rPr>
              <a:t>Matlab</a:t>
            </a:r>
            <a:endParaRPr lang="en-US" dirty="0">
              <a:cs typeface="B Nazanin" panose="00000400000000000000" pitchFamily="2" charset="-78"/>
            </a:endParaRPr>
          </a:p>
        </p:txBody>
      </p:sp>
      <p:sp>
        <p:nvSpPr>
          <p:cNvPr id="11" name="TextBox 10"/>
          <p:cNvSpPr txBox="1"/>
          <p:nvPr/>
        </p:nvSpPr>
        <p:spPr>
          <a:xfrm>
            <a:off x="2809370" y="6031741"/>
            <a:ext cx="6517835" cy="646331"/>
          </a:xfrm>
          <a:prstGeom prst="rect">
            <a:avLst/>
          </a:prstGeom>
          <a:noFill/>
        </p:spPr>
        <p:txBody>
          <a:bodyPr wrap="square" rtlCol="0">
            <a:spAutoFit/>
          </a:bodyPr>
          <a:lstStyle/>
          <a:p>
            <a:pPr algn="ctr" rtl="1"/>
            <a:r>
              <a:rPr lang="fa-IR" b="1" dirty="0" smtClean="0">
                <a:latin typeface="Times New Roman" panose="02020603050405020304" pitchFamily="18" charset="0"/>
                <a:cs typeface="Times New Roman" panose="02020603050405020304" pitchFamily="18" charset="0"/>
              </a:rPr>
              <a:t>نمونه ی یک مورد که شامل </a:t>
            </a:r>
            <a:r>
              <a:rPr lang="en-US" b="1" dirty="0" smtClean="0">
                <a:latin typeface="Times New Roman" panose="02020603050405020304" pitchFamily="18" charset="0"/>
                <a:cs typeface="Times New Roman" panose="02020603050405020304" pitchFamily="18" charset="0"/>
              </a:rPr>
              <a:t>Advantage </a:t>
            </a:r>
            <a:r>
              <a:rPr lang="fa-IR" b="1" dirty="0" smtClean="0">
                <a:latin typeface="Times New Roman" panose="02020603050405020304" pitchFamily="18" charset="0"/>
                <a:cs typeface="Times New Roman" panose="02020603050405020304" pitchFamily="18" charset="0"/>
              </a:rPr>
              <a:t> میشود</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I14</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low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I15</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low </a:t>
            </a:r>
            <a:r>
              <a:rPr lang="en-US" dirty="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low</a:t>
            </a:r>
            <a:endParaRPr lang="en-US" i="1" u="sng"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68691" y="914018"/>
            <a:ext cx="11799195" cy="5117723"/>
          </a:xfrm>
          <a:prstGeom prst="rect">
            <a:avLst/>
          </a:prstGeom>
        </p:spPr>
      </p:pic>
    </p:spTree>
    <p:extLst>
      <p:ext uri="{BB962C8B-B14F-4D97-AF65-F5344CB8AC3E}">
        <p14:creationId xmlns:p14="http://schemas.microsoft.com/office/powerpoint/2010/main" val="335731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914018"/>
          </a:xfrm>
        </p:spPr>
        <p:txBody>
          <a:bodyPr/>
          <a:lstStyle/>
          <a:p>
            <a:pPr algn="r" rtl="1"/>
            <a:r>
              <a:rPr lang="fa-IR" dirty="0" smtClean="0">
                <a:cs typeface="B Nazanin" panose="00000400000000000000" pitchFamily="2" charset="-78"/>
              </a:rPr>
              <a:t>پیاده سازی اولیه در </a:t>
            </a:r>
            <a:r>
              <a:rPr lang="en-US" dirty="0" err="1" smtClean="0">
                <a:cs typeface="B Nazanin" panose="00000400000000000000" pitchFamily="2" charset="-78"/>
              </a:rPr>
              <a:t>Matlab</a:t>
            </a:r>
            <a:endParaRPr lang="en-US" dirty="0">
              <a:cs typeface="B Nazanin" panose="00000400000000000000" pitchFamily="2" charset="-78"/>
            </a:endParaRPr>
          </a:p>
        </p:txBody>
      </p:sp>
      <p:sp>
        <p:nvSpPr>
          <p:cNvPr id="11" name="TextBox 10"/>
          <p:cNvSpPr txBox="1"/>
          <p:nvPr/>
        </p:nvSpPr>
        <p:spPr>
          <a:xfrm>
            <a:off x="2328835" y="6031741"/>
            <a:ext cx="6517835" cy="646331"/>
          </a:xfrm>
          <a:prstGeom prst="rect">
            <a:avLst/>
          </a:prstGeom>
          <a:noFill/>
        </p:spPr>
        <p:txBody>
          <a:bodyPr wrap="square" rtlCol="0">
            <a:spAutoFit/>
          </a:bodyPr>
          <a:lstStyle/>
          <a:p>
            <a:pPr algn="ctr" rtl="1"/>
            <a:r>
              <a:rPr lang="fa-IR" b="1" dirty="0" smtClean="0">
                <a:latin typeface="Times New Roman" panose="02020603050405020304" pitchFamily="18" charset="0"/>
                <a:cs typeface="Times New Roman" panose="02020603050405020304" pitchFamily="18" charset="0"/>
              </a:rPr>
              <a:t>نمونه ی یک مورد که شامل </a:t>
            </a:r>
            <a:r>
              <a:rPr lang="en-US" b="1" dirty="0" smtClean="0">
                <a:latin typeface="Times New Roman" panose="02020603050405020304" pitchFamily="18" charset="0"/>
                <a:cs typeface="Times New Roman" panose="02020603050405020304" pitchFamily="18" charset="0"/>
              </a:rPr>
              <a:t>Advantage </a:t>
            </a:r>
            <a:r>
              <a:rPr lang="fa-IR" b="1" dirty="0" smtClean="0">
                <a:latin typeface="Times New Roman" panose="02020603050405020304" pitchFamily="18" charset="0"/>
                <a:cs typeface="Times New Roman" panose="02020603050405020304" pitchFamily="18" charset="0"/>
              </a:rPr>
              <a:t> نمیشود</a:t>
            </a:r>
            <a:br>
              <a:rPr lang="fa-IR" b="1"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I14</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low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I15</a:t>
            </a:r>
            <a:r>
              <a:rPr lang="en-US" dirty="0">
                <a:latin typeface="Times New Roman" panose="02020603050405020304" pitchFamily="18" charset="0"/>
                <a:cs typeface="Times New Roman" panose="02020603050405020304" pitchFamily="18" charset="0"/>
              </a:rPr>
              <a:t> is </a:t>
            </a:r>
            <a:r>
              <a:rPr lang="en-US" i="1" u="sng" dirty="0">
                <a:latin typeface="Times New Roman" panose="02020603050405020304" pitchFamily="18" charset="0"/>
                <a:cs typeface="Times New Roman" panose="02020603050405020304" pitchFamily="18" charset="0"/>
              </a:rPr>
              <a:t>Very High </a:t>
            </a:r>
            <a:r>
              <a:rPr lang="en-US" dirty="0">
                <a:latin typeface="Times New Roman" panose="02020603050405020304" pitchFamily="18" charset="0"/>
                <a:cs typeface="Times New Roman" panose="02020603050405020304" pitchFamily="18" charset="0"/>
              </a:rPr>
              <a:t>THEN </a:t>
            </a:r>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a:t>
            </a:r>
            <a:r>
              <a:rPr lang="en-US" i="1" u="sng" dirty="0" smtClean="0">
                <a:latin typeface="Times New Roman" panose="02020603050405020304" pitchFamily="18" charset="0"/>
                <a:cs typeface="Times New Roman" panose="02020603050405020304" pitchFamily="18" charset="0"/>
              </a:rPr>
              <a:t>Medium</a:t>
            </a:r>
            <a:endParaRPr lang="en-US" i="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34946" y="914018"/>
            <a:ext cx="11684229" cy="5135998"/>
          </a:xfrm>
          <a:prstGeom prst="rect">
            <a:avLst/>
          </a:prstGeom>
        </p:spPr>
      </p:pic>
    </p:spTree>
    <p:extLst>
      <p:ext uri="{BB962C8B-B14F-4D97-AF65-F5344CB8AC3E}">
        <p14:creationId xmlns:p14="http://schemas.microsoft.com/office/powerpoint/2010/main" val="289288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نکات مهم طراحی</a:t>
            </a:r>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87508" y="1732547"/>
            <a:ext cx="6903103" cy="1484167"/>
          </a:xfrm>
          <a:prstGeom prst="rect">
            <a:avLst/>
          </a:prstGeom>
        </p:spPr>
      </p:pic>
      <p:pic>
        <p:nvPicPr>
          <p:cNvPr id="5" name="Picture 4"/>
          <p:cNvPicPr>
            <a:picLocks noChangeAspect="1"/>
          </p:cNvPicPr>
          <p:nvPr/>
        </p:nvPicPr>
        <p:blipFill>
          <a:blip r:embed="rId3"/>
          <a:stretch>
            <a:fillRect/>
          </a:stretch>
        </p:blipFill>
        <p:spPr>
          <a:xfrm>
            <a:off x="4790238" y="3481138"/>
            <a:ext cx="6257173" cy="3028345"/>
          </a:xfrm>
          <a:prstGeom prst="rect">
            <a:avLst/>
          </a:prstGeom>
        </p:spPr>
      </p:pic>
    </p:spTree>
    <p:extLst>
      <p:ext uri="{BB962C8B-B14F-4D97-AF65-F5344CB8AC3E}">
        <p14:creationId xmlns:p14="http://schemas.microsoft.com/office/powerpoint/2010/main" val="251985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نکات مهم طراحی</a:t>
            </a:r>
            <a:endParaRPr lang="en-US" dirty="0">
              <a:cs typeface="B Nazanin" panose="00000400000000000000" pitchFamily="2" charset="-78"/>
            </a:endParaRPr>
          </a:p>
        </p:txBody>
      </p:sp>
      <p:pic>
        <p:nvPicPr>
          <p:cNvPr id="3" name="Picture 2"/>
          <p:cNvPicPr>
            <a:picLocks noChangeAspect="1"/>
          </p:cNvPicPr>
          <p:nvPr/>
        </p:nvPicPr>
        <p:blipFill>
          <a:blip r:embed="rId2"/>
          <a:stretch>
            <a:fillRect/>
          </a:stretch>
        </p:blipFill>
        <p:spPr>
          <a:xfrm>
            <a:off x="446087" y="1171073"/>
            <a:ext cx="7257317" cy="2374232"/>
          </a:xfrm>
          <a:prstGeom prst="rect">
            <a:avLst/>
          </a:prstGeom>
        </p:spPr>
      </p:pic>
      <p:pic>
        <p:nvPicPr>
          <p:cNvPr id="6" name="Picture 5"/>
          <p:cNvPicPr>
            <a:picLocks noChangeAspect="1"/>
          </p:cNvPicPr>
          <p:nvPr/>
        </p:nvPicPr>
        <p:blipFill rotWithShape="1">
          <a:blip r:embed="rId3"/>
          <a:srcRect b="6314"/>
          <a:stretch/>
        </p:blipFill>
        <p:spPr>
          <a:xfrm>
            <a:off x="3049003" y="4250906"/>
            <a:ext cx="8490226" cy="1427999"/>
          </a:xfrm>
          <a:prstGeom prst="rect">
            <a:avLst/>
          </a:prstGeom>
        </p:spPr>
      </p:pic>
    </p:spTree>
    <p:extLst>
      <p:ext uri="{BB962C8B-B14F-4D97-AF65-F5344CB8AC3E}">
        <p14:creationId xmlns:p14="http://schemas.microsoft.com/office/powerpoint/2010/main" val="127856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نکات مهم طراحی</a:t>
            </a:r>
            <a:endParaRPr lang="en-US" dirty="0">
              <a:cs typeface="B Nazanin" panose="00000400000000000000" pitchFamily="2" charset="-78"/>
            </a:endParaRPr>
          </a:p>
        </p:txBody>
      </p:sp>
      <p:pic>
        <p:nvPicPr>
          <p:cNvPr id="7" name="Picture 6"/>
          <p:cNvPicPr>
            <a:picLocks noChangeAspect="1"/>
          </p:cNvPicPr>
          <p:nvPr/>
        </p:nvPicPr>
        <p:blipFill>
          <a:blip r:embed="rId2"/>
          <a:stretch>
            <a:fillRect/>
          </a:stretch>
        </p:blipFill>
        <p:spPr>
          <a:xfrm>
            <a:off x="2047414" y="1251284"/>
            <a:ext cx="8446921" cy="4830400"/>
          </a:xfrm>
          <a:prstGeom prst="rect">
            <a:avLst/>
          </a:prstGeom>
        </p:spPr>
      </p:pic>
    </p:spTree>
    <p:extLst>
      <p:ext uri="{BB962C8B-B14F-4D97-AF65-F5344CB8AC3E}">
        <p14:creationId xmlns:p14="http://schemas.microsoft.com/office/powerpoint/2010/main" val="348427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نکات مهم طراحی</a:t>
            </a:r>
            <a:endParaRPr lang="en-US" dirty="0">
              <a:cs typeface="B Nazanin" panose="00000400000000000000" pitchFamily="2" charset="-78"/>
            </a:endParaRPr>
          </a:p>
        </p:txBody>
      </p:sp>
      <p:pic>
        <p:nvPicPr>
          <p:cNvPr id="3" name="Picture 2"/>
          <p:cNvPicPr>
            <a:picLocks noChangeAspect="1"/>
          </p:cNvPicPr>
          <p:nvPr/>
        </p:nvPicPr>
        <p:blipFill>
          <a:blip r:embed="rId2"/>
          <a:stretch>
            <a:fillRect/>
          </a:stretch>
        </p:blipFill>
        <p:spPr>
          <a:xfrm>
            <a:off x="658979" y="1122947"/>
            <a:ext cx="4810125" cy="3724275"/>
          </a:xfrm>
          <a:prstGeom prst="rect">
            <a:avLst/>
          </a:prstGeom>
        </p:spPr>
      </p:pic>
    </p:spTree>
    <p:extLst>
      <p:ext uri="{BB962C8B-B14F-4D97-AF65-F5344CB8AC3E}">
        <p14:creationId xmlns:p14="http://schemas.microsoft.com/office/powerpoint/2010/main" val="278148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نکات مهم طراحی</a:t>
            </a:r>
            <a:endParaRPr lang="en-US"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2087730" y="312069"/>
            <a:ext cx="7216692" cy="6242404"/>
          </a:xfrm>
          <a:prstGeom prst="rect">
            <a:avLst/>
          </a:prstGeom>
        </p:spPr>
      </p:pic>
    </p:spTree>
    <p:extLst>
      <p:ext uri="{BB962C8B-B14F-4D97-AF65-F5344CB8AC3E}">
        <p14:creationId xmlns:p14="http://schemas.microsoft.com/office/powerpoint/2010/main" val="19071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نکات مهم طراحی</a:t>
            </a:r>
            <a:endParaRPr lang="en-US" dirty="0">
              <a:cs typeface="B Nazanin" panose="00000400000000000000" pitchFamily="2" charset="-78"/>
            </a:endParaRPr>
          </a:p>
        </p:txBody>
      </p:sp>
      <p:pic>
        <p:nvPicPr>
          <p:cNvPr id="3" name="Picture 2"/>
          <p:cNvPicPr>
            <a:picLocks noChangeAspect="1"/>
          </p:cNvPicPr>
          <p:nvPr/>
        </p:nvPicPr>
        <p:blipFill>
          <a:blip r:embed="rId2"/>
          <a:stretch>
            <a:fillRect/>
          </a:stretch>
        </p:blipFill>
        <p:spPr>
          <a:xfrm>
            <a:off x="191048" y="1122947"/>
            <a:ext cx="7373533" cy="4429700"/>
          </a:xfrm>
          <a:prstGeom prst="rect">
            <a:avLst/>
          </a:prstGeom>
        </p:spPr>
      </p:pic>
      <p:sp>
        <p:nvSpPr>
          <p:cNvPr id="4" name="TextBox 3"/>
          <p:cNvSpPr txBox="1"/>
          <p:nvPr/>
        </p:nvSpPr>
        <p:spPr>
          <a:xfrm>
            <a:off x="7615641" y="1145594"/>
            <a:ext cx="4525299" cy="4524315"/>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Supply chain management (SCM) is the centralized management of the flow of goods and services and includes all processes that transform raw materials into final products. By managing the supply chain, companies can cut excess costs and deliver products to the consumer faster</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smtClean="0">
                <a:latin typeface="Times New Roman" panose="02020603050405020304" pitchFamily="18" charset="0"/>
                <a:cs typeface="Times New Roman" panose="02020603050405020304" pitchFamily="18" charset="0"/>
              </a:rPr>
              <a:t>Page </a:t>
            </a:r>
            <a:r>
              <a:rPr lang="en-US" dirty="0">
                <a:latin typeface="Times New Roman" panose="02020603050405020304" pitchFamily="18" charset="0"/>
                <a:cs typeface="Times New Roman" panose="02020603050405020304" pitchFamily="18" charset="0"/>
              </a:rPr>
              <a:t>Object </a:t>
            </a:r>
            <a:r>
              <a:rPr lang="en-US" dirty="0" smtClean="0">
                <a:latin typeface="Times New Roman" panose="02020603050405020304" pitchFamily="18" charset="0"/>
                <a:cs typeface="Times New Roman" panose="02020603050405020304" pitchFamily="18" charset="0"/>
              </a:rPr>
              <a:t>Model (POM) </a:t>
            </a:r>
            <a:r>
              <a:rPr lang="en-US" dirty="0">
                <a:latin typeface="Times New Roman" panose="02020603050405020304" pitchFamily="18" charset="0"/>
                <a:cs typeface="Times New Roman" panose="02020603050405020304" pitchFamily="18" charset="0"/>
              </a:rPr>
              <a:t>is a design pattern in Selenium that creates an object repository for storing all web elements. It is useful in reducing code duplication and improves test case maintenance. </a:t>
            </a:r>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these elements, testers can perform operations on the website under test</a:t>
            </a:r>
          </a:p>
          <a:p>
            <a:pPr marL="342900" indent="-342900">
              <a:buFont typeface="+mj-lt"/>
              <a:buAutoNum type="arabicPeriod"/>
            </a:pPr>
            <a:endParaRPr lang="en-US" i="1" u="sng"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15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نوشتن قانون برای </a:t>
            </a:r>
            <a:r>
              <a:rPr lang="en-US" dirty="0" smtClean="0">
                <a:cs typeface="B Nazanin" panose="00000400000000000000" pitchFamily="2" charset="-78"/>
              </a:rPr>
              <a:t>POM - Maintenance</a:t>
            </a:r>
            <a:endParaRPr lang="en-US" dirty="0">
              <a:cs typeface="B Nazanin" panose="00000400000000000000" pitchFamily="2" charset="-78"/>
            </a:endParaRPr>
          </a:p>
        </p:txBody>
      </p:sp>
      <p:sp>
        <p:nvSpPr>
          <p:cNvPr id="5" name="Title 1"/>
          <p:cNvSpPr txBox="1">
            <a:spLocks/>
          </p:cNvSpPr>
          <p:nvPr/>
        </p:nvSpPr>
        <p:spPr>
          <a:xfrm>
            <a:off x="6973805" y="5102453"/>
            <a:ext cx="4620027" cy="89315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fa-IR" sz="2400" dirty="0" smtClean="0">
                <a:cs typeface="B Nazanin" panose="00000400000000000000" pitchFamily="2" charset="-78"/>
              </a:rPr>
              <a:t>داده ها</a:t>
            </a:r>
          </a:p>
        </p:txBody>
      </p:sp>
      <p:pic>
        <p:nvPicPr>
          <p:cNvPr id="8" name="Picture 7"/>
          <p:cNvPicPr>
            <a:picLocks noChangeAspect="1"/>
          </p:cNvPicPr>
          <p:nvPr/>
        </p:nvPicPr>
        <p:blipFill>
          <a:blip r:embed="rId2"/>
          <a:stretch>
            <a:fillRect/>
          </a:stretch>
        </p:blipFill>
        <p:spPr>
          <a:xfrm>
            <a:off x="487682" y="906811"/>
            <a:ext cx="11106150" cy="1476375"/>
          </a:xfrm>
          <a:prstGeom prst="rect">
            <a:avLst/>
          </a:prstGeom>
        </p:spPr>
      </p:pic>
      <p:pic>
        <p:nvPicPr>
          <p:cNvPr id="9" name="Picture 8"/>
          <p:cNvPicPr>
            <a:picLocks noChangeAspect="1"/>
          </p:cNvPicPr>
          <p:nvPr/>
        </p:nvPicPr>
        <p:blipFill>
          <a:blip r:embed="rId3"/>
          <a:stretch>
            <a:fillRect/>
          </a:stretch>
        </p:blipFill>
        <p:spPr>
          <a:xfrm>
            <a:off x="487682" y="2545739"/>
            <a:ext cx="11106150" cy="945557"/>
          </a:xfrm>
          <a:prstGeom prst="rect">
            <a:avLst/>
          </a:prstGeom>
        </p:spPr>
      </p:pic>
      <p:pic>
        <p:nvPicPr>
          <p:cNvPr id="10" name="Picture 9"/>
          <p:cNvPicPr>
            <a:picLocks noChangeAspect="1"/>
          </p:cNvPicPr>
          <p:nvPr/>
        </p:nvPicPr>
        <p:blipFill>
          <a:blip r:embed="rId4"/>
          <a:stretch>
            <a:fillRect/>
          </a:stretch>
        </p:blipFill>
        <p:spPr>
          <a:xfrm>
            <a:off x="7222836" y="3653849"/>
            <a:ext cx="4370996" cy="1286051"/>
          </a:xfrm>
          <a:prstGeom prst="rect">
            <a:avLst/>
          </a:prstGeom>
        </p:spPr>
      </p:pic>
      <p:pic>
        <p:nvPicPr>
          <p:cNvPr id="11" name="Picture 10"/>
          <p:cNvPicPr>
            <a:picLocks noChangeAspect="1"/>
          </p:cNvPicPr>
          <p:nvPr/>
        </p:nvPicPr>
        <p:blipFill>
          <a:blip r:embed="rId5"/>
          <a:stretch>
            <a:fillRect/>
          </a:stretch>
        </p:blipFill>
        <p:spPr>
          <a:xfrm>
            <a:off x="487682" y="3581281"/>
            <a:ext cx="4534832" cy="2884373"/>
          </a:xfrm>
          <a:prstGeom prst="rect">
            <a:avLst/>
          </a:prstGeom>
        </p:spPr>
      </p:pic>
    </p:spTree>
    <p:extLst>
      <p:ext uri="{BB962C8B-B14F-4D97-AF65-F5344CB8AC3E}">
        <p14:creationId xmlns:p14="http://schemas.microsoft.com/office/powerpoint/2010/main" val="37618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0"/>
            <a:ext cx="9905998" cy="1122947"/>
          </a:xfrm>
        </p:spPr>
        <p:txBody>
          <a:bodyPr/>
          <a:lstStyle/>
          <a:p>
            <a:pPr algn="r" rtl="1"/>
            <a:r>
              <a:rPr lang="fa-IR" dirty="0" smtClean="0">
                <a:cs typeface="B Nazanin" panose="00000400000000000000" pitchFamily="2" charset="-78"/>
              </a:rPr>
              <a:t>لیبل گذاری موارد مربوط به وردی های </a:t>
            </a:r>
            <a:r>
              <a:rPr lang="en-US" dirty="0" smtClean="0">
                <a:cs typeface="B Nazanin" panose="00000400000000000000" pitchFamily="2" charset="-78"/>
              </a:rPr>
              <a:t>I14</a:t>
            </a:r>
            <a:r>
              <a:rPr lang="fa-IR" dirty="0" smtClean="0">
                <a:cs typeface="B Nazanin" panose="00000400000000000000" pitchFamily="2" charset="-78"/>
              </a:rPr>
              <a:t> و </a:t>
            </a:r>
            <a:r>
              <a:rPr lang="en-US" dirty="0" smtClean="0">
                <a:cs typeface="B Nazanin" panose="00000400000000000000" pitchFamily="2" charset="-78"/>
              </a:rPr>
              <a:t>I15</a:t>
            </a:r>
            <a:endParaRPr lang="en-US" dirty="0">
              <a:cs typeface="B Nazanin" panose="00000400000000000000" pitchFamily="2" charset="-78"/>
            </a:endParaRPr>
          </a:p>
        </p:txBody>
      </p:sp>
      <p:pic>
        <p:nvPicPr>
          <p:cNvPr id="23" name="Picture 22"/>
          <p:cNvPicPr>
            <a:picLocks noChangeAspect="1"/>
          </p:cNvPicPr>
          <p:nvPr/>
        </p:nvPicPr>
        <p:blipFill>
          <a:blip r:embed="rId2"/>
          <a:stretch>
            <a:fillRect/>
          </a:stretch>
        </p:blipFill>
        <p:spPr>
          <a:xfrm>
            <a:off x="650241" y="1122947"/>
            <a:ext cx="11106150" cy="945557"/>
          </a:xfrm>
          <a:prstGeom prst="rect">
            <a:avLst/>
          </a:prstGeom>
        </p:spPr>
      </p:pic>
      <p:sp>
        <p:nvSpPr>
          <p:cNvPr id="30" name="Title 1"/>
          <p:cNvSpPr txBox="1">
            <a:spLocks/>
          </p:cNvSpPr>
          <p:nvPr/>
        </p:nvSpPr>
        <p:spPr>
          <a:xfrm>
            <a:off x="10611955" y="2658021"/>
            <a:ext cx="592226" cy="453520"/>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pic>
        <p:nvPicPr>
          <p:cNvPr id="31" name="Picture 30"/>
          <p:cNvPicPr>
            <a:picLocks noChangeAspect="1"/>
          </p:cNvPicPr>
          <p:nvPr/>
        </p:nvPicPr>
        <p:blipFill rotWithShape="1">
          <a:blip r:embed="rId3"/>
          <a:srcRect l="16" r="72746"/>
          <a:stretch/>
        </p:blipFill>
        <p:spPr>
          <a:xfrm>
            <a:off x="639011" y="2489130"/>
            <a:ext cx="3149600" cy="1537126"/>
          </a:xfrm>
          <a:prstGeom prst="rect">
            <a:avLst/>
          </a:prstGeom>
        </p:spPr>
      </p:pic>
      <p:pic>
        <p:nvPicPr>
          <p:cNvPr id="32" name="Picture 31"/>
          <p:cNvPicPr>
            <a:picLocks noChangeAspect="1"/>
          </p:cNvPicPr>
          <p:nvPr/>
        </p:nvPicPr>
        <p:blipFill rotWithShape="1">
          <a:blip r:embed="rId3"/>
          <a:srcRect l="26695" r="57010"/>
          <a:stretch/>
        </p:blipFill>
        <p:spPr>
          <a:xfrm>
            <a:off x="639011" y="4261208"/>
            <a:ext cx="1884218" cy="1537126"/>
          </a:xfrm>
          <a:prstGeom prst="rect">
            <a:avLst/>
          </a:prstGeom>
        </p:spPr>
      </p:pic>
      <p:pic>
        <p:nvPicPr>
          <p:cNvPr id="33" name="Picture 32"/>
          <p:cNvPicPr>
            <a:picLocks noChangeAspect="1"/>
          </p:cNvPicPr>
          <p:nvPr/>
        </p:nvPicPr>
        <p:blipFill rotWithShape="1">
          <a:blip r:embed="rId3"/>
          <a:srcRect l="81611"/>
          <a:stretch/>
        </p:blipFill>
        <p:spPr>
          <a:xfrm>
            <a:off x="8397538" y="2489130"/>
            <a:ext cx="2126362" cy="1537126"/>
          </a:xfrm>
          <a:prstGeom prst="rect">
            <a:avLst/>
          </a:prstGeom>
        </p:spPr>
      </p:pic>
      <p:pic>
        <p:nvPicPr>
          <p:cNvPr id="34" name="Picture 33"/>
          <p:cNvPicPr>
            <a:picLocks noChangeAspect="1"/>
          </p:cNvPicPr>
          <p:nvPr/>
        </p:nvPicPr>
        <p:blipFill rotWithShape="1">
          <a:blip r:embed="rId3"/>
          <a:srcRect l="62617" r="18212"/>
          <a:stretch/>
        </p:blipFill>
        <p:spPr>
          <a:xfrm>
            <a:off x="4961620" y="4261208"/>
            <a:ext cx="2216727" cy="1537126"/>
          </a:xfrm>
          <a:prstGeom prst="rect">
            <a:avLst/>
          </a:prstGeom>
        </p:spPr>
      </p:pic>
      <p:pic>
        <p:nvPicPr>
          <p:cNvPr id="35" name="Picture 34"/>
          <p:cNvPicPr>
            <a:picLocks noChangeAspect="1"/>
          </p:cNvPicPr>
          <p:nvPr/>
        </p:nvPicPr>
        <p:blipFill rotWithShape="1">
          <a:blip r:embed="rId3"/>
          <a:srcRect l="43606" r="36823"/>
          <a:stretch/>
        </p:blipFill>
        <p:spPr>
          <a:xfrm>
            <a:off x="4961620" y="2489130"/>
            <a:ext cx="2262909" cy="1537126"/>
          </a:xfrm>
          <a:prstGeom prst="rect">
            <a:avLst/>
          </a:prstGeom>
        </p:spPr>
      </p:pic>
      <p:sp>
        <p:nvSpPr>
          <p:cNvPr id="36" name="Title 1"/>
          <p:cNvSpPr txBox="1">
            <a:spLocks/>
          </p:cNvSpPr>
          <p:nvPr/>
        </p:nvSpPr>
        <p:spPr>
          <a:xfrm>
            <a:off x="3842950" y="3387504"/>
            <a:ext cx="605905" cy="453521"/>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37" name="Title 1"/>
          <p:cNvSpPr txBox="1">
            <a:spLocks/>
          </p:cNvSpPr>
          <p:nvPr/>
        </p:nvSpPr>
        <p:spPr>
          <a:xfrm>
            <a:off x="7295649" y="3286369"/>
            <a:ext cx="605905" cy="467532"/>
          </a:xfrm>
          <a:prstGeom prst="rect">
            <a:avLst/>
          </a:prstGeom>
          <a:solidFill>
            <a:schemeClr val="tx1"/>
          </a:solidFill>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38" name="Title 1"/>
          <p:cNvSpPr txBox="1">
            <a:spLocks/>
          </p:cNvSpPr>
          <p:nvPr/>
        </p:nvSpPr>
        <p:spPr>
          <a:xfrm>
            <a:off x="7266403" y="5214743"/>
            <a:ext cx="605905" cy="453521"/>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39" name="Title 1"/>
          <p:cNvSpPr txBox="1">
            <a:spLocks/>
          </p:cNvSpPr>
          <p:nvPr/>
        </p:nvSpPr>
        <p:spPr>
          <a:xfrm>
            <a:off x="10611955" y="3262137"/>
            <a:ext cx="605905" cy="453521"/>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0" name="Title 1"/>
          <p:cNvSpPr txBox="1">
            <a:spLocks/>
          </p:cNvSpPr>
          <p:nvPr/>
        </p:nvSpPr>
        <p:spPr>
          <a:xfrm>
            <a:off x="2611285" y="4588586"/>
            <a:ext cx="592226" cy="453520"/>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1" name="Title 1"/>
          <p:cNvSpPr txBox="1">
            <a:spLocks/>
          </p:cNvSpPr>
          <p:nvPr/>
        </p:nvSpPr>
        <p:spPr>
          <a:xfrm>
            <a:off x="2611285" y="5099264"/>
            <a:ext cx="592226" cy="453520"/>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2" name="Title 1"/>
          <p:cNvSpPr txBox="1">
            <a:spLocks/>
          </p:cNvSpPr>
          <p:nvPr/>
        </p:nvSpPr>
        <p:spPr>
          <a:xfrm>
            <a:off x="7266402" y="4585066"/>
            <a:ext cx="592226" cy="453520"/>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3" name="Title 1"/>
          <p:cNvSpPr txBox="1">
            <a:spLocks/>
          </p:cNvSpPr>
          <p:nvPr/>
        </p:nvSpPr>
        <p:spPr>
          <a:xfrm>
            <a:off x="7295649" y="2711336"/>
            <a:ext cx="592226" cy="453520"/>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I15</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
        <p:nvSpPr>
          <p:cNvPr id="44" name="Title 1"/>
          <p:cNvSpPr txBox="1">
            <a:spLocks/>
          </p:cNvSpPr>
          <p:nvPr/>
        </p:nvSpPr>
        <p:spPr>
          <a:xfrm>
            <a:off x="3842950" y="2804172"/>
            <a:ext cx="605905" cy="453521"/>
          </a:xfrm>
          <a:prstGeom prst="rect">
            <a:avLst/>
          </a:prstGeom>
          <a:solidFill>
            <a:schemeClr val="tx1"/>
          </a:solidFill>
        </p:spPr>
        <p:txBody>
          <a:bodyPr vert="horz" lIns="91440" tIns="45720" rIns="91440" bIns="45720" rtlCol="0" anchor="ctr">
            <a:normAutofit lnSpcReduction="10000"/>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2400" dirty="0" smtClean="0">
                <a:solidFill>
                  <a:schemeClr val="bg1"/>
                </a:solidFill>
                <a:latin typeface="Times New Roman" panose="02020603050405020304" pitchFamily="18" charset="0"/>
                <a:cs typeface="Times New Roman" panose="02020603050405020304" pitchFamily="18" charset="0"/>
              </a:rPr>
              <a:t>I14</a:t>
            </a:r>
            <a:endParaRPr lang="fa-IR" sz="24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73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287</TotalTime>
  <Words>539</Words>
  <Application>Microsoft Office PowerPoint</Application>
  <PresentationFormat>Widescreen</PresentationFormat>
  <Paragraphs>112</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 Nazanin</vt:lpstr>
      <vt:lpstr>Calibri</vt:lpstr>
      <vt:lpstr>Century Gothic</vt:lpstr>
      <vt:lpstr>Times New Roman</vt:lpstr>
      <vt:lpstr>Mesh</vt:lpstr>
      <vt:lpstr>  A fuzzy rule-based industry 4.0 maturity model for operations and supply chain management </vt:lpstr>
      <vt:lpstr>نکات مهم طراحی</vt:lpstr>
      <vt:lpstr>نکات مهم طراحی</vt:lpstr>
      <vt:lpstr>نکات مهم طراحی</vt:lpstr>
      <vt:lpstr>نکات مهم طراحی</vt:lpstr>
      <vt:lpstr>نکات مهم طراحی</vt:lpstr>
      <vt:lpstr>نکات مهم طراحی</vt:lpstr>
      <vt:lpstr>نوشتن قانون برای POM - Maintenance</vt:lpstr>
      <vt:lpstr>لیبل گذاری موارد مربوط به وردی های I14 و I15</vt:lpstr>
      <vt:lpstr>لیبل گذاری موارد مربوط به وردی های I14 و I15</vt:lpstr>
      <vt:lpstr>لیبل گذاری موارد مربوط به وردی های I14 و I15</vt:lpstr>
      <vt:lpstr>قانون های بخش Maintenance</vt:lpstr>
      <vt:lpstr>قانون های بخش Maintenance</vt:lpstr>
      <vt:lpstr>پیاده سازی اولیه در Matlab</vt:lpstr>
      <vt:lpstr>پیاده سازی اولیه در Matlab</vt:lpstr>
      <vt:lpstr>پیاده سازی اولیه در Matlab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121</cp:revision>
  <dcterms:created xsi:type="dcterms:W3CDTF">2022-01-13T08:37:56Z</dcterms:created>
  <dcterms:modified xsi:type="dcterms:W3CDTF">2022-01-17T10:43:56Z</dcterms:modified>
</cp:coreProperties>
</file>