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Relationship Id="rId2" Type="http://schemas.openxmlformats.org/package/2006/relationships/metadata/thumbnail" Target="docProps/thumbnail.jpeg"></Relationship><Relationship Id="rId3" Type="http://schemas.openxmlformats.org/officeDocument/2006/relationships/officeDocument" Target="ppt/presentation.xml"></Relationship><Relationship Id="rId4" Type="http://schemas.openxmlformats.org/officeDocument/2006/relationships/extended-properties" Target="docProps/app.xml"></Relationship><Relationship Id="rId5" Type="http://www.infraware.co.kr/2012/infrawarePen" Target="docProps/infrawarePen.xml"></Relationship></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
  </p:sldMasterIdLst>
  <p:sldIdLst>
    <p:sldId id="256" r:id="rId6"/>
    <p:sldId id="257" r:id="rId7"/>
    <p:sldId id="258" r:id="rId8"/>
    <p:sldId id="259" r:id="rId9"/>
    <p:sldId id="260" r:id="rId10"/>
    <p:sldId id="261" r:id="rId11"/>
    <p:sldId id="262" r:id="rId12"/>
    <p:sldId id="263" r:id="rId13"/>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1" autoAdjust="0"/>
    <p:restoredTop sz="94624" autoAdjust="0"/>
  </p:normalViewPr>
  <p:slideViewPr>
    <p:cSldViewPr>
      <p:cViewPr varScale="1">
        <p:scale>
          <a:sx n="69" d="100"/>
          <a:sy n="69" d="100"/>
        </p:scale>
        <p:origin x="-552" y="-102"/>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8028800" cy="780288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2" Type="http://schemas.openxmlformats.org/officeDocument/2006/relationships/theme" Target="theme/theme1.xml"></Relationship><Relationship Id="rId3" Type="http://schemas.openxmlformats.org/officeDocument/2006/relationships/slideMaster" Target="slideMasters/slideMaster1.xml"></Relationship><Relationship Id="rId4" Type="http://schemas.openxmlformats.org/officeDocument/2006/relationships/viewProps" Target="viewProps.xml"></Relationship><Relationship Id="rId5" Type="http://schemas.openxmlformats.org/officeDocument/2006/relationships/presProps" Target="presProps.xml"></Relationship><Relationship Id="rId6" Type="http://schemas.openxmlformats.org/officeDocument/2006/relationships/slide" Target="slides/slide1.xml"></Relationship><Relationship Id="rId7" Type="http://schemas.openxmlformats.org/officeDocument/2006/relationships/slide" Target="slides/slide2.xml"></Relationship><Relationship Id="rId8" Type="http://schemas.openxmlformats.org/officeDocument/2006/relationships/slide" Target="slides/slide3.xml"></Relationship><Relationship Id="rId9" Type="http://schemas.openxmlformats.org/officeDocument/2006/relationships/slide" Target="slides/slide4.xml"></Relationship><Relationship Id="rId10" Type="http://schemas.openxmlformats.org/officeDocument/2006/relationships/slide" Target="slides/slide5.xml"></Relationship><Relationship Id="rId11" Type="http://schemas.openxmlformats.org/officeDocument/2006/relationships/slide" Target="slides/slide6.xml"></Relationship><Relationship Id="rId12" Type="http://schemas.openxmlformats.org/officeDocument/2006/relationships/slide" Target="slides/slide7.xml"></Relationship><Relationship Id="rId13" Type="http://schemas.openxmlformats.org/officeDocument/2006/relationships/slide" Target="slides/slide8.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AEE7A4B-24B7-4710-9FD2-388FBB66BE82}" type="datetimeFigureOut">
              <a:rPr lang="en-US" smtClean="0"/>
              <a:pPr/>
              <a:t>2/20/2017</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D958BA8-AB17-4BF9-A78A-B15CC22492C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E7A4B-24B7-4710-9FD2-388FBB66BE82}"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58BA8-AB17-4BF9-A78A-B15CC22492C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E7A4B-24B7-4710-9FD2-388FBB66BE82}"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58BA8-AB17-4BF9-A78A-B15CC22492C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AEE7A4B-24B7-4710-9FD2-388FBB66BE82}" type="datetimeFigureOut">
              <a:rPr lang="en-US" smtClean="0"/>
              <a:pPr/>
              <a:t>2/20/2017</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9D958BA8-AB17-4BF9-A78A-B15CC22492C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AEE7A4B-24B7-4710-9FD2-388FBB66BE82}" type="datetimeFigureOut">
              <a:rPr lang="en-US" smtClean="0"/>
              <a:pPr/>
              <a:t>2/20/2017</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9D958BA8-AB17-4BF9-A78A-B15CC22492C9}"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AEE7A4B-24B7-4710-9FD2-388FBB66BE82}" type="datetimeFigureOut">
              <a:rPr lang="en-US" smtClean="0"/>
              <a:pPr/>
              <a:t>2/20/2017</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9D958BA8-AB17-4BF9-A78A-B15CC22492C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AEE7A4B-24B7-4710-9FD2-388FBB66BE82}" type="datetimeFigureOut">
              <a:rPr lang="en-US" smtClean="0"/>
              <a:pPr/>
              <a:t>2/20/2017</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D958BA8-AB17-4BF9-A78A-B15CC22492C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EE7A4B-24B7-4710-9FD2-388FBB66BE82}" type="datetimeFigureOut">
              <a:rPr lang="en-US" smtClean="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958BA8-AB17-4BF9-A78A-B15CC22492C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AEE7A4B-24B7-4710-9FD2-388FBB66BE82}" type="datetimeFigureOut">
              <a:rPr lang="en-US" smtClean="0"/>
              <a:pPr/>
              <a:t>2/20/2017</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9D958BA8-AB17-4BF9-A78A-B15CC22492C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AEE7A4B-24B7-4710-9FD2-388FBB66BE82}" type="datetimeFigureOut">
              <a:rPr lang="en-US" smtClean="0"/>
              <a:pPr/>
              <a:t>2/20/2017</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D958BA8-AB17-4BF9-A78A-B15CC22492C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AEE7A4B-24B7-4710-9FD2-388FBB66BE82}" type="datetimeFigureOut">
              <a:rPr lang="en-US" smtClean="0"/>
              <a:pPr/>
              <a:t>2/20/2017</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D958BA8-AB17-4BF9-A78A-B15CC22492C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AEE7A4B-24B7-4710-9FD2-388FBB66BE82}" type="datetimeFigureOut">
              <a:rPr lang="en-US" smtClean="0"/>
              <a:pPr/>
              <a:t>2/20/2017</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D958BA8-AB17-4BF9-A78A-B15CC22492C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05000"/>
            <a:ext cx="7543800" cy="3733800"/>
          </a:xfrm>
        </p:spPr>
        <p:txBody>
          <a:bodyPr>
            <a:normAutofit fontScale="92500" lnSpcReduction="20000"/>
          </a:bodyPr>
          <a:lstStyle/>
          <a:p>
            <a:pPr algn="l"/>
            <a:r>
              <a:rPr lang="en-US"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ndale Sans" pitchFamily="34" charset="0"/>
              </a:rPr>
              <a:t>Team Members</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dale Sans" pitchFamily="34" charset="0"/>
              </a:rPr>
              <a:t>	</a:t>
            </a:r>
          </a:p>
          <a:p>
            <a:endParaRPr lang="en-US" sz="2000" dirty="0" smtClean="0">
              <a:ln w="18415" cmpd="sng">
                <a:solidFill>
                  <a:schemeClr val="tx1">
                    <a:lumMod val="95000"/>
                    <a:lumOff val="5000"/>
                  </a:schemeClr>
                </a:solidFill>
                <a:prstDash val="solid"/>
              </a:ln>
              <a:solidFill>
                <a:sysClr val="windowText" lastClr="000000"/>
              </a:solidFill>
              <a:effectLst>
                <a:outerShdw blurRad="63500" dir="3600000" algn="tl" rotWithShape="0">
                  <a:srgbClr val="000000">
                    <a:alpha val="70000"/>
                  </a:srgbClr>
                </a:outerShdw>
              </a:effectLst>
              <a:latin typeface="Bookman Old Style" pitchFamily="18" charset="0"/>
            </a:endParaRPr>
          </a:p>
          <a:p>
            <a:pPr algn="l"/>
            <a:r>
              <a:rPr lang="en-US" sz="2000" b="1" dirty="0" smtClean="0">
                <a:solidFill>
                  <a:schemeClr val="tx1"/>
                </a:solidFill>
                <a:latin typeface="Century Gothic" pitchFamily="34" charset="0"/>
              </a:rPr>
              <a:t>                       K.S.T. ARUN</a:t>
            </a:r>
          </a:p>
          <a:p>
            <a:pPr algn="l"/>
            <a:r>
              <a:rPr lang="en-US" sz="2000" b="1" dirty="0" smtClean="0">
                <a:solidFill>
                  <a:schemeClr val="tx1"/>
                </a:solidFill>
                <a:latin typeface="Century Gothic" pitchFamily="34" charset="0"/>
              </a:rPr>
              <a:t>                       D.HIRRANGANDHI</a:t>
            </a:r>
          </a:p>
          <a:p>
            <a:pPr algn="l"/>
            <a:r>
              <a:rPr lang="en-US" sz="2000" b="1" dirty="0" smtClean="0">
                <a:solidFill>
                  <a:schemeClr val="tx1"/>
                </a:solidFill>
                <a:latin typeface="Century Gothic" pitchFamily="34" charset="0"/>
              </a:rPr>
              <a:t>                       A.SUDARSHAN</a:t>
            </a:r>
          </a:p>
          <a:p>
            <a:pPr algn="l"/>
            <a:r>
              <a:rPr lang="en-US" sz="2000" b="1" dirty="0" smtClean="0">
                <a:solidFill>
                  <a:schemeClr val="tx1"/>
                </a:solidFill>
                <a:latin typeface="Century Gothic" pitchFamily="34" charset="0"/>
              </a:rPr>
              <a:t>                       M.SURYA PRABHAHARAN</a:t>
            </a:r>
          </a:p>
          <a:p>
            <a:pPr algn="l"/>
            <a:r>
              <a:rPr lang="en-US" sz="2000" b="1" dirty="0" smtClean="0">
                <a:solidFill>
                  <a:schemeClr val="tx1"/>
                </a:solidFill>
                <a:latin typeface="Century Gothic" pitchFamily="34" charset="0"/>
              </a:rPr>
              <a:t>                                                                                  CSE-A(I YEAR)</a:t>
            </a:r>
          </a:p>
          <a:p>
            <a:pPr algn="l"/>
            <a:endParaRPr lang="en-US" sz="2000" b="1" dirty="0" smtClean="0">
              <a:solidFill>
                <a:schemeClr val="tx1"/>
              </a:solidFill>
              <a:latin typeface="Century Gothic" pitchFamily="34" charset="0"/>
            </a:endParaRPr>
          </a:p>
          <a:p>
            <a:pPr algn="l"/>
            <a:endPar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Century Gothic" pitchFamily="34" charset="0"/>
            </a:endParaRPr>
          </a:p>
          <a:p>
            <a:pPr algn="l"/>
            <a:r>
              <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Century Gothic" pitchFamily="34" charset="0"/>
              </a:rPr>
              <a:t>Internal guide: </a:t>
            </a:r>
            <a:r>
              <a:rPr lang="en-US" sz="2000" b="1" dirty="0" smtClean="0">
                <a:solidFill>
                  <a:schemeClr val="tx1"/>
                </a:solidFill>
                <a:latin typeface="Century Gothic" pitchFamily="34" charset="0"/>
              </a:rPr>
              <a:t> </a:t>
            </a:r>
            <a:r>
              <a:rPr lang="en-US" sz="2000" b="1" dirty="0" err="1" smtClean="0">
                <a:solidFill>
                  <a:schemeClr val="tx1"/>
                </a:solidFill>
                <a:latin typeface="Century Gothic" pitchFamily="34" charset="0"/>
              </a:rPr>
              <a:t>Mrs.S.SARANYA</a:t>
            </a:r>
            <a:r>
              <a:rPr lang="en-US" sz="2000" b="1" dirty="0" smtClean="0">
                <a:solidFill>
                  <a:schemeClr val="tx1"/>
                </a:solidFill>
                <a:latin typeface="Century Gothic" pitchFamily="34" charset="0"/>
              </a:rPr>
              <a:t>.</a:t>
            </a:r>
          </a:p>
          <a:p>
            <a:pPr algn="l"/>
            <a:r>
              <a:rPr lang="en-US" sz="2000" b="1" dirty="0" smtClean="0">
                <a:solidFill>
                  <a:schemeClr val="tx1"/>
                </a:solidFill>
                <a:latin typeface="Century Gothic" pitchFamily="34" charset="0"/>
              </a:rPr>
              <a:t>                                                       </a:t>
            </a:r>
          </a:p>
          <a:p>
            <a:pPr algn="l"/>
            <a:r>
              <a:rPr lang="en-US" sz="2000" b="1" dirty="0">
                <a:solidFill>
                  <a:schemeClr val="tx1"/>
                </a:solidFill>
                <a:latin typeface="Bookman Old Style" pitchFamily="18" charset="0"/>
              </a:rPr>
              <a:t> </a:t>
            </a:r>
            <a:r>
              <a:rPr lang="en-US" sz="2000" b="1" dirty="0" smtClean="0">
                <a:solidFill>
                  <a:schemeClr val="tx1"/>
                </a:solidFill>
                <a:latin typeface="Bookman Old Style" pitchFamily="18" charset="0"/>
              </a:rPr>
              <a:t>                                                         </a:t>
            </a:r>
            <a:endParaRPr lang="en-US" sz="1300" b="1" dirty="0" smtClean="0">
              <a:solidFill>
                <a:schemeClr val="tx1"/>
              </a:solidFill>
              <a:latin typeface="Andale Sans" pitchFamily="34" charset="0"/>
            </a:endParaRPr>
          </a:p>
          <a:p>
            <a:pPr algn="l"/>
            <a:r>
              <a:rPr lang="en-US" sz="2000" b="1" dirty="0">
                <a:solidFill>
                  <a:schemeClr val="tx1"/>
                </a:solidFill>
                <a:latin typeface="DigifaceWide" pitchFamily="2" charset="0"/>
              </a:rPr>
              <a:t> </a:t>
            </a:r>
            <a:r>
              <a:rPr lang="en-US" sz="2000" b="1" dirty="0" smtClean="0">
                <a:solidFill>
                  <a:schemeClr val="tx1"/>
                </a:solidFill>
                <a:latin typeface="DigifaceWide" pitchFamily="2" charset="0"/>
              </a:rPr>
              <a:t>                                              </a:t>
            </a:r>
            <a:endParaRPr lang="en-US" sz="2000" b="1" dirty="0">
              <a:solidFill>
                <a:schemeClr val="tx1"/>
              </a:solidFill>
              <a:latin typeface="DigifaceWide" pitchFamily="2" charset="0"/>
            </a:endParaRPr>
          </a:p>
          <a:p>
            <a:pPr algn="l"/>
            <a:r>
              <a:rPr lang="en-US" sz="2000" dirty="0" smtClean="0">
                <a:solidFill>
                  <a:schemeClr val="tx1"/>
                </a:solidFill>
                <a:latin typeface="Bookman Old Style" pitchFamily="18" charset="0"/>
              </a:rPr>
              <a:t>                         </a:t>
            </a:r>
            <a:endParaRPr lang="en-US" sz="2000" dirty="0">
              <a:solidFill>
                <a:schemeClr val="tx1"/>
              </a:solidFill>
              <a:latin typeface="Bookman Old Style" pitchFamily="18" charset="0"/>
            </a:endParaRPr>
          </a:p>
        </p:txBody>
      </p:sp>
      <p:sp>
        <p:nvSpPr>
          <p:cNvPr id="4" name="Rectangle 3"/>
          <p:cNvSpPr/>
          <p:nvPr/>
        </p:nvSpPr>
        <p:spPr>
          <a:xfrm>
            <a:off x="1524000" y="304800"/>
            <a:ext cx="634436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Matrix Calculator</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1569660"/>
          </a:xfrm>
          <a:prstGeom prst="rect">
            <a:avLst/>
          </a:prstGeom>
          <a:noFill/>
        </p:spPr>
        <p:txBody>
          <a:bodyPr wrap="square" rtlCol="0">
            <a:spAutoFit/>
          </a:bodyPr>
          <a:lstStyle/>
          <a:p>
            <a:r>
              <a:rPr lang="en-US" sz="2400" b="1" u="sng" dirty="0"/>
              <a:t>Objective:</a:t>
            </a:r>
            <a:endParaRPr lang="en-US" sz="2400" dirty="0"/>
          </a:p>
          <a:p>
            <a:r>
              <a:rPr lang="en-US" dirty="0" smtClean="0"/>
              <a:t>             </a:t>
            </a:r>
          </a:p>
          <a:p>
            <a:r>
              <a:rPr lang="en-US" dirty="0" smtClean="0"/>
              <a:t>         To find the type of a matrix, to verify the properties of matrix and to do various matrix calculations.</a:t>
            </a:r>
          </a:p>
          <a:p>
            <a:r>
              <a:rPr lang="en-US" dirty="0" smtClean="0"/>
              <a:t>         We are newly introducing challenge for users.</a:t>
            </a:r>
          </a:p>
        </p:txBody>
      </p:sp>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381000"/>
            <a:ext cx="78486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Calibri" pitchFamily="34" charset="0"/>
                <a:ea typeface="Calibri" pitchFamily="34" charset="0"/>
                <a:cs typeface="Latha" pitchFamily="34" charset="0"/>
              </a:rPr>
              <a:t>Existing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Latha"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Latha" pitchFamily="34" charset="0"/>
              </a:rPr>
              <a:t>                     </a:t>
            </a:r>
            <a:r>
              <a:rPr lang="en-US" sz="2000" dirty="0" smtClean="0">
                <a:latin typeface="Century Gothic" pitchFamily="34" charset="0"/>
                <a:ea typeface="Calibri" pitchFamily="34" charset="0"/>
                <a:cs typeface="Latha" pitchFamily="34" charset="0"/>
              </a:rPr>
              <a:t>We cannot find the type and verify the properties of matrix.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entury Gothic" pitchFamily="34" charset="0"/>
                <a:ea typeface="Calibri" pitchFamily="34" charset="0"/>
                <a:cs typeface="Latha" pitchFamily="34" charset="0"/>
              </a:rPr>
              <a:t>                 We</a:t>
            </a:r>
            <a:r>
              <a:rPr kumimoji="0" lang="en-US" sz="2000" b="0" i="0" u="none" strike="noStrike" cap="none" normalizeH="0" dirty="0" smtClean="0">
                <a:ln>
                  <a:noFill/>
                </a:ln>
                <a:solidFill>
                  <a:schemeClr val="tx1"/>
                </a:solidFill>
                <a:effectLst/>
                <a:latin typeface="Century Gothic" pitchFamily="34" charset="0"/>
                <a:ea typeface="Calibri" pitchFamily="34" charset="0"/>
                <a:cs typeface="Latha" pitchFamily="34" charset="0"/>
              </a:rPr>
              <a:t> are also unable to reduce the equation from quadratic form to canonical form.</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baseline="0" dirty="0" smtClean="0">
                <a:latin typeface="Century Gothic" pitchFamily="34" charset="0"/>
                <a:ea typeface="Calibri" pitchFamily="34" charset="0"/>
                <a:cs typeface="Latha" pitchFamily="34" charset="0"/>
              </a:rPr>
              <a:t>                  This challenge is not done by anyone.</a:t>
            </a:r>
            <a:endParaRPr kumimoji="0" lang="en-US" sz="2000" b="0" i="0" u="none" strike="noStrike" cap="none" normalizeH="0" baseline="0" dirty="0" smtClean="0">
              <a:ln>
                <a:noFill/>
              </a:ln>
              <a:solidFill>
                <a:schemeClr val="tx1"/>
              </a:solidFill>
              <a:effectLst/>
              <a:latin typeface="Century Gothic" pitchFamily="34" charset="0"/>
              <a:ea typeface="Calibri" pitchFamily="34" charset="0"/>
              <a:cs typeface="Latha" pitchFamily="34" charset="0"/>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52400"/>
            <a:ext cx="8382000"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Calibri" pitchFamily="34" charset="0"/>
                <a:ea typeface="Calibri" pitchFamily="34" charset="0"/>
                <a:cs typeface="Latha" pitchFamily="34" charset="0"/>
              </a:rPr>
              <a:t>Proposed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Latha" pitchFamily="34" charset="0"/>
              </a:rPr>
              <a:t>                                   </a:t>
            </a:r>
          </a:p>
          <a:p>
            <a:pPr marL="0" marR="0" lvl="0" indent="0" algn="just" defTabSz="914400" rtl="0" eaLnBrk="0" fontAlgn="base" latinLnBrk="0" hangingPunct="0">
              <a:lnSpc>
                <a:spcPct val="100000"/>
              </a:lnSpc>
              <a:spcBef>
                <a:spcPct val="0"/>
              </a:spcBef>
              <a:spcAft>
                <a:spcPct val="0"/>
              </a:spcAft>
              <a:buClr>
                <a:srgbClr val="00B050"/>
              </a:buClr>
              <a:buSzPct val="120000"/>
              <a:tabLst/>
            </a:pPr>
            <a:r>
              <a:rPr kumimoji="0" lang="en-US" b="0" i="0" u="none" strike="noStrike" cap="none" normalizeH="0" dirty="0" smtClean="0">
                <a:ln>
                  <a:noFill/>
                </a:ln>
                <a:solidFill>
                  <a:schemeClr val="tx1"/>
                </a:solidFill>
                <a:effectLst/>
                <a:cs typeface="Arial" pitchFamily="34" charset="0"/>
              </a:rPr>
              <a:t>                     In the proposed system, we can find the type of a matrix and verify the properties of matrix and do various matrix calculations.</a:t>
            </a:r>
          </a:p>
          <a:p>
            <a:pPr marL="0" marR="0" lvl="0" indent="0" algn="just" defTabSz="914400" rtl="0" eaLnBrk="0" fontAlgn="base" latinLnBrk="0" hangingPunct="0">
              <a:lnSpc>
                <a:spcPct val="100000"/>
              </a:lnSpc>
              <a:spcBef>
                <a:spcPct val="0"/>
              </a:spcBef>
              <a:spcAft>
                <a:spcPct val="0"/>
              </a:spcAft>
              <a:buClr>
                <a:srgbClr val="00B050"/>
              </a:buClr>
              <a:buSzPct val="120000"/>
              <a:tabLst/>
            </a:pPr>
            <a:r>
              <a:rPr lang="en-US" baseline="0" dirty="0" smtClean="0">
                <a:cs typeface="Arial" pitchFamily="34" charset="0"/>
              </a:rPr>
              <a:t>                     This</a:t>
            </a:r>
            <a:r>
              <a:rPr lang="en-US" dirty="0" smtClean="0">
                <a:cs typeface="Arial" pitchFamily="34" charset="0"/>
              </a:rPr>
              <a:t> challenge concept is used to test the person’s capability in matrix.</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ransition spd="med">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14400"/>
            <a:ext cx="7848600" cy="1138773"/>
          </a:xfrm>
          <a:prstGeom prst="rect">
            <a:avLst/>
          </a:prstGeom>
          <a:noFill/>
        </p:spPr>
        <p:txBody>
          <a:bodyPr wrap="square" rtlCol="0">
            <a:spAutoFit/>
          </a:bodyPr>
          <a:lstStyle/>
          <a:p>
            <a:r>
              <a:rPr lang="en-US" sz="2400" b="1" u="sng" dirty="0" smtClean="0">
                <a:latin typeface="+mj-lt"/>
              </a:rPr>
              <a:t>Domain</a:t>
            </a:r>
            <a:r>
              <a:rPr lang="en-US" sz="2400" b="1" u="sng" dirty="0" smtClean="0"/>
              <a:t> : </a:t>
            </a:r>
          </a:p>
          <a:p>
            <a:endParaRPr lang="en-US" sz="2400" b="1" u="sng" dirty="0" smtClean="0"/>
          </a:p>
          <a:p>
            <a:r>
              <a:rPr lang="en-US" dirty="0" smtClean="0">
                <a:latin typeface="+mj-lt"/>
              </a:rPr>
              <a:t>Language used :  C</a:t>
            </a:r>
            <a:endParaRPr lang="en-US" b="1" u="sng" dirty="0"/>
          </a:p>
        </p:txBody>
      </p:sp>
    </p:spTree>
  </p:cSld>
  <p:clrMapOvr>
    <a:masterClrMapping/>
  </p:clrMapOvr>
  <p:transition spd="med">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33400" y="1219200"/>
            <a:ext cx="701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3543300" y="8763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2324100" y="15621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4381500" y="15621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191294" y="1561306"/>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228600"/>
            <a:ext cx="2819400" cy="369332"/>
          </a:xfrm>
          <a:prstGeom prst="rect">
            <a:avLst/>
          </a:prstGeom>
          <a:noFill/>
        </p:spPr>
        <p:txBody>
          <a:bodyPr wrap="square" rtlCol="0">
            <a:spAutoFit/>
          </a:bodyPr>
          <a:lstStyle/>
          <a:p>
            <a:r>
              <a:rPr lang="en-US" dirty="0" smtClean="0"/>
              <a:t>    MATRIX CALCULATOR</a:t>
            </a:r>
            <a:endParaRPr lang="en-US" dirty="0"/>
          </a:p>
        </p:txBody>
      </p:sp>
      <p:sp>
        <p:nvSpPr>
          <p:cNvPr id="13" name="TextBox 12"/>
          <p:cNvSpPr txBox="1"/>
          <p:nvPr/>
        </p:nvSpPr>
        <p:spPr>
          <a:xfrm>
            <a:off x="0" y="1981200"/>
            <a:ext cx="1828800" cy="3416320"/>
          </a:xfrm>
          <a:prstGeom prst="rect">
            <a:avLst/>
          </a:prstGeom>
          <a:noFill/>
        </p:spPr>
        <p:txBody>
          <a:bodyPr wrap="square" rtlCol="0">
            <a:spAutoFit/>
          </a:bodyPr>
          <a:lstStyle/>
          <a:p>
            <a:r>
              <a:rPr lang="en-US" dirty="0" smtClean="0"/>
              <a:t> MATRIX TYPES</a:t>
            </a:r>
          </a:p>
          <a:p>
            <a:endParaRPr lang="en-US" dirty="0" smtClean="0"/>
          </a:p>
          <a:p>
            <a:r>
              <a:rPr lang="en-US" dirty="0" smtClean="0"/>
              <a:t>Here we are using ten types of matrix ,when the user enters the matrix the compiler says the type of the matrix.</a:t>
            </a:r>
          </a:p>
          <a:p>
            <a:endParaRPr lang="en-US" dirty="0"/>
          </a:p>
        </p:txBody>
      </p:sp>
      <p:sp>
        <p:nvSpPr>
          <p:cNvPr id="14" name="TextBox 13"/>
          <p:cNvSpPr txBox="1"/>
          <p:nvPr/>
        </p:nvSpPr>
        <p:spPr>
          <a:xfrm>
            <a:off x="1981200" y="2057400"/>
            <a:ext cx="1828800" cy="2585323"/>
          </a:xfrm>
          <a:prstGeom prst="rect">
            <a:avLst/>
          </a:prstGeom>
          <a:noFill/>
        </p:spPr>
        <p:txBody>
          <a:bodyPr wrap="square" rtlCol="0">
            <a:spAutoFit/>
          </a:bodyPr>
          <a:lstStyle/>
          <a:p>
            <a:r>
              <a:rPr lang="en-US" dirty="0" smtClean="0"/>
              <a:t>MATRIX CALCULATION</a:t>
            </a:r>
          </a:p>
          <a:p>
            <a:endParaRPr lang="en-US" dirty="0" smtClean="0"/>
          </a:p>
          <a:p>
            <a:r>
              <a:rPr lang="en-US" dirty="0" smtClean="0"/>
              <a:t>Here were are using seven types of calculation which the user wants to do.</a:t>
            </a:r>
            <a:endParaRPr lang="en-US" dirty="0"/>
          </a:p>
        </p:txBody>
      </p:sp>
      <p:sp>
        <p:nvSpPr>
          <p:cNvPr id="15" name="TextBox 14"/>
          <p:cNvSpPr txBox="1"/>
          <p:nvPr/>
        </p:nvSpPr>
        <p:spPr>
          <a:xfrm>
            <a:off x="3962400" y="2057400"/>
            <a:ext cx="2133600" cy="3970318"/>
          </a:xfrm>
          <a:prstGeom prst="rect">
            <a:avLst/>
          </a:prstGeom>
          <a:noFill/>
        </p:spPr>
        <p:txBody>
          <a:bodyPr wrap="square" rtlCol="0">
            <a:spAutoFit/>
          </a:bodyPr>
          <a:lstStyle/>
          <a:p>
            <a:r>
              <a:rPr lang="en-US" dirty="0" smtClean="0"/>
              <a:t>PROPERTIES OF MATRIX</a:t>
            </a:r>
          </a:p>
          <a:p>
            <a:endParaRPr lang="en-US" dirty="0"/>
          </a:p>
          <a:p>
            <a:r>
              <a:rPr lang="en-US" dirty="0" smtClean="0"/>
              <a:t>    Here we will prompt the users to choose a property of a Matrix and we will reflect the output whether the property is true or false  corresponding to the input .</a:t>
            </a:r>
            <a:endParaRPr lang="en-US" dirty="0"/>
          </a:p>
        </p:txBody>
      </p:sp>
      <p:cxnSp>
        <p:nvCxnSpPr>
          <p:cNvPr id="41" name="Straight Connector 40"/>
          <p:cNvCxnSpPr/>
          <p:nvPr/>
        </p:nvCxnSpPr>
        <p:spPr>
          <a:xfrm rot="5400000">
            <a:off x="7201694" y="1562100"/>
            <a:ext cx="685006" cy="794"/>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53200" y="2057400"/>
            <a:ext cx="2286000" cy="4247317"/>
          </a:xfrm>
          <a:prstGeom prst="rect">
            <a:avLst/>
          </a:prstGeom>
          <a:noFill/>
        </p:spPr>
        <p:txBody>
          <a:bodyPr wrap="square" rtlCol="0">
            <a:spAutoFit/>
          </a:bodyPr>
          <a:lstStyle/>
          <a:p>
            <a:r>
              <a:rPr lang="en-US" dirty="0" smtClean="0"/>
              <a:t>CHALLENGE</a:t>
            </a:r>
          </a:p>
          <a:p>
            <a:endParaRPr lang="en-US" dirty="0" smtClean="0"/>
          </a:p>
          <a:p>
            <a:r>
              <a:rPr lang="en-US" dirty="0" smtClean="0"/>
              <a:t>Here we are introducing a new concept when the user chosen this option the output window will show the random matrix and the user want to do the matrix calculation finally the window shows the correct answer and the time.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385" y="457200"/>
            <a:ext cx="8603615" cy="5715000"/>
          </a:xfrm>
        </p:spPr>
        <p:txBody>
          <a:bodyPr wrap="square" lIns="91440" tIns="45720" rIns="91440" bIns="45720" anchor="t">
            <a:normAutofit/>
          </a:bodyPr>
          <a:lstStyle/>
          <a:p>
            <a:pPr marL="0" indent="0" algn="l" defTabSz="914400" latinLnBrk="0">
              <a:lnSpc>
                <a:spcPct val="102000"/>
              </a:lnSpc>
              <a:spcBef>
                <a:spcPts val="0"/>
              </a:spcBef>
              <a:spcAft>
                <a:spcPts val="0"/>
              </a:spcAft>
              <a:buFontTx/>
              <a:buNone/>
            </a:pPr>
            <a:r>
              <a:rPr lang="en-US" altLang="ko-KR" sz="2000" dirty="0" smtClean="0" u="sng" b="1">
                <a:solidFill>
                  <a:srgbClr val="FFFFFF"/>
                </a:solidFill>
                <a:latin typeface="Aharoni" pitchFamily="0" charset="0"/>
              </a:rPr>
              <a:t>Flow of proposed system</a:t>
            </a:r>
            <a:endParaRPr lang="ko-KR" altLang="en-US" sz="2000" dirty="0" smtClean="0" u="sng" b="1">
              <a:latin typeface="Aharoni" pitchFamily="0" charset="0"/>
            </a:endParaRPr>
          </a:p>
          <a:p>
            <a:pPr marL="0" indent="0" algn="l" defTabSz="914400" latinLnBrk="0">
              <a:lnSpc>
                <a:spcPct val="102000"/>
              </a:lnSpc>
              <a:spcBef>
                <a:spcPts val="0"/>
              </a:spcBef>
              <a:spcAft>
                <a:spcPts val="0"/>
              </a:spcAft>
              <a:buFontTx/>
              <a:buNone/>
            </a:pPr>
            <a:endParaRPr lang="ko-KR" altLang="en-US" sz="2000" dirty="0" smtClean="0" u="sng" b="1">
              <a:latin typeface="Aharoni" pitchFamily="0" charset="0"/>
            </a:endParaRPr>
          </a:p>
          <a:p>
            <a:pPr marL="0" indent="0" algn="l" defTabSz="914400" latinLnBrk="0">
              <a:lnSpc>
                <a:spcPct val="102000"/>
              </a:lnSpc>
              <a:spcBef>
                <a:spcPts val="0"/>
              </a:spcBef>
              <a:spcAft>
                <a:spcPts val="0"/>
              </a:spcAft>
              <a:buFontTx/>
              <a:buNone/>
            </a:pPr>
            <a:r>
              <a:rPr lang="en-US" altLang="ko-KR" sz="2000" dirty="0" smtClean="0" u="sng" b="1">
                <a:solidFill>
                  <a:srgbClr val="FFFFFF"/>
                </a:solidFill>
                <a:latin typeface="Aharoni" pitchFamily="0" charset="0"/>
              </a:rPr>
              <a:t>                              </a:t>
            </a:r>
            <a:endParaRPr lang="ko-KR" altLang="en-US" sz="2000" dirty="0" smtClean="0" u="sng" b="1">
              <a:latin typeface="Aharoni" pitchFamily="0" charset="0"/>
            </a:endParaRPr>
          </a:p>
        </p:txBody>
      </p:sp>
      <p:sp>
        <p:nvSpPr>
          <p:cNvPr id="4" name="Rectangle 3"/>
          <p:cNvSpPr/>
          <p:nvPr/>
        </p:nvSpPr>
        <p:spPr>
          <a:xfrm>
            <a:off x="2895600" y="990600"/>
            <a:ext cx="2438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Matrix calculator</a:t>
            </a:r>
            <a:endParaRPr lang="en-US" dirty="0"/>
          </a:p>
        </p:txBody>
      </p:sp>
      <p:cxnSp>
        <p:nvCxnSpPr>
          <p:cNvPr id="6" name="Straight Connector 5"/>
          <p:cNvCxnSpPr>
            <a:stCxn id="4" idx="2"/>
          </p:cNvCxnSpPr>
          <p:nvPr/>
        </p:nvCxnSpPr>
        <p:spPr>
          <a:xfrm rot="5400000">
            <a:off x="4000500" y="14859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600200"/>
            <a:ext cx="861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95300" y="171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934494" y="1714500"/>
            <a:ext cx="227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5905500" y="171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1905000"/>
            <a:ext cx="15240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Types of matrix</a:t>
            </a:r>
            <a:endParaRPr lang="en-US" sz="1200" dirty="0"/>
          </a:p>
        </p:txBody>
      </p:sp>
      <p:sp>
        <p:nvSpPr>
          <p:cNvPr id="23" name="Rectangle 22"/>
          <p:cNvSpPr/>
          <p:nvPr/>
        </p:nvSpPr>
        <p:spPr>
          <a:xfrm>
            <a:off x="1752600" y="1905000"/>
            <a:ext cx="19812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Properties of matrix</a:t>
            </a:r>
            <a:endParaRPr lang="en-US" sz="1400" dirty="0"/>
          </a:p>
        </p:txBody>
      </p:sp>
      <p:sp>
        <p:nvSpPr>
          <p:cNvPr id="28" name="Rectangle 27"/>
          <p:cNvSpPr/>
          <p:nvPr/>
        </p:nvSpPr>
        <p:spPr>
          <a:xfrm>
            <a:off x="5029200" y="1905000"/>
            <a:ext cx="19050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Matrix calculations</a:t>
            </a:r>
            <a:endParaRPr lang="en-US" sz="1400" dirty="0"/>
          </a:p>
        </p:txBody>
      </p:sp>
      <p:sp>
        <p:nvSpPr>
          <p:cNvPr id="30" name="Rectangle 29"/>
          <p:cNvSpPr/>
          <p:nvPr/>
        </p:nvSpPr>
        <p:spPr>
          <a:xfrm>
            <a:off x="1676400" y="2438400"/>
            <a:ext cx="2133600" cy="609600"/>
          </a:xfrm>
          <a:prstGeom prst="rect">
            <a:avLst/>
          </a:prstGeom>
          <a:ln>
            <a:solidFill>
              <a:schemeClr val="bg1">
                <a:lumMod val="85000"/>
                <a:lumOff val="1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List  of properties will be shown and select one</a:t>
            </a:r>
            <a:endParaRPr lang="en-US" sz="1200" dirty="0"/>
          </a:p>
        </p:txBody>
      </p:sp>
      <p:sp>
        <p:nvSpPr>
          <p:cNvPr id="31" name="Rectangle 30"/>
          <p:cNvSpPr/>
          <p:nvPr/>
        </p:nvSpPr>
        <p:spPr>
          <a:xfrm>
            <a:off x="5181600" y="2514600"/>
            <a:ext cx="1981200" cy="685800"/>
          </a:xfrm>
          <a:prstGeom prst="rect">
            <a:avLst/>
          </a:prstGeom>
          <a:ln>
            <a:solidFill>
              <a:schemeClr val="bg1">
                <a:lumMod val="85000"/>
                <a:lumOff val="1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List of matrix calculations will be shown and select one</a:t>
            </a:r>
            <a:endParaRPr lang="en-US" sz="1200" dirty="0"/>
          </a:p>
        </p:txBody>
      </p:sp>
      <p:cxnSp>
        <p:nvCxnSpPr>
          <p:cNvPr id="35" name="Straight Arrow Connector 34"/>
          <p:cNvCxnSpPr>
            <a:stCxn id="23" idx="2"/>
            <a:endCxn id="30" idx="0"/>
          </p:cNvCxnSpPr>
          <p:nvPr/>
        </p:nvCxnSpPr>
        <p:spPr>
          <a:xfrm rot="5400000">
            <a:off x="2628900" y="2324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219200" y="3505200"/>
            <a:ext cx="3581400" cy="457200"/>
          </a:xfrm>
          <a:prstGeom prst="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Enter the matrix based on the requirements</a:t>
            </a:r>
            <a:endParaRPr lang="en-US" sz="1200" dirty="0"/>
          </a:p>
        </p:txBody>
      </p:sp>
      <p:cxnSp>
        <p:nvCxnSpPr>
          <p:cNvPr id="48" name="Straight Arrow Connector 47"/>
          <p:cNvCxnSpPr>
            <a:stCxn id="30" idx="2"/>
          </p:cNvCxnSpPr>
          <p:nvPr/>
        </p:nvCxnSpPr>
        <p:spPr>
          <a:xfrm rot="5400000">
            <a:off x="25146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2" idx="2"/>
          </p:cNvCxnSpPr>
          <p:nvPr/>
        </p:nvCxnSpPr>
        <p:spPr>
          <a:xfrm rot="5400000">
            <a:off x="228600" y="27432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62000" y="32766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2"/>
          </p:cNvCxnSpPr>
          <p:nvPr/>
        </p:nvCxnSpPr>
        <p:spPr>
          <a:xfrm rot="5400000">
            <a:off x="6096000" y="32766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4114800" y="3276600"/>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81600" y="3657600"/>
            <a:ext cx="2133600" cy="1447800"/>
          </a:xfrm>
          <a:prstGeom prst="rect">
            <a:avLst/>
          </a:prstGeom>
          <a:ln>
            <a:solidFill>
              <a:schemeClr val="tx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If user select QF to CF, user  will be prompted to give the input as a quadratic equation or as a matrix</a:t>
            </a:r>
            <a:endParaRPr lang="en-US" sz="1200" dirty="0"/>
          </a:p>
        </p:txBody>
      </p:sp>
      <p:cxnSp>
        <p:nvCxnSpPr>
          <p:cNvPr id="67" name="Straight Arrow Connector 66"/>
          <p:cNvCxnSpPr/>
          <p:nvPr/>
        </p:nvCxnSpPr>
        <p:spPr>
          <a:xfrm rot="5400000">
            <a:off x="5982494" y="3390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143000" y="4343400"/>
            <a:ext cx="3810000" cy="533400"/>
          </a:xfrm>
          <a:prstGeom prst="rect">
            <a:avLst/>
          </a:prstGeom>
          <a:ln>
            <a:solidFill>
              <a:schemeClr val="accent4">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Calculations will be done</a:t>
            </a:r>
            <a:endParaRPr lang="en-US" dirty="0"/>
          </a:p>
        </p:txBody>
      </p:sp>
      <p:cxnSp>
        <p:nvCxnSpPr>
          <p:cNvPr id="70" name="Straight Arrow Connector 69"/>
          <p:cNvCxnSpPr>
            <a:stCxn id="44" idx="2"/>
            <a:endCxn id="68" idx="0"/>
          </p:cNvCxnSpPr>
          <p:nvPr/>
        </p:nvCxnSpPr>
        <p:spPr>
          <a:xfrm rot="16200000" flipH="1">
            <a:off x="2838450" y="41338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1295400" y="5410200"/>
            <a:ext cx="3429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Output will be displayed</a:t>
            </a:r>
            <a:endParaRPr lang="en-US" sz="1600" dirty="0"/>
          </a:p>
        </p:txBody>
      </p:sp>
      <p:cxnSp>
        <p:nvCxnSpPr>
          <p:cNvPr id="81" name="Straight Arrow Connector 80"/>
          <p:cNvCxnSpPr>
            <a:stCxn id="68" idx="2"/>
            <a:endCxn id="77" idx="0"/>
          </p:cNvCxnSpPr>
          <p:nvPr/>
        </p:nvCxnSpPr>
        <p:spPr>
          <a:xfrm rot="5400000">
            <a:off x="2762250" y="51244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a:off x="8458200" y="1752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7620000" y="1905000"/>
            <a:ext cx="15240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696200" y="1905000"/>
            <a:ext cx="1447800" cy="338554"/>
          </a:xfrm>
          <a:prstGeom prst="rect">
            <a:avLst/>
          </a:prstGeom>
          <a:noFill/>
        </p:spPr>
        <p:txBody>
          <a:bodyPr wrap="square" rtlCol="0">
            <a:spAutoFit/>
          </a:bodyPr>
          <a:lstStyle/>
          <a:p>
            <a:r>
              <a:rPr lang="en-US" sz="1600" dirty="0" smtClean="0">
                <a:solidFill>
                  <a:schemeClr val="tx2">
                    <a:lumMod val="10000"/>
                  </a:schemeClr>
                </a:solidFill>
              </a:rPr>
              <a:t>Challenge</a:t>
            </a:r>
            <a:endParaRPr lang="en-US" sz="1600" dirty="0">
              <a:solidFill>
                <a:schemeClr val="tx2">
                  <a:lumMod val="10000"/>
                </a:schemeClr>
              </a:solidFill>
            </a:endParaRPr>
          </a:p>
        </p:txBody>
      </p:sp>
      <p:cxnSp>
        <p:nvCxnSpPr>
          <p:cNvPr id="111" name="Straight Arrow Connector 110"/>
          <p:cNvCxnSpPr>
            <a:stCxn id="107" idx="2"/>
          </p:cNvCxnSpPr>
          <p:nvPr/>
        </p:nvCxnSpPr>
        <p:spPr>
          <a:xfrm rot="5400000">
            <a:off x="8153400" y="2514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772400" y="2819400"/>
            <a:ext cx="1371600" cy="1447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5" name="TextBox 114"/>
          <p:cNvSpPr txBox="1"/>
          <p:nvPr/>
        </p:nvSpPr>
        <p:spPr>
          <a:xfrm>
            <a:off x="7772400" y="2895600"/>
            <a:ext cx="1371600" cy="1384995"/>
          </a:xfrm>
          <a:prstGeom prst="rect">
            <a:avLst/>
          </a:prstGeom>
          <a:noFill/>
        </p:spPr>
        <p:txBody>
          <a:bodyPr wrap="square" rtlCol="0">
            <a:spAutoFit/>
          </a:bodyPr>
          <a:lstStyle/>
          <a:p>
            <a:r>
              <a:rPr lang="en-US" sz="1200" dirty="0" smtClean="0">
                <a:solidFill>
                  <a:schemeClr val="bg1"/>
                </a:solidFill>
              </a:rPr>
              <a:t>Random matrix will be shown after the user enters  it will show the answer and the time</a:t>
            </a:r>
            <a:endParaRPr lang="en-US" dirty="0">
              <a:solidFill>
                <a:schemeClr val="bg1"/>
              </a:solidFill>
            </a:endParaRPr>
          </a:p>
        </p:txBody>
      </p:sp>
      <p:cxnSp>
        <p:nvCxnSpPr>
          <p:cNvPr id="119" name="Straight Connector 118"/>
          <p:cNvCxnSpPr/>
          <p:nvPr/>
        </p:nvCxnSpPr>
        <p:spPr>
          <a:xfrm rot="5400000">
            <a:off x="7810500" y="49911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77" idx="3"/>
          </p:cNvCxnSpPr>
          <p:nvPr/>
        </p:nvCxnSpPr>
        <p:spPr>
          <a:xfrm>
            <a:off x="4724400" y="5638800"/>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2"/>
          </p:cNvCxnSpPr>
          <p:nvPr/>
        </p:nvCxnSpPr>
        <p:spPr>
          <a:xfrm rot="16200000" flipH="1">
            <a:off x="5886450" y="23050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385" y="0"/>
            <a:ext cx="8062595" cy="6705600"/>
          </a:xfrm>
        </p:spPr>
        <p:txBody>
          <a:bodyPr wrap="square" lIns="91440" tIns="45720" rIns="91440" bIns="45720" anchor="t">
            <a:normAutofit/>
          </a:bodyPr>
          <a:lstStyle/>
          <a:p>
            <a:pPr marL="0" indent="0" algn="l" defTabSz="914400" latinLnBrk="0">
              <a:lnSpc>
                <a:spcPct val="92000"/>
              </a:lnSpc>
              <a:spcBef>
                <a:spcPts val="0"/>
              </a:spcBef>
              <a:spcAft>
                <a:spcPts val="0"/>
              </a:spcAft>
              <a:buFontTx/>
              <a:buNone/>
            </a:pPr>
            <a:r>
              <a:rPr lang="en-US" altLang="ko-KR" sz="1800" dirty="0" smtClean="0" u="sng" b="1">
                <a:solidFill>
                  <a:srgbClr val="FFFFFF"/>
                </a:solidFill>
                <a:latin typeface="Aharoni" pitchFamily="0" charset="0"/>
              </a:rPr>
              <a:t>Sample of user interface design:</a:t>
            </a:r>
            <a:endParaRPr lang="ko-KR" altLang="en-US" sz="1800" dirty="0" smtClean="0" u="sng" b="1">
              <a:latin typeface="Aharoni" pitchFamily="0" charset="0"/>
            </a:endParaRPr>
          </a:p>
          <a:p>
            <a:pPr marL="0" indent="0" algn="l" defTabSz="914400" latinLnBrk="0">
              <a:lnSpc>
                <a:spcPct val="92000"/>
              </a:lnSpc>
              <a:spcBef>
                <a:spcPts val="0"/>
              </a:spcBef>
              <a:spcAft>
                <a:spcPts val="0"/>
              </a:spcAft>
              <a:buFontTx/>
              <a:buNone/>
            </a:pPr>
            <a:endParaRPr lang="ko-KR" altLang="en-US" sz="1800" dirty="0" smtClean="0" u="sng"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FFFFFF"/>
                </a:solidFill>
                <a:latin typeface="Arial" pitchFamily="0" charset="0"/>
              </a:rPr>
              <a:t>Select what you want to do</a:t>
            </a:r>
            <a:endParaRPr lang="ko-KR" altLang="en-US" sz="1800" dirty="0" smtClean="0"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Century Gothic" pitchFamily="0" charset="0"/>
              </a:rPr>
              <a:t>                    </a:t>
            </a:r>
            <a:r>
              <a:rPr lang="en-US" altLang="ko-KR" sz="1800" dirty="0" smtClean="0">
                <a:solidFill>
                  <a:srgbClr val="99FF99"/>
                </a:solidFill>
                <a:latin typeface="Britannic Bold" pitchFamily="0" charset="0"/>
              </a:rPr>
              <a:t>1. Types of matrix</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2.Properties of matrix</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3. Matrix calculations</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4.Challenge</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endParaRPr lang="ko-KR" altLang="en-US" sz="1800" dirty="0" smtClean="0">
              <a:latin typeface="Century Gothic"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FFFFFF"/>
                </a:solidFill>
                <a:latin typeface="Arial" pitchFamily="0" charset="0"/>
              </a:rPr>
              <a:t>If  1 was chosen, </a:t>
            </a:r>
            <a:endParaRPr lang="ko-KR" altLang="en-US" sz="1800" dirty="0" smtClean="0"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99FF99"/>
                </a:solidFill>
                <a:latin typeface="Century" pitchFamily="0" charset="0"/>
              </a:rPr>
              <a:t>  </a:t>
            </a:r>
            <a:r>
              <a:rPr lang="en-US" altLang="ko-KR" sz="1800" dirty="0" smtClean="0" b="1">
                <a:solidFill>
                  <a:srgbClr val="99FF99"/>
                </a:solidFill>
                <a:latin typeface="Britannic Bold" pitchFamily="0" charset="0"/>
              </a:rPr>
              <a:t>Enter the matrix.</a:t>
            </a:r>
            <a:endParaRPr lang="ko-KR" altLang="en-US" sz="1800" dirty="0" smtClean="0" b="1">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99FF99"/>
                </a:solidFill>
                <a:latin typeface="Britannic Bold" pitchFamily="0" charset="0"/>
              </a:rPr>
              <a:t>  The type of the matrix will be displayed as output</a:t>
            </a:r>
            <a:r>
              <a:rPr lang="en-US" altLang="ko-KR" sz="1800" dirty="0" smtClean="0">
                <a:solidFill>
                  <a:srgbClr val="99FF99"/>
                </a:solidFill>
                <a:latin typeface="Century Gothic" pitchFamily="0" charset="0"/>
              </a:rPr>
              <a:t>.</a:t>
            </a:r>
            <a:endParaRPr lang="ko-KR" altLang="en-US" sz="1800" dirty="0" smtClean="0">
              <a:latin typeface="Century Gothic" pitchFamily="0" charset="0"/>
            </a:endParaRPr>
          </a:p>
          <a:p>
            <a:pPr marL="0" indent="0" algn="l" defTabSz="914400" latinLnBrk="0">
              <a:lnSpc>
                <a:spcPct val="92000"/>
              </a:lnSpc>
              <a:spcBef>
                <a:spcPts val="0"/>
              </a:spcBef>
              <a:spcAft>
                <a:spcPts val="0"/>
              </a:spcAft>
              <a:buFontTx/>
              <a:buNone/>
            </a:pPr>
            <a:endParaRPr lang="ko-KR" altLang="en-US" sz="1800" dirty="0" smtClean="0" b="1">
              <a:latin typeface="Century Gothic"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FFFFFF"/>
                </a:solidFill>
                <a:latin typeface="Arial" pitchFamily="0" charset="0"/>
              </a:rPr>
              <a:t>If  2 was chosen</a:t>
            </a:r>
            <a:r>
              <a:rPr lang="en-US" altLang="ko-KR" sz="1800" dirty="0" smtClean="0" b="1">
                <a:solidFill>
                  <a:srgbClr val="99FF99"/>
                </a:solidFill>
                <a:latin typeface="Arial" pitchFamily="0" charset="0"/>
              </a:rPr>
              <a:t>,</a:t>
            </a:r>
            <a:endParaRPr lang="ko-KR" altLang="en-US" sz="1800" dirty="0" smtClean="0"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List of properties will be displayed, Select a property.</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Enter the matrix based on the property you chosen.</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Output will be displayed as whether the property is verified or not.</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endParaRPr lang="ko-KR" altLang="en-US" sz="1800" dirty="0" smtClean="0"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FFFFFF"/>
                </a:solidFill>
                <a:latin typeface="Arial" pitchFamily="0" charset="0"/>
              </a:rPr>
              <a:t>If 3 was chosen</a:t>
            </a:r>
            <a:r>
              <a:rPr lang="en-US" altLang="ko-KR" sz="1800" dirty="0" smtClean="0" b="1">
                <a:solidFill>
                  <a:srgbClr val="99FF99"/>
                </a:solidFill>
                <a:latin typeface="Arial" pitchFamily="0" charset="0"/>
              </a:rPr>
              <a:t>,</a:t>
            </a:r>
            <a:endParaRPr lang="ko-KR" altLang="en-US" sz="1800" dirty="0" smtClean="0"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List of matrix calculations will be displayed, Select one. </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Enter the matrix based on the requirements.</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The result will be displayed.</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b="1">
                <a:solidFill>
                  <a:srgbClr val="FFFFFF"/>
                </a:solidFill>
                <a:latin typeface="Arial" pitchFamily="0" charset="0"/>
              </a:rPr>
              <a:t>If 4 was chosen</a:t>
            </a:r>
            <a:endParaRPr lang="ko-KR" altLang="en-US" sz="1800" dirty="0" smtClean="0" b="1">
              <a:latin typeface="Arial"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The random matrix will be shown.</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User should find the answer.</a:t>
            </a:r>
            <a:endParaRPr lang="ko-KR" altLang="en-US" sz="1800" dirty="0" smtClean="0">
              <a:latin typeface="Britannic Bold" pitchFamily="0" charset="0"/>
            </a:endParaRPr>
          </a:p>
          <a:p>
            <a:pPr marL="0" indent="0" algn="l" defTabSz="914400" latinLnBrk="0">
              <a:lnSpc>
                <a:spcPct val="92000"/>
              </a:lnSpc>
              <a:spcBef>
                <a:spcPts val="0"/>
              </a:spcBef>
              <a:spcAft>
                <a:spcPts val="0"/>
              </a:spcAft>
              <a:buFontTx/>
              <a:buNone/>
            </a:pPr>
            <a:r>
              <a:rPr lang="en-US" altLang="ko-KR" sz="1800" dirty="0" smtClean="0">
                <a:solidFill>
                  <a:srgbClr val="99FF99"/>
                </a:solidFill>
                <a:latin typeface="Britannic Bold" pitchFamily="0" charset="0"/>
              </a:rPr>
              <a:t>   Finally the answer and the time taken will be displayed.</a:t>
            </a:r>
            <a:endParaRPr lang="ko-KR" altLang="en-US" sz="1800" dirty="0" smtClean="0">
              <a:latin typeface="Britannic Bold" pitchFamily="0"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8</Pages>
  <Paragraphs>85</Paragraphs>
  <Words>499</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Hirran Gd</dc:creator>
  <cp:lastModifiedBy>THIRUMALAI</cp:lastModifiedBy>
  <dc:title>Slide 1</dc:title>
  <dcterms:modified xsi:type="dcterms:W3CDTF">2017-02-20T14:04:51Z</dcterms:modified>
</cp:coreProperties>
</file>

<file path=docProps/infrawarePen.xml><?xml version="1.0" encoding="utf-8"?>
<InfrawarePenDraw xmlns="http://www.infraware.co.kr/2012/penmode"/>
</file>