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6" r:id="rId6"/>
    <p:sldId id="295" r:id="rId7"/>
    <p:sldId id="264" r:id="rId8"/>
    <p:sldId id="292" r:id="rId9"/>
    <p:sldId id="297" r:id="rId10"/>
    <p:sldId id="289" r:id="rId11"/>
    <p:sldId id="293" r:id="rId12"/>
    <p:sldId id="298" r:id="rId13"/>
    <p:sldId id="290" r:id="rId14"/>
    <p:sldId id="294" r:id="rId15"/>
    <p:sldId id="299" r:id="rId16"/>
    <p:sldId id="291" r:id="rId17"/>
    <p:sldId id="296" r:id="rId18"/>
    <p:sldId id="300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56" d="100"/>
          <a:sy n="56" d="100"/>
        </p:scale>
        <p:origin x="1000" y="40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3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r/tv14IP/1" TargetMode="External"/><Relationship Id="rId2" Type="http://schemas.openxmlformats.org/officeDocument/2006/relationships/hyperlink" Target="https://www.unicode.org/charts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an.r-project.org/web/packages/stringr/vignettes/regular-expression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The magic of regex</a:t>
            </a:r>
            <a:br>
              <a:rPr lang="en-US" dirty="0"/>
            </a:br>
            <a:r>
              <a:rPr lang="en-US" sz="3200" dirty="0"/>
              <a:t>Sarah Hirsch</a:t>
            </a:r>
            <a:endParaRPr lang="en-US" dirty="0"/>
          </a:p>
        </p:txBody>
      </p:sp>
      <p:pic>
        <p:nvPicPr>
          <p:cNvPr id="6" name="Graphic 5" descr="Magic Wand Auto with solid fill">
            <a:extLst>
              <a:ext uri="{FF2B5EF4-FFF2-40B4-BE49-F238E27FC236}">
                <a16:creationId xmlns:a16="http://schemas.microsoft.com/office/drawing/2014/main" id="{CD1B6906-D988-1B1E-9668-B952DAD0D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5203" y="3845604"/>
            <a:ext cx="1535430" cy="1535430"/>
          </a:xfrm>
          <a:prstGeom prst="rect">
            <a:avLst/>
          </a:prstGeom>
        </p:spPr>
      </p:pic>
      <p:pic>
        <p:nvPicPr>
          <p:cNvPr id="8" name="Graphic 7" descr="Cauldron with solid fill">
            <a:extLst>
              <a:ext uri="{FF2B5EF4-FFF2-40B4-BE49-F238E27FC236}">
                <a16:creationId xmlns:a16="http://schemas.microsoft.com/office/drawing/2014/main" id="{B77D3D2C-7E40-58D6-E96C-639D3F93F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8200" y="4725714"/>
            <a:ext cx="1535430" cy="153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4E44-441D-8EC8-0040-539A5D0C3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Correct systematic 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CBE20-A026-9126-AD23-80A045E8C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EA805-6506-0364-0BC3-E2E71DD9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1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AEA3-5D11-21F8-B6AB-4FBF797F0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E74FF-3B10-75E5-D659-37C82EA8C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48553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Identify the pattern of interest and its variants</a:t>
            </a:r>
          </a:p>
          <a:p>
            <a:pPr marL="342900" indent="-342900">
              <a:buAutoNum type="arabicPeriod"/>
            </a:pPr>
            <a:r>
              <a:rPr lang="en-US" dirty="0"/>
              <a:t>Determine preferred substitution</a:t>
            </a:r>
          </a:p>
          <a:p>
            <a:pPr marL="342900" indent="-342900">
              <a:buAutoNum type="arabicPeriod"/>
            </a:pPr>
            <a:r>
              <a:rPr lang="en-US" dirty="0"/>
              <a:t>Subset</a:t>
            </a:r>
          </a:p>
          <a:p>
            <a:pPr marL="342900" indent="-342900">
              <a:buAutoNum type="arabicPeriod"/>
            </a:pPr>
            <a:r>
              <a:rPr lang="en-US" dirty="0"/>
              <a:t>Replace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7A09-5FA5-E4CE-814C-0436792E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1EF90-2086-D23C-830A-CAD483AE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40" y="2037789"/>
            <a:ext cx="7126518" cy="27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9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FBEF-23E5-0E51-7C1D-11750CCDF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 by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8440E-D1EC-2B06-73DC-4C0158E58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1B9C9-338A-A06B-36F9-8F139D07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4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E77E-B064-BE3C-374C-6CB471BB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D639-100C-EEB3-B87D-F0B3B46B80E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Identify pattern and its variants</a:t>
            </a:r>
          </a:p>
          <a:p>
            <a:pPr marL="457200" indent="-457200">
              <a:buAutoNum type="arabicPeriod"/>
            </a:pPr>
            <a:r>
              <a:rPr lang="en-US" dirty="0"/>
              <a:t>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F09E0-82D9-275C-1F8F-523280C4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4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88771C-3C45-3964-1245-37FF0EC8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3990D-89BE-7E99-D296-0C8AF8CF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38" y="1784900"/>
            <a:ext cx="6499334" cy="328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4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D460-7822-7933-83F3-A4E16DC2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408E4-F5B4-4DDC-CC9F-30D71F72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B029F-FB5B-75D3-96E5-07BD3A04A39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2590800"/>
            <a:ext cx="4515035" cy="39243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Perl =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your patterns returning strange results?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Error: invalid regular expression, reason ‘Invalid </a:t>
            </a:r>
            <a:r>
              <a:rPr lang="en-US" dirty="0" err="1"/>
              <a:t>regexp</a:t>
            </a:r>
            <a:r>
              <a:rPr lang="en-US" dirty="0"/>
              <a:t>’</a:t>
            </a:r>
          </a:p>
          <a:p>
            <a:r>
              <a:rPr lang="en-US" b="1" dirty="0"/>
              <a:t>Sub vs </a:t>
            </a:r>
            <a:r>
              <a:rPr lang="en-US" b="1" dirty="0" err="1"/>
              <a:t>gsub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your code only fix the first error per cell instead of all of the errors within that cell (or vice-versa)?</a:t>
            </a:r>
          </a:p>
          <a:p>
            <a:r>
              <a:rPr lang="en-US" b="1" dirty="0"/>
              <a:t>\\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Error: ‘\d’ is an unrecognized escape in character string starting…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714ECD-889A-B19E-1591-C8F8A13AFBA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5989" y="2590800"/>
            <a:ext cx="4515035" cy="3765550"/>
          </a:xfrm>
        </p:spPr>
        <p:txBody>
          <a:bodyPr>
            <a:normAutofit/>
          </a:bodyPr>
          <a:lstStyle/>
          <a:p>
            <a:r>
              <a:rPr lang="en-US" sz="1600" b="1" dirty="0"/>
              <a:t>Grep vs </a:t>
            </a:r>
            <a:r>
              <a:rPr lang="en-US" sz="1600" b="1" dirty="0" err="1"/>
              <a:t>grepl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Are </a:t>
            </a:r>
            <a:r>
              <a:rPr lang="en-US" sz="1600" dirty="0" err="1"/>
              <a:t>dplyr</a:t>
            </a:r>
            <a:r>
              <a:rPr lang="en-US" sz="1600" dirty="0"/>
              <a:t> functions failing? (use </a:t>
            </a:r>
            <a:r>
              <a:rPr lang="en-US" sz="1600" dirty="0" err="1"/>
              <a:t>grepl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invert = TRUE not working? (use grep)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hlinkClick r:id="rId2"/>
              </a:rPr>
              <a:t>Unicode 15.1 Character Code Charts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Regex 101: Code tester</a:t>
            </a:r>
            <a:endParaRPr lang="en-US" sz="1600" dirty="0"/>
          </a:p>
          <a:p>
            <a:r>
              <a:rPr lang="en-US" sz="1600" dirty="0">
                <a:hlinkClick r:id="rId4"/>
              </a:rPr>
              <a:t>Regex in R cheat sheet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339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/>
          <a:p>
            <a:r>
              <a:rPr lang="en-US" dirty="0"/>
              <a:t>Short for “regular expression”</a:t>
            </a:r>
          </a:p>
          <a:p>
            <a:r>
              <a:rPr lang="en-US" dirty="0"/>
              <a:t>System of codes used to generalize character strings</a:t>
            </a:r>
          </a:p>
          <a:p>
            <a:r>
              <a:rPr lang="en-US" dirty="0"/>
              <a:t>Used in many programming languages, with some differences between versions and languages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26432" y="3253740"/>
            <a:ext cx="4580088" cy="3387090"/>
          </a:xfrm>
        </p:spPr>
        <p:txBody>
          <a:bodyPr>
            <a:normAutofit/>
          </a:bodyPr>
          <a:lstStyle/>
          <a:p>
            <a:r>
              <a:rPr lang="en-US" dirty="0"/>
              <a:t>Extremely useful for data cleaning and automation.</a:t>
            </a:r>
          </a:p>
          <a:p>
            <a:pPr lvl="1"/>
            <a:r>
              <a:rPr lang="en-US" dirty="0"/>
              <a:t>​Find and remove or replace systematic typos</a:t>
            </a:r>
          </a:p>
          <a:p>
            <a:pPr lvl="1"/>
            <a:r>
              <a:rPr lang="en-US" dirty="0"/>
              <a:t>Perform fuzzy searches on data</a:t>
            </a:r>
          </a:p>
          <a:p>
            <a:pPr lvl="1"/>
            <a:r>
              <a:rPr lang="en-US" dirty="0"/>
              <a:t>Conditionally loop through character strings</a:t>
            </a:r>
          </a:p>
          <a:p>
            <a:pPr lvl="1"/>
            <a:r>
              <a:rPr lang="en-US" dirty="0"/>
              <a:t>Whatever else your coding heart desires!</a:t>
            </a:r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/>
          <a:lstStyle/>
          <a:p>
            <a:r>
              <a:rPr lang="en-US" dirty="0"/>
              <a:t>A little more in depth…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3259056"/>
            <a:ext cx="3737610" cy="3006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PERL </a:t>
            </a:r>
          </a:p>
          <a:p>
            <a:pPr lvl="1"/>
            <a:r>
              <a:rPr lang="en-US" dirty="0" err="1"/>
              <a:t>perl</a:t>
            </a:r>
            <a:r>
              <a:rPr lang="en-US" dirty="0"/>
              <a:t> = TRUE, fixed = FALSE</a:t>
            </a:r>
          </a:p>
          <a:p>
            <a:pPr lvl="1"/>
            <a:r>
              <a:rPr lang="en-US" dirty="0"/>
              <a:t>Generally considered the most powerful and versatile regex language</a:t>
            </a:r>
          </a:p>
          <a:p>
            <a:pPr lvl="1"/>
            <a:r>
              <a:rPr lang="en-US" dirty="0"/>
              <a:t>Supports </a:t>
            </a:r>
            <a:r>
              <a:rPr lang="en-US" dirty="0" err="1"/>
              <a:t>lookarounds</a:t>
            </a:r>
            <a:endParaRPr lang="en-US" dirty="0"/>
          </a:p>
          <a:p>
            <a:pPr lvl="1"/>
            <a:r>
              <a:rPr lang="en-US" dirty="0"/>
              <a:t>Better support for non-English characters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230" y="3253740"/>
            <a:ext cx="4320540" cy="3604260"/>
          </a:xfrm>
        </p:spPr>
        <p:txBody>
          <a:bodyPr>
            <a:normAutofit/>
          </a:bodyPr>
          <a:lstStyle/>
          <a:p>
            <a:r>
              <a:rPr lang="en-US" dirty="0"/>
              <a:t>Other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 is R default</a:t>
            </a:r>
          </a:p>
          <a:p>
            <a:pPr marL="742950" lvl="1" indent="-285750"/>
            <a:r>
              <a:rPr lang="en-US" dirty="0" err="1"/>
              <a:t>perl</a:t>
            </a:r>
            <a:r>
              <a:rPr lang="en-US" dirty="0"/>
              <a:t> = FALSE, fixed = FALSE</a:t>
            </a:r>
          </a:p>
          <a:p>
            <a:pPr marL="742950" lvl="1" indent="-285750"/>
            <a:r>
              <a:rPr lang="en-US" dirty="0"/>
              <a:t>Less 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 allows exact matching only</a:t>
            </a:r>
          </a:p>
          <a:p>
            <a:pPr marL="742950" lvl="1" indent="-285750"/>
            <a:r>
              <a:rPr lang="en-US" dirty="0" err="1"/>
              <a:t>perl</a:t>
            </a:r>
            <a:r>
              <a:rPr lang="en-US" dirty="0"/>
              <a:t> = FALSE, fixed = TRUE</a:t>
            </a:r>
          </a:p>
          <a:p>
            <a:pPr marL="742950" lvl="1" indent="-285750"/>
            <a:r>
              <a:rPr lang="en-US" dirty="0"/>
              <a:t>Avoids complications with special characters, but has limited flexibility</a:t>
            </a:r>
          </a:p>
          <a:p>
            <a:pPr marL="742950" lvl="1" indent="-285750"/>
            <a:endParaRPr lang="en-US" dirty="0"/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8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6804659" cy="1988706"/>
          </a:xfrm>
        </p:spPr>
        <p:txBody>
          <a:bodyPr/>
          <a:lstStyle/>
          <a:p>
            <a:r>
              <a:rPr lang="en-US" dirty="0"/>
              <a:t>So… how do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1805940"/>
            <a:ext cx="7204710" cy="45488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/>
              <a:t>Use it (almost) anywhere—not a package</a:t>
            </a:r>
          </a:p>
          <a:p>
            <a:r>
              <a:rPr lang="en-US" i="1" dirty="0"/>
              <a:t>The </a:t>
            </a:r>
            <a:r>
              <a:rPr lang="en-US" i="1" dirty="0" err="1"/>
              <a:t>regexp</a:t>
            </a:r>
            <a:r>
              <a:rPr lang="en-US" i="1" dirty="0"/>
              <a:t>() wrapper will make any string into a regular expression</a:t>
            </a:r>
          </a:p>
          <a:p>
            <a:endParaRPr lang="en-US" dirty="0"/>
          </a:p>
          <a:p>
            <a:r>
              <a:rPr lang="en-US" dirty="0"/>
              <a:t>Common symbols:</a:t>
            </a:r>
          </a:p>
          <a:p>
            <a:r>
              <a:rPr lang="en-US" dirty="0"/>
              <a:t>\\d – digits</a:t>
            </a:r>
          </a:p>
          <a:p>
            <a:r>
              <a:rPr lang="en-US" dirty="0"/>
              <a:t>\\D – not digits</a:t>
            </a:r>
          </a:p>
          <a:p>
            <a:r>
              <a:rPr lang="en-US" dirty="0"/>
              <a:t>\\w – “word characters” (a-z, A-Z, 0-9, _)</a:t>
            </a:r>
          </a:p>
          <a:p>
            <a:r>
              <a:rPr lang="en-US" dirty="0"/>
              <a:t>\\s - whitespace</a:t>
            </a:r>
          </a:p>
          <a:p>
            <a:r>
              <a:rPr lang="en-US" dirty="0"/>
              <a:t>[[:alpha:]] – a-z or A-Z</a:t>
            </a:r>
          </a:p>
          <a:p>
            <a:r>
              <a:rPr lang="en-US" dirty="0"/>
              <a:t>+, *, {a}, {</a:t>
            </a:r>
            <a:r>
              <a:rPr lang="en-US" dirty="0" err="1"/>
              <a:t>a,b</a:t>
            </a:r>
            <a:r>
              <a:rPr lang="en-US" dirty="0"/>
              <a:t>} - one or more, 0 or more, </a:t>
            </a:r>
            <a:r>
              <a:rPr lang="en-US" i="1" dirty="0"/>
              <a:t>a</a:t>
            </a:r>
            <a:r>
              <a:rPr lang="en-US" dirty="0"/>
              <a:t> amount,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 amount</a:t>
            </a:r>
          </a:p>
          <a:p>
            <a:r>
              <a:rPr lang="en-US" dirty="0"/>
              <a:t>^, $ - start of string, end of string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F1F-B64A-8052-67E4-51A6D7BA6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Lookaheads and lookbehinds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A4589-8837-8904-FCBB-84BB8F770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CCC62-B0F0-0F1E-1400-CF304B3B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9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2792-4263-0DD4-B5F8-52A5C989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DE834-E9EF-55C3-66BC-A3DBB29C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A0458-2E6B-52B5-ADFA-C4F3E0A0629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194560"/>
            <a:ext cx="3489959" cy="4160520"/>
          </a:xfrm>
        </p:spPr>
        <p:txBody>
          <a:bodyPr>
            <a:normAutofit/>
          </a:bodyPr>
          <a:lstStyle/>
          <a:p>
            <a:r>
              <a:rPr lang="en-US" b="1" dirty="0"/>
              <a:t>Lookaheads</a:t>
            </a:r>
          </a:p>
          <a:p>
            <a:endParaRPr lang="en-US" dirty="0"/>
          </a:p>
          <a:p>
            <a:r>
              <a:rPr lang="en-US" dirty="0"/>
              <a:t>Positive lookahead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(?=…)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“Followed by …”</a:t>
            </a:r>
          </a:p>
          <a:p>
            <a:r>
              <a:rPr lang="en-US" dirty="0"/>
              <a:t>Negative lookahead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(?!...)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“Not followed by …”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A6288-32B0-1449-7CB9-DD03E96D6340}"/>
              </a:ext>
            </a:extLst>
          </p:cNvPr>
          <p:cNvSpPr txBox="1"/>
          <p:nvPr/>
        </p:nvSpPr>
        <p:spPr>
          <a:xfrm>
            <a:off x="4648202" y="2194560"/>
            <a:ext cx="3291840" cy="322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Aft>
                <a:spcPts val="1200"/>
              </a:spcAft>
              <a:buFont typeface="Arial" panose="020B0604020202020204" pitchFamily="34" charset="0"/>
            </a:pPr>
            <a:r>
              <a:rPr lang="en-US" b="1" dirty="0">
                <a:solidFill>
                  <a:schemeClr val="bg1"/>
                </a:solidFill>
              </a:rPr>
              <a:t>Lookbehinds</a:t>
            </a:r>
          </a:p>
          <a:p>
            <a:pPr>
              <a:lnSpc>
                <a:spcPts val="2000"/>
              </a:lnSpc>
              <a:spcAft>
                <a:spcPts val="1200"/>
              </a:spcAft>
              <a:buFont typeface="Arial" panose="020B0604020202020204" pitchFamily="34" charset="0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ts val="2000"/>
              </a:lnSpc>
              <a:spcAft>
                <a:spcPts val="1200"/>
              </a:spcAft>
              <a:buFont typeface="Arial" panose="020B0604020202020204" pitchFamily="34" charset="0"/>
            </a:pPr>
            <a:r>
              <a:rPr lang="en-US" dirty="0">
                <a:solidFill>
                  <a:schemeClr val="bg1"/>
                </a:solidFill>
              </a:rPr>
              <a:t>Positive lookbehind</a:t>
            </a:r>
          </a:p>
          <a:p>
            <a:pPr marL="285750" indent="-285750">
              <a:lnSpc>
                <a:spcPts val="2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(?&lt;=…)</a:t>
            </a:r>
          </a:p>
          <a:p>
            <a:pPr marL="285750" indent="-285750">
              <a:lnSpc>
                <a:spcPts val="2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“Preceded by …”</a:t>
            </a:r>
          </a:p>
          <a:p>
            <a:pPr>
              <a:lnSpc>
                <a:spcPts val="2000"/>
              </a:lnSpc>
              <a:spcAft>
                <a:spcPts val="1200"/>
              </a:spcAft>
              <a:buFont typeface="Arial" panose="020B0604020202020204" pitchFamily="34" charset="0"/>
            </a:pPr>
            <a:r>
              <a:rPr lang="en-US" dirty="0">
                <a:solidFill>
                  <a:schemeClr val="bg1"/>
                </a:solidFill>
              </a:rPr>
              <a:t>Negative lookbehind</a:t>
            </a:r>
          </a:p>
          <a:p>
            <a:pPr marL="285750" indent="-285750">
              <a:lnSpc>
                <a:spcPts val="2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(?&lt;!...)</a:t>
            </a:r>
          </a:p>
          <a:p>
            <a:pPr marL="285750" indent="-285750">
              <a:lnSpc>
                <a:spcPts val="2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“Not preceded by…”</a:t>
            </a:r>
          </a:p>
        </p:txBody>
      </p:sp>
    </p:spTree>
    <p:extLst>
      <p:ext uri="{BB962C8B-B14F-4D97-AF65-F5344CB8AC3E}">
        <p14:creationId xmlns:p14="http://schemas.microsoft.com/office/powerpoint/2010/main" val="9015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2642-DAE1-41F8-B45F-0100EF9E3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Pull variables by pattern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8B3A908-58BC-BFE8-AAC7-099DB17BF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C6FDFD-B804-BD72-F766-4A5867DD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8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683E-9C45-3D22-03BA-B7AA8154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 anchor="b"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B4473-93F9-BE1D-BD3F-7C56D8EC63D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/>
              <a:t>Identify or generate naming conventions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/>
              <a:t>Filter column names by pattern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/>
              <a:t>Subset data by filtered column name vector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11E9E-B438-6CEB-CACB-21A83899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9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A0E16E-A4BF-B08C-EB76-7B1EE7A6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2090146"/>
            <a:ext cx="6252516" cy="26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184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{183665DC-31D9-4DC4-A987-5AAC44D9A668}tf33968143_win32</Template>
  <TotalTime>1241</TotalTime>
  <Words>445</Words>
  <Application>Microsoft Office PowerPoint</Application>
  <PresentationFormat>Widescreen</PresentationFormat>
  <Paragraphs>102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Custom</vt:lpstr>
      <vt:lpstr>The magic of regex Sarah Hirsch</vt:lpstr>
      <vt:lpstr>What is regex?</vt:lpstr>
      <vt:lpstr>A little more in depth…</vt:lpstr>
      <vt:lpstr>So… how do I use it?</vt:lpstr>
      <vt:lpstr>Lookaheads and lookbehinds</vt:lpstr>
      <vt:lpstr>types</vt:lpstr>
      <vt:lpstr>Pull variables by pattern</vt:lpstr>
      <vt:lpstr>Steps</vt:lpstr>
      <vt:lpstr>PowerPoint Presentation</vt:lpstr>
      <vt:lpstr>Correct systematic errors</vt:lpstr>
      <vt:lpstr>Steps</vt:lpstr>
      <vt:lpstr>PowerPoint Presentation</vt:lpstr>
      <vt:lpstr>Filter by pattern</vt:lpstr>
      <vt:lpstr>Steps</vt:lpstr>
      <vt:lpstr>PowerPoint Presentation</vt:lpstr>
      <vt:lpstr>Troubleshooting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magic of regex</dc:title>
  <dc:creator>Sarah W. Hirsch</dc:creator>
  <cp:lastModifiedBy>Sarah W. Hirsch</cp:lastModifiedBy>
  <cp:revision>9</cp:revision>
  <dcterms:created xsi:type="dcterms:W3CDTF">2024-04-23T06:02:07Z</dcterms:created>
  <dcterms:modified xsi:type="dcterms:W3CDTF">2024-06-11T05:20:59Z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