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107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63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313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853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80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556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3456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91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16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89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711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39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7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088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0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378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312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2FDBE4-F3D4-44AD-A220-232A2D7D0919}" type="datetimeFigureOut">
              <a:rPr lang="he-IL" smtClean="0"/>
              <a:t>ח'/כסלו/תשע"ט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8BEBF4-8939-4E02-9621-BA090C7716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3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hyperlink" Target="https://woocommerce.com/posts/personalized-product-recommendation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2857D911-0BCD-437F-8D46-05CDFED7B9B3}"/>
              </a:ext>
            </a:extLst>
          </p:cNvPr>
          <p:cNvGrpSpPr/>
          <p:nvPr/>
        </p:nvGrpSpPr>
        <p:grpSpPr>
          <a:xfrm>
            <a:off x="6272959" y="871146"/>
            <a:ext cx="3844452" cy="3795907"/>
            <a:chOff x="6272959" y="871146"/>
            <a:chExt cx="3844452" cy="3795907"/>
          </a:xfrm>
        </p:grpSpPr>
        <p:pic>
          <p:nvPicPr>
            <p:cNvPr id="29" name="תמונה 28">
              <a:extLst>
                <a:ext uri="{FF2B5EF4-FFF2-40B4-BE49-F238E27FC236}">
                  <a16:creationId xmlns:a16="http://schemas.microsoft.com/office/drawing/2014/main" id="{CEE0E950-5F55-46BF-9D6A-FA0AEB1C2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959" y="1280904"/>
              <a:ext cx="1638491" cy="1568173"/>
            </a:xfrm>
            <a:prstGeom prst="rect">
              <a:avLst/>
            </a:prstGeom>
          </p:spPr>
        </p:pic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8F96F218-3A8A-4919-84D3-DBA404205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682" y="895269"/>
              <a:ext cx="826282" cy="589280"/>
            </a:xfrm>
            <a:prstGeom prst="rect">
              <a:avLst/>
            </a:prstGeom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C4AB88E0-0A66-4290-B39B-58163470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504" y="871146"/>
              <a:ext cx="3795907" cy="3795907"/>
            </a:xfrm>
            <a:prstGeom prst="rect">
              <a:avLst/>
            </a:prstGeom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50F19EB4-F87C-4DB8-AFE1-5F405F42E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6843" y="4266352"/>
            <a:ext cx="3305228" cy="1283619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Course freak</a:t>
            </a:r>
            <a:endParaRPr lang="he-IL" dirty="0">
              <a:latin typeface="Agency FB" panose="020B050302020202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659D4FF-BC11-483C-AD37-AE9D0D184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904" y="5266230"/>
            <a:ext cx="6987645" cy="1388534"/>
          </a:xfrm>
        </p:spPr>
        <p:txBody>
          <a:bodyPr/>
          <a:lstStyle/>
          <a:p>
            <a:r>
              <a:rPr lang="en-US" dirty="0"/>
              <a:t>Your academic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assistant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4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acebook Search">
            <a:extLst>
              <a:ext uri="{FF2B5EF4-FFF2-40B4-BE49-F238E27FC236}">
                <a16:creationId xmlns:a16="http://schemas.microsoft.com/office/drawing/2014/main" id="{E5C4EAAC-0DAB-4204-9288-A27FD811C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19874"/>
          <a:stretch/>
        </p:blipFill>
        <p:spPr bwMode="auto">
          <a:xfrm>
            <a:off x="9224753" y="407028"/>
            <a:ext cx="2494777" cy="2085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3CC3EE5C-A86D-4F84-8F9A-B962C31F3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83" t="28147" r="40167" b="41186"/>
          <a:stretch/>
        </p:blipFill>
        <p:spPr>
          <a:xfrm>
            <a:off x="3938648" y="2596369"/>
            <a:ext cx="4702733" cy="2726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25B84701-7B55-4DBE-8AF3-8D219B2D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788" y="4831418"/>
            <a:ext cx="4236559" cy="15904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E2466F0-567D-4C52-B158-FB3D47D69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455" y="6006427"/>
            <a:ext cx="5686425" cy="5905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81A5860-DE3E-4A67-A670-46AC001E6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70507">
            <a:off x="2250710" y="1311801"/>
            <a:ext cx="5909137" cy="1632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7C9816-EFBE-4D9F-A09C-0E42E4960ADC}"/>
              </a:ext>
            </a:extLst>
          </p:cNvPr>
          <p:cNvSpPr txBox="1"/>
          <p:nvPr/>
        </p:nvSpPr>
        <p:spPr>
          <a:xfrm>
            <a:off x="1653632" y="3675265"/>
            <a:ext cx="1919394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Our problem:</a:t>
            </a:r>
          </a:p>
          <a:p>
            <a:r>
              <a:rPr lang="en-US" dirty="0"/>
              <a:t>Distributed,</a:t>
            </a:r>
          </a:p>
          <a:p>
            <a:r>
              <a:rPr lang="en-US" dirty="0"/>
              <a:t>unorganized,</a:t>
            </a:r>
          </a:p>
          <a:p>
            <a:r>
              <a:rPr lang="en-US" dirty="0"/>
              <a:t>Inaccessible &amp; out-of-date information.</a:t>
            </a:r>
          </a:p>
          <a:p>
            <a:endParaRPr lang="en-US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FC2BB034-01E6-40EF-90FE-1818675216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771" b="25154"/>
          <a:stretch/>
        </p:blipFill>
        <p:spPr>
          <a:xfrm>
            <a:off x="8244091" y="3898582"/>
            <a:ext cx="3619256" cy="792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062B023B-0860-4A88-AF9F-34482A1A4F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7363" b="30964"/>
          <a:stretch/>
        </p:blipFill>
        <p:spPr>
          <a:xfrm rot="306274">
            <a:off x="3494466" y="644980"/>
            <a:ext cx="4123532" cy="381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778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nified platform">
            <a:extLst>
              <a:ext uri="{FF2B5EF4-FFF2-40B4-BE49-F238E27FC236}">
                <a16:creationId xmlns:a16="http://schemas.microsoft.com/office/drawing/2014/main" id="{FEDE93BB-C5AB-498C-9E87-9C1731DF8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925" y="2074071"/>
            <a:ext cx="8248153" cy="478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F692A-3079-466A-81EC-33E02E99692E}"/>
              </a:ext>
            </a:extLst>
          </p:cNvPr>
          <p:cNvSpPr txBox="1"/>
          <p:nvPr/>
        </p:nvSpPr>
        <p:spPr>
          <a:xfrm>
            <a:off x="1820849" y="2177787"/>
            <a:ext cx="272729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Our Solution:</a:t>
            </a:r>
          </a:p>
          <a:p>
            <a:endParaRPr lang="en-US" b="1" dirty="0"/>
          </a:p>
          <a:p>
            <a:r>
              <a:rPr lang="en-US" dirty="0"/>
              <a:t>A unified platform for all</a:t>
            </a:r>
          </a:p>
          <a:p>
            <a:r>
              <a:rPr lang="en-US" dirty="0"/>
              <a:t>course-related tasks in an interactive environment, just a finger click away.</a:t>
            </a:r>
          </a:p>
          <a:p>
            <a:endParaRPr lang="en-US" dirty="0"/>
          </a:p>
          <a:p>
            <a:r>
              <a:rPr lang="en-US" dirty="0"/>
              <a:t>Improved quality of data achieved by using our ‘HiveMind’ architecture.</a:t>
            </a:r>
          </a:p>
          <a:p>
            <a:endParaRPr lang="en-US" dirty="0"/>
          </a:p>
          <a:p>
            <a:r>
              <a:rPr lang="en-US" dirty="0"/>
              <a:t>Course matching using our ML Recommender engine.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2CEAF-AB32-4387-9146-5B077790930F}"/>
              </a:ext>
            </a:extLst>
          </p:cNvPr>
          <p:cNvSpPr txBox="1"/>
          <p:nvPr/>
        </p:nvSpPr>
        <p:spPr>
          <a:xfrm>
            <a:off x="8854773" y="450397"/>
            <a:ext cx="272729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Our Users:</a:t>
            </a:r>
          </a:p>
          <a:p>
            <a:endParaRPr lang="en-US" b="1" dirty="0"/>
          </a:p>
          <a:p>
            <a:r>
              <a:rPr lang="en-US" dirty="0"/>
              <a:t>Technion CS students, staff members and guests.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E35102B-0924-46CE-BCB8-0A0378F4C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81" y="1650726"/>
            <a:ext cx="2669870" cy="266987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BFB2CBB-DF48-468D-A97B-A254B06E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74" y="1495205"/>
            <a:ext cx="2837830" cy="283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1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8DC1A-88FC-4DD6-9015-F2FF936705C4}"/>
              </a:ext>
            </a:extLst>
          </p:cNvPr>
          <p:cNvSpPr txBox="1"/>
          <p:nvPr/>
        </p:nvSpPr>
        <p:spPr>
          <a:xfrm>
            <a:off x="2298843" y="2348632"/>
            <a:ext cx="3430144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700" dirty="0"/>
              <a:t>We keep all past years students’ reviews and ratings to use the wisdom of crowds.</a:t>
            </a:r>
          </a:p>
          <a:p>
            <a:endParaRPr lang="en-US" sz="1700" dirty="0"/>
          </a:p>
          <a:p>
            <a:r>
              <a:rPr lang="en-US" sz="1700" dirty="0"/>
              <a:t>We continuously collect up-to-date data and filter it for you by your interests and needs.</a:t>
            </a:r>
          </a:p>
          <a:p>
            <a:endParaRPr lang="en-US" sz="1700" dirty="0"/>
          </a:p>
          <a:p>
            <a:r>
              <a:rPr lang="en-US" sz="1700" dirty="0"/>
              <a:t>We use students’ feedback to show you only top reviews</a:t>
            </a:r>
          </a:p>
          <a:p>
            <a:endParaRPr lang="en-US" sz="1700" dirty="0"/>
          </a:p>
          <a:p>
            <a:r>
              <a:rPr lang="en-US" sz="1700" dirty="0"/>
              <a:t>We use advanced ML algorithms to give you the best recommendations for courses you might like. </a:t>
            </a:r>
          </a:p>
          <a:p>
            <a:endParaRPr lang="en-US" sz="1700" dirty="0"/>
          </a:p>
          <a:p>
            <a:endParaRPr lang="en-US" sz="1700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98F29270-A9F6-4721-964F-E5215E5423A1}"/>
              </a:ext>
            </a:extLst>
          </p:cNvPr>
          <p:cNvGrpSpPr/>
          <p:nvPr/>
        </p:nvGrpSpPr>
        <p:grpSpPr>
          <a:xfrm>
            <a:off x="2169246" y="163292"/>
            <a:ext cx="3926754" cy="2511612"/>
            <a:chOff x="5856070" y="534042"/>
            <a:chExt cx="3926754" cy="2511612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18CF8C3C-16CF-448C-94EF-B76DF244A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660" y="534042"/>
              <a:ext cx="1910964" cy="2044732"/>
            </a:xfrm>
            <a:prstGeom prst="rect">
              <a:avLst/>
            </a:prstGeom>
          </p:spPr>
        </p:pic>
        <p:sp>
          <p:nvSpPr>
            <p:cNvPr id="7" name="כותרת 1">
              <a:extLst>
                <a:ext uri="{FF2B5EF4-FFF2-40B4-BE49-F238E27FC236}">
                  <a16:creationId xmlns:a16="http://schemas.microsoft.com/office/drawing/2014/main" id="{7A8D8837-9D96-4657-BE42-F296F45A157A}"/>
                </a:ext>
              </a:extLst>
            </p:cNvPr>
            <p:cNvSpPr txBox="1">
              <a:spLocks/>
            </p:cNvSpPr>
            <p:nvPr/>
          </p:nvSpPr>
          <p:spPr>
            <a:xfrm>
              <a:off x="5856070" y="1295155"/>
              <a:ext cx="3305228" cy="128361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ctr" defTabSz="457200" rtl="1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rtl="1" eaLnBrk="1" hangingPunct="1">
                <a:defRPr>
                  <a:solidFill>
                    <a:schemeClr val="tx2"/>
                  </a:solidFill>
                </a:defRPr>
              </a:lvl2pPr>
              <a:lvl3pPr rtl="1" eaLnBrk="1" hangingPunct="1">
                <a:defRPr>
                  <a:solidFill>
                    <a:schemeClr val="tx2"/>
                  </a:solidFill>
                </a:defRPr>
              </a:lvl3pPr>
              <a:lvl4pPr rtl="1" eaLnBrk="1" hangingPunct="1">
                <a:defRPr>
                  <a:solidFill>
                    <a:schemeClr val="tx2"/>
                  </a:solidFill>
                </a:defRPr>
              </a:lvl4pPr>
              <a:lvl5pPr rtl="1" eaLnBrk="1" hangingPunct="1">
                <a:defRPr>
                  <a:solidFill>
                    <a:schemeClr val="tx2"/>
                  </a:solidFill>
                </a:defRPr>
              </a:lvl5pPr>
              <a:lvl6pPr rtl="1" eaLnBrk="1" hangingPunct="1">
                <a:defRPr>
                  <a:solidFill>
                    <a:schemeClr val="tx2"/>
                  </a:solidFill>
                </a:defRPr>
              </a:lvl6pPr>
              <a:lvl7pPr rtl="1" eaLnBrk="1" hangingPunct="1">
                <a:defRPr>
                  <a:solidFill>
                    <a:schemeClr val="tx2"/>
                  </a:solidFill>
                </a:defRPr>
              </a:lvl7pPr>
              <a:lvl8pPr rtl="1" eaLnBrk="1" hangingPunct="1">
                <a:defRPr>
                  <a:solidFill>
                    <a:schemeClr val="tx2"/>
                  </a:solidFill>
                </a:defRPr>
              </a:lvl8pPr>
              <a:lvl9pPr rtl="1"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200" dirty="0">
                  <a:latin typeface="Agency FB" panose="020B0503020202020204" pitchFamily="34" charset="0"/>
                </a:rPr>
                <a:t>C     </a:t>
              </a:r>
              <a:r>
                <a:rPr lang="en-US" sz="1800" dirty="0">
                  <a:latin typeface="Agency FB" panose="020B0503020202020204" pitchFamily="34" charset="0"/>
                </a:rPr>
                <a:t> </a:t>
              </a:r>
              <a:r>
                <a:rPr lang="en-US" sz="3200" dirty="0">
                  <a:latin typeface="Agency FB" panose="020B0503020202020204" pitchFamily="34" charset="0"/>
                </a:rPr>
                <a:t>f</a:t>
              </a:r>
              <a:endParaRPr lang="he-IL" sz="3200" dirty="0">
                <a:latin typeface="Agency FB" panose="020B0503020202020204" pitchFamily="34" charset="0"/>
              </a:endParaRPr>
            </a:p>
          </p:txBody>
        </p:sp>
        <p:sp>
          <p:nvSpPr>
            <p:cNvPr id="8" name="כותרת 1">
              <a:extLst>
                <a:ext uri="{FF2B5EF4-FFF2-40B4-BE49-F238E27FC236}">
                  <a16:creationId xmlns:a16="http://schemas.microsoft.com/office/drawing/2014/main" id="{EA50CD43-D718-47DE-96A7-48CA3BEC16EF}"/>
                </a:ext>
              </a:extLst>
            </p:cNvPr>
            <p:cNvSpPr txBox="1">
              <a:spLocks/>
            </p:cNvSpPr>
            <p:nvPr/>
          </p:nvSpPr>
          <p:spPr>
            <a:xfrm>
              <a:off x="6477596" y="1762035"/>
              <a:ext cx="3305228" cy="128361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ctr" defTabSz="457200" rtl="1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rtl="1" eaLnBrk="1" hangingPunct="1">
                <a:defRPr>
                  <a:solidFill>
                    <a:schemeClr val="tx2"/>
                  </a:solidFill>
                </a:defRPr>
              </a:lvl2pPr>
              <a:lvl3pPr rtl="1" eaLnBrk="1" hangingPunct="1">
                <a:defRPr>
                  <a:solidFill>
                    <a:schemeClr val="tx2"/>
                  </a:solidFill>
                </a:defRPr>
              </a:lvl3pPr>
              <a:lvl4pPr rtl="1" eaLnBrk="1" hangingPunct="1">
                <a:defRPr>
                  <a:solidFill>
                    <a:schemeClr val="tx2"/>
                  </a:solidFill>
                </a:defRPr>
              </a:lvl4pPr>
              <a:lvl5pPr rtl="1" eaLnBrk="1" hangingPunct="1">
                <a:defRPr>
                  <a:solidFill>
                    <a:schemeClr val="tx2"/>
                  </a:solidFill>
                </a:defRPr>
              </a:lvl5pPr>
              <a:lvl6pPr rtl="1" eaLnBrk="1" hangingPunct="1">
                <a:defRPr>
                  <a:solidFill>
                    <a:schemeClr val="tx2"/>
                  </a:solidFill>
                </a:defRPr>
              </a:lvl6pPr>
              <a:lvl7pPr rtl="1" eaLnBrk="1" hangingPunct="1">
                <a:defRPr>
                  <a:solidFill>
                    <a:schemeClr val="tx2"/>
                  </a:solidFill>
                </a:defRPr>
              </a:lvl7pPr>
              <a:lvl8pPr rtl="1" eaLnBrk="1" hangingPunct="1">
                <a:defRPr>
                  <a:solidFill>
                    <a:schemeClr val="tx2"/>
                  </a:solidFill>
                </a:defRPr>
              </a:lvl8pPr>
              <a:lvl9pPr rtl="1"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4800" dirty="0">
                  <a:latin typeface="Agency FB" panose="020B0503020202020204" pitchFamily="34" charset="0"/>
                </a:rPr>
                <a:t>HiveMind</a:t>
              </a:r>
              <a:endParaRPr lang="he-IL" sz="4800" dirty="0">
                <a:latin typeface="Agency FB" panose="020B0503020202020204" pitchFamily="34" charset="0"/>
              </a:endParaRPr>
            </a:p>
          </p:txBody>
        </p:sp>
      </p:grpSp>
      <p:pic>
        <p:nvPicPr>
          <p:cNvPr id="4100" name="Picture 4" descr="Image result for collaborative filtering">
            <a:extLst>
              <a:ext uri="{FF2B5EF4-FFF2-40B4-BE49-F238E27FC236}">
                <a16:creationId xmlns:a16="http://schemas.microsoft.com/office/drawing/2014/main" id="{4DB053C7-B038-427E-A08B-A65EB1C69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27" y="367979"/>
            <a:ext cx="5438818" cy="3330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lated image">
            <a:extLst>
              <a:ext uri="{FF2B5EF4-FFF2-40B4-BE49-F238E27FC236}">
                <a16:creationId xmlns:a16="http://schemas.microsoft.com/office/drawing/2014/main" id="{C3B17343-68E8-4D48-A433-DF3748E3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027" y="3251998"/>
            <a:ext cx="1643130" cy="1497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like and dislike">
            <a:extLst>
              <a:ext uri="{FF2B5EF4-FFF2-40B4-BE49-F238E27FC236}">
                <a16:creationId xmlns:a16="http://schemas.microsoft.com/office/drawing/2014/main" id="{9549B8E0-989A-4CF9-AFD9-E2BCB415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07" y="5008669"/>
            <a:ext cx="3275215" cy="15011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6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תמונה 16">
            <a:extLst>
              <a:ext uri="{FF2B5EF4-FFF2-40B4-BE49-F238E27FC236}">
                <a16:creationId xmlns:a16="http://schemas.microsoft.com/office/drawing/2014/main" id="{AB4C9C07-DDBC-44F4-8A9B-F2A54899F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06" y="1595575"/>
            <a:ext cx="1363098" cy="130459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4C4B7E6-59EF-45CF-98B8-493284720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378" y="236170"/>
            <a:ext cx="812418" cy="812418"/>
          </a:xfrm>
          <a:prstGeom prst="rect">
            <a:avLst/>
          </a:prstGeo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BB07DFE5-4046-45F6-A713-505070711AC3}"/>
              </a:ext>
            </a:extLst>
          </p:cNvPr>
          <p:cNvSpPr txBox="1">
            <a:spLocks/>
          </p:cNvSpPr>
          <p:nvPr/>
        </p:nvSpPr>
        <p:spPr>
          <a:xfrm>
            <a:off x="3728804" y="149388"/>
            <a:ext cx="3305228" cy="12836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gency FB" panose="020B0503020202020204" pitchFamily="34" charset="0"/>
              </a:rPr>
              <a:t>Course freak App</a:t>
            </a:r>
            <a:endParaRPr lang="he-IL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E5E79-36B9-46E5-A65E-FD3D4C354DFE}"/>
              </a:ext>
            </a:extLst>
          </p:cNvPr>
          <p:cNvSpPr txBox="1"/>
          <p:nvPr/>
        </p:nvSpPr>
        <p:spPr>
          <a:xfrm>
            <a:off x="5506585" y="694645"/>
            <a:ext cx="5686239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700" dirty="0"/>
              <a:t>Interactive,                 Android based UI that allows you to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DDCC8-8F01-4328-BD6C-ED4805912E7A}"/>
              </a:ext>
            </a:extLst>
          </p:cNvPr>
          <p:cNvSpPr txBox="1"/>
          <p:nvPr/>
        </p:nvSpPr>
        <p:spPr>
          <a:xfrm>
            <a:off x="2491251" y="4223870"/>
            <a:ext cx="5686239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u="sng" dirty="0"/>
              <a:t>Time to make decisions?</a:t>
            </a:r>
          </a:p>
          <a:p>
            <a:r>
              <a:rPr lang="en-US" sz="1600" b="1" dirty="0"/>
              <a:t>Let our sophisticated machines </a:t>
            </a:r>
          </a:p>
          <a:p>
            <a:r>
              <a:rPr lang="en-US" sz="1600" b="1" dirty="0"/>
              <a:t>do all the work for you.</a:t>
            </a:r>
          </a:p>
          <a:p>
            <a:r>
              <a:rPr lang="en-US" sz="1600" dirty="0"/>
              <a:t>Rank a few courses  you already took, </a:t>
            </a:r>
          </a:p>
          <a:p>
            <a:r>
              <a:rPr lang="en-US" sz="1600" dirty="0"/>
              <a:t>sit back and let our app show you your future. </a:t>
            </a:r>
          </a:p>
          <a:p>
            <a:r>
              <a:rPr lang="en-US" sz="1600" dirty="0"/>
              <a:t>Our background algorithm will find</a:t>
            </a:r>
          </a:p>
          <a:p>
            <a:r>
              <a:rPr lang="en-US" sz="1600" dirty="0"/>
              <a:t> students with taste like yours.</a:t>
            </a:r>
          </a:p>
          <a:p>
            <a:endParaRPr lang="en-US" sz="1600" dirty="0"/>
          </a:p>
          <a:p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With us, you will never again take advice from a </a:t>
            </a: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</a:rPr>
              <a:t>מצטיין נשיא</a:t>
            </a: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en-US" sz="1600" dirty="0">
              <a:hlinkClick r:id="rId4"/>
            </a:endParaRPr>
          </a:p>
          <a:p>
            <a:endParaRPr lang="en-US" sz="1600" dirty="0">
              <a:hlinkClick r:id="rId4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45217-F4DF-408D-8DD8-5F8EC31153A4}"/>
              </a:ext>
            </a:extLst>
          </p:cNvPr>
          <p:cNvSpPr txBox="1"/>
          <p:nvPr/>
        </p:nvSpPr>
        <p:spPr>
          <a:xfrm>
            <a:off x="8413777" y="2253970"/>
            <a:ext cx="3323713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u="sng" dirty="0"/>
              <a:t>Always stay alert</a:t>
            </a:r>
          </a:p>
          <a:p>
            <a:r>
              <a:rPr lang="en-US" sz="1600" b="1" dirty="0"/>
              <a:t>Let our smart engine let you know when new opportunities arise.</a:t>
            </a:r>
          </a:p>
          <a:p>
            <a:r>
              <a:rPr lang="en-US" sz="1600" dirty="0"/>
              <a:t>When your friends are looking for partners or are interested in a course, you’ll be the first to know. </a:t>
            </a:r>
          </a:p>
          <a:p>
            <a:endParaRPr lang="en-US" sz="1600" dirty="0">
              <a:hlinkClick r:id="rId4"/>
            </a:endParaRPr>
          </a:p>
          <a:p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With us, you will never miss a chance.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D0C76017-B4D8-407B-8ADA-3D1C63652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51" y="4316384"/>
            <a:ext cx="1589639" cy="2012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08035E-9B05-40AE-BFD7-55C76299D10C}"/>
              </a:ext>
            </a:extLst>
          </p:cNvPr>
          <p:cNvSpPr txBox="1"/>
          <p:nvPr/>
        </p:nvSpPr>
        <p:spPr>
          <a:xfrm>
            <a:off x="3327704" y="1483811"/>
            <a:ext cx="4043092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u="sng" dirty="0"/>
              <a:t>Be a part of the mind hive</a:t>
            </a:r>
          </a:p>
          <a:p>
            <a:r>
              <a:rPr lang="en-US" sz="1600" b="1" dirty="0"/>
              <a:t>Share your experience with other students. </a:t>
            </a:r>
          </a:p>
          <a:p>
            <a:r>
              <a:rPr lang="en-US" sz="1600" dirty="0"/>
              <a:t>Write reviews &amp; give feedback to others. </a:t>
            </a:r>
          </a:p>
          <a:p>
            <a:r>
              <a:rPr lang="en-US" sz="1600" dirty="0"/>
              <a:t>Play our interactive game and win honey jars </a:t>
            </a:r>
          </a:p>
          <a:p>
            <a:r>
              <a:rPr lang="en-US" sz="1600" dirty="0"/>
              <a:t>while helping us improve our data accuracy. </a:t>
            </a:r>
          </a:p>
          <a:p>
            <a:endParaRPr lang="en-US" sz="1600" dirty="0">
              <a:hlinkClick r:id="rId4"/>
            </a:endParaRPr>
          </a:p>
          <a:p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With us, your opinion really makes a difference.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DED40282-B82D-4680-B9C3-AE8B1FF63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65" y="1685354"/>
            <a:ext cx="826282" cy="589280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2B9F422B-028A-4117-BA09-C692FC601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192">
            <a:off x="7408209" y="2437878"/>
            <a:ext cx="995712" cy="993449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D40C0706-8E0A-4B1F-AD0C-70CDCB7208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749" y="4463712"/>
            <a:ext cx="1698138" cy="2412823"/>
          </a:xfrm>
          <a:prstGeom prst="rect">
            <a:avLst/>
          </a:prstGeom>
        </p:spPr>
      </p:pic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2BED576F-606D-4311-A9DE-3F45E343C5BC}"/>
              </a:ext>
            </a:extLst>
          </p:cNvPr>
          <p:cNvGrpSpPr/>
          <p:nvPr/>
        </p:nvGrpSpPr>
        <p:grpSpPr>
          <a:xfrm>
            <a:off x="10350834" y="5069391"/>
            <a:ext cx="704365" cy="695471"/>
            <a:chOff x="6272959" y="871146"/>
            <a:chExt cx="3844452" cy="3795907"/>
          </a:xfrm>
        </p:grpSpPr>
        <p:pic>
          <p:nvPicPr>
            <p:cNvPr id="26" name="תמונה 25">
              <a:extLst>
                <a:ext uri="{FF2B5EF4-FFF2-40B4-BE49-F238E27FC236}">
                  <a16:creationId xmlns:a16="http://schemas.microsoft.com/office/drawing/2014/main" id="{8836E417-70D0-45F5-BB63-1BE9F9AF5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959" y="1280904"/>
              <a:ext cx="1638491" cy="1568173"/>
            </a:xfrm>
            <a:prstGeom prst="rect">
              <a:avLst/>
            </a:prstGeom>
          </p:spPr>
        </p:pic>
        <p:pic>
          <p:nvPicPr>
            <p:cNvPr id="27" name="תמונה 26">
              <a:extLst>
                <a:ext uri="{FF2B5EF4-FFF2-40B4-BE49-F238E27FC236}">
                  <a16:creationId xmlns:a16="http://schemas.microsoft.com/office/drawing/2014/main" id="{79BF892E-718A-4754-B8A0-D057083E1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682" y="895269"/>
              <a:ext cx="826282" cy="589280"/>
            </a:xfrm>
            <a:prstGeom prst="rect">
              <a:avLst/>
            </a:prstGeom>
          </p:spPr>
        </p:pic>
        <p:pic>
          <p:nvPicPr>
            <p:cNvPr id="28" name="תמונה 27">
              <a:extLst>
                <a:ext uri="{FF2B5EF4-FFF2-40B4-BE49-F238E27FC236}">
                  <a16:creationId xmlns:a16="http://schemas.microsoft.com/office/drawing/2014/main" id="{CB319D11-53C6-4BEB-BAD2-F9EE4D0CD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504" y="871146"/>
              <a:ext cx="3795907" cy="3795907"/>
            </a:xfrm>
            <a:prstGeom prst="rect">
              <a:avLst/>
            </a:prstGeom>
          </p:spPr>
        </p:pic>
      </p:grpSp>
      <p:sp>
        <p:nvSpPr>
          <p:cNvPr id="29" name="כותרת 1">
            <a:extLst>
              <a:ext uri="{FF2B5EF4-FFF2-40B4-BE49-F238E27FC236}">
                <a16:creationId xmlns:a16="http://schemas.microsoft.com/office/drawing/2014/main" id="{BF13B7A7-67D1-46A9-BD8A-512B0ED4640A}"/>
              </a:ext>
            </a:extLst>
          </p:cNvPr>
          <p:cNvSpPr txBox="1">
            <a:spLocks/>
          </p:cNvSpPr>
          <p:nvPr/>
        </p:nvSpPr>
        <p:spPr>
          <a:xfrm>
            <a:off x="9620614" y="5732068"/>
            <a:ext cx="2173697" cy="84417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latin typeface="Agency FB" panose="020B0503020202020204" pitchFamily="34" charset="0"/>
              </a:rPr>
              <a:t>Course freak</a:t>
            </a:r>
            <a:endParaRPr lang="he-IL" sz="1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>
            <a:extLst>
              <a:ext uri="{FF2B5EF4-FFF2-40B4-BE49-F238E27FC236}">
                <a16:creationId xmlns:a16="http://schemas.microsoft.com/office/drawing/2014/main" id="{878FD569-B3C5-48E6-A82A-B85CD8D078AA}"/>
              </a:ext>
            </a:extLst>
          </p:cNvPr>
          <p:cNvSpPr txBox="1">
            <a:spLocks/>
          </p:cNvSpPr>
          <p:nvPr/>
        </p:nvSpPr>
        <p:spPr>
          <a:xfrm>
            <a:off x="0" y="531458"/>
            <a:ext cx="12192000" cy="12836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gency FB" panose="020B0503020202020204" pitchFamily="34" charset="0"/>
              </a:rPr>
              <a:t>        Our Team</a:t>
            </a:r>
            <a:endParaRPr lang="he-IL" dirty="0">
              <a:latin typeface="Agency FB" panose="020B0503020202020204" pitchFamily="34" charset="0"/>
            </a:endParaRP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52B3194C-AD5B-4EBB-BFEC-27551BE56EF3}"/>
              </a:ext>
            </a:extLst>
          </p:cNvPr>
          <p:cNvGrpSpPr/>
          <p:nvPr/>
        </p:nvGrpSpPr>
        <p:grpSpPr>
          <a:xfrm>
            <a:off x="1265997" y="1657135"/>
            <a:ext cx="12130442" cy="3819522"/>
            <a:chOff x="1041552" y="1376184"/>
            <a:chExt cx="12130442" cy="3819522"/>
          </a:xfrm>
        </p:grpSpPr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881A2FA5-37A1-4643-8AAA-3B31CE119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111" y="1773511"/>
              <a:ext cx="888584" cy="479339"/>
            </a:xfrm>
            <a:prstGeom prst="rect">
              <a:avLst/>
            </a:prstGeom>
          </p:spPr>
        </p:pic>
        <p:grpSp>
          <p:nvGrpSpPr>
            <p:cNvPr id="22" name="קבוצה 21">
              <a:extLst>
                <a:ext uri="{FF2B5EF4-FFF2-40B4-BE49-F238E27FC236}">
                  <a16:creationId xmlns:a16="http://schemas.microsoft.com/office/drawing/2014/main" id="{07F2129B-C9D1-435D-9DC9-980859DF1658}"/>
                </a:ext>
              </a:extLst>
            </p:cNvPr>
            <p:cNvGrpSpPr/>
            <p:nvPr/>
          </p:nvGrpSpPr>
          <p:grpSpPr>
            <a:xfrm>
              <a:off x="1041552" y="1376184"/>
              <a:ext cx="12130442" cy="3819522"/>
              <a:chOff x="1041552" y="1376184"/>
              <a:chExt cx="12130442" cy="3819522"/>
            </a:xfrm>
          </p:grpSpPr>
          <p:pic>
            <p:nvPicPr>
              <p:cNvPr id="9" name="תמונה 8">
                <a:extLst>
                  <a:ext uri="{FF2B5EF4-FFF2-40B4-BE49-F238E27FC236}">
                    <a16:creationId xmlns:a16="http://schemas.microsoft.com/office/drawing/2014/main" id="{9FC3E2BF-0078-455A-B26F-1A7665BBD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9601" y="1815076"/>
                <a:ext cx="2019269" cy="2019269"/>
              </a:xfrm>
              <a:prstGeom prst="rect">
                <a:avLst/>
              </a:prstGeom>
            </p:spPr>
          </p:pic>
          <p:pic>
            <p:nvPicPr>
              <p:cNvPr id="17" name="תמונה 16">
                <a:extLst>
                  <a:ext uri="{FF2B5EF4-FFF2-40B4-BE49-F238E27FC236}">
                    <a16:creationId xmlns:a16="http://schemas.microsoft.com/office/drawing/2014/main" id="{5E7508A1-839B-4355-BB67-8B1BDC57D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4349" y="1645922"/>
                <a:ext cx="1074124" cy="1074124"/>
              </a:xfrm>
              <a:prstGeom prst="rect">
                <a:avLst/>
              </a:prstGeom>
            </p:spPr>
          </p:pic>
          <p:pic>
            <p:nvPicPr>
              <p:cNvPr id="8" name="תמונה 7">
                <a:extLst>
                  <a:ext uri="{FF2B5EF4-FFF2-40B4-BE49-F238E27FC236}">
                    <a16:creationId xmlns:a16="http://schemas.microsoft.com/office/drawing/2014/main" id="{9E4C9906-455F-4A12-99AC-A753443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109" y="1815077"/>
                <a:ext cx="2019269" cy="2019269"/>
              </a:xfrm>
              <a:prstGeom prst="rect">
                <a:avLst/>
              </a:prstGeom>
            </p:spPr>
          </p:pic>
          <p:pic>
            <p:nvPicPr>
              <p:cNvPr id="19" name="תמונה 18">
                <a:extLst>
                  <a:ext uri="{FF2B5EF4-FFF2-40B4-BE49-F238E27FC236}">
                    <a16:creationId xmlns:a16="http://schemas.microsoft.com/office/drawing/2014/main" id="{903439A3-6EAA-4B2F-8558-55DBD0949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153070" y="1376184"/>
                <a:ext cx="1527445" cy="1527445"/>
              </a:xfrm>
              <a:prstGeom prst="rect">
                <a:avLst/>
              </a:prstGeom>
            </p:spPr>
          </p:pic>
          <p:sp>
            <p:nvSpPr>
              <p:cNvPr id="4" name="כותרת 1">
                <a:extLst>
                  <a:ext uri="{FF2B5EF4-FFF2-40B4-BE49-F238E27FC236}">
                    <a16:creationId xmlns:a16="http://schemas.microsoft.com/office/drawing/2014/main" id="{D88B2D7E-1314-4F07-8107-20CF484DD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1552" y="3912087"/>
                <a:ext cx="3305228" cy="12836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457200" rtl="1" eaLnBrk="1" latinLnBrk="0" hangingPunct="1">
                  <a:spcBef>
                    <a:spcPct val="0"/>
                  </a:spcBef>
                  <a:buNone/>
                  <a:defRPr sz="40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lvl2pPr rtl="1" eaLnBrk="1" hangingPunct="1">
                  <a:defRPr>
                    <a:solidFill>
                      <a:schemeClr val="tx2"/>
                    </a:solidFill>
                  </a:defRPr>
                </a:lvl2pPr>
                <a:lvl3pPr rtl="1" eaLnBrk="1" hangingPunct="1">
                  <a:defRPr>
                    <a:solidFill>
                      <a:schemeClr val="tx2"/>
                    </a:solidFill>
                  </a:defRPr>
                </a:lvl3pPr>
                <a:lvl4pPr rtl="1" eaLnBrk="1" hangingPunct="1">
                  <a:defRPr>
                    <a:solidFill>
                      <a:schemeClr val="tx2"/>
                    </a:solidFill>
                  </a:defRPr>
                </a:lvl4pPr>
                <a:lvl5pPr rtl="1" eaLnBrk="1" hangingPunct="1">
                  <a:defRPr>
                    <a:solidFill>
                      <a:schemeClr val="tx2"/>
                    </a:solidFill>
                  </a:defRPr>
                </a:lvl5pPr>
                <a:lvl6pPr rtl="1" eaLnBrk="1" hangingPunct="1">
                  <a:defRPr>
                    <a:solidFill>
                      <a:schemeClr val="tx2"/>
                    </a:solidFill>
                  </a:defRPr>
                </a:lvl6pPr>
                <a:lvl7pPr rtl="1" eaLnBrk="1" hangingPunct="1">
                  <a:defRPr>
                    <a:solidFill>
                      <a:schemeClr val="tx2"/>
                    </a:solidFill>
                  </a:defRPr>
                </a:lvl7pPr>
                <a:lvl8pPr rtl="1" eaLnBrk="1" hangingPunct="1">
                  <a:defRPr>
                    <a:solidFill>
                      <a:schemeClr val="tx2"/>
                    </a:solidFill>
                  </a:defRPr>
                </a:lvl8pPr>
                <a:lvl9pPr rtl="1"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>
                    <a:latin typeface="Agency FB" panose="020B0503020202020204" pitchFamily="34" charset="0"/>
                  </a:rPr>
                  <a:t>Roy Hirsch</a:t>
                </a:r>
                <a:endParaRPr lang="he-IL" dirty="0">
                  <a:latin typeface="Agency FB" panose="020B0503020202020204" pitchFamily="34" charset="0"/>
                </a:endParaRPr>
              </a:p>
            </p:txBody>
          </p:sp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2450D42F-7E04-4B91-8C67-4AE00D8DE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333" y="1733383"/>
                <a:ext cx="2019269" cy="2019269"/>
              </a:xfrm>
              <a:prstGeom prst="rect">
                <a:avLst/>
              </a:prstGeom>
            </p:spPr>
          </p:pic>
          <p:sp>
            <p:nvSpPr>
              <p:cNvPr id="11" name="כותרת 1">
                <a:extLst>
                  <a:ext uri="{FF2B5EF4-FFF2-40B4-BE49-F238E27FC236}">
                    <a16:creationId xmlns:a16="http://schemas.microsoft.com/office/drawing/2014/main" id="{763198E4-18C1-433A-B06B-6DC85FBA5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9747" y="3896185"/>
                <a:ext cx="3305228" cy="12836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457200" rtl="1" eaLnBrk="1" latinLnBrk="0" hangingPunct="1">
                  <a:spcBef>
                    <a:spcPct val="0"/>
                  </a:spcBef>
                  <a:buNone/>
                  <a:defRPr sz="40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lvl2pPr rtl="1" eaLnBrk="1" hangingPunct="1">
                  <a:defRPr>
                    <a:solidFill>
                      <a:schemeClr val="tx2"/>
                    </a:solidFill>
                  </a:defRPr>
                </a:lvl2pPr>
                <a:lvl3pPr rtl="1" eaLnBrk="1" hangingPunct="1">
                  <a:defRPr>
                    <a:solidFill>
                      <a:schemeClr val="tx2"/>
                    </a:solidFill>
                  </a:defRPr>
                </a:lvl3pPr>
                <a:lvl4pPr rtl="1" eaLnBrk="1" hangingPunct="1">
                  <a:defRPr>
                    <a:solidFill>
                      <a:schemeClr val="tx2"/>
                    </a:solidFill>
                  </a:defRPr>
                </a:lvl4pPr>
                <a:lvl5pPr rtl="1" eaLnBrk="1" hangingPunct="1">
                  <a:defRPr>
                    <a:solidFill>
                      <a:schemeClr val="tx2"/>
                    </a:solidFill>
                  </a:defRPr>
                </a:lvl5pPr>
                <a:lvl6pPr rtl="1" eaLnBrk="1" hangingPunct="1">
                  <a:defRPr>
                    <a:solidFill>
                      <a:schemeClr val="tx2"/>
                    </a:solidFill>
                  </a:defRPr>
                </a:lvl6pPr>
                <a:lvl7pPr rtl="1" eaLnBrk="1" hangingPunct="1">
                  <a:defRPr>
                    <a:solidFill>
                      <a:schemeClr val="tx2"/>
                    </a:solidFill>
                  </a:defRPr>
                </a:lvl7pPr>
                <a:lvl8pPr rtl="1" eaLnBrk="1" hangingPunct="1">
                  <a:defRPr>
                    <a:solidFill>
                      <a:schemeClr val="tx2"/>
                    </a:solidFill>
                  </a:defRPr>
                </a:lvl8pPr>
                <a:lvl9pPr rtl="1"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>
                    <a:latin typeface="Agency FB" panose="020B0503020202020204" pitchFamily="34" charset="0"/>
                  </a:rPr>
                  <a:t>Amit Sdeor</a:t>
                </a:r>
                <a:endParaRPr lang="he-IL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2" name="כותרת 1">
                <a:extLst>
                  <a:ext uri="{FF2B5EF4-FFF2-40B4-BE49-F238E27FC236}">
                    <a16:creationId xmlns:a16="http://schemas.microsoft.com/office/drawing/2014/main" id="{33BB44A3-3F98-47FB-AF9D-DBFF4801E9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97942" y="3896185"/>
                <a:ext cx="3305228" cy="128361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457200" rtl="1" eaLnBrk="1" latinLnBrk="0" hangingPunct="1">
                  <a:spcBef>
                    <a:spcPct val="0"/>
                  </a:spcBef>
                  <a:buNone/>
                  <a:defRPr sz="40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lvl2pPr rtl="1" eaLnBrk="1" hangingPunct="1">
                  <a:defRPr>
                    <a:solidFill>
                      <a:schemeClr val="tx2"/>
                    </a:solidFill>
                  </a:defRPr>
                </a:lvl2pPr>
                <a:lvl3pPr rtl="1" eaLnBrk="1" hangingPunct="1">
                  <a:defRPr>
                    <a:solidFill>
                      <a:schemeClr val="tx2"/>
                    </a:solidFill>
                  </a:defRPr>
                </a:lvl3pPr>
                <a:lvl4pPr rtl="1" eaLnBrk="1" hangingPunct="1">
                  <a:defRPr>
                    <a:solidFill>
                      <a:schemeClr val="tx2"/>
                    </a:solidFill>
                  </a:defRPr>
                </a:lvl4pPr>
                <a:lvl5pPr rtl="1" eaLnBrk="1" hangingPunct="1">
                  <a:defRPr>
                    <a:solidFill>
                      <a:schemeClr val="tx2"/>
                    </a:solidFill>
                  </a:defRPr>
                </a:lvl5pPr>
                <a:lvl6pPr rtl="1" eaLnBrk="1" hangingPunct="1">
                  <a:defRPr>
                    <a:solidFill>
                      <a:schemeClr val="tx2"/>
                    </a:solidFill>
                  </a:defRPr>
                </a:lvl6pPr>
                <a:lvl7pPr rtl="1" eaLnBrk="1" hangingPunct="1">
                  <a:defRPr>
                    <a:solidFill>
                      <a:schemeClr val="tx2"/>
                    </a:solidFill>
                  </a:defRPr>
                </a:lvl7pPr>
                <a:lvl8pPr rtl="1" eaLnBrk="1" hangingPunct="1">
                  <a:defRPr>
                    <a:solidFill>
                      <a:schemeClr val="tx2"/>
                    </a:solidFill>
                  </a:defRPr>
                </a:lvl8pPr>
                <a:lvl9pPr rtl="1"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>
                    <a:latin typeface="Agency FB" panose="020B0503020202020204" pitchFamily="34" charset="0"/>
                  </a:rPr>
                  <a:t>Denis N</a:t>
                </a:r>
                <a:endParaRPr lang="he-IL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A675B5-AFD6-48F4-AF7E-BC0DB8BCCBA8}"/>
                  </a:ext>
                </a:extLst>
              </p:cNvPr>
              <p:cNvSpPr txBox="1"/>
              <p:nvPr/>
            </p:nvSpPr>
            <p:spPr>
              <a:xfrm>
                <a:off x="1345241" y="4460676"/>
                <a:ext cx="4043092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dirty="0"/>
                  <a:t>UI &amp; Cloud Infrastructures expert</a:t>
                </a:r>
              </a:p>
              <a:p>
                <a:endParaRPr lang="en-US" sz="16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90302E-96C2-4139-8ECE-5D259A0A8993}"/>
                  </a:ext>
                </a:extLst>
              </p:cNvPr>
              <p:cNvSpPr txBox="1"/>
              <p:nvPr/>
            </p:nvSpPr>
            <p:spPr>
              <a:xfrm>
                <a:off x="4906119" y="4458149"/>
                <a:ext cx="4043092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dirty="0"/>
                  <a:t>Big Data &amp; Machine Learning expert</a:t>
                </a:r>
              </a:p>
              <a:p>
                <a:endParaRPr lang="en-US" sz="1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079206-0D35-473E-B144-7D833240DBA0}"/>
                  </a:ext>
                </a:extLst>
              </p:cNvPr>
              <p:cNvSpPr txBox="1"/>
              <p:nvPr/>
            </p:nvSpPr>
            <p:spPr>
              <a:xfrm>
                <a:off x="9128902" y="4458148"/>
                <a:ext cx="4043092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dirty="0"/>
                  <a:t>End-to-End Android expert</a:t>
                </a:r>
              </a:p>
              <a:p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03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940AA1-EC2E-4025-8B6F-E3C0C35E3904}"/>
              </a:ext>
            </a:extLst>
          </p:cNvPr>
          <p:cNvSpPr txBox="1">
            <a:spLocks/>
          </p:cNvSpPr>
          <p:nvPr/>
        </p:nvSpPr>
        <p:spPr>
          <a:xfrm>
            <a:off x="1" y="531458"/>
            <a:ext cx="12192000" cy="12836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gency FB" panose="020B0503020202020204" pitchFamily="34" charset="0"/>
              </a:rPr>
              <a:t>Questions?</a:t>
            </a:r>
            <a:endParaRPr lang="he-IL" dirty="0">
              <a:latin typeface="Agency FB" panose="020B0503020202020204" pitchFamily="34" charset="0"/>
            </a:endParaRPr>
          </a:p>
        </p:txBody>
      </p:sp>
      <p:pic>
        <p:nvPicPr>
          <p:cNvPr id="3" name="Picture 4" descr="Image result for questions">
            <a:extLst>
              <a:ext uri="{FF2B5EF4-FFF2-40B4-BE49-F238E27FC236}">
                <a16:creationId xmlns:a16="http://schemas.microsoft.com/office/drawing/2014/main" id="{40800838-FAD3-4E60-9B58-D7825D1C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66" y="1663831"/>
            <a:ext cx="733425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58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644</TotalTime>
  <Words>331</Words>
  <Application>Microsoft Office PowerPoint</Application>
  <PresentationFormat>מסך רחב</PresentationFormat>
  <Paragraphs>60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Agency FB</vt:lpstr>
      <vt:lpstr>Arial</vt:lpstr>
      <vt:lpstr>Corbel</vt:lpstr>
      <vt:lpstr>פרלקסה</vt:lpstr>
      <vt:lpstr>Course freak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Roy Hirsch</dc:creator>
  <cp:lastModifiedBy>Roy Hirsch</cp:lastModifiedBy>
  <cp:revision>26</cp:revision>
  <dcterms:created xsi:type="dcterms:W3CDTF">2018-11-16T20:50:36Z</dcterms:created>
  <dcterms:modified xsi:type="dcterms:W3CDTF">2018-11-17T07:42:46Z</dcterms:modified>
</cp:coreProperties>
</file>