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embeddedFontLst>
    <p:embeddedFont>
      <p:font typeface="Teko"/>
      <p:regular r:id="rId37"/>
      <p:bold r:id="rId38"/>
    </p:embeddedFont>
    <p:embeddedFont>
      <p:font typeface="Corbel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bold.fntdata"/><Relationship Id="rId20" Type="http://schemas.openxmlformats.org/officeDocument/2006/relationships/slide" Target="slides/slide16.xml"/><Relationship Id="rId42" Type="http://schemas.openxmlformats.org/officeDocument/2006/relationships/font" Target="fonts/Corbel-boldItalic.fntdata"/><Relationship Id="rId41" Type="http://schemas.openxmlformats.org/officeDocument/2006/relationships/font" Target="fonts/Corbel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Teko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Corbel-regular.fntdata"/><Relationship Id="rId16" Type="http://schemas.openxmlformats.org/officeDocument/2006/relationships/slide" Target="slides/slide12.xml"/><Relationship Id="rId38" Type="http://schemas.openxmlformats.org/officeDocument/2006/relationships/font" Target="fonts/Tek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8224fb2b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8224fb2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73684c2d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73684c2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5f98acc2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5f98acc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5f98acc2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5f98acc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5f96b986c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5f96b986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5f98acc28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5f98acc2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5f96b986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5f96b9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5f96b986c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5f96b986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73684c2d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473684c2df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5f98acc28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5f98acc2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5f98acc28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5f98acc2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5f96b986c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5f96b986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5f96b986c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5f96b986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5f96b986c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5f96b986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5f96b986c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5f96b986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5f96b986c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5f96b986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5f96b986c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5f96b986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5f98acc28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5f98acc2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73684c2d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473684c2df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5f96b986c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5f96b986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5f98acc28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5f98acc2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5f96b986c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5f96b986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5f96b986c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5f96b986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5f98acc2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45f98acc28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73684c2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473684c2d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שקופית כותרת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rt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rtl="1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rtl="1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rtl="1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rtl="1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rtl="1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rtl="1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rtl="1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תמונה פנורמית עם כיתוב">
  <p:cSld name="תמונה פנורמית עם כיתוב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1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1" algn="r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rtl="1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וכיתוב">
  <p:cSld name="כותרת וכיתוב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rtl="1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ציטוט עם כיתוב">
  <p:cSld name="ציטוט עם כיתוב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rtl="1" algn="r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1" algn="r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rtl="1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רטיס שם">
  <p:cSld name="כרטיס שם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רטיס שם עם ציטוט">
  <p:cSld name="כרטיס שם עם ציטוט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1" algn="r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נכון או לא נכון">
  <p:cSld name="נכון או לא נכון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1" algn="r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וטקסט אנכי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rtl="1" algn="r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1" algn="r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אנכית וטקסט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rtl="1" algn="r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1" algn="r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ריק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ותוכן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rtl="1" algn="r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1" algn="r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מקטע עליונה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שני תכנים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rtl="1" algn="r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rtl="1" algn="r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rtl="1" algn="r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rtl="1" algn="r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94335" lvl="0" marL="457200" rtl="1" algn="r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rtl="1" algn="r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rtl="1" algn="r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rtl="1" algn="r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השוואה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rtl="1" algn="r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rtl="1" algn="r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rtl="1" algn="r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rtl="1" algn="r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4335" lvl="0" marL="457200" rtl="1" algn="r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rtl="1" algn="r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rtl="1" algn="r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rtl="1" algn="r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rtl="1" algn="r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בלבד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תוכן עם כיתוב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12750" lvl="0" marL="457200" rtl="1" algn="r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rtl="1" algn="r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rtl="1" algn="r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rtl="1" algn="r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rtl="1" algn="r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rtl="1" algn="r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rtl="1" algn="r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rtl="1" algn="r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rtl="1" algn="r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rtl="1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תמונה עם כיתוב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1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1" algn="r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rtl="1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49580" lvl="0" marL="457200" marR="0" rtl="1" algn="r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1" algn="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1" algn="r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9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18.png"/><Relationship Id="rId6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woocommerce.com/posts/personalized-product-recommendations/" TargetMode="External"/><Relationship Id="rId10" Type="http://schemas.openxmlformats.org/officeDocument/2006/relationships/hyperlink" Target="https://woocommerce.com/posts/personalized-product-recommendations/" TargetMode="External"/><Relationship Id="rId13" Type="http://schemas.openxmlformats.org/officeDocument/2006/relationships/image" Target="../media/image27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4.png"/><Relationship Id="rId14" Type="http://schemas.openxmlformats.org/officeDocument/2006/relationships/image" Target="../media/image21.png"/><Relationship Id="rId5" Type="http://schemas.openxmlformats.org/officeDocument/2006/relationships/hyperlink" Target="https://woocommerce.com/posts/personalized-product-recommendations/" TargetMode="External"/><Relationship Id="rId6" Type="http://schemas.openxmlformats.org/officeDocument/2006/relationships/hyperlink" Target="https://woocommerce.com/posts/personalized-product-recommendations/" TargetMode="External"/><Relationship Id="rId7" Type="http://schemas.openxmlformats.org/officeDocument/2006/relationships/hyperlink" Target="https://woocommerce.com/posts/personalized-product-recommendations/" TargetMode="External"/><Relationship Id="rId8" Type="http://schemas.openxmlformats.org/officeDocument/2006/relationships/hyperlink" Target="https://woocommerce.com/posts/personalized-product-recommendation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6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26.png"/><Relationship Id="rId8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9"/>
          <p:cNvGrpSpPr/>
          <p:nvPr/>
        </p:nvGrpSpPr>
        <p:grpSpPr>
          <a:xfrm>
            <a:off x="6272959" y="871146"/>
            <a:ext cx="3844452" cy="3795907"/>
            <a:chOff x="6272959" y="871146"/>
            <a:chExt cx="3844452" cy="3795907"/>
          </a:xfrm>
        </p:grpSpPr>
        <p:pic>
          <p:nvPicPr>
            <p:cNvPr id="143" name="Google Shape;14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72959" y="1280904"/>
              <a:ext cx="1638491" cy="15681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57682" y="895269"/>
              <a:ext cx="826282" cy="589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21504" y="871146"/>
              <a:ext cx="3795907" cy="37959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19"/>
          <p:cNvSpPr txBox="1"/>
          <p:nvPr>
            <p:ph type="ctrTitle"/>
          </p:nvPr>
        </p:nvSpPr>
        <p:spPr>
          <a:xfrm>
            <a:off x="6566843" y="4266352"/>
            <a:ext cx="3305228" cy="12836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</a:pPr>
            <a:r>
              <a:rPr lang="en-US">
                <a:latin typeface="Teko"/>
                <a:ea typeface="Teko"/>
                <a:cs typeface="Teko"/>
                <a:sym typeface="Teko"/>
              </a:rPr>
              <a:t>C</a:t>
            </a:r>
            <a:r>
              <a:rPr lang="en-US">
                <a:latin typeface="Teko"/>
                <a:ea typeface="Teko"/>
                <a:cs typeface="Teko"/>
                <a:sym typeface="Teko"/>
              </a:rPr>
              <a:t>ourse freak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7" name="Google Shape;147;p19"/>
          <p:cNvSpPr txBox="1"/>
          <p:nvPr>
            <p:ph idx="1" type="subTitle"/>
          </p:nvPr>
        </p:nvSpPr>
        <p:spPr>
          <a:xfrm>
            <a:off x="3581904" y="5266230"/>
            <a:ext cx="69876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.Your academic </a:t>
            </a:r>
            <a:r>
              <a:rPr lang="en-US">
                <a:solidFill>
                  <a:srgbClr val="7D5012"/>
                </a:solidFill>
              </a:rPr>
              <a:t>assistan</a:t>
            </a:r>
            <a:r>
              <a:rPr lang="en-US">
                <a:solidFill>
                  <a:srgbClr val="7D5012"/>
                </a:solidFill>
              </a:rPr>
              <a:t>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/>
        </p:nvSpPr>
        <p:spPr>
          <a:xfrm>
            <a:off x="1648650" y="725550"/>
            <a:ext cx="89052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“As a user I want to get recommendations for courses that might interest me”</a:t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3057150" y="2365350"/>
            <a:ext cx="60777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6 hours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Amit Sdeor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Firebase, JML or LAML, Android Studio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Recommendation engine will take time to train well.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/>
        </p:nvSpPr>
        <p:spPr>
          <a:xfrm>
            <a:off x="1724850" y="725550"/>
            <a:ext cx="87423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“As a user I want to contribute and provide my personal ratings to help the app give me more accurate recommendations.”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3057150" y="2365350"/>
            <a:ext cx="60777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Time Estimation: 2 hour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Owner: Amit Sdeor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Frameworks: Firebase, Android Studio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Risks: Users may not want to spend time providing ratings.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As a user I want to write reviews for courses I took (anonymously/identified)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”</a:t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2.5 hours for front-end, 1 hour for back-end.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Roy Hirsch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 &amp; Android Studio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As a user I want to read reviews for courses, and I want to see the most popular reviews first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”</a:t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3 hours for Android activity, 2 hours for resources.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Roy Hirsch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 &amp; Android Studio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As a user I want to mark potential courses I am considering on taking next semester so that my friends will know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.”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6 hours.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Denis Nastic.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Firebase, Android Studio, Animation/GUI library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“As a user I want to be able to update any 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inaccurate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/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outdated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 info shown for courses listed on the app”</a:t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71" name="Google Shape;271;p33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3 hours for front-end, 2 hour for back-end.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Roy Hirsch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 &amp; Android Studio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724850" y="725550"/>
            <a:ext cx="87423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“As a user I want to get relevant recommendations for my potential courses only  (are in my Catalog and fit my requirements and </a:t>
            </a: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didn't</a:t>
            </a: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take yet)”</a:t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3057150" y="2365350"/>
            <a:ext cx="60777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Time Estimation: 3 hour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Owner: Amit Sdeor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Frameworks: Firebase, Android Studio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As a user I want to see the content in my preferred language (Hebrew,English)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.”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83" name="Google Shape;283;p35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3 hours.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Denis Nastic.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Android Studio, </a:t>
            </a:r>
            <a:r>
              <a:rPr lang="en-US" sz="1800">
                <a:solidFill>
                  <a:schemeClr val="dk1"/>
                </a:solidFill>
              </a:rPr>
              <a:t>App language management framework.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/>
        </p:nvSpPr>
        <p:spPr>
          <a:xfrm>
            <a:off x="0" y="2665058"/>
            <a:ext cx="121920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</a:pPr>
            <a:r>
              <a:rPr lang="en-US" sz="9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Sprint 2</a:t>
            </a:r>
            <a:endParaRPr sz="9600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“As a user I want to interactively rate (Like/Dislike) courses and I would like the 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experience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 to be good and fun- short,interactive,rewarding. So that I will be happy contributing data without spending too much of my time.”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94" name="Google Shape;294;p37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</a:t>
            </a:r>
            <a:r>
              <a:rPr lang="en-US" sz="1800"/>
              <a:t>ime Estimation: 9 hours.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Roy Hirsch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Firebase, Android Studio, Animation/GUI library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cebook Search"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17534" r="19873" t="0"/>
          <a:stretch/>
        </p:blipFill>
        <p:spPr>
          <a:xfrm>
            <a:off x="9224753" y="407028"/>
            <a:ext cx="2494777" cy="2085703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 b="41185" l="30083" r="40167" t="28147"/>
          <a:stretch/>
        </p:blipFill>
        <p:spPr>
          <a:xfrm>
            <a:off x="3938648" y="2596369"/>
            <a:ext cx="4702733" cy="272679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54" name="Google Shape;15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6788" y="4831418"/>
            <a:ext cx="4236559" cy="1590469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00" rotWithShape="0" algn="tl" dir="12900000" dist="50800" ky="145000">
              <a:srgbClr val="000000">
                <a:alpha val="29803"/>
              </a:srgbClr>
            </a:outerShdw>
          </a:effectLst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35455" y="6006427"/>
            <a:ext cx="5686425" cy="59055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pic>
        <p:nvPicPr>
          <p:cNvPr id="156" name="Google Shape;156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429493">
            <a:off x="2250710" y="1311801"/>
            <a:ext cx="5909137" cy="163278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57" name="Google Shape;157;p20"/>
          <p:cNvSpPr txBox="1"/>
          <p:nvPr/>
        </p:nvSpPr>
        <p:spPr>
          <a:xfrm>
            <a:off x="1653632" y="3675265"/>
            <a:ext cx="191939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Our problem: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Distributed,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unorganized,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naccessible &amp; out-of-date information.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 rotWithShape="1">
          <a:blip r:embed="rId8">
            <a:alphaModFix/>
          </a:blip>
          <a:srcRect b="25154" l="0" r="20771" t="0"/>
          <a:stretch/>
        </p:blipFill>
        <p:spPr>
          <a:xfrm>
            <a:off x="8244091" y="3898582"/>
            <a:ext cx="3619256" cy="79298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59" name="Google Shape;159;p20"/>
          <p:cNvPicPr preferRelativeResize="0"/>
          <p:nvPr/>
        </p:nvPicPr>
        <p:blipFill rotWithShape="1">
          <a:blip r:embed="rId9">
            <a:alphaModFix/>
          </a:blip>
          <a:srcRect b="30964" l="0" r="27363" t="0"/>
          <a:stretch/>
        </p:blipFill>
        <p:spPr>
          <a:xfrm rot="306274">
            <a:off x="3494466" y="644980"/>
            <a:ext cx="4123532" cy="38138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As a user I want to get notifications when interesting things happen - my friends are looking for partners, my partner suggestion was accepted/rejected, or if the system found me new matches.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”</a:t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5 hours.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Roy Hirsch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As a user I want to see who is looking for a partner in a certain course &amp; mark that I am looking for one &amp; actively initiate a partner request.”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06" name="Google Shape;306;p39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</a:t>
            </a:r>
            <a:r>
              <a:rPr lang="en-US" sz="1800"/>
              <a:t> 9 hours</a:t>
            </a:r>
            <a:r>
              <a:rPr lang="en-US" sz="1800"/>
              <a:t>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Denis Nastic.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Firebase, Android Studio, Animation/GUI library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/>
        </p:nvSpPr>
        <p:spPr>
          <a:xfrm>
            <a:off x="1724850" y="725550"/>
            <a:ext cx="87423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“As a user I want to get extra course info and be able to filter it by different categories, so that I will have all the information needed to decide.”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12" name="Google Shape;312;p40"/>
          <p:cNvSpPr txBox="1"/>
          <p:nvPr/>
        </p:nvSpPr>
        <p:spPr>
          <a:xfrm>
            <a:off x="3057150" y="2365350"/>
            <a:ext cx="60777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Time Estimation: 4 hours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Owner: Amit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Frameworks: Firebase, Android Studio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Risks: Data entry might require serious manual work, depends on external sources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/>
        </p:nvSpPr>
        <p:spPr>
          <a:xfrm>
            <a:off x="1724850" y="725550"/>
            <a:ext cx="87423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“As a guest I would like to see course ratings without having to log in.”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18" name="Google Shape;318;p41"/>
          <p:cNvSpPr txBox="1"/>
          <p:nvPr/>
        </p:nvSpPr>
        <p:spPr>
          <a:xfrm>
            <a:off x="3057150" y="2365350"/>
            <a:ext cx="60777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Time Estimation: 3 hours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Owner: Amit Sdeor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Frameworks: Firebase, Android Studio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Risks: None.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/>
        </p:nvSpPr>
        <p:spPr>
          <a:xfrm>
            <a:off x="1724850" y="725550"/>
            <a:ext cx="87423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“As a guest I would like to see if a course I'm considering is being talked about a lot, so I might sign up to get more informed about it.”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24" name="Google Shape;324;p42"/>
          <p:cNvSpPr txBox="1"/>
          <p:nvPr/>
        </p:nvSpPr>
        <p:spPr>
          <a:xfrm>
            <a:off x="3057150" y="2365350"/>
            <a:ext cx="60777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Time Estimation: 3 hours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Owner: Amit Sdeor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Frameworks: Firebase, Android Studio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Risks: None.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/>
        </p:nvSpPr>
        <p:spPr>
          <a:xfrm>
            <a:off x="1724850" y="725550"/>
            <a:ext cx="87423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“As a user I want to contact easily a student who has published a review so that I could ask them any follow up questions.”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30" name="Google Shape;330;p43"/>
          <p:cNvSpPr txBox="1"/>
          <p:nvPr/>
        </p:nvSpPr>
        <p:spPr>
          <a:xfrm>
            <a:off x="3057150" y="2365350"/>
            <a:ext cx="60777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Time Estimation: 1 hour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Owner: Amit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Frameworks: Firebase, Android Studio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Risks: Users will refuse to provide contact information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As a user I want to follow-up an existing review (add questions/corrections) so that other users might also get an answer if my question seems common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.”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36" name="Google Shape;336;p44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5 hours.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Denis Nastic.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Firebase, Android Studio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As a user I want to give feedback for other students' reviews (anonymously) so that other users (and myself) will see less irrelevant reviews.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”</a:t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42" name="Google Shape;342;p45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2 hours for the Android activity.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Roy Hirsch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 &amp; Android Studio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/>
        </p:nvSpPr>
        <p:spPr>
          <a:xfrm>
            <a:off x="0" y="2665058"/>
            <a:ext cx="121920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</a:pPr>
            <a:r>
              <a:rPr lang="en-US" sz="9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Nice to have</a:t>
            </a:r>
            <a:endParaRPr sz="9600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/>
          <p:nvPr/>
        </p:nvSpPr>
        <p:spPr>
          <a:xfrm>
            <a:off x="1724850" y="725550"/>
            <a:ext cx="87423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“As a user I want to see the data about a course as it is shown in the UG website.”</a:t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53" name="Google Shape;353;p47"/>
          <p:cNvSpPr txBox="1"/>
          <p:nvPr/>
        </p:nvSpPr>
        <p:spPr>
          <a:xfrm>
            <a:off x="3057150" y="2365350"/>
            <a:ext cx="60777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Time Estimation: 2 hours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Owner: Amit Sdeor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Frameworks: Python, javascript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Risks: Depends on the UG website being available.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unified platform"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6925" y="2074071"/>
            <a:ext cx="8248153" cy="478392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1820849" y="2177787"/>
            <a:ext cx="2727297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Our Solution: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unified platform for 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course-related tasks in an interactive environment, just a finger click away.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Improved quality of data achieved by using our ‘HiveMind’ architecture.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Course matching using our ML Recommender engine.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8854773" y="450397"/>
            <a:ext cx="272729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Our Users: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Technion CS students, staff members and guests.</a:t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7581" y="1650726"/>
            <a:ext cx="2669870" cy="266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79174" y="1495205"/>
            <a:ext cx="2837830" cy="2837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As a user I want to see my match ratio for a certain course.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”</a:t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59" name="Google Shape;359;p48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4 hours.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Roy Hirsch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Firebase, Android Studio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As a user I want to report a problem in the system or the data, and to make improvement suggestions.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.”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65" name="Google Shape;365;p49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3 hours.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Denis Nastic.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Firebase, Android Studio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/>
        </p:nvSpPr>
        <p:spPr>
          <a:xfrm>
            <a:off x="1984800" y="698125"/>
            <a:ext cx="10207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Teko"/>
                <a:ea typeface="Teko"/>
                <a:cs typeface="Teko"/>
                <a:sym typeface="Teko"/>
              </a:rPr>
              <a:t>“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As a user I want to get the app's content in my language(Arabic,Russian,Spanish,French,Chinese)</a:t>
            </a:r>
            <a:r>
              <a:rPr lang="en-US" sz="3000">
                <a:latin typeface="Teko"/>
                <a:ea typeface="Teko"/>
                <a:cs typeface="Teko"/>
                <a:sym typeface="Teko"/>
              </a:rPr>
              <a:t>.”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71" name="Google Shape;371;p50"/>
          <p:cNvSpPr txBox="1"/>
          <p:nvPr/>
        </p:nvSpPr>
        <p:spPr>
          <a:xfrm>
            <a:off x="1984800" y="2135425"/>
            <a:ext cx="8578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Time Estimation: 4 hours.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Owner: Denis Nastic.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Frameworks: Android Studio, App language </a:t>
            </a:r>
            <a:r>
              <a:rPr lang="en-US" sz="1800"/>
              <a:t>management</a:t>
            </a:r>
            <a:r>
              <a:rPr lang="en-US" sz="1800"/>
              <a:t> framework.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Risks: None.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2298843" y="2348632"/>
            <a:ext cx="3430144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 keep all past years students’ reviews and ratings to use the wisdom of crowds.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 continuously collect up-to-date data and filter it for you by your interests and needs.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 use students’ feedback to show you only the most relevant reviews.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 use advanced ML algorithms to give you the best recommendations for courses you might like.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74" name="Google Shape;174;p22"/>
          <p:cNvGrpSpPr/>
          <p:nvPr/>
        </p:nvGrpSpPr>
        <p:grpSpPr>
          <a:xfrm>
            <a:off x="2169246" y="163292"/>
            <a:ext cx="3926754" cy="2511612"/>
            <a:chOff x="5856070" y="534042"/>
            <a:chExt cx="3926754" cy="2511612"/>
          </a:xfrm>
        </p:grpSpPr>
        <p:pic>
          <p:nvPicPr>
            <p:cNvPr id="175" name="Google Shape;175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51660" y="534042"/>
              <a:ext cx="1910964" cy="2044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2"/>
            <p:cNvSpPr txBox="1"/>
            <p:nvPr/>
          </p:nvSpPr>
          <p:spPr>
            <a:xfrm>
              <a:off x="5856070" y="1295155"/>
              <a:ext cx="3305228" cy="1283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eko"/>
                <a:buNone/>
              </a:pPr>
              <a:r>
                <a:rPr lang="en-US" sz="3200" cap="none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rPr>
                <a:t>C     </a:t>
              </a:r>
              <a:r>
                <a:rPr lang="en-US" sz="1800" cap="none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rPr>
                <a:t> </a:t>
              </a:r>
              <a:r>
                <a:rPr lang="en-US" sz="3200" cap="none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rPr>
                <a:t>f</a:t>
              </a:r>
              <a:endParaRPr sz="3200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177" name="Google Shape;177;p22"/>
            <p:cNvSpPr txBox="1"/>
            <p:nvPr/>
          </p:nvSpPr>
          <p:spPr>
            <a:xfrm>
              <a:off x="6477596" y="1762035"/>
              <a:ext cx="3305228" cy="1283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Teko"/>
                <a:buNone/>
              </a:pPr>
              <a:r>
                <a:rPr lang="en-US" sz="4800" cap="none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rPr>
                <a:t>HiveMind</a:t>
              </a:r>
              <a:endParaRPr sz="4800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  <p:pic>
        <p:nvPicPr>
          <p:cNvPr descr="Image result for collaborative filtering" id="178" name="Google Shape;17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0227" y="367979"/>
            <a:ext cx="5438818" cy="333023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pic>
        <p:nvPicPr>
          <p:cNvPr descr="Related image" id="179" name="Google Shape;17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0027" y="3251998"/>
            <a:ext cx="1643130" cy="149729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Image result for like and dislike" id="180" name="Google Shape;18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6407" y="5008669"/>
            <a:ext cx="3275215" cy="1501140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33000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6306" y="1595575"/>
            <a:ext cx="1363098" cy="130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8378" y="236170"/>
            <a:ext cx="812418" cy="81241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/>
        </p:nvSpPr>
        <p:spPr>
          <a:xfrm>
            <a:off x="3728804" y="149388"/>
            <a:ext cx="3305228" cy="1283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</a:pPr>
            <a:r>
              <a:rPr lang="en-US" sz="4000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Course freak App</a:t>
            </a:r>
            <a:endParaRPr sz="4000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5506585" y="694645"/>
            <a:ext cx="568623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Interactive,                 Android based UI that allows you to :</a:t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2491251" y="4223870"/>
            <a:ext cx="5686239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Time to make decisions?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Let our sophisticated machines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 all the work for you.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Rank a few courses  you already took,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sit back and let our app show you your future.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Our background algorithm will find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students with taste like yours.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With us, you will never need to take advice from a מצטיין נשיא.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hlink"/>
              </a:solidFill>
              <a:latin typeface="Corbel"/>
              <a:ea typeface="Corbel"/>
              <a:cs typeface="Corbel"/>
              <a:sym typeface="Corbel"/>
              <a:hlinkClick r:id="rId5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hlink"/>
              </a:solidFill>
              <a:latin typeface="Corbel"/>
              <a:ea typeface="Corbel"/>
              <a:cs typeface="Corbel"/>
              <a:sym typeface="Corbel"/>
              <a:hlinkClick r:id="rId6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8413777" y="2253970"/>
            <a:ext cx="332371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Always stay alert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Let our smart engine let you know when new opportunities arise.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your friends are looking for partners or are interested in a course, you’ll be the first to know.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hlink"/>
              </a:solidFill>
              <a:latin typeface="Corbel"/>
              <a:ea typeface="Corbel"/>
              <a:cs typeface="Corbel"/>
              <a:sym typeface="Corbel"/>
              <a:hlinkClick r:id="rId7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With us, you will never miss a chance.</a:t>
            </a:r>
            <a:endParaRPr sz="1600" u="sng">
              <a:solidFill>
                <a:schemeClr val="hlink"/>
              </a:solidFill>
              <a:latin typeface="Corbel"/>
              <a:ea typeface="Corbel"/>
              <a:cs typeface="Corbel"/>
              <a:sym typeface="Corbel"/>
              <a:hlinkClick r:id="rId8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51251" y="4316384"/>
            <a:ext cx="1589639" cy="201212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3327704" y="1483811"/>
            <a:ext cx="4043092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Be a part of the mind hive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Share your experience with other students.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Write reviews &amp; give feedback to others.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Play our interactive game and win honey jars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while helping us improve our data accuracy.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hlink"/>
              </a:solidFill>
              <a:latin typeface="Corbel"/>
              <a:ea typeface="Corbel"/>
              <a:cs typeface="Corbel"/>
              <a:sym typeface="Corbel"/>
              <a:hlinkClick r:id="rId10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With us, your opinion really makes a difference.</a:t>
            </a:r>
            <a:endParaRPr sz="1600" u="sng">
              <a:solidFill>
                <a:schemeClr val="hlink"/>
              </a:solidFill>
              <a:latin typeface="Corbel"/>
              <a:ea typeface="Corbel"/>
              <a:cs typeface="Corbel"/>
              <a:sym typeface="Corbel"/>
              <a:hlinkClick r:id="rId11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83165" y="1685354"/>
            <a:ext cx="826282" cy="58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1829192">
            <a:off x="7408209" y="2437878"/>
            <a:ext cx="995712" cy="99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700749" y="4463712"/>
            <a:ext cx="1698138" cy="2412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23"/>
          <p:cNvGrpSpPr/>
          <p:nvPr/>
        </p:nvGrpSpPr>
        <p:grpSpPr>
          <a:xfrm>
            <a:off x="10350834" y="5069391"/>
            <a:ext cx="704365" cy="695471"/>
            <a:chOff x="6272959" y="871146"/>
            <a:chExt cx="3844452" cy="3795907"/>
          </a:xfrm>
        </p:grpSpPr>
        <p:pic>
          <p:nvPicPr>
            <p:cNvPr id="197" name="Google Shape;197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72959" y="1280904"/>
              <a:ext cx="1638491" cy="15681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457682" y="895269"/>
              <a:ext cx="826282" cy="589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21504" y="871146"/>
              <a:ext cx="3795907" cy="37959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200;p23"/>
          <p:cNvSpPr txBox="1"/>
          <p:nvPr/>
        </p:nvSpPr>
        <p:spPr>
          <a:xfrm>
            <a:off x="9620614" y="5732068"/>
            <a:ext cx="2173697" cy="844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eko"/>
              <a:buNone/>
            </a:pPr>
            <a:r>
              <a:rPr lang="en-US" sz="1600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Course freak</a:t>
            </a:r>
            <a:endParaRPr sz="1600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/>
        </p:nvSpPr>
        <p:spPr>
          <a:xfrm>
            <a:off x="0" y="531458"/>
            <a:ext cx="12192000" cy="1283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</a:pPr>
            <a:r>
              <a:rPr lang="en-US" sz="4000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       Our Team</a:t>
            </a:r>
            <a:endParaRPr sz="4000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206" name="Google Shape;206;p24"/>
          <p:cNvGrpSpPr/>
          <p:nvPr/>
        </p:nvGrpSpPr>
        <p:grpSpPr>
          <a:xfrm>
            <a:off x="1265997" y="1657135"/>
            <a:ext cx="12130443" cy="3819522"/>
            <a:chOff x="1041552" y="1376184"/>
            <a:chExt cx="12130443" cy="3819522"/>
          </a:xfrm>
        </p:grpSpPr>
        <p:pic>
          <p:nvPicPr>
            <p:cNvPr id="207" name="Google Shape;207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6111" y="1773511"/>
              <a:ext cx="888584" cy="47933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24"/>
            <p:cNvGrpSpPr/>
            <p:nvPr/>
          </p:nvGrpSpPr>
          <p:grpSpPr>
            <a:xfrm>
              <a:off x="1041552" y="1376184"/>
              <a:ext cx="12130443" cy="3819522"/>
              <a:chOff x="1041552" y="1376184"/>
              <a:chExt cx="12130443" cy="3819522"/>
            </a:xfrm>
          </p:grpSpPr>
          <p:pic>
            <p:nvPicPr>
              <p:cNvPr id="209" name="Google Shape;209;p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739601" y="1815076"/>
                <a:ext cx="2019269" cy="20192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9084349" y="1645922"/>
                <a:ext cx="1074124" cy="10741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2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9185109" y="1815077"/>
                <a:ext cx="2019269" cy="20192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2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flipH="1">
                <a:off x="5153070" y="1376184"/>
                <a:ext cx="1527445" cy="15274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4"/>
              <p:cNvSpPr txBox="1"/>
              <p:nvPr/>
            </p:nvSpPr>
            <p:spPr>
              <a:xfrm>
                <a:off x="1041552" y="3912087"/>
                <a:ext cx="3305228" cy="12836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eko"/>
                  <a:buNone/>
                </a:pPr>
                <a:r>
                  <a:rPr lang="en-US" sz="4000" cap="none">
                    <a:solidFill>
                      <a:schemeClr val="dk1"/>
                    </a:solidFill>
                    <a:latin typeface="Teko"/>
                    <a:ea typeface="Teko"/>
                    <a:cs typeface="Teko"/>
                    <a:sym typeface="Teko"/>
                  </a:rPr>
                  <a:t>Roy Hirsch</a:t>
                </a:r>
                <a:endParaRPr sz="4000" cap="none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endParaRPr>
              </a:p>
            </p:txBody>
          </p:sp>
          <p:pic>
            <p:nvPicPr>
              <p:cNvPr id="214" name="Google Shape;214;p2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388333" y="1733383"/>
                <a:ext cx="2019269" cy="201926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5" name="Google Shape;215;p24"/>
              <p:cNvSpPr txBox="1"/>
              <p:nvPr/>
            </p:nvSpPr>
            <p:spPr>
              <a:xfrm>
                <a:off x="4819747" y="3896185"/>
                <a:ext cx="3305228" cy="12836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eko"/>
                  <a:buNone/>
                </a:pPr>
                <a:r>
                  <a:rPr lang="en-US" sz="4000" cap="none">
                    <a:solidFill>
                      <a:schemeClr val="dk1"/>
                    </a:solidFill>
                    <a:latin typeface="Teko"/>
                    <a:ea typeface="Teko"/>
                    <a:cs typeface="Teko"/>
                    <a:sym typeface="Teko"/>
                  </a:rPr>
                  <a:t>Amit Sdeor</a:t>
                </a:r>
                <a:endParaRPr sz="4000" cap="none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endParaRPr>
              </a:p>
            </p:txBody>
          </p:sp>
          <p:sp>
            <p:nvSpPr>
              <p:cNvPr id="216" name="Google Shape;216;p24"/>
              <p:cNvSpPr txBox="1"/>
              <p:nvPr/>
            </p:nvSpPr>
            <p:spPr>
              <a:xfrm>
                <a:off x="8597942" y="3896185"/>
                <a:ext cx="3305228" cy="12836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Teko"/>
                  <a:buNone/>
                </a:pPr>
                <a:r>
                  <a:rPr lang="en-US" sz="4000" cap="none">
                    <a:solidFill>
                      <a:schemeClr val="dk1"/>
                    </a:solidFill>
                    <a:latin typeface="Teko"/>
                    <a:ea typeface="Teko"/>
                    <a:cs typeface="Teko"/>
                    <a:sym typeface="Teko"/>
                  </a:rPr>
                  <a:t>Denis Nastic</a:t>
                </a:r>
                <a:endParaRPr sz="4000" cap="none">
                  <a:solidFill>
                    <a:schemeClr val="dk1"/>
                  </a:solidFill>
                  <a:latin typeface="Teko"/>
                  <a:ea typeface="Teko"/>
                  <a:cs typeface="Teko"/>
                  <a:sym typeface="Teko"/>
                </a:endParaRPr>
              </a:p>
            </p:txBody>
          </p:sp>
          <p:sp>
            <p:nvSpPr>
              <p:cNvPr id="217" name="Google Shape;217;p24"/>
              <p:cNvSpPr txBox="1"/>
              <p:nvPr/>
            </p:nvSpPr>
            <p:spPr>
              <a:xfrm>
                <a:off x="1345241" y="4460676"/>
                <a:ext cx="404309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UI &amp; Cloud Infrastructures expert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18" name="Google Shape;218;p24"/>
              <p:cNvSpPr txBox="1"/>
              <p:nvPr/>
            </p:nvSpPr>
            <p:spPr>
              <a:xfrm>
                <a:off x="4906119" y="4458149"/>
                <a:ext cx="404309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Big Data &amp; Machine Learning expert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19" name="Google Shape;219;p24"/>
              <p:cNvSpPr txBox="1"/>
              <p:nvPr/>
            </p:nvSpPr>
            <p:spPr>
              <a:xfrm>
                <a:off x="9128902" y="4458148"/>
                <a:ext cx="404309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End-to-End</a:t>
                </a:r>
                <a:r>
                  <a:rPr lang="en-US" sz="16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 Android expert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/>
        </p:nvSpPr>
        <p:spPr>
          <a:xfrm>
            <a:off x="1" y="531458"/>
            <a:ext cx="12192000" cy="1283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</a:pP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Questions?</a:t>
            </a:r>
            <a:endParaRPr sz="4000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descr="Image result for questions" id="225" name="Google Shape;22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9066" y="1663831"/>
            <a:ext cx="7334250" cy="38100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/>
        </p:nvSpPr>
        <p:spPr>
          <a:xfrm>
            <a:off x="0" y="2665058"/>
            <a:ext cx="121920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</a:pPr>
            <a:r>
              <a:rPr lang="en-US" sz="9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User Stories</a:t>
            </a:r>
            <a:endParaRPr sz="9600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/>
        </p:nvSpPr>
        <p:spPr>
          <a:xfrm>
            <a:off x="0" y="2665058"/>
            <a:ext cx="121920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eko"/>
              <a:buNone/>
            </a:pPr>
            <a:r>
              <a:rPr lang="en-US" sz="9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Sprint 1</a:t>
            </a:r>
            <a:endParaRPr sz="9600" cap="non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פרלקסה">
  <a:themeElements>
    <a:clrScheme name="פרלקסה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