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64" r:id="rId2"/>
    <p:sldId id="273" r:id="rId3"/>
    <p:sldId id="261" r:id="rId4"/>
    <p:sldId id="271" r:id="rId5"/>
    <p:sldId id="274" r:id="rId6"/>
    <p:sldId id="276" r:id="rId7"/>
    <p:sldId id="272" r:id="rId8"/>
    <p:sldId id="256" r:id="rId9"/>
    <p:sldId id="262" r:id="rId10"/>
    <p:sldId id="263" r:id="rId11"/>
    <p:sldId id="268" r:id="rId12"/>
    <p:sldId id="269" r:id="rId13"/>
    <p:sldId id="270" r:id="rId14"/>
    <p:sldId id="257" r:id="rId15"/>
    <p:sldId id="258" r:id="rId16"/>
    <p:sldId id="259" r:id="rId17"/>
    <p:sldId id="260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al Sanjaya" initials="NS" lastIdx="1" clrIdx="0">
    <p:extLst>
      <p:ext uri="{19B8F6BF-5375-455C-9EA6-DF929625EA0E}">
        <p15:presenceInfo xmlns:p15="http://schemas.microsoft.com/office/powerpoint/2012/main" userId="fca05c24d6881dfc" providerId="Windows Live"/>
      </p:ext>
    </p:extLst>
  </p:cmAuthor>
  <p:cmAuthor id="2" name="hasantha nadeeshan" initials="hn" lastIdx="1" clrIdx="1">
    <p:extLst>
      <p:ext uri="{19B8F6BF-5375-455C-9EA6-DF929625EA0E}">
        <p15:presenceInfo xmlns:p15="http://schemas.microsoft.com/office/powerpoint/2012/main" userId="S::180410g@uom.lk::5e5a2467-7552-4858-ba43-21e91b686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0T15:57:05.970" idx="1">
    <p:pos x="7680" y="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69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009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497D-ABA8-4693-8887-BB8C09A450C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EB098B-ACFE-423D-96F5-835189B0E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1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537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2029D-5C9F-40B6-A635-432B0F1B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High Frequency Amplifier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8BEA4-07F7-4D0A-840B-FB6D35E8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830400"/>
          </a:xfrm>
        </p:spPr>
        <p:txBody>
          <a:bodyPr anchor="t">
            <a:normAutofit/>
          </a:bodyPr>
          <a:lstStyle/>
          <a:p>
            <a:r>
              <a:rPr lang="en-US" sz="1600" b="1">
                <a:solidFill>
                  <a:srgbClr val="FEFFFF"/>
                </a:solidFill>
              </a:rPr>
              <a:t>Group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DEEE-80EF-47C3-A5FC-358394A9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7" r="11492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D85-662D-4665-A1F9-E8DE12D8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4369850" cy="537939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E3BF45-9FB2-49B0-A77F-1D4CE5A77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0" r="237" b="6756"/>
          <a:stretch/>
        </p:blipFill>
        <p:spPr>
          <a:xfrm>
            <a:off x="508740" y="1507788"/>
            <a:ext cx="11359411" cy="52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B503DE-538E-4C2E-92AE-10519FA2A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8F2CA0-4401-403E-8C53-1704EFA7970A}"/>
              </a:ext>
            </a:extLst>
          </p:cNvPr>
          <p:cNvSpPr txBox="1">
            <a:spLocks/>
          </p:cNvSpPr>
          <p:nvPr/>
        </p:nvSpPr>
        <p:spPr>
          <a:xfrm>
            <a:off x="3432313" y="198782"/>
            <a:ext cx="5181600" cy="87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/>
              <a:t>Schematic and PCB Layout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B1D41-3430-4341-B717-F2EFCDCF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60" y="816250"/>
            <a:ext cx="10081277" cy="56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BA0667-795E-4EB1-A0C1-7CD72244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2313" y="198782"/>
            <a:ext cx="5181600" cy="874643"/>
          </a:xfrm>
        </p:spPr>
        <p:txBody>
          <a:bodyPr/>
          <a:lstStyle/>
          <a:p>
            <a:r>
              <a:rPr lang="en-US" b="1" u="sng" dirty="0"/>
              <a:t>Schematic and PCB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8EBBD-B3F8-473D-B644-F7EDE8B63A4A}"/>
              </a:ext>
            </a:extLst>
          </p:cNvPr>
          <p:cNvSpPr txBox="1"/>
          <p:nvPr/>
        </p:nvSpPr>
        <p:spPr>
          <a:xfrm>
            <a:off x="7581900" y="295275"/>
            <a:ext cx="380875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Schematic and PCB are designed with Altium 16.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Additionally, 12V DC fan is used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Two circuits have separate inputs and outputs.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70mm*75mm </a:t>
            </a:r>
            <a:r>
              <a:rPr lang="en-US" sz="2400" dirty="0"/>
              <a:t>single layer PCB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PCB manufacturing method : </a:t>
            </a:r>
            <a:r>
              <a:rPr lang="en-US" sz="2400" b="1" dirty="0"/>
              <a:t>Laser cutting (Engraving)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7CAC3-ACA7-4D84-A669-2465E60C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073424"/>
            <a:ext cx="6095653" cy="5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CD34-F2CC-4248-963E-AAAEE3E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2" y="512144"/>
            <a:ext cx="5018434" cy="4271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6D3A-54C8-4FBD-8F5E-0A305998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52" y="2648089"/>
            <a:ext cx="4948936" cy="3662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117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636989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Voltage Biasing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Resistor Biasing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Diode Biasing</a:t>
            </a:r>
          </a:p>
        </p:txBody>
      </p:sp>
    </p:spTree>
    <p:extLst>
      <p:ext uri="{BB962C8B-B14F-4D97-AF65-F5344CB8AC3E}">
        <p14:creationId xmlns:p14="http://schemas.microsoft.com/office/powerpoint/2010/main" val="13470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t="22517" r="31753" b="19410"/>
          <a:stretch/>
        </p:blipFill>
        <p:spPr>
          <a:xfrm>
            <a:off x="132955" y="3103279"/>
            <a:ext cx="5310641" cy="3710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2889" y="399245"/>
            <a:ext cx="3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Voltage Biasing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C5A66F-07C5-4419-9602-EDEBD5B5F54D}"/>
              </a:ext>
            </a:extLst>
          </p:cNvPr>
          <p:cNvSpPr/>
          <p:nvPr/>
        </p:nvSpPr>
        <p:spPr>
          <a:xfrm>
            <a:off x="5896707" y="52687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not practical to have extra batteries within the amplifiers output stage design</a:t>
            </a:r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2106193-7B66-48BE-8DF4-C1EEBF08E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2" t="15197" r="25156" b="39152"/>
          <a:stretch/>
        </p:blipFill>
        <p:spPr>
          <a:xfrm>
            <a:off x="5703999" y="126609"/>
            <a:ext cx="6419663" cy="4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4" t="22972" r="31753" b="19410"/>
          <a:stretch/>
        </p:blipFill>
        <p:spPr>
          <a:xfrm>
            <a:off x="206062" y="3041069"/>
            <a:ext cx="5344732" cy="3694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828" y="437882"/>
            <a:ext cx="36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Resistor Biasing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B16F7-BA1C-4064-9FFA-F76759851181}"/>
              </a:ext>
            </a:extLst>
          </p:cNvPr>
          <p:cNvSpPr/>
          <p:nvPr/>
        </p:nvSpPr>
        <p:spPr>
          <a:xfrm>
            <a:off x="5774028" y="39829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Comparatively the gain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Finding the exact resistor combination within the voltage divider network is troublesome.(solution: adjustable resistor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Since the biasing resistors’ resistance depend on the operating temperature, small change in the temperature may lead for a change in the </a:t>
            </a:r>
            <a:r>
              <a:rPr lang="en-US" b="1" dirty="0" err="1"/>
              <a:t>quicent</a:t>
            </a:r>
            <a:r>
              <a:rPr lang="en-US" b="1" dirty="0"/>
              <a:t> collector current.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86D3A4-432F-46FA-9DC3-3A32DB14F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12068" r="43750" b="37862"/>
          <a:stretch/>
        </p:blipFill>
        <p:spPr>
          <a:xfrm>
            <a:off x="5821645" y="-166255"/>
            <a:ext cx="6271617" cy="41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2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t="16367" r="31242" b="40818"/>
          <a:stretch/>
        </p:blipFill>
        <p:spPr>
          <a:xfrm>
            <a:off x="5522060" y="97918"/>
            <a:ext cx="6646870" cy="4605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22517" r="31498" b="18955"/>
          <a:stretch/>
        </p:blipFill>
        <p:spPr>
          <a:xfrm>
            <a:off x="257060" y="3039415"/>
            <a:ext cx="5265000" cy="36769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9707" y="463639"/>
            <a:ext cx="338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Diode Biasing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2C673-24B4-4A8F-8E38-18EB953CC0F9}"/>
              </a:ext>
            </a:extLst>
          </p:cNvPr>
          <p:cNvSpPr/>
          <p:nvPr/>
        </p:nvSpPr>
        <p:spPr>
          <a:xfrm>
            <a:off x="5931877" y="504011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Comparatively the gain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Cannot be accurate about diode bias being 0.7V.</a:t>
            </a:r>
          </a:p>
        </p:txBody>
      </p:sp>
    </p:spTree>
    <p:extLst>
      <p:ext uri="{BB962C8B-B14F-4D97-AF65-F5344CB8AC3E}">
        <p14:creationId xmlns:p14="http://schemas.microsoft.com/office/powerpoint/2010/main" val="355664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E9CC-1C4E-4741-B6F1-13635E5B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931" y="351548"/>
            <a:ext cx="4317023" cy="721113"/>
          </a:xfrm>
        </p:spPr>
        <p:txBody>
          <a:bodyPr/>
          <a:lstStyle/>
          <a:p>
            <a:r>
              <a:rPr lang="en-US" dirty="0"/>
              <a:t>Enclosure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462D5CC-B1F9-47DD-9C82-1E46EEA5BB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t="21924" r="25434" b="8718"/>
          <a:stretch/>
        </p:blipFill>
        <p:spPr>
          <a:xfrm>
            <a:off x="1749670" y="1195160"/>
            <a:ext cx="3499338" cy="2908052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B1DCF8-90FE-4EDC-B863-27C42391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4359" r="5601" b="10384"/>
          <a:stretch/>
        </p:blipFill>
        <p:spPr>
          <a:xfrm>
            <a:off x="3100753" y="4238041"/>
            <a:ext cx="6122378" cy="2491040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D218B2-E94A-4765-B6C0-C5A3CE87AB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6" t="17436" r="27524" b="13333"/>
          <a:stretch/>
        </p:blipFill>
        <p:spPr>
          <a:xfrm>
            <a:off x="6682153" y="1252722"/>
            <a:ext cx="4141177" cy="28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C005-611E-4114-9DF1-D2E0E547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668" y="491836"/>
            <a:ext cx="8915399" cy="810491"/>
          </a:xfrm>
        </p:spPr>
        <p:txBody>
          <a:bodyPr>
            <a:normAutofit/>
          </a:bodyPr>
          <a:lstStyle/>
          <a:p>
            <a:r>
              <a:rPr lang="en-US" sz="2800" u="sng" dirty="0"/>
              <a:t>Work delegation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A8AFC7-9DC3-444B-8DE4-0D5287B16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32974"/>
              </p:ext>
            </p:extLst>
          </p:nvPr>
        </p:nvGraphicFramePr>
        <p:xfrm>
          <a:off x="1574800" y="174490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56459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813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K.N.S.Fernando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design,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9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W.A.S.N.Jayawardena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simulations,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R.G.H.V.Ratnayake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Enclosure design ,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6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G.K.H.Nadeeshan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Schematic &amp; PCB, circuit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9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8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73BF-8E71-4CF1-81B2-DBBB77A8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4" y="481235"/>
            <a:ext cx="5208051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Brainstorming Sessions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EC75643-BB2F-4B2D-977A-3A103F53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8" y="1539705"/>
            <a:ext cx="5101247" cy="2342012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F53EE0C-6E8F-4B8F-9AA6-412C9ADB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16" y="1539706"/>
            <a:ext cx="4981059" cy="234201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7A40622-98E8-4038-B2DF-F3204BF7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94" y="4151208"/>
            <a:ext cx="5208051" cy="26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F55D-8426-4F5D-A437-A1349F90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47" y="298794"/>
            <a:ext cx="8796580" cy="6507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Circuit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77C453-C6DC-4841-A637-1C65CF459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5" t="2916" r="11484" b="26667"/>
          <a:stretch/>
        </p:blipFill>
        <p:spPr>
          <a:xfrm>
            <a:off x="2647547" y="1038225"/>
            <a:ext cx="8223630" cy="5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8900-8836-45F1-BBE7-1E270EE8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577" y="224060"/>
            <a:ext cx="5249008" cy="685944"/>
          </a:xfrm>
        </p:spPr>
        <p:txBody>
          <a:bodyPr/>
          <a:lstStyle/>
          <a:p>
            <a:r>
              <a:rPr lang="en-US" dirty="0"/>
              <a:t>Calculations – Stage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A21EE-3871-4D74-8C24-099258B7F8AB}"/>
                  </a:ext>
                </a:extLst>
              </p:cNvPr>
              <p:cNvSpPr txBox="1"/>
              <p:nvPr/>
            </p:nvSpPr>
            <p:spPr>
              <a:xfrm>
                <a:off x="466434" y="1438781"/>
                <a:ext cx="4083575" cy="355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Capacitor Selection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 </a:t>
                </a:r>
                <a:r>
                  <a:rPr lang="en-US" sz="24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KHz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66 ohm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C2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 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𝒇𝒄</m:t>
                        </m:r>
                      </m:den>
                    </m:f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66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&gt; 1.2 * 10</a:t>
                </a:r>
                <a:r>
                  <a:rPr lang="en-US" sz="2400" b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-6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 = 1000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𝝁</m:t>
                    </m:r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A21EE-3871-4D74-8C24-099258B7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4" y="1438781"/>
                <a:ext cx="4083575" cy="3557384"/>
              </a:xfrm>
              <a:prstGeom prst="rect">
                <a:avLst/>
              </a:prstGeom>
              <a:blipFill>
                <a:blip r:embed="rId2"/>
                <a:stretch>
                  <a:fillRect l="-3139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5E91E6C-9CA0-4AAD-8A4C-616E2829F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b="4587"/>
          <a:stretch/>
        </p:blipFill>
        <p:spPr>
          <a:xfrm>
            <a:off x="9647583" y="224060"/>
            <a:ext cx="2387913" cy="1989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A134C-653C-4568-B782-C3B12DA1E1DD}"/>
                  </a:ext>
                </a:extLst>
              </p:cNvPr>
              <p:cNvSpPr txBox="1"/>
              <p:nvPr/>
            </p:nvSpPr>
            <p:spPr>
              <a:xfrm>
                <a:off x="4251081" y="990472"/>
                <a:ext cx="6098344" cy="5643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b="1" u="sng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Resistor Selection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𝟐𝟒𝟓</m:t>
                    </m:r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(Experimental value)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20 mA  (By observing datasheet)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5V      (Design Assumption)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Load line :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 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( R=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360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300 ohm     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66 ohm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3A134C-653C-4568-B782-C3B12DA1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81" y="990472"/>
                <a:ext cx="6098344" cy="5643468"/>
              </a:xfrm>
              <a:prstGeom prst="rect">
                <a:avLst/>
              </a:prstGeom>
              <a:blipFill>
                <a:blip r:embed="rId4"/>
                <a:stretch>
                  <a:fillRect l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9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7686A3-95C9-48A1-B97A-91CB2D730EF4}"/>
                  </a:ext>
                </a:extLst>
              </p:cNvPr>
              <p:cNvSpPr txBox="1"/>
              <p:nvPr/>
            </p:nvSpPr>
            <p:spPr>
              <a:xfrm>
                <a:off x="2911053" y="827811"/>
                <a:ext cx="6096000" cy="5809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Biasing Resistors Selection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across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V=IR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-0 = 20mA * 66 ohm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1.32 V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0.7     V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2.02 V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Potential dividing rule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2.02 = (R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 * 12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sz="28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800" b="1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8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4.94059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 K ohm        R</a:t>
                </a:r>
                <a:r>
                  <a:rPr lang="en-US" sz="28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8.8 K ohm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7686A3-95C9-48A1-B97A-91CB2D73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53" y="827811"/>
                <a:ext cx="6096000" cy="5809219"/>
              </a:xfrm>
              <a:prstGeom prst="rect">
                <a:avLst/>
              </a:prstGeom>
              <a:blipFill>
                <a:blip r:embed="rId2"/>
                <a:stretch>
                  <a:fillRect l="-2100" t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648DF3-C384-47E5-89D6-8CB409F7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289" y="1124391"/>
            <a:ext cx="109552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8BCE-05EE-46E6-883C-17C36AA59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961" y="647791"/>
            <a:ext cx="8915399" cy="613093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AC Analysis </a:t>
            </a:r>
            <a:br>
              <a:rPr lang="en-US" sz="2800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C22B19-0279-4895-A4E5-D5B808A27F7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28969" y="1088606"/>
                <a:ext cx="8915399" cy="1126283"/>
              </a:xfrm>
            </p:spPr>
            <p:txBody>
              <a:bodyPr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first stage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π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𝟐𝟔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f>
                      <m:f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𝟐𝟑𝟖</m:t>
                        </m:r>
                      </m:num>
                      <m:den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𝟐𝟑𝟖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π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309.4 ohm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(8.8k,2k,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π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are parallel to each other and 33 ohm is series to this parallel combination)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(8.8K//2K//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π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 + 33 ohm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  293.03 ohm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Open </a:t>
                </a:r>
                <a:r>
                  <a:rPr lang="en-US" sz="24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cct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voltage gain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vo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𝑹</m:t>
                    </m:r>
                  </m:oMath>
                </a14:m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)/ Z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en-US" sz="2400" b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vo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𝟐𝟑𝟖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𝟑𝟎𝟎</m:t>
                        </m:r>
                      </m:num>
                      <m:den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𝟐𝟗𝟑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𝟎𝟑</m:t>
                        </m:r>
                      </m:den>
                    </m:f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243.66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4C22B19-0279-4895-A4E5-D5B808A27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28969" y="1088606"/>
                <a:ext cx="8915399" cy="1126283"/>
              </a:xfrm>
              <a:blipFill>
                <a:blip r:embed="rId2"/>
                <a:stretch>
                  <a:fillRect l="-1025" t="-3804" b="-36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763A-5E66-4CE5-958A-3105F135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19310"/>
            <a:ext cx="3131600" cy="699865"/>
          </a:xfrm>
        </p:spPr>
        <p:txBody>
          <a:bodyPr/>
          <a:lstStyle/>
          <a:p>
            <a:r>
              <a:rPr lang="en-US" dirty="0"/>
              <a:t>Stage - 2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BE1B49CA-68B2-4DEB-B8EE-E22FA41D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2645" r="-424" b="8836"/>
          <a:stretch/>
        </p:blipFill>
        <p:spPr>
          <a:xfrm>
            <a:off x="2233100" y="1019175"/>
            <a:ext cx="7581900" cy="53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82" y="46295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OBTAINED BY SIMUALTION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428"/>
              </p:ext>
            </p:extLst>
          </p:nvPr>
        </p:nvGraphicFramePr>
        <p:xfrm>
          <a:off x="2048607" y="1093153"/>
          <a:ext cx="9135207" cy="530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Operating</a:t>
                      </a:r>
                      <a:r>
                        <a:rPr lang="en-US" baseline="0" dirty="0"/>
                        <a:t> 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Input Voltage (</a:t>
                      </a:r>
                      <a:r>
                        <a:rPr lang="en-US" dirty="0" err="1"/>
                        <a:t>pk-pk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807">
                <a:tc rowSpan="2">
                  <a:txBody>
                    <a:bodyPr/>
                    <a:lstStyle/>
                    <a:p>
                      <a:r>
                        <a:rPr lang="en-US" dirty="0"/>
                        <a:t>Open Circuit Voltage Gain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8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807">
                <a:tc>
                  <a:txBody>
                    <a:bodyPr/>
                    <a:lstStyle/>
                    <a:p>
                      <a:r>
                        <a:rPr lang="en-US" dirty="0"/>
                        <a:t>Voltage Gain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L</a:t>
                      </a:r>
                      <a:r>
                        <a:rPr lang="en-US" baseline="0" dirty="0"/>
                        <a:t> = 8</a:t>
                      </a:r>
                      <a:r>
                        <a:rPr lang="el-GR" baseline="0" dirty="0"/>
                        <a:t>Ω</a:t>
                      </a:r>
                      <a:endParaRPr lang="en-US" baseline="-25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807">
                <a:tc>
                  <a:txBody>
                    <a:bodyPr/>
                    <a:lstStyle/>
                    <a:p>
                      <a:r>
                        <a:rPr lang="en-US" dirty="0"/>
                        <a:t>Power Gain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33.3805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Power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L</a:t>
                      </a:r>
                      <a:r>
                        <a:rPr lang="en-US" baseline="0" dirty="0"/>
                        <a:t> = 8</a:t>
                      </a:r>
                      <a:r>
                        <a:rPr lang="el-GR" baseline="0" dirty="0"/>
                        <a:t>Ω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110">
                <a:tc>
                  <a:txBody>
                    <a:bodyPr/>
                    <a:lstStyle/>
                    <a:p>
                      <a:r>
                        <a:rPr lang="en-US" dirty="0"/>
                        <a:t>Load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L</a:t>
                      </a:r>
                      <a:r>
                        <a:rPr lang="en-US" baseline="0" dirty="0"/>
                        <a:t> = 8</a:t>
                      </a:r>
                      <a:r>
                        <a:rPr lang="el-GR" baseline="0" dirty="0"/>
                        <a:t>Ω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EC62-2277-4929-B695-5467CBED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50142"/>
            <a:ext cx="5724524" cy="1253343"/>
          </a:xfrm>
        </p:spPr>
        <p:txBody>
          <a:bodyPr>
            <a:normAutofit/>
          </a:bodyPr>
          <a:lstStyle/>
          <a:p>
            <a:r>
              <a:rPr lang="en-US" dirty="0"/>
              <a:t>Waveforms</a:t>
            </a:r>
            <a:br>
              <a:rPr lang="en-US" dirty="0"/>
            </a:br>
            <a:r>
              <a:rPr lang="en-US" sz="1600" dirty="0"/>
              <a:t>Input     – Channel A (blue)</a:t>
            </a:r>
            <a:br>
              <a:rPr lang="en-US" sz="1600" dirty="0"/>
            </a:br>
            <a:r>
              <a:rPr lang="en-US" sz="1600" dirty="0"/>
              <a:t>Output  - Channel B (Red)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A347FD5-631C-4FF8-89DC-F5EFBBE7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441938"/>
            <a:ext cx="7622931" cy="5165919"/>
          </a:xfrm>
        </p:spPr>
      </p:pic>
    </p:spTree>
    <p:extLst>
      <p:ext uri="{BB962C8B-B14F-4D97-AF65-F5344CB8AC3E}">
        <p14:creationId xmlns:p14="http://schemas.microsoft.com/office/powerpoint/2010/main" val="35987436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High Frequency Amplifier</vt:lpstr>
      <vt:lpstr>Brainstorming Sessions</vt:lpstr>
      <vt:lpstr>Circuit Diagram </vt:lpstr>
      <vt:lpstr>Calculations – Stage 1</vt:lpstr>
      <vt:lpstr>PowerPoint Presentation</vt:lpstr>
      <vt:lpstr>AC Analysis  </vt:lpstr>
      <vt:lpstr>Stage - 2</vt:lpstr>
      <vt:lpstr>PowerPoint Presentation</vt:lpstr>
      <vt:lpstr>Waveforms Input     – Channel A (blue) Output  - Channel B (Red)</vt:lpstr>
      <vt:lpstr>Frequency Response </vt:lpstr>
      <vt:lpstr>PowerPoint Presentation</vt:lpstr>
      <vt:lpstr>PowerPoint Presentation</vt:lpstr>
      <vt:lpstr>PowerPoint Presentation</vt:lpstr>
      <vt:lpstr>ALTERNATIVE METHODS</vt:lpstr>
      <vt:lpstr>PowerPoint Presentation</vt:lpstr>
      <vt:lpstr>PowerPoint Presentation</vt:lpstr>
      <vt:lpstr>PowerPoint Presentation</vt:lpstr>
      <vt:lpstr>Enclosure Design</vt:lpstr>
      <vt:lpstr>Work delegation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Amplifier</dc:title>
  <dc:creator>hasantha nadeeshan</dc:creator>
  <cp:lastModifiedBy>hasantha nadeeshan</cp:lastModifiedBy>
  <cp:revision>3</cp:revision>
  <dcterms:created xsi:type="dcterms:W3CDTF">2020-08-10T17:24:20Z</dcterms:created>
  <dcterms:modified xsi:type="dcterms:W3CDTF">2020-08-11T02:38:16Z</dcterms:modified>
</cp:coreProperties>
</file>