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9" r:id="rId5"/>
    <p:sldId id="261" r:id="rId6"/>
    <p:sldId id="258" r:id="rId7"/>
    <p:sldId id="264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1B00"/>
    <a:srgbClr val="FFFF37"/>
    <a:srgbClr val="FFB3BE"/>
    <a:srgbClr val="FFE4B3"/>
    <a:srgbClr val="EBDDE7"/>
    <a:srgbClr val="F8025A"/>
    <a:srgbClr val="234600"/>
    <a:srgbClr val="336600"/>
    <a:srgbClr val="EE006C"/>
    <a:srgbClr val="FFA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9" autoAdjust="0"/>
    <p:restoredTop sz="95226" autoAdjust="0"/>
  </p:normalViewPr>
  <p:slideViewPr>
    <p:cSldViewPr>
      <p:cViewPr>
        <p:scale>
          <a:sx n="82" d="100"/>
          <a:sy n="82" d="100"/>
        </p:scale>
        <p:origin x="610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E4C7B-0B82-482E-8E3C-6398C13FAA3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8164B-9E8D-4C60-B86C-1132AB9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2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5108755"/>
            <a:ext cx="8246070" cy="610820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719575"/>
            <a:ext cx="824607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809336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50"/>
            <a:ext cx="8093365" cy="442844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1" y="527605"/>
            <a:ext cx="6719019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596540"/>
            <a:ext cx="6719018" cy="473385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833015"/>
            <a:ext cx="8246071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901950"/>
            <a:ext cx="4048424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8423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82908"/>
            <a:ext cx="42251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12770"/>
            <a:ext cx="4225159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roker.mqttdashboard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duinojson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5719575"/>
            <a:ext cx="7940660" cy="916230"/>
          </a:xfrm>
        </p:spPr>
        <p:txBody>
          <a:bodyPr>
            <a:normAutofit/>
          </a:bodyPr>
          <a:lstStyle/>
          <a:p>
            <a:r>
              <a:rPr lang="en-US" dirty="0"/>
              <a:t>News Classification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FFA0-F3F2-4E97-BBA2-D841CFE7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1749245"/>
            <a:ext cx="8246071" cy="763525"/>
          </a:xfrm>
        </p:spPr>
        <p:txBody>
          <a:bodyPr/>
          <a:lstStyle/>
          <a:p>
            <a:r>
              <a:rPr lang="en-US" dirty="0"/>
              <a:t>Project Demonstration…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C308-C57B-4C57-AF2A-C96F110E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1425" y="3276295"/>
            <a:ext cx="4048424" cy="610820"/>
          </a:xfrm>
        </p:spPr>
        <p:txBody>
          <a:bodyPr>
            <a:normAutofit/>
          </a:bodyPr>
          <a:lstStyle/>
          <a:p>
            <a:r>
              <a:rPr lang="en-US" sz="3200" dirty="0"/>
              <a:t>Thank You….!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A1A76E-70CB-4574-9424-769D6C6B4D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026324" y="4168309"/>
            <a:ext cx="3316511" cy="160948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815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C61-0339-47E2-B1F5-CCA003E4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System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0293C-B791-43EF-BE58-B8BE3341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10" y="2665475"/>
            <a:ext cx="5615189" cy="37928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568FA86F-4B24-47AD-8652-492F43FF1769}"/>
              </a:ext>
            </a:extLst>
          </p:cNvPr>
          <p:cNvSpPr/>
          <p:nvPr/>
        </p:nvSpPr>
        <p:spPr>
          <a:xfrm>
            <a:off x="244568" y="2360065"/>
            <a:ext cx="1527050" cy="1221640"/>
          </a:xfrm>
          <a:prstGeom prst="rightArrowCallou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News API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1E23F2D2-2BBE-4829-8A9C-F9EB66442A2B}"/>
              </a:ext>
            </a:extLst>
          </p:cNvPr>
          <p:cNvSpPr/>
          <p:nvPr/>
        </p:nvSpPr>
        <p:spPr>
          <a:xfrm>
            <a:off x="4266591" y="1901949"/>
            <a:ext cx="2748690" cy="763525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Broker.mqttdashboard.com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4EAAC9-633B-498D-BB05-A16B53A5B792}"/>
              </a:ext>
            </a:extLst>
          </p:cNvPr>
          <p:cNvCxnSpPr/>
          <p:nvPr/>
        </p:nvCxnSpPr>
        <p:spPr>
          <a:xfrm>
            <a:off x="4113885" y="4650640"/>
            <a:ext cx="1068935" cy="699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2CAA7B3-F4C4-4F5C-B708-10E91DD97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78" y="5000425"/>
            <a:ext cx="1523408" cy="69957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36B5060E-B11F-4745-B687-685DF4025304}"/>
              </a:ext>
            </a:extLst>
          </p:cNvPr>
          <p:cNvSpPr/>
          <p:nvPr/>
        </p:nvSpPr>
        <p:spPr>
          <a:xfrm>
            <a:off x="6099050" y="5350211"/>
            <a:ext cx="916231" cy="522069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0CF40389-42B1-426F-927D-D90B6C925AFB}"/>
              </a:ext>
            </a:extLst>
          </p:cNvPr>
          <p:cNvSpPr/>
          <p:nvPr/>
        </p:nvSpPr>
        <p:spPr>
          <a:xfrm>
            <a:off x="7066099" y="4741900"/>
            <a:ext cx="1892464" cy="1701942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5 News list of Selected Preferences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3A18135B-D804-494E-A844-052EB2D896F4}"/>
              </a:ext>
            </a:extLst>
          </p:cNvPr>
          <p:cNvSpPr/>
          <p:nvPr/>
        </p:nvSpPr>
        <p:spPr>
          <a:xfrm>
            <a:off x="2434130" y="4039820"/>
            <a:ext cx="763525" cy="458115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05AAFF90-5C80-4895-886E-7D9B843E1758}"/>
              </a:ext>
            </a:extLst>
          </p:cNvPr>
          <p:cNvSpPr/>
          <p:nvPr/>
        </p:nvSpPr>
        <p:spPr>
          <a:xfrm>
            <a:off x="106174" y="3765132"/>
            <a:ext cx="2290575" cy="100749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Dashboard for Selecting Preferences</a:t>
            </a:r>
          </a:p>
        </p:txBody>
      </p:sp>
    </p:spTree>
    <p:extLst>
      <p:ext uri="{BB962C8B-B14F-4D97-AF65-F5344CB8AC3E}">
        <p14:creationId xmlns:p14="http://schemas.microsoft.com/office/powerpoint/2010/main" val="31961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88" y="334233"/>
            <a:ext cx="7919908" cy="916230"/>
          </a:xfrm>
        </p:spPr>
        <p:txBody>
          <a:bodyPr>
            <a:normAutofit/>
          </a:bodyPr>
          <a:lstStyle/>
          <a:p>
            <a:r>
              <a:rPr lang="en-US" dirty="0"/>
              <a:t>Node-RED Dashboard</a:t>
            </a:r>
          </a:p>
        </p:txBody>
      </p:sp>
      <p:sp>
        <p:nvSpPr>
          <p:cNvPr id="11" name="Callout: Right Arrow 10">
            <a:extLst>
              <a:ext uri="{FF2B5EF4-FFF2-40B4-BE49-F238E27FC236}">
                <a16:creationId xmlns:a16="http://schemas.microsoft.com/office/drawing/2014/main" id="{C171583D-9AB6-4138-A939-5803D8174C34}"/>
              </a:ext>
            </a:extLst>
          </p:cNvPr>
          <p:cNvSpPr/>
          <p:nvPr/>
        </p:nvSpPr>
        <p:spPr>
          <a:xfrm>
            <a:off x="405700" y="1139236"/>
            <a:ext cx="3227556" cy="2680716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seven ways to get news.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user has ability to activate any one of the seven ways shown here at a time.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2" name="Callout: Left Arrow 11">
            <a:extLst>
              <a:ext uri="{FF2B5EF4-FFF2-40B4-BE49-F238E27FC236}">
                <a16:creationId xmlns:a16="http://schemas.microsoft.com/office/drawing/2014/main" id="{7DB2DEE3-39C6-48C0-B963-8A08782996BC}"/>
              </a:ext>
            </a:extLst>
          </p:cNvPr>
          <p:cNvSpPr/>
          <p:nvPr/>
        </p:nvSpPr>
        <p:spPr>
          <a:xfrm>
            <a:off x="5823772" y="3958486"/>
            <a:ext cx="3044719" cy="2748690"/>
          </a:xfrm>
          <a:prstGeom prst="left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Once the user has activated the desired mode, the user has ability to enter the required inputs. </a:t>
            </a:r>
          </a:p>
          <a:p>
            <a:pPr algn="ctr"/>
            <a:endParaRPr lang="en-US" dirty="0"/>
          </a:p>
        </p:txBody>
      </p:sp>
      <p:pic>
        <p:nvPicPr>
          <p:cNvPr id="9" name="Picture 8" descr="C:\Users\acer\Pictures\Screenshots\Screenshot (1724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" t="2066" r="2281" b="6252"/>
          <a:stretch/>
        </p:blipFill>
        <p:spPr bwMode="auto">
          <a:xfrm>
            <a:off x="3633256" y="1043506"/>
            <a:ext cx="5235235" cy="25572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" name="Picture 9" descr="C:\Users\acer\Pictures\Screenshots\Screenshot (1720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" r="3354" b="13406"/>
          <a:stretch/>
        </p:blipFill>
        <p:spPr bwMode="auto">
          <a:xfrm>
            <a:off x="250513" y="4054215"/>
            <a:ext cx="5573259" cy="25572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2545" y="187835"/>
            <a:ext cx="6413611" cy="916229"/>
          </a:xfrm>
        </p:spPr>
        <p:txBody>
          <a:bodyPr>
            <a:normAutofit/>
          </a:bodyPr>
          <a:lstStyle/>
          <a:p>
            <a:r>
              <a:rPr lang="en-US" dirty="0"/>
              <a:t>Node-RED Flows</a:t>
            </a:r>
          </a:p>
        </p:txBody>
      </p:sp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DCEED231-8647-493A-BEBC-DBEE7FC66CBC}"/>
              </a:ext>
            </a:extLst>
          </p:cNvPr>
          <p:cNvSpPr/>
          <p:nvPr/>
        </p:nvSpPr>
        <p:spPr>
          <a:xfrm>
            <a:off x="448965" y="2112202"/>
            <a:ext cx="3206805" cy="1121146"/>
          </a:xfrm>
          <a:prstGeom prst="upArrowCallout">
            <a:avLst>
              <a:gd name="adj1" fmla="val 25000"/>
              <a:gd name="adj2" fmla="val 27603"/>
              <a:gd name="adj3" fmla="val 25000"/>
              <a:gd name="adj4" fmla="val 649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The section for getting inputs entered by the user</a:t>
            </a:r>
          </a:p>
          <a:p>
            <a:pPr algn="ctr"/>
            <a:endParaRPr lang="en-US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A1B34FD-AF66-4F43-A762-2D482168DAF9}"/>
              </a:ext>
            </a:extLst>
          </p:cNvPr>
          <p:cNvSpPr/>
          <p:nvPr/>
        </p:nvSpPr>
        <p:spPr>
          <a:xfrm>
            <a:off x="448965" y="4803345"/>
            <a:ext cx="3512215" cy="152705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The flow section that allows the user to activate the way they require news</a:t>
            </a:r>
          </a:p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111503"/>
            <a:ext cx="5688714" cy="929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69" y="1111503"/>
            <a:ext cx="2648508" cy="9299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62" y="2360065"/>
            <a:ext cx="4454815" cy="41453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1494"/>
            <a:ext cx="6719019" cy="916230"/>
          </a:xfrm>
        </p:spPr>
        <p:txBody>
          <a:bodyPr/>
          <a:lstStyle/>
          <a:p>
            <a:r>
              <a:rPr lang="en-US" dirty="0"/>
              <a:t>Node-RED Flows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3E1F0-E0F8-4349-A2C6-5B4845CF7F79}"/>
              </a:ext>
            </a:extLst>
          </p:cNvPr>
          <p:cNvSpPr txBox="1"/>
          <p:nvPr/>
        </p:nvSpPr>
        <p:spPr>
          <a:xfrm>
            <a:off x="1670605" y="4272677"/>
            <a:ext cx="7024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URL  is created as a string according to the requirements using the function nodes.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URL string is converted to the URL of the http request node using change nodes.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news are taken using http request node.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Switches were used to activate only the user-selected path out of the total seven available ways.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MQTT out  node is used to send the output to Node MCU using MQTT Broker.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Twilio node is used to send the link of the html page to user through a SMS.</a:t>
            </a:r>
          </a:p>
          <a:p>
            <a:endParaRPr lang="en-US" dirty="0"/>
          </a:p>
        </p:txBody>
      </p:sp>
      <p:pic>
        <p:nvPicPr>
          <p:cNvPr id="5" name="Picture 4" descr="C:\Users\acer\Pictures\Screenshots\Screenshot (172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15" y="862881"/>
            <a:ext cx="7940660" cy="33975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528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4815" y="222195"/>
            <a:ext cx="7787955" cy="80285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sz="2800" dirty="0"/>
              <a:t>essage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sz="2800" dirty="0"/>
              <a:t>ueuing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800" dirty="0"/>
              <a:t>elemetry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800" dirty="0"/>
              <a:t>ransport  - Publish Subscribe Broker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21DB0A-2E69-4D67-9E01-A1A80CA1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89" y="1063676"/>
            <a:ext cx="3551291" cy="2602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A893FB17-F147-4296-A4AA-521CDB494C74}"/>
              </a:ext>
            </a:extLst>
          </p:cNvPr>
          <p:cNvSpPr/>
          <p:nvPr/>
        </p:nvSpPr>
        <p:spPr>
          <a:xfrm>
            <a:off x="4102765" y="1063676"/>
            <a:ext cx="916230" cy="26024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3BC6FB-15D2-4871-AD49-DA914F0FACB4}"/>
              </a:ext>
            </a:extLst>
          </p:cNvPr>
          <p:cNvSpPr/>
          <p:nvPr/>
        </p:nvSpPr>
        <p:spPr>
          <a:xfrm>
            <a:off x="5091889" y="1596541"/>
            <a:ext cx="3715300" cy="1540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/>
              <a:t>Setting up the </a:t>
            </a:r>
            <a:r>
              <a:rPr lang="en-US" sz="2000" u="sng" dirty="0" err="1"/>
              <a:t>WiFi</a:t>
            </a:r>
            <a:r>
              <a:rPr lang="en-US" sz="2000" u="sng" dirty="0"/>
              <a:t> connection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For this Client have to provide the SSID and the Password of his/her </a:t>
            </a:r>
            <a:r>
              <a:rPr lang="en-US" sz="1400" dirty="0" err="1"/>
              <a:t>WiFi</a:t>
            </a:r>
            <a:r>
              <a:rPr lang="en-US" sz="1400" dirty="0"/>
              <a:t> Network.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This connects the Node MCU to the </a:t>
            </a:r>
            <a:r>
              <a:rPr lang="en-US" sz="1400" dirty="0" err="1"/>
              <a:t>WiFi</a:t>
            </a:r>
            <a:r>
              <a:rPr lang="en-US" sz="1400" dirty="0"/>
              <a:t> Access Point.</a:t>
            </a:r>
            <a:r>
              <a:rPr lang="en-US" sz="1400" u="sng" dirty="0"/>
              <a:t> </a:t>
            </a:r>
            <a:endParaRPr lang="en-US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CE4564A-C6FB-42BE-8906-BE33C5BB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9" y="3748348"/>
            <a:ext cx="3551291" cy="297681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EA443D76-6531-466F-93C1-C53AC1B36F52}"/>
              </a:ext>
            </a:extLst>
          </p:cNvPr>
          <p:cNvSpPr/>
          <p:nvPr/>
        </p:nvSpPr>
        <p:spPr>
          <a:xfrm>
            <a:off x="4037532" y="3748348"/>
            <a:ext cx="916230" cy="2967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C8DCE9-8915-4A17-8947-E2D50D0AE155}"/>
              </a:ext>
            </a:extLst>
          </p:cNvPr>
          <p:cNvSpPr/>
          <p:nvPr/>
        </p:nvSpPr>
        <p:spPr>
          <a:xfrm>
            <a:off x="4989563" y="4020156"/>
            <a:ext cx="3817625" cy="21575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/>
              <a:t>Subscribing to the MQTT Broker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 message sent from the Node-RED flows through MQTT broker ( </a:t>
            </a:r>
            <a:r>
              <a:rPr lang="en-US" sz="1400" dirty="0">
                <a:hlinkClick r:id="rId4"/>
              </a:rPr>
              <a:t>https://broker.mqttdashboard.com/</a:t>
            </a:r>
            <a:r>
              <a:rPr lang="en-US" sz="1400" dirty="0"/>
              <a:t> ) under port 1883 are subscribed to the Node MCU by this part.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“</a:t>
            </a:r>
            <a:r>
              <a:rPr lang="en-US" sz="1400" dirty="0" err="1"/>
              <a:t>Incomming</a:t>
            </a:r>
            <a:r>
              <a:rPr lang="en-US" sz="1400" dirty="0"/>
              <a:t> topic” has been subscribed here.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D540-1950-4CAB-8394-A95E386E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" y="-83215"/>
            <a:ext cx="8246071" cy="763525"/>
          </a:xfrm>
        </p:spPr>
        <p:txBody>
          <a:bodyPr/>
          <a:lstStyle/>
          <a:p>
            <a:r>
              <a:rPr lang="en-US" dirty="0"/>
              <a:t>Improvements to received String……….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F1B40-404B-405E-B451-9E015CA2DFBA}"/>
              </a:ext>
            </a:extLst>
          </p:cNvPr>
          <p:cNvSpPr txBox="1"/>
          <p:nvPr/>
        </p:nvSpPr>
        <p:spPr>
          <a:xfrm>
            <a:off x="4019011" y="614569"/>
            <a:ext cx="5002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array of Json send from the Node-RED flows to the Node MCU is in string format.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get these data on to a HLML webpage we had to deserialize the Json array.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err="1"/>
              <a:t>ArduinoJson</a:t>
            </a:r>
            <a:r>
              <a:rPr lang="en-US" sz="1600" b="1" dirty="0"/>
              <a:t> Library </a:t>
            </a:r>
            <a:r>
              <a:rPr lang="en-US" sz="1600" dirty="0"/>
              <a:t>helped in deserialization of the array of Json. (</a:t>
            </a:r>
            <a:r>
              <a:rPr lang="en-US" sz="1600" dirty="0">
                <a:hlinkClick r:id="rId2"/>
              </a:rPr>
              <a:t>https://arduinojson.org/</a:t>
            </a:r>
            <a:r>
              <a:rPr lang="en-US" sz="1600" dirty="0"/>
              <a:t>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All the variables needed to represent the content of a news item were assigned to variables.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Then send to the established HTML server at local IP Address.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8CFA6-2E68-41B0-A142-EDF6576B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1" y="680310"/>
            <a:ext cx="3726929" cy="547005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0DE55E-866E-401B-8207-259F0C0C8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424" y="3163073"/>
            <a:ext cx="4002073" cy="364927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434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289F-2344-47CB-B4A2-1945A51A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985720"/>
            <a:ext cx="8246071" cy="763525"/>
          </a:xfrm>
        </p:spPr>
        <p:txBody>
          <a:bodyPr/>
          <a:lstStyle/>
          <a:p>
            <a:r>
              <a:rPr lang="en-US" dirty="0"/>
              <a:t>Text Message Notification Preview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C19DD-5A93-4D1E-ADA6-C3987977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861" y="2054655"/>
            <a:ext cx="8348195" cy="1631965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1800" b="0" dirty="0"/>
              <a:t>Text message is received to the client’s mobile number through Twilio (a cloud communication platform) indicating the Local IP Address of the Client.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1800" b="0" dirty="0"/>
              <a:t>Twilio is a good platform, where making phone calls, sending and receiving SMS can be done programmatically.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1800" b="0" dirty="0"/>
              <a:t>Clicking the link will redirect the client to the list of Top 5 news items.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58246F-D598-42CA-A9FC-E2A4D1A0A7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08"/>
          <a:stretch/>
        </p:blipFill>
        <p:spPr>
          <a:xfrm>
            <a:off x="2643187" y="4039820"/>
            <a:ext cx="3857625" cy="22008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883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7CAD0AB-80AC-4077-9297-7960E97A5884}"/>
              </a:ext>
            </a:extLst>
          </p:cNvPr>
          <p:cNvSpPr txBox="1">
            <a:spLocks/>
          </p:cNvSpPr>
          <p:nvPr/>
        </p:nvSpPr>
        <p:spPr>
          <a:xfrm>
            <a:off x="296260" y="374900"/>
            <a:ext cx="8246071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Preview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Top 5 News items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9E5D2C-FB6C-488D-86CD-593CF2CF7D24}"/>
              </a:ext>
            </a:extLst>
          </p:cNvPr>
          <p:cNvSpPr txBox="1">
            <a:spLocks/>
          </p:cNvSpPr>
          <p:nvPr/>
        </p:nvSpPr>
        <p:spPr>
          <a:xfrm>
            <a:off x="397902" y="1291130"/>
            <a:ext cx="8348195" cy="6023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1800" b="0" dirty="0"/>
              <a:t>Top 5 news items for the selected preference are displayed in a web page and easily accessible through a smart phone.</a:t>
            </a:r>
          </a:p>
        </p:txBody>
      </p:sp>
      <p:pic>
        <p:nvPicPr>
          <p:cNvPr id="10" name="Picture 9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9845AF30-9055-4743-B7FD-DB0522E1B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923906"/>
            <a:ext cx="2443280" cy="43436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1ABF6C-89E9-4580-9DB8-A35B5A495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46" y="1893504"/>
            <a:ext cx="2460381" cy="437401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4CEEF5EE-6901-48C9-BD24-33099C2392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28" y="1886244"/>
            <a:ext cx="2460381" cy="437401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8A0C22C-0227-4125-809E-9BA695834C1F}"/>
              </a:ext>
            </a:extLst>
          </p:cNvPr>
          <p:cNvSpPr/>
          <p:nvPr/>
        </p:nvSpPr>
        <p:spPr>
          <a:xfrm>
            <a:off x="448965" y="6330395"/>
            <a:ext cx="7841244" cy="3054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 outputs taken for Entertainment as Category and New Zealand as Country </a:t>
            </a:r>
          </a:p>
        </p:txBody>
      </p:sp>
    </p:spTree>
    <p:extLst>
      <p:ext uri="{BB962C8B-B14F-4D97-AF65-F5344CB8AC3E}">
        <p14:creationId xmlns:p14="http://schemas.microsoft.com/office/powerpoint/2010/main" val="318109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News Classification System</vt:lpstr>
      <vt:lpstr>Introduction &amp; System Overview</vt:lpstr>
      <vt:lpstr>Node-RED Dashboard</vt:lpstr>
      <vt:lpstr>Node-RED Flows</vt:lpstr>
      <vt:lpstr>Node-RED Flows</vt:lpstr>
      <vt:lpstr>Message Queuing Telemetry Transport  - Publish Subscribe Broker</vt:lpstr>
      <vt:lpstr>Improvements to received String……….</vt:lpstr>
      <vt:lpstr>Text Message Notification Preview</vt:lpstr>
      <vt:lpstr>PowerPoint Presentation</vt:lpstr>
      <vt:lpstr>Project Demonstration…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2015-04-09T21:38:12Z</dcterms:created>
  <dcterms:modified xsi:type="dcterms:W3CDTF">2021-07-08T19:20:09Z</dcterms:modified>
</cp:coreProperties>
</file>