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58" r:id="rId3"/>
    <p:sldId id="257" r:id="rId4"/>
    <p:sldId id="294" r:id="rId5"/>
    <p:sldId id="295" r:id="rId6"/>
    <p:sldId id="296" r:id="rId7"/>
    <p:sldId id="297" r:id="rId8"/>
    <p:sldId id="298" r:id="rId9"/>
    <p:sldId id="299" r:id="rId10"/>
    <p:sldId id="300" r:id="rId11"/>
    <p:sldId id="301" r:id="rId12"/>
    <p:sldId id="302" r:id="rId13"/>
    <p:sldId id="303" r:id="rId14"/>
    <p:sldId id="305" r:id="rId15"/>
    <p:sldId id="306" r:id="rId16"/>
    <p:sldId id="307" r:id="rId17"/>
    <p:sldId id="308" r:id="rId18"/>
    <p:sldId id="309" r:id="rId19"/>
    <p:sldId id="310" r:id="rId20"/>
  </p:sldIdLst>
  <p:sldSz cx="9144000" cy="5143500" type="screen16x9"/>
  <p:notesSz cx="6858000" cy="9144000"/>
  <p:embeddedFontLst>
    <p:embeddedFont>
      <p:font typeface="EB Garamond" panose="00000500000000000000" pitchFamily="2" charset="0"/>
      <p:regular r:id="rId22"/>
      <p:bold r:id="rId23"/>
      <p:italic r:id="rId24"/>
      <p:boldItalic r:id="rId25"/>
    </p:embeddedFont>
    <p:embeddedFont>
      <p:font typeface="Fira Sans Extra Condensed Medium" panose="020B0604020202020204" charset="0"/>
      <p:regular r:id="rId26"/>
      <p:bold r:id="rId27"/>
      <p:italic r:id="rId28"/>
      <p:boldItalic r:id="rId29"/>
    </p:embeddedFont>
    <p:embeddedFont>
      <p:font typeface="Montserrat ExtraBold" panose="00000900000000000000" pitchFamily="2" charset="0"/>
      <p:bold r:id="rId30"/>
      <p:boldItalic r:id="rId31"/>
    </p:embeddedFont>
    <p:embeddedFont>
      <p:font typeface="Squada One"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68F5C3-F25B-4B9E-9886-7A6202CB1FF3}">
  <a:tblStyle styleId="{1568F5C3-F25B-4B9E-9886-7A6202CB1F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48880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463196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chemeClr val="lt1"/>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200"/>
              <a:buNone/>
              <a:defRPr sz="1200">
                <a:solidFill>
                  <a:schemeClr val="lt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chemeClr val="lt1"/>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200"/>
              <a:buNone/>
              <a:defRPr sz="1200">
                <a:solidFill>
                  <a:schemeClr val="lt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61" name="Google Shape;61;p7"/>
          <p:cNvSpPr/>
          <p:nvPr/>
        </p:nvSpPr>
        <p:spPr>
          <a:xfrm>
            <a:off x="419100" y="732400"/>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igarpatel1910/Housing-Affordability-in-Canad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cmhc-schl.gc.ca/en/" TargetMode="External"/><Relationship Id="rId2" Type="http://schemas.openxmlformats.org/officeDocument/2006/relationships/hyperlink" Target="https://stats.oecd.org/index.aspx?queryid=98821" TargetMode="External"/><Relationship Id="rId1" Type="http://schemas.openxmlformats.org/officeDocument/2006/relationships/slideLayout" Target="../slideLayouts/slideLayout3.xml"/><Relationship Id="rId6" Type="http://schemas.openxmlformats.org/officeDocument/2006/relationships/hyperlink" Target="https://www.bankofcanada.ca/rates/" TargetMode="External"/><Relationship Id="rId5" Type="http://schemas.openxmlformats.org/officeDocument/2006/relationships/hyperlink" Target="https://www.crea.ca/" TargetMode="External"/><Relationship Id="rId4" Type="http://schemas.openxmlformats.org/officeDocument/2006/relationships/hyperlink" Target="https://www150.statcan.gc.ca/t1/tbl1/en/cv.action?pid=1810020501"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150.statcan.gc.ca/t1/tbl1/en/cv.action?pid=1810020501"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16"/>
          <p:cNvSpPr txBox="1">
            <a:spLocks noGrp="1"/>
          </p:cNvSpPr>
          <p:nvPr>
            <p:ph type="subTitle" idx="1"/>
          </p:nvPr>
        </p:nvSpPr>
        <p:spPr>
          <a:xfrm flipH="1">
            <a:off x="105228" y="3594538"/>
            <a:ext cx="2658408" cy="9892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434343"/>
                </a:solidFill>
              </a:rPr>
              <a:t>Akshar Patel(0793127)</a:t>
            </a:r>
          </a:p>
          <a:p>
            <a:pPr marL="0" lvl="0" indent="0" algn="l" rtl="0">
              <a:spcBef>
                <a:spcPts val="0"/>
              </a:spcBef>
              <a:spcAft>
                <a:spcPts val="0"/>
              </a:spcAft>
              <a:buNone/>
            </a:pPr>
            <a:r>
              <a:rPr lang="en-US" dirty="0">
                <a:solidFill>
                  <a:srgbClr val="434343"/>
                </a:solidFill>
              </a:rPr>
              <a:t>Hiren Pa</a:t>
            </a:r>
            <a:r>
              <a:rPr lang="en-US" dirty="0"/>
              <a:t>tel(0797548)</a:t>
            </a:r>
          </a:p>
          <a:p>
            <a:pPr marL="0" indent="0"/>
            <a:r>
              <a:rPr lang="en-US" dirty="0"/>
              <a:t>Jigar Patel(0794004)</a:t>
            </a:r>
          </a:p>
          <a:p>
            <a:pPr marL="0" lvl="0" indent="0" algn="l" rtl="0">
              <a:spcBef>
                <a:spcPts val="0"/>
              </a:spcBef>
              <a:spcAft>
                <a:spcPts val="0"/>
              </a:spcAft>
              <a:buNone/>
            </a:pPr>
            <a:r>
              <a:rPr lang="en-US" dirty="0"/>
              <a:t>Kush Patel(0792972)</a:t>
            </a:r>
          </a:p>
          <a:p>
            <a:pPr marL="0" lvl="0" indent="0" algn="l" rtl="0">
              <a:spcBef>
                <a:spcPts val="0"/>
              </a:spcBef>
              <a:spcAft>
                <a:spcPts val="0"/>
              </a:spcAft>
              <a:buNone/>
            </a:pPr>
            <a:endParaRPr dirty="0">
              <a:solidFill>
                <a:srgbClr val="434343"/>
              </a:solidFill>
            </a:endParaRPr>
          </a:p>
        </p:txBody>
      </p:sp>
      <p:sp>
        <p:nvSpPr>
          <p:cNvPr id="98" name="Google Shape;98;p16"/>
          <p:cNvSpPr txBox="1">
            <a:spLocks noGrp="1"/>
          </p:cNvSpPr>
          <p:nvPr>
            <p:ph type="ctrTitle"/>
          </p:nvPr>
        </p:nvSpPr>
        <p:spPr>
          <a:xfrm flipH="1">
            <a:off x="128197" y="9159"/>
            <a:ext cx="8880645" cy="1194987"/>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rgbClr val="434343"/>
                </a:solidFill>
              </a:rPr>
              <a:t>Housing Affordability in Canada</a:t>
            </a:r>
            <a:endParaRPr dirty="0">
              <a:solidFill>
                <a:srgbClr val="434343"/>
              </a:solidFill>
            </a:endParaRPr>
          </a:p>
        </p:txBody>
      </p:sp>
      <p:cxnSp>
        <p:nvCxnSpPr>
          <p:cNvPr id="99" name="Google Shape;99;p16"/>
          <p:cNvCxnSpPr>
            <a:cxnSpLocks/>
          </p:cNvCxnSpPr>
          <p:nvPr/>
        </p:nvCxnSpPr>
        <p:spPr>
          <a:xfrm>
            <a:off x="209550" y="1204146"/>
            <a:ext cx="7801376" cy="0"/>
          </a:xfrm>
          <a:prstGeom prst="straightConnector1">
            <a:avLst/>
          </a:prstGeom>
          <a:noFill/>
          <a:ln w="19050" cap="flat" cmpd="sng">
            <a:solidFill>
              <a:srgbClr val="434343"/>
            </a:solidFill>
            <a:prstDash val="solid"/>
            <a:round/>
            <a:headEnd type="none" w="med" len="med"/>
            <a:tailEnd type="none" w="med" len="med"/>
          </a:ln>
        </p:spPr>
      </p:cxnSp>
      <p:sp>
        <p:nvSpPr>
          <p:cNvPr id="100" name="Google Shape;100;p16"/>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 name="Google Shape;99;p16">
            <a:extLst>
              <a:ext uri="{FF2B5EF4-FFF2-40B4-BE49-F238E27FC236}">
                <a16:creationId xmlns:a16="http://schemas.microsoft.com/office/drawing/2014/main" id="{3DF040C6-0FBB-CC34-9FBA-288BC5A6A768}"/>
              </a:ext>
            </a:extLst>
          </p:cNvPr>
          <p:cNvCxnSpPr>
            <a:cxnSpLocks/>
          </p:cNvCxnSpPr>
          <p:nvPr/>
        </p:nvCxnSpPr>
        <p:spPr>
          <a:xfrm>
            <a:off x="209550" y="495308"/>
            <a:ext cx="7801376" cy="0"/>
          </a:xfrm>
          <a:prstGeom prst="straightConnector1">
            <a:avLst/>
          </a:prstGeom>
          <a:noFill/>
          <a:ln w="19050" cap="flat" cmpd="sng">
            <a:solidFill>
              <a:srgbClr val="434343"/>
            </a:solidFill>
            <a:prstDash val="solid"/>
            <a:round/>
            <a:headEnd type="none" w="med" len="med"/>
            <a:tailEnd type="none" w="med" len="med"/>
          </a:ln>
        </p:spPr>
      </p:cxnSp>
      <p:sp>
        <p:nvSpPr>
          <p:cNvPr id="2" name="TextBox 1">
            <a:extLst>
              <a:ext uri="{FF2B5EF4-FFF2-40B4-BE49-F238E27FC236}">
                <a16:creationId xmlns:a16="http://schemas.microsoft.com/office/drawing/2014/main" id="{9D5E9069-F66A-B81E-CD36-09D503763F2C}"/>
              </a:ext>
            </a:extLst>
          </p:cNvPr>
          <p:cNvSpPr txBox="1"/>
          <p:nvPr/>
        </p:nvSpPr>
        <p:spPr>
          <a:xfrm>
            <a:off x="128196" y="1254146"/>
            <a:ext cx="4153603" cy="307777"/>
          </a:xfrm>
          <a:prstGeom prst="rect">
            <a:avLst/>
          </a:prstGeom>
          <a:noFill/>
        </p:spPr>
        <p:txBody>
          <a:bodyPr wrap="square" rtlCol="0">
            <a:spAutoFit/>
          </a:bodyPr>
          <a:lstStyle/>
          <a:p>
            <a:r>
              <a:rPr lang="en-US" dirty="0">
                <a:latin typeface="Montserrat ExtraBold" panose="00000900000000000000" pitchFamily="2" charset="0"/>
              </a:rPr>
              <a:t>DAB 402 - Capstone Group Presentation</a:t>
            </a:r>
            <a:endParaRPr lang="en-CA" dirty="0">
              <a:latin typeface="Montserrat ExtraBold" panose="00000900000000000000" pitchFamily="2" charset="0"/>
            </a:endParaRPr>
          </a:p>
        </p:txBody>
      </p:sp>
      <p:sp>
        <p:nvSpPr>
          <p:cNvPr id="3" name="TextBox 2">
            <a:extLst>
              <a:ext uri="{FF2B5EF4-FFF2-40B4-BE49-F238E27FC236}">
                <a16:creationId xmlns:a16="http://schemas.microsoft.com/office/drawing/2014/main" id="{580B5D3B-A570-A2FC-4464-A1B825D96957}"/>
              </a:ext>
            </a:extLst>
          </p:cNvPr>
          <p:cNvSpPr txBox="1"/>
          <p:nvPr/>
        </p:nvSpPr>
        <p:spPr>
          <a:xfrm>
            <a:off x="-826646" y="3266217"/>
            <a:ext cx="3302706" cy="307777"/>
          </a:xfrm>
          <a:prstGeom prst="rect">
            <a:avLst/>
          </a:prstGeom>
          <a:noFill/>
        </p:spPr>
        <p:txBody>
          <a:bodyPr wrap="square" rtlCol="0">
            <a:spAutoFit/>
          </a:bodyPr>
          <a:lstStyle/>
          <a:p>
            <a:pPr algn="ctr"/>
            <a:r>
              <a:rPr lang="en-US" dirty="0">
                <a:latin typeface="Montserrat ExtraBold" panose="00000900000000000000" pitchFamily="2" charset="0"/>
              </a:rPr>
              <a:t>Group 002</a:t>
            </a:r>
            <a:endParaRPr lang="en-CA" dirty="0">
              <a:latin typeface="Montserrat ExtraBold" panose="00000900000000000000" pitchFamily="2" charset="0"/>
            </a:endParaRPr>
          </a:p>
        </p:txBody>
      </p:sp>
      <p:sp>
        <p:nvSpPr>
          <p:cNvPr id="4" name="Google Shape;97;p16">
            <a:extLst>
              <a:ext uri="{FF2B5EF4-FFF2-40B4-BE49-F238E27FC236}">
                <a16:creationId xmlns:a16="http://schemas.microsoft.com/office/drawing/2014/main" id="{6DB8AA89-356F-F959-DA9E-AC6E7505D8B8}"/>
              </a:ext>
            </a:extLst>
          </p:cNvPr>
          <p:cNvSpPr txBox="1">
            <a:spLocks/>
          </p:cNvSpPr>
          <p:nvPr/>
        </p:nvSpPr>
        <p:spPr>
          <a:xfrm flipH="1">
            <a:off x="73329" y="4700519"/>
            <a:ext cx="3600947" cy="6854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1pPr>
            <a:lvl2pPr marL="914400" marR="0" lvl="1"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2pPr>
            <a:lvl3pPr marL="1371600" marR="0" lvl="2"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3pPr>
            <a:lvl4pPr marL="1828800" marR="0" lvl="3"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4pPr>
            <a:lvl5pPr marL="2286000" marR="0" lvl="4"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5pPr>
            <a:lvl6pPr marL="2743200" marR="0" lvl="5"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6pPr>
            <a:lvl7pPr marL="3200400" marR="0" lvl="6"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7pPr>
            <a:lvl8pPr marL="3657600" marR="0" lvl="7"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8pPr>
            <a:lvl9pPr marL="4114800" marR="0" lvl="8"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9pPr>
          </a:lstStyle>
          <a:p>
            <a:pPr marL="0" indent="0"/>
            <a:r>
              <a:rPr lang="en-US" dirty="0"/>
              <a:t>GitHub Link: </a:t>
            </a:r>
            <a:r>
              <a:rPr lang="en-US" dirty="0">
                <a:hlinkClick r:id="rId3"/>
              </a:rPr>
              <a:t>Click Here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6F53-ACE5-EF1F-DDA0-9F9431A6ADF9}"/>
              </a:ext>
            </a:extLst>
          </p:cNvPr>
          <p:cNvSpPr>
            <a:spLocks noGrp="1"/>
          </p:cNvSpPr>
          <p:nvPr>
            <p:ph type="ctrTitle"/>
          </p:nvPr>
        </p:nvSpPr>
        <p:spPr/>
        <p:txBody>
          <a:bodyPr/>
          <a:lstStyle/>
          <a:p>
            <a:r>
              <a:rPr lang="en-US" sz="1300" b="1" dirty="0"/>
              <a:t>Data Preprocessing</a:t>
            </a:r>
            <a:endParaRPr lang="en-CA" sz="1300" b="1" dirty="0"/>
          </a:p>
        </p:txBody>
      </p:sp>
      <p:sp>
        <p:nvSpPr>
          <p:cNvPr id="3" name="Google Shape;145;p17">
            <a:extLst>
              <a:ext uri="{FF2B5EF4-FFF2-40B4-BE49-F238E27FC236}">
                <a16:creationId xmlns:a16="http://schemas.microsoft.com/office/drawing/2014/main" id="{2D911A16-AB40-7946-1BD2-BECA04A02CC5}"/>
              </a:ext>
            </a:extLst>
          </p:cNvPr>
          <p:cNvSpPr txBox="1"/>
          <p:nvPr/>
        </p:nvSpPr>
        <p:spPr>
          <a:xfrm flipH="1">
            <a:off x="678181" y="1034100"/>
            <a:ext cx="8231901" cy="4016364"/>
          </a:xfrm>
          <a:prstGeom prst="rect">
            <a:avLst/>
          </a:prstGeom>
          <a:noFill/>
          <a:ln>
            <a:noFill/>
          </a:ln>
        </p:spPr>
        <p:txBody>
          <a:bodyPr spcFirstLastPara="1" wrap="square" lIns="91425" tIns="91425" rIns="91425" bIns="91425" anchor="t" anchorCtr="0">
            <a:noAutofit/>
          </a:bodyPr>
          <a:lstStyle/>
          <a:p>
            <a:pPr lvl="0" algn="l" rtl="0">
              <a:spcBef>
                <a:spcPts val="1600"/>
              </a:spcBef>
              <a:spcAft>
                <a:spcPts val="200"/>
              </a:spcAft>
            </a:pPr>
            <a:r>
              <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Step 1: Import required libraries</a:t>
            </a:r>
          </a:p>
          <a:p>
            <a:pPr lvl="0" algn="l" rtl="0">
              <a:spcBef>
                <a:spcPts val="1600"/>
              </a:spcBef>
              <a:spcAft>
                <a:spcPts val="200"/>
              </a:spcAft>
            </a:pPr>
            <a:endPar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endParaRPr>
          </a:p>
          <a:p>
            <a:pPr lvl="0" algn="l" rtl="0">
              <a:spcBef>
                <a:spcPts val="1600"/>
              </a:spcBef>
              <a:spcAft>
                <a:spcPts val="200"/>
              </a:spcAft>
            </a:pPr>
            <a:endPar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endParaRPr>
          </a:p>
          <a:p>
            <a:pPr marL="285750" lvl="0" indent="-285750" algn="l" rtl="0">
              <a:spcBef>
                <a:spcPts val="1600"/>
              </a:spcBef>
              <a:spcAft>
                <a:spcPts val="200"/>
              </a:spcAft>
              <a:buFont typeface="Arial" panose="020B0604020202020204" pitchFamily="34" charset="0"/>
              <a:buChar char="•"/>
            </a:pPr>
            <a:r>
              <a:rPr lang="en-US"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Pandas</a:t>
            </a:r>
            <a:r>
              <a:rPr lang="en-US" dirty="0">
                <a:solidFill>
                  <a:srgbClr val="434343"/>
                </a:solidFill>
                <a:latin typeface="EB Garamond"/>
                <a:ea typeface="EB Garamond"/>
                <a:cs typeface="EB Garamond"/>
                <a:sym typeface="EB Garamond"/>
              </a:rPr>
              <a:t> is a popular open-source Python library for data science/data analysis and machine learning activities. It is constructed on top of Numpy, another library that supports multidimensional arrays.</a:t>
            </a:r>
          </a:p>
          <a:p>
            <a:pPr marL="285750" lvl="0" indent="-285750" algn="l" rtl="0">
              <a:spcBef>
                <a:spcPts val="1600"/>
              </a:spcBef>
              <a:spcAft>
                <a:spcPts val="200"/>
              </a:spcAft>
              <a:buFont typeface="Arial" panose="020B0604020202020204" pitchFamily="34" charset="0"/>
              <a:buChar char="•"/>
            </a:pPr>
            <a:r>
              <a:rPr lang="en-US"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NumPy</a:t>
            </a:r>
            <a:r>
              <a:rPr lang="en-US" dirty="0">
                <a:solidFill>
                  <a:srgbClr val="434343"/>
                </a:solidFill>
                <a:latin typeface="EB Garamond"/>
                <a:ea typeface="EB Garamond"/>
                <a:cs typeface="EB Garamond"/>
                <a:sym typeface="EB Garamond"/>
              </a:rPr>
              <a:t> is a Python library for manipulating arrays. It also has functions for working with linear algebra, the Fourier transform, and matrices.</a:t>
            </a:r>
          </a:p>
          <a:p>
            <a:pPr marL="285750" lvl="0" indent="-285750" algn="l" rtl="0">
              <a:spcBef>
                <a:spcPts val="1600"/>
              </a:spcBef>
              <a:spcAft>
                <a:spcPts val="200"/>
              </a:spcAft>
              <a:buFont typeface="Arial" panose="020B0604020202020204" pitchFamily="34" charset="0"/>
              <a:buChar char="•"/>
            </a:pPr>
            <a:r>
              <a:rPr lang="en-US"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Matplotlib</a:t>
            </a:r>
            <a:r>
              <a:rPr lang="en-US" dirty="0">
                <a:solidFill>
                  <a:srgbClr val="434343"/>
                </a:solidFill>
                <a:latin typeface="EB Garamond"/>
                <a:ea typeface="EB Garamond"/>
                <a:cs typeface="EB Garamond"/>
                <a:sym typeface="EB Garamond"/>
              </a:rPr>
              <a:t> is a Python package that allows you to create static, animated, and interactive visualizations. Matplotlib makes simple things simple and difficult things possible. Make plots that are suitable for publishing. Create interactive figures that can be zoomed, panned, and updated.</a:t>
            </a:r>
          </a:p>
          <a:p>
            <a:pPr marL="285750" lvl="0" indent="-285750" algn="l" rtl="0">
              <a:spcBef>
                <a:spcPts val="1600"/>
              </a:spcBef>
              <a:spcAft>
                <a:spcPts val="200"/>
              </a:spcAft>
              <a:buFont typeface="Arial" panose="020B0604020202020204" pitchFamily="34" charset="0"/>
              <a:buChar char="•"/>
            </a:pPr>
            <a:endParaRPr lang="en-US" dirty="0">
              <a:solidFill>
                <a:srgbClr val="434343"/>
              </a:solidFill>
              <a:latin typeface="EB Garamond"/>
              <a:ea typeface="EB Garamond"/>
              <a:cs typeface="EB Garamond"/>
              <a:sym typeface="EB Garamond"/>
            </a:endParaRPr>
          </a:p>
        </p:txBody>
      </p:sp>
      <p:pic>
        <p:nvPicPr>
          <p:cNvPr id="5" name="Picture 4">
            <a:extLst>
              <a:ext uri="{FF2B5EF4-FFF2-40B4-BE49-F238E27FC236}">
                <a16:creationId xmlns:a16="http://schemas.microsoft.com/office/drawing/2014/main" id="{D02BC3F0-51DD-5198-5A89-F2D63E6033B0}"/>
              </a:ext>
            </a:extLst>
          </p:cNvPr>
          <p:cNvPicPr>
            <a:picLocks noChangeAspect="1"/>
          </p:cNvPicPr>
          <p:nvPr/>
        </p:nvPicPr>
        <p:blipFill>
          <a:blip r:embed="rId2"/>
          <a:stretch>
            <a:fillRect/>
          </a:stretch>
        </p:blipFill>
        <p:spPr>
          <a:xfrm>
            <a:off x="531628" y="1713358"/>
            <a:ext cx="6611273" cy="885949"/>
          </a:xfrm>
          <a:prstGeom prst="rect">
            <a:avLst/>
          </a:prstGeom>
        </p:spPr>
      </p:pic>
    </p:spTree>
    <p:extLst>
      <p:ext uri="{BB962C8B-B14F-4D97-AF65-F5344CB8AC3E}">
        <p14:creationId xmlns:p14="http://schemas.microsoft.com/office/powerpoint/2010/main" val="356666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6D10-D0E6-CC57-DBA3-60FC322B323A}"/>
              </a:ext>
            </a:extLst>
          </p:cNvPr>
          <p:cNvSpPr>
            <a:spLocks noGrp="1"/>
          </p:cNvSpPr>
          <p:nvPr>
            <p:ph type="ctrTitle"/>
          </p:nvPr>
        </p:nvSpPr>
        <p:spPr/>
        <p:txBody>
          <a:bodyPr/>
          <a:lstStyle/>
          <a:p>
            <a:r>
              <a:rPr lang="en-US" sz="1300" b="1" dirty="0"/>
              <a:t>Data Preprocessing Cont.</a:t>
            </a:r>
            <a:endParaRPr lang="en-CA" sz="1300" dirty="0"/>
          </a:p>
        </p:txBody>
      </p:sp>
      <p:sp>
        <p:nvSpPr>
          <p:cNvPr id="3" name="Google Shape;145;p17">
            <a:extLst>
              <a:ext uri="{FF2B5EF4-FFF2-40B4-BE49-F238E27FC236}">
                <a16:creationId xmlns:a16="http://schemas.microsoft.com/office/drawing/2014/main" id="{260E3226-B001-3748-0728-1F5BAA1DDDA8}"/>
              </a:ext>
            </a:extLst>
          </p:cNvPr>
          <p:cNvSpPr txBox="1"/>
          <p:nvPr/>
        </p:nvSpPr>
        <p:spPr>
          <a:xfrm flipH="1">
            <a:off x="678181" y="1034100"/>
            <a:ext cx="8231901" cy="4016364"/>
          </a:xfrm>
          <a:prstGeom prst="rect">
            <a:avLst/>
          </a:prstGeom>
          <a:noFill/>
          <a:ln>
            <a:noFill/>
          </a:ln>
        </p:spPr>
        <p:txBody>
          <a:bodyPr spcFirstLastPara="1" wrap="square" lIns="91425" tIns="91425" rIns="91425" bIns="91425" anchor="t" anchorCtr="0">
            <a:noAutofit/>
          </a:bodyPr>
          <a:lstStyle/>
          <a:p>
            <a:pPr lvl="0" algn="l" rtl="0">
              <a:spcBef>
                <a:spcPts val="1600"/>
              </a:spcBef>
              <a:spcAft>
                <a:spcPts val="200"/>
              </a:spcAft>
            </a:pPr>
            <a:r>
              <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Step 2: Use Sniff()  Function</a:t>
            </a:r>
          </a:p>
          <a:p>
            <a:pPr lvl="0" algn="l" rtl="0">
              <a:spcBef>
                <a:spcPts val="1600"/>
              </a:spcBef>
              <a:spcAft>
                <a:spcPts val="200"/>
              </a:spcAft>
            </a:pPr>
            <a:endPar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endParaRPr>
          </a:p>
          <a:p>
            <a:pPr lvl="0" algn="l" rtl="0">
              <a:spcBef>
                <a:spcPts val="1600"/>
              </a:spcBef>
              <a:spcAft>
                <a:spcPts val="200"/>
              </a:spcAft>
            </a:pPr>
            <a:endPar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endParaRPr>
          </a:p>
          <a:p>
            <a:pPr lvl="0" algn="l" rtl="0">
              <a:spcBef>
                <a:spcPts val="1600"/>
              </a:spcBef>
              <a:spcAft>
                <a:spcPts val="200"/>
              </a:spcAft>
            </a:pPr>
            <a:endPar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endParaRPr>
          </a:p>
          <a:p>
            <a:pPr lvl="0" algn="l" rtl="0">
              <a:spcBef>
                <a:spcPts val="1600"/>
              </a:spcBef>
              <a:spcAft>
                <a:spcPts val="200"/>
              </a:spcAft>
            </a:pPr>
            <a:endParaRPr lang="en-US" dirty="0">
              <a:solidFill>
                <a:srgbClr val="434343"/>
              </a:solidFill>
              <a:effectLst>
                <a:outerShdw blurRad="38100" dist="38100" dir="2700000" algn="tl">
                  <a:srgbClr val="000000">
                    <a:alpha val="43137"/>
                  </a:srgbClr>
                </a:outerShdw>
              </a:effectLst>
              <a:latin typeface="EB Garamond"/>
              <a:ea typeface="EB Garamond"/>
              <a:cs typeface="EB Garamond"/>
              <a:sym typeface="EB Garamond"/>
            </a:endParaRPr>
          </a:p>
          <a:p>
            <a:pPr marL="285750" lvl="0" indent="-285750" algn="l" rtl="0">
              <a:spcBef>
                <a:spcPts val="1600"/>
              </a:spcBef>
              <a:spcAft>
                <a:spcPts val="200"/>
              </a:spcAft>
              <a:buFont typeface="Arial" panose="020B0604020202020204" pitchFamily="34" charset="0"/>
              <a:buChar char="•"/>
            </a:pPr>
            <a:r>
              <a:rPr lang="en-US"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The sniff() function returns information about all the packets that has been sniffed.</a:t>
            </a:r>
          </a:p>
          <a:p>
            <a:pPr marL="285750" lvl="0" indent="-285750" algn="l" rtl="0">
              <a:spcBef>
                <a:spcPts val="1600"/>
              </a:spcBef>
              <a:spcAft>
                <a:spcPts val="200"/>
              </a:spcAft>
              <a:buFont typeface="Arial" panose="020B0604020202020204" pitchFamily="34" charset="0"/>
              <a:buChar char="•"/>
            </a:pPr>
            <a:r>
              <a:rPr lang="en-US"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Here, we need information of dataset such as data type, missing values, unique values.</a:t>
            </a:r>
            <a:endParaRPr lang="en-US" dirty="0">
              <a:solidFill>
                <a:srgbClr val="434343"/>
              </a:solidFill>
              <a:latin typeface="EB Garamond"/>
              <a:ea typeface="EB Garamond"/>
              <a:cs typeface="EB Garamond"/>
              <a:sym typeface="EB Garamond"/>
            </a:endParaRPr>
          </a:p>
          <a:p>
            <a:pPr lvl="0" algn="l" rtl="0">
              <a:spcBef>
                <a:spcPts val="1600"/>
              </a:spcBef>
              <a:spcAft>
                <a:spcPts val="200"/>
              </a:spcAft>
            </a:pPr>
            <a:endPar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endParaRPr>
          </a:p>
          <a:p>
            <a:pPr marL="285750" lvl="0" indent="-285750" algn="l" rtl="0">
              <a:spcBef>
                <a:spcPts val="1600"/>
              </a:spcBef>
              <a:spcAft>
                <a:spcPts val="200"/>
              </a:spcAft>
              <a:buFont typeface="Arial" panose="020B0604020202020204" pitchFamily="34" charset="0"/>
              <a:buChar char="•"/>
            </a:pPr>
            <a:endParaRPr lang="en-US" dirty="0">
              <a:solidFill>
                <a:srgbClr val="434343"/>
              </a:solidFill>
              <a:latin typeface="EB Garamond"/>
              <a:ea typeface="EB Garamond"/>
              <a:cs typeface="EB Garamond"/>
              <a:sym typeface="EB Garamond"/>
            </a:endParaRPr>
          </a:p>
        </p:txBody>
      </p:sp>
      <p:pic>
        <p:nvPicPr>
          <p:cNvPr id="5" name="Picture 4">
            <a:extLst>
              <a:ext uri="{FF2B5EF4-FFF2-40B4-BE49-F238E27FC236}">
                <a16:creationId xmlns:a16="http://schemas.microsoft.com/office/drawing/2014/main" id="{5D8331D9-4005-9422-CDF5-BD3B4A140AB8}"/>
              </a:ext>
            </a:extLst>
          </p:cNvPr>
          <p:cNvPicPr>
            <a:picLocks noChangeAspect="1"/>
          </p:cNvPicPr>
          <p:nvPr/>
        </p:nvPicPr>
        <p:blipFill>
          <a:blip r:embed="rId2"/>
          <a:stretch>
            <a:fillRect/>
          </a:stretch>
        </p:blipFill>
        <p:spPr>
          <a:xfrm>
            <a:off x="380770" y="1633421"/>
            <a:ext cx="7544853" cy="1609950"/>
          </a:xfrm>
          <a:prstGeom prst="rect">
            <a:avLst/>
          </a:prstGeom>
        </p:spPr>
      </p:pic>
    </p:spTree>
    <p:extLst>
      <p:ext uri="{BB962C8B-B14F-4D97-AF65-F5344CB8AC3E}">
        <p14:creationId xmlns:p14="http://schemas.microsoft.com/office/powerpoint/2010/main" val="2672484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70C7-F0F9-C063-FDC0-DC85BC8914DF}"/>
              </a:ext>
            </a:extLst>
          </p:cNvPr>
          <p:cNvSpPr>
            <a:spLocks noGrp="1"/>
          </p:cNvSpPr>
          <p:nvPr>
            <p:ph type="ctrTitle"/>
          </p:nvPr>
        </p:nvSpPr>
        <p:spPr/>
        <p:txBody>
          <a:bodyPr/>
          <a:lstStyle/>
          <a:p>
            <a:r>
              <a:rPr lang="en-US" sz="1300" b="1" dirty="0"/>
              <a:t>Data Preprocessing Cont.</a:t>
            </a:r>
            <a:endParaRPr lang="en-CA" sz="1300" dirty="0"/>
          </a:p>
        </p:txBody>
      </p:sp>
      <p:sp>
        <p:nvSpPr>
          <p:cNvPr id="3" name="Google Shape;145;p17">
            <a:extLst>
              <a:ext uri="{FF2B5EF4-FFF2-40B4-BE49-F238E27FC236}">
                <a16:creationId xmlns:a16="http://schemas.microsoft.com/office/drawing/2014/main" id="{AC5431B8-B72E-5054-7B2E-1668BDCD249D}"/>
              </a:ext>
            </a:extLst>
          </p:cNvPr>
          <p:cNvSpPr txBox="1"/>
          <p:nvPr/>
        </p:nvSpPr>
        <p:spPr>
          <a:xfrm flipH="1">
            <a:off x="202018" y="1047474"/>
            <a:ext cx="8882651" cy="4016364"/>
          </a:xfrm>
          <a:prstGeom prst="rect">
            <a:avLst/>
          </a:prstGeom>
          <a:noFill/>
          <a:ln>
            <a:noFill/>
          </a:ln>
        </p:spPr>
        <p:txBody>
          <a:bodyPr spcFirstLastPara="1" wrap="square" lIns="91425" tIns="91425" rIns="91425" bIns="91425" anchor="t" anchorCtr="0">
            <a:noAutofit/>
          </a:bodyPr>
          <a:lstStyle/>
          <a:p>
            <a:pPr lvl="0" algn="l" rtl="0">
              <a:spcBef>
                <a:spcPts val="1600"/>
              </a:spcBef>
              <a:spcAft>
                <a:spcPts val="200"/>
              </a:spcAft>
            </a:pPr>
            <a:r>
              <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Step 3: Load Dataset</a:t>
            </a:r>
          </a:p>
          <a:p>
            <a:pPr lvl="0" algn="l" rtl="0">
              <a:spcBef>
                <a:spcPts val="1600"/>
              </a:spcBef>
              <a:spcAft>
                <a:spcPts val="200"/>
              </a:spcAft>
            </a:pPr>
            <a:endPar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endParaRPr>
          </a:p>
          <a:p>
            <a:pPr lvl="0" algn="l" rtl="0">
              <a:spcBef>
                <a:spcPts val="1600"/>
              </a:spcBef>
              <a:spcAft>
                <a:spcPts val="200"/>
              </a:spcAft>
            </a:pPr>
            <a:endPar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endParaRPr>
          </a:p>
          <a:p>
            <a:pPr lvl="0" algn="l" rtl="0">
              <a:spcBef>
                <a:spcPts val="1600"/>
              </a:spcBef>
              <a:spcAft>
                <a:spcPts val="200"/>
              </a:spcAft>
            </a:pPr>
            <a:endPar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endParaRPr>
          </a:p>
          <a:p>
            <a:pPr lvl="0" algn="l" rtl="0">
              <a:spcBef>
                <a:spcPts val="1600"/>
              </a:spcBef>
              <a:spcAft>
                <a:spcPts val="200"/>
              </a:spcAft>
            </a:pPr>
            <a:endPar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endParaRPr>
          </a:p>
          <a:p>
            <a:pPr lvl="0" algn="l" rtl="0">
              <a:spcBef>
                <a:spcPts val="1600"/>
              </a:spcBef>
              <a:spcAft>
                <a:spcPts val="200"/>
              </a:spcAft>
            </a:pPr>
            <a:endPar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endParaRPr>
          </a:p>
          <a:p>
            <a:pPr marL="285750" lvl="0" indent="-285750" algn="l" rtl="0">
              <a:spcBef>
                <a:spcPts val="1600"/>
              </a:spcBef>
              <a:spcAft>
                <a:spcPts val="200"/>
              </a:spcAft>
              <a:buFont typeface="Arial" panose="020B0604020202020204" pitchFamily="34" charset="0"/>
              <a:buChar char="•"/>
            </a:pPr>
            <a:r>
              <a:rPr lang="en-US"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Load dataset by using pandas library and using head(5) function we display our first 5 rows of data.</a:t>
            </a:r>
            <a:endPar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endParaRPr>
          </a:p>
          <a:p>
            <a:pPr lvl="0" algn="l" rtl="0">
              <a:spcBef>
                <a:spcPts val="1600"/>
              </a:spcBef>
              <a:spcAft>
                <a:spcPts val="200"/>
              </a:spcAft>
            </a:pPr>
            <a:endPar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endParaRPr>
          </a:p>
          <a:p>
            <a:pPr lvl="0" algn="l" rtl="0">
              <a:spcBef>
                <a:spcPts val="1600"/>
              </a:spcBef>
              <a:spcAft>
                <a:spcPts val="200"/>
              </a:spcAft>
            </a:pPr>
            <a:endPar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endParaRPr>
          </a:p>
          <a:p>
            <a:pPr lvl="0" algn="l" rtl="0">
              <a:spcBef>
                <a:spcPts val="1600"/>
              </a:spcBef>
              <a:spcAft>
                <a:spcPts val="200"/>
              </a:spcAft>
            </a:pPr>
            <a:endPar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endParaRPr>
          </a:p>
          <a:p>
            <a:pPr marL="285750" lvl="0" indent="-285750" algn="l" rtl="0">
              <a:spcBef>
                <a:spcPts val="1600"/>
              </a:spcBef>
              <a:spcAft>
                <a:spcPts val="200"/>
              </a:spcAft>
              <a:buFont typeface="Arial" panose="020B0604020202020204" pitchFamily="34" charset="0"/>
              <a:buChar char="•"/>
            </a:pPr>
            <a:endParaRPr lang="en-US" dirty="0">
              <a:solidFill>
                <a:srgbClr val="434343"/>
              </a:solidFill>
              <a:latin typeface="EB Garamond"/>
              <a:ea typeface="EB Garamond"/>
              <a:cs typeface="EB Garamond"/>
              <a:sym typeface="EB Garamond"/>
            </a:endParaRPr>
          </a:p>
        </p:txBody>
      </p:sp>
      <p:pic>
        <p:nvPicPr>
          <p:cNvPr id="5" name="Picture 4">
            <a:extLst>
              <a:ext uri="{FF2B5EF4-FFF2-40B4-BE49-F238E27FC236}">
                <a16:creationId xmlns:a16="http://schemas.microsoft.com/office/drawing/2014/main" id="{6C01E603-9D0F-8C01-84F7-4A6C29F80F2F}"/>
              </a:ext>
            </a:extLst>
          </p:cNvPr>
          <p:cNvPicPr>
            <a:picLocks noChangeAspect="1"/>
          </p:cNvPicPr>
          <p:nvPr/>
        </p:nvPicPr>
        <p:blipFill>
          <a:blip r:embed="rId2"/>
          <a:stretch>
            <a:fillRect/>
          </a:stretch>
        </p:blipFill>
        <p:spPr>
          <a:xfrm>
            <a:off x="202018" y="1661342"/>
            <a:ext cx="8293695" cy="2139792"/>
          </a:xfrm>
          <a:prstGeom prst="rect">
            <a:avLst/>
          </a:prstGeom>
        </p:spPr>
      </p:pic>
    </p:spTree>
    <p:extLst>
      <p:ext uri="{BB962C8B-B14F-4D97-AF65-F5344CB8AC3E}">
        <p14:creationId xmlns:p14="http://schemas.microsoft.com/office/powerpoint/2010/main" val="421086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30FF-C53D-CCEA-3B5F-254E68B976BC}"/>
              </a:ext>
            </a:extLst>
          </p:cNvPr>
          <p:cNvSpPr>
            <a:spLocks noGrp="1"/>
          </p:cNvSpPr>
          <p:nvPr>
            <p:ph type="ctrTitle"/>
          </p:nvPr>
        </p:nvSpPr>
        <p:spPr/>
        <p:txBody>
          <a:bodyPr/>
          <a:lstStyle/>
          <a:p>
            <a:r>
              <a:rPr lang="en-US" sz="1300" b="1" dirty="0"/>
              <a:t>Data Preprocessing Cont.</a:t>
            </a:r>
            <a:endParaRPr lang="en-CA" sz="1300" dirty="0"/>
          </a:p>
        </p:txBody>
      </p:sp>
      <p:sp>
        <p:nvSpPr>
          <p:cNvPr id="3" name="Google Shape;145;p17">
            <a:extLst>
              <a:ext uri="{FF2B5EF4-FFF2-40B4-BE49-F238E27FC236}">
                <a16:creationId xmlns:a16="http://schemas.microsoft.com/office/drawing/2014/main" id="{83E30264-2113-0916-879C-7797CB98A231}"/>
              </a:ext>
            </a:extLst>
          </p:cNvPr>
          <p:cNvSpPr txBox="1"/>
          <p:nvPr/>
        </p:nvSpPr>
        <p:spPr>
          <a:xfrm flipH="1">
            <a:off x="202018" y="1047474"/>
            <a:ext cx="4334446" cy="4016364"/>
          </a:xfrm>
          <a:prstGeom prst="rect">
            <a:avLst/>
          </a:prstGeom>
          <a:noFill/>
          <a:ln>
            <a:noFill/>
          </a:ln>
        </p:spPr>
        <p:txBody>
          <a:bodyPr spcFirstLastPara="1" wrap="square" lIns="91425" tIns="91425" rIns="91425" bIns="91425" anchor="t" anchorCtr="0">
            <a:noAutofit/>
          </a:bodyPr>
          <a:lstStyle/>
          <a:p>
            <a:pPr lvl="0" algn="l" rtl="0">
              <a:spcBef>
                <a:spcPts val="600"/>
              </a:spcBef>
              <a:spcAft>
                <a:spcPts val="200"/>
              </a:spcAft>
            </a:pPr>
            <a:r>
              <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Step 5: Check &amp; Remove Null Values</a:t>
            </a:r>
          </a:p>
          <a:p>
            <a:pPr marL="285750" lvl="0" indent="-285750" algn="l" rtl="0">
              <a:spcBef>
                <a:spcPts val="1600"/>
              </a:spcBef>
              <a:spcAft>
                <a:spcPts val="200"/>
              </a:spcAft>
              <a:buFont typeface="Arial" panose="020B0604020202020204" pitchFamily="34" charset="0"/>
              <a:buChar char="•"/>
            </a:pPr>
            <a:r>
              <a:rPr lang="en-US"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Highlighted columns have missing values.</a:t>
            </a:r>
          </a:p>
          <a:p>
            <a:pPr marL="285750" lvl="0" indent="-285750" algn="l" rtl="0">
              <a:spcBef>
                <a:spcPts val="1600"/>
              </a:spcBef>
              <a:spcAft>
                <a:spcPts val="200"/>
              </a:spcAft>
              <a:buFont typeface="Arial" panose="020B0604020202020204" pitchFamily="34" charset="0"/>
              <a:buChar char="•"/>
            </a:pPr>
            <a:r>
              <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Columns: </a:t>
            </a:r>
            <a:r>
              <a:rPr lang="en-US" dirty="0" err="1">
                <a:solidFill>
                  <a:srgbClr val="434343"/>
                </a:solidFill>
                <a:latin typeface="EB Garamond"/>
                <a:ea typeface="EB Garamond"/>
                <a:cs typeface="EB Garamond"/>
                <a:sym typeface="EB Garamond"/>
              </a:rPr>
              <a:t>Disposable_income_change</a:t>
            </a:r>
            <a:r>
              <a:rPr lang="en-US" dirty="0">
                <a:solidFill>
                  <a:srgbClr val="434343"/>
                </a:solidFill>
                <a:latin typeface="EB Garamond"/>
                <a:ea typeface="EB Garamond"/>
                <a:cs typeface="EB Garamond"/>
                <a:sym typeface="EB Garamond"/>
              </a:rPr>
              <a:t>, </a:t>
            </a:r>
            <a:r>
              <a:rPr lang="en-US" dirty="0" err="1">
                <a:solidFill>
                  <a:srgbClr val="434343"/>
                </a:solidFill>
                <a:latin typeface="EB Garamond"/>
                <a:ea typeface="EB Garamond"/>
                <a:cs typeface="EB Garamond"/>
                <a:sym typeface="EB Garamond"/>
              </a:rPr>
              <a:t>CPI_change</a:t>
            </a:r>
            <a:r>
              <a:rPr lang="en-US" dirty="0">
                <a:solidFill>
                  <a:srgbClr val="434343"/>
                </a:solidFill>
                <a:latin typeface="EB Garamond"/>
                <a:ea typeface="EB Garamond"/>
                <a:cs typeface="EB Garamond"/>
                <a:sym typeface="EB Garamond"/>
              </a:rPr>
              <a:t>, </a:t>
            </a:r>
            <a:r>
              <a:rPr lang="en-US" dirty="0" err="1">
                <a:solidFill>
                  <a:srgbClr val="434343"/>
                </a:solidFill>
                <a:latin typeface="EB Garamond"/>
                <a:ea typeface="EB Garamond"/>
                <a:cs typeface="EB Garamond"/>
                <a:sym typeface="EB Garamond"/>
              </a:rPr>
              <a:t>owned_accommodation_costs_change</a:t>
            </a:r>
            <a:r>
              <a:rPr lang="en-US" dirty="0">
                <a:solidFill>
                  <a:srgbClr val="434343"/>
                </a:solidFill>
                <a:latin typeface="EB Garamond"/>
                <a:ea typeface="EB Garamond"/>
                <a:cs typeface="EB Garamond"/>
                <a:sym typeface="EB Garamond"/>
              </a:rPr>
              <a:t>, </a:t>
            </a:r>
            <a:r>
              <a:rPr lang="en-US" dirty="0" err="1">
                <a:solidFill>
                  <a:srgbClr val="434343"/>
                </a:solidFill>
                <a:latin typeface="EB Garamond"/>
                <a:ea typeface="EB Garamond"/>
                <a:cs typeface="EB Garamond"/>
                <a:sym typeface="EB Garamond"/>
              </a:rPr>
              <a:t>HPI_change</a:t>
            </a:r>
            <a:r>
              <a:rPr lang="en-US" dirty="0">
                <a:solidFill>
                  <a:srgbClr val="434343"/>
                </a:solidFill>
                <a:latin typeface="EB Garamond"/>
                <a:ea typeface="EB Garamond"/>
                <a:cs typeface="EB Garamond"/>
                <a:sym typeface="EB Garamond"/>
              </a:rPr>
              <a:t>, </a:t>
            </a:r>
            <a:r>
              <a:rPr lang="en-US" dirty="0" err="1">
                <a:solidFill>
                  <a:srgbClr val="434343"/>
                </a:solidFill>
                <a:latin typeface="EB Garamond"/>
                <a:ea typeface="EB Garamond"/>
                <a:cs typeface="EB Garamond"/>
                <a:sym typeface="EB Garamond"/>
              </a:rPr>
              <a:t>vacancy_rate_condo</a:t>
            </a:r>
            <a:r>
              <a:rPr lang="en-US" dirty="0">
                <a:solidFill>
                  <a:srgbClr val="434343"/>
                </a:solidFill>
                <a:latin typeface="EB Garamond"/>
                <a:ea typeface="EB Garamond"/>
                <a:cs typeface="EB Garamond"/>
                <a:sym typeface="EB Garamond"/>
              </a:rPr>
              <a:t>, </a:t>
            </a:r>
            <a:r>
              <a:rPr lang="en-US" dirty="0" err="1">
                <a:solidFill>
                  <a:srgbClr val="434343"/>
                </a:solidFill>
                <a:latin typeface="EB Garamond"/>
                <a:ea typeface="EB Garamond"/>
                <a:cs typeface="EB Garamond"/>
                <a:sym typeface="EB Garamond"/>
              </a:rPr>
              <a:t>homeownership_freehold</a:t>
            </a:r>
            <a:r>
              <a:rPr lang="en-US" dirty="0">
                <a:solidFill>
                  <a:srgbClr val="434343"/>
                </a:solidFill>
                <a:latin typeface="EB Garamond"/>
                <a:ea typeface="EB Garamond"/>
                <a:cs typeface="EB Garamond"/>
                <a:sym typeface="EB Garamond"/>
              </a:rPr>
              <a:t>, </a:t>
            </a:r>
            <a:r>
              <a:rPr lang="en-US" dirty="0" err="1">
                <a:solidFill>
                  <a:srgbClr val="434343"/>
                </a:solidFill>
                <a:latin typeface="EB Garamond"/>
                <a:ea typeface="EB Garamond"/>
                <a:cs typeface="EB Garamond"/>
                <a:sym typeface="EB Garamond"/>
              </a:rPr>
              <a:t>rental_accommodation_costs_change</a:t>
            </a:r>
            <a:r>
              <a:rPr lang="en-US" dirty="0">
                <a:solidFill>
                  <a:srgbClr val="434343"/>
                </a:solidFill>
                <a:latin typeface="EB Garamond"/>
                <a:ea typeface="EB Garamond"/>
                <a:cs typeface="EB Garamond"/>
                <a:sym typeface="EB Garamond"/>
              </a:rPr>
              <a:t> </a:t>
            </a:r>
          </a:p>
          <a:p>
            <a:pPr marL="285750" lvl="0" indent="-285750" algn="l" rtl="0">
              <a:spcBef>
                <a:spcPts val="1600"/>
              </a:spcBef>
              <a:spcAft>
                <a:spcPts val="200"/>
              </a:spcAft>
              <a:buFont typeface="Arial" panose="020B0604020202020204" pitchFamily="34" charset="0"/>
              <a:buChar char="•"/>
            </a:pPr>
            <a:r>
              <a:rPr lang="en-US" dirty="0">
                <a:solidFill>
                  <a:srgbClr val="434343"/>
                </a:solidFill>
                <a:latin typeface="EB Garamond"/>
                <a:ea typeface="EB Garamond"/>
                <a:cs typeface="EB Garamond"/>
                <a:sym typeface="EB Garamond"/>
              </a:rPr>
              <a:t>Using </a:t>
            </a:r>
            <a:r>
              <a:rPr lang="en-US" dirty="0" err="1">
                <a:solidFill>
                  <a:srgbClr val="434343"/>
                </a:solidFill>
                <a:effectLst>
                  <a:outerShdw blurRad="38100" dist="38100" dir="2700000" algn="tl">
                    <a:srgbClr val="000000">
                      <a:alpha val="43137"/>
                    </a:srgbClr>
                  </a:outerShdw>
                </a:effectLst>
                <a:latin typeface="EB Garamond"/>
                <a:ea typeface="EB Garamond"/>
                <a:cs typeface="EB Garamond"/>
                <a:sym typeface="EB Garamond"/>
              </a:rPr>
              <a:t>dropna</a:t>
            </a:r>
            <a:r>
              <a:rPr lang="en-US"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 </a:t>
            </a:r>
            <a:r>
              <a:rPr lang="en-US" dirty="0">
                <a:solidFill>
                  <a:srgbClr val="434343"/>
                </a:solidFill>
                <a:latin typeface="EB Garamond"/>
                <a:ea typeface="EB Garamond"/>
                <a:cs typeface="EB Garamond"/>
                <a:sym typeface="EB Garamond"/>
              </a:rPr>
              <a:t>method we remove the rows that contains NULL values. </a:t>
            </a:r>
          </a:p>
        </p:txBody>
      </p:sp>
      <p:pic>
        <p:nvPicPr>
          <p:cNvPr id="5" name="Picture 4">
            <a:extLst>
              <a:ext uri="{FF2B5EF4-FFF2-40B4-BE49-F238E27FC236}">
                <a16:creationId xmlns:a16="http://schemas.microsoft.com/office/drawing/2014/main" id="{DA68A1A1-B65A-0BF6-7DB3-66026A919138}"/>
              </a:ext>
            </a:extLst>
          </p:cNvPr>
          <p:cNvPicPr>
            <a:picLocks noChangeAspect="1"/>
          </p:cNvPicPr>
          <p:nvPr/>
        </p:nvPicPr>
        <p:blipFill>
          <a:blip r:embed="rId3"/>
          <a:stretch>
            <a:fillRect/>
          </a:stretch>
        </p:blipFill>
        <p:spPr>
          <a:xfrm>
            <a:off x="4536464" y="1201479"/>
            <a:ext cx="4548205" cy="3764091"/>
          </a:xfrm>
          <a:prstGeom prst="rect">
            <a:avLst/>
          </a:prstGeom>
        </p:spPr>
      </p:pic>
    </p:spTree>
    <p:extLst>
      <p:ext uri="{BB962C8B-B14F-4D97-AF65-F5344CB8AC3E}">
        <p14:creationId xmlns:p14="http://schemas.microsoft.com/office/powerpoint/2010/main" val="3864972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5C243-FB4B-9D97-26EE-0E133BB174C4}"/>
              </a:ext>
            </a:extLst>
          </p:cNvPr>
          <p:cNvSpPr>
            <a:spLocks noGrp="1"/>
          </p:cNvSpPr>
          <p:nvPr>
            <p:ph type="ctrTitle"/>
          </p:nvPr>
        </p:nvSpPr>
        <p:spPr/>
        <p:txBody>
          <a:bodyPr/>
          <a:lstStyle/>
          <a:p>
            <a:r>
              <a:rPr lang="en-US" sz="1300" b="1" dirty="0"/>
              <a:t>Exploratory Data Analysis</a:t>
            </a:r>
            <a:endParaRPr lang="en-CA" sz="1300" dirty="0"/>
          </a:p>
        </p:txBody>
      </p:sp>
      <p:pic>
        <p:nvPicPr>
          <p:cNvPr id="8" name="Picture 7" descr="Chart, histogram&#10;&#10;Description automatically generated">
            <a:extLst>
              <a:ext uri="{FF2B5EF4-FFF2-40B4-BE49-F238E27FC236}">
                <a16:creationId xmlns:a16="http://schemas.microsoft.com/office/drawing/2014/main" id="{FB027A85-74C6-7885-CF9C-41D8068699B2}"/>
              </a:ext>
            </a:extLst>
          </p:cNvPr>
          <p:cNvPicPr>
            <a:picLocks noChangeAspect="1"/>
          </p:cNvPicPr>
          <p:nvPr/>
        </p:nvPicPr>
        <p:blipFill>
          <a:blip r:embed="rId2"/>
          <a:stretch>
            <a:fillRect/>
          </a:stretch>
        </p:blipFill>
        <p:spPr>
          <a:xfrm>
            <a:off x="5089262" y="1254643"/>
            <a:ext cx="3880588" cy="3072808"/>
          </a:xfrm>
          <a:prstGeom prst="rect">
            <a:avLst/>
          </a:prstGeom>
        </p:spPr>
      </p:pic>
      <p:sp>
        <p:nvSpPr>
          <p:cNvPr id="9" name="Google Shape;145;p17">
            <a:extLst>
              <a:ext uri="{FF2B5EF4-FFF2-40B4-BE49-F238E27FC236}">
                <a16:creationId xmlns:a16="http://schemas.microsoft.com/office/drawing/2014/main" id="{CC60F61E-0E86-C502-F1FE-35B32DFB4FFD}"/>
              </a:ext>
            </a:extLst>
          </p:cNvPr>
          <p:cNvSpPr txBox="1"/>
          <p:nvPr/>
        </p:nvSpPr>
        <p:spPr>
          <a:xfrm flipH="1">
            <a:off x="534046" y="1103652"/>
            <a:ext cx="4378196" cy="3861344"/>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600"/>
              </a:spcBef>
              <a:spcAft>
                <a:spcPts val="200"/>
              </a:spcAft>
              <a:buFont typeface="Arial" panose="020B0604020202020204" pitchFamily="34" charset="0"/>
              <a:buChar char="•"/>
            </a:pPr>
            <a:r>
              <a:rPr lang="en-US" dirty="0">
                <a:solidFill>
                  <a:srgbClr val="434343"/>
                </a:solidFill>
                <a:latin typeface="EB Garamond"/>
                <a:ea typeface="EB Garamond"/>
                <a:cs typeface="EB Garamond"/>
                <a:sym typeface="EB Garamond"/>
              </a:rPr>
              <a:t>The </a:t>
            </a:r>
            <a:r>
              <a:rPr lang="en-US"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House Price Index (HPI) </a:t>
            </a:r>
            <a:r>
              <a:rPr lang="en-US" dirty="0">
                <a:solidFill>
                  <a:srgbClr val="434343"/>
                </a:solidFill>
                <a:latin typeface="EB Garamond"/>
                <a:ea typeface="EB Garamond"/>
                <a:cs typeface="EB Garamond"/>
                <a:sym typeface="EB Garamond"/>
              </a:rPr>
              <a:t>is a measure of the variation of prices for residential properties sold in a certain market or region over time. Typically, the HPI tracks the prices of single-family homes, townhouses, and condos.</a:t>
            </a:r>
          </a:p>
          <a:p>
            <a:pPr marL="285750" lvl="0" indent="-285750" algn="l" rtl="0">
              <a:lnSpc>
                <a:spcPct val="150000"/>
              </a:lnSpc>
              <a:spcBef>
                <a:spcPts val="600"/>
              </a:spcBef>
              <a:spcAft>
                <a:spcPts val="200"/>
              </a:spcAft>
              <a:buFont typeface="Arial" panose="020B0604020202020204" pitchFamily="34" charset="0"/>
              <a:buChar char="•"/>
            </a:pPr>
            <a:r>
              <a:rPr lang="en-US" dirty="0">
                <a:solidFill>
                  <a:srgbClr val="434343"/>
                </a:solidFill>
                <a:latin typeface="EB Garamond"/>
                <a:ea typeface="EB Garamond"/>
                <a:cs typeface="EB Garamond"/>
                <a:sym typeface="EB Garamond"/>
              </a:rPr>
              <a:t>According to an analysis of the House Price Index (HPI) graph, the trend in the 1990s was roughly 5%. Nevertheless, throughout the next three decades, the HPI fluctuated but eventually climbed to 15%.</a:t>
            </a:r>
          </a:p>
        </p:txBody>
      </p:sp>
    </p:spTree>
    <p:extLst>
      <p:ext uri="{BB962C8B-B14F-4D97-AF65-F5344CB8AC3E}">
        <p14:creationId xmlns:p14="http://schemas.microsoft.com/office/powerpoint/2010/main" val="845165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9079B-901B-091B-FCD8-D7CD5BC4A1A4}"/>
              </a:ext>
            </a:extLst>
          </p:cNvPr>
          <p:cNvSpPr>
            <a:spLocks noGrp="1"/>
          </p:cNvSpPr>
          <p:nvPr>
            <p:ph type="ctrTitle"/>
          </p:nvPr>
        </p:nvSpPr>
        <p:spPr/>
        <p:txBody>
          <a:bodyPr/>
          <a:lstStyle/>
          <a:p>
            <a:r>
              <a:rPr lang="en-US" sz="1300" b="1" dirty="0"/>
              <a:t>Exploratory Data Analysis Cont.</a:t>
            </a:r>
            <a:endParaRPr lang="en-CA" sz="1300" dirty="0"/>
          </a:p>
        </p:txBody>
      </p:sp>
      <p:pic>
        <p:nvPicPr>
          <p:cNvPr id="3" name="Picture 2" descr="Chart">
            <a:extLst>
              <a:ext uri="{FF2B5EF4-FFF2-40B4-BE49-F238E27FC236}">
                <a16:creationId xmlns:a16="http://schemas.microsoft.com/office/drawing/2014/main" id="{16A80A90-D32D-274A-15E7-C483F5171046}"/>
              </a:ext>
            </a:extLst>
          </p:cNvPr>
          <p:cNvPicPr>
            <a:picLocks noChangeAspect="1"/>
          </p:cNvPicPr>
          <p:nvPr/>
        </p:nvPicPr>
        <p:blipFill>
          <a:blip r:embed="rId2"/>
          <a:stretch>
            <a:fillRect/>
          </a:stretch>
        </p:blipFill>
        <p:spPr>
          <a:xfrm>
            <a:off x="4903168" y="1453473"/>
            <a:ext cx="3901807" cy="3075997"/>
          </a:xfrm>
          <a:prstGeom prst="rect">
            <a:avLst/>
          </a:prstGeom>
        </p:spPr>
      </p:pic>
      <p:sp>
        <p:nvSpPr>
          <p:cNvPr id="4" name="Google Shape;145;p17">
            <a:extLst>
              <a:ext uri="{FF2B5EF4-FFF2-40B4-BE49-F238E27FC236}">
                <a16:creationId xmlns:a16="http://schemas.microsoft.com/office/drawing/2014/main" id="{11AA6BFB-030F-5EF7-EBC7-F891CF48DE08}"/>
              </a:ext>
            </a:extLst>
          </p:cNvPr>
          <p:cNvSpPr txBox="1"/>
          <p:nvPr/>
        </p:nvSpPr>
        <p:spPr>
          <a:xfrm flipH="1">
            <a:off x="438353" y="1167937"/>
            <a:ext cx="4378196" cy="3861344"/>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600"/>
              </a:spcBef>
              <a:spcAft>
                <a:spcPts val="200"/>
              </a:spcAft>
              <a:buFont typeface="Arial" panose="020B0604020202020204" pitchFamily="34" charset="0"/>
              <a:buChar char="•"/>
            </a:pPr>
            <a:r>
              <a:rPr lang="en-US" dirty="0">
                <a:solidFill>
                  <a:srgbClr val="434343"/>
                </a:solidFill>
                <a:latin typeface="EB Garamond"/>
                <a:ea typeface="EB Garamond"/>
                <a:cs typeface="EB Garamond"/>
                <a:sym typeface="EB Garamond"/>
              </a:rPr>
              <a:t>The </a:t>
            </a:r>
            <a:r>
              <a:rPr lang="en-US"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Consumer Price Index (CPI) </a:t>
            </a:r>
            <a:r>
              <a:rPr lang="en-US" dirty="0">
                <a:solidFill>
                  <a:srgbClr val="434343"/>
                </a:solidFill>
                <a:latin typeface="EB Garamond"/>
                <a:ea typeface="EB Garamond"/>
                <a:cs typeface="EB Garamond"/>
                <a:sym typeface="EB Garamond"/>
              </a:rPr>
              <a:t>measures the average change in consumer prices for a basket of goods and services over time. The CPI measures the costs of a wide range of goods and services often purchased by families, such as food, housing, clothes, transportation, medical care, and recreation.</a:t>
            </a:r>
          </a:p>
          <a:p>
            <a:pPr marL="285750" lvl="0" indent="-285750" algn="l" rtl="0">
              <a:lnSpc>
                <a:spcPct val="150000"/>
              </a:lnSpc>
              <a:spcBef>
                <a:spcPts val="600"/>
              </a:spcBef>
              <a:spcAft>
                <a:spcPts val="200"/>
              </a:spcAft>
              <a:buFont typeface="Arial" panose="020B0604020202020204" pitchFamily="34" charset="0"/>
              <a:buChar char="•"/>
            </a:pPr>
            <a:r>
              <a:rPr lang="en-US" dirty="0">
                <a:solidFill>
                  <a:srgbClr val="434343"/>
                </a:solidFill>
                <a:latin typeface="EB Garamond"/>
                <a:ea typeface="EB Garamond"/>
                <a:cs typeface="EB Garamond"/>
                <a:sym typeface="EB Garamond"/>
              </a:rPr>
              <a:t>Based on an analysis of the </a:t>
            </a:r>
            <a:r>
              <a:rPr lang="en-US"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Consumer Price Index (CPI) </a:t>
            </a:r>
            <a:r>
              <a:rPr lang="en-US" dirty="0">
                <a:solidFill>
                  <a:srgbClr val="434343"/>
                </a:solidFill>
                <a:latin typeface="EB Garamond"/>
                <a:ea typeface="EB Garamond"/>
                <a:cs typeface="EB Garamond"/>
                <a:sym typeface="EB Garamond"/>
              </a:rPr>
              <a:t>graph, it can be observed that although the ratio of CPI in the past years was relatively low compared to recent years, there has been a significant increase in the rate of change of CPI over the last two years.</a:t>
            </a:r>
          </a:p>
        </p:txBody>
      </p:sp>
    </p:spTree>
    <p:extLst>
      <p:ext uri="{BB962C8B-B14F-4D97-AF65-F5344CB8AC3E}">
        <p14:creationId xmlns:p14="http://schemas.microsoft.com/office/powerpoint/2010/main" val="86626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BF60-5050-EDAE-7A90-CF20FE89D982}"/>
              </a:ext>
            </a:extLst>
          </p:cNvPr>
          <p:cNvSpPr>
            <a:spLocks noGrp="1"/>
          </p:cNvSpPr>
          <p:nvPr>
            <p:ph type="ctrTitle"/>
          </p:nvPr>
        </p:nvSpPr>
        <p:spPr/>
        <p:txBody>
          <a:bodyPr/>
          <a:lstStyle/>
          <a:p>
            <a:r>
              <a:rPr lang="en-US" sz="1300" b="1" dirty="0"/>
              <a:t>Exploratory Data Analysis Cont.</a:t>
            </a:r>
            <a:endParaRPr lang="en-CA" sz="1300" dirty="0"/>
          </a:p>
        </p:txBody>
      </p:sp>
      <p:pic>
        <p:nvPicPr>
          <p:cNvPr id="4" name="Picture 3" descr="Chart&#10;&#10;Description automatically generated">
            <a:extLst>
              <a:ext uri="{FF2B5EF4-FFF2-40B4-BE49-F238E27FC236}">
                <a16:creationId xmlns:a16="http://schemas.microsoft.com/office/drawing/2014/main" id="{6234918E-5998-68CB-1B73-7982E6F3C8A2}"/>
              </a:ext>
            </a:extLst>
          </p:cNvPr>
          <p:cNvPicPr>
            <a:picLocks noChangeAspect="1"/>
          </p:cNvPicPr>
          <p:nvPr/>
        </p:nvPicPr>
        <p:blipFill>
          <a:blip r:embed="rId2"/>
          <a:stretch>
            <a:fillRect/>
          </a:stretch>
        </p:blipFill>
        <p:spPr>
          <a:xfrm>
            <a:off x="6206952" y="1222742"/>
            <a:ext cx="2794826" cy="1842204"/>
          </a:xfrm>
          <a:prstGeom prst="rect">
            <a:avLst/>
          </a:prstGeom>
        </p:spPr>
      </p:pic>
      <p:pic>
        <p:nvPicPr>
          <p:cNvPr id="6" name="Picture 5" descr="Chart&#10;&#10;Description automatically generated">
            <a:extLst>
              <a:ext uri="{FF2B5EF4-FFF2-40B4-BE49-F238E27FC236}">
                <a16:creationId xmlns:a16="http://schemas.microsoft.com/office/drawing/2014/main" id="{A76A3495-D76F-71D3-A935-4EC7776D47DC}"/>
              </a:ext>
            </a:extLst>
          </p:cNvPr>
          <p:cNvPicPr>
            <a:picLocks noChangeAspect="1"/>
          </p:cNvPicPr>
          <p:nvPr/>
        </p:nvPicPr>
        <p:blipFill>
          <a:blip r:embed="rId3"/>
          <a:stretch>
            <a:fillRect/>
          </a:stretch>
        </p:blipFill>
        <p:spPr>
          <a:xfrm>
            <a:off x="142222" y="1222742"/>
            <a:ext cx="2769591" cy="1844057"/>
          </a:xfrm>
          <a:prstGeom prst="rect">
            <a:avLst/>
          </a:prstGeom>
        </p:spPr>
      </p:pic>
      <p:pic>
        <p:nvPicPr>
          <p:cNvPr id="8" name="Picture 7" descr="Chart&#10;&#10;Description automatically generated">
            <a:extLst>
              <a:ext uri="{FF2B5EF4-FFF2-40B4-BE49-F238E27FC236}">
                <a16:creationId xmlns:a16="http://schemas.microsoft.com/office/drawing/2014/main" id="{2426EFBC-2161-5B08-DD79-9FAA1CE5D406}"/>
              </a:ext>
            </a:extLst>
          </p:cNvPr>
          <p:cNvPicPr>
            <a:picLocks noChangeAspect="1"/>
          </p:cNvPicPr>
          <p:nvPr/>
        </p:nvPicPr>
        <p:blipFill>
          <a:blip r:embed="rId4"/>
          <a:stretch>
            <a:fillRect/>
          </a:stretch>
        </p:blipFill>
        <p:spPr>
          <a:xfrm>
            <a:off x="3116094" y="1222742"/>
            <a:ext cx="2769592" cy="1844057"/>
          </a:xfrm>
          <a:prstGeom prst="rect">
            <a:avLst/>
          </a:prstGeom>
        </p:spPr>
      </p:pic>
      <p:sp>
        <p:nvSpPr>
          <p:cNvPr id="9" name="Google Shape;145;p17">
            <a:extLst>
              <a:ext uri="{FF2B5EF4-FFF2-40B4-BE49-F238E27FC236}">
                <a16:creationId xmlns:a16="http://schemas.microsoft.com/office/drawing/2014/main" id="{CDE3C52E-7114-7C06-BEFE-D3E1387E1F61}"/>
              </a:ext>
            </a:extLst>
          </p:cNvPr>
          <p:cNvSpPr txBox="1"/>
          <p:nvPr/>
        </p:nvSpPr>
        <p:spPr>
          <a:xfrm flipH="1">
            <a:off x="251864" y="3153325"/>
            <a:ext cx="8640271" cy="1844057"/>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600"/>
              </a:spcBef>
              <a:spcAft>
                <a:spcPts val="200"/>
              </a:spcAft>
              <a:buFont typeface="Arial" panose="020B0604020202020204" pitchFamily="34" charset="0"/>
              <a:buChar char="•"/>
            </a:pPr>
            <a:r>
              <a:rPr lang="en-US" sz="1600" dirty="0">
                <a:solidFill>
                  <a:srgbClr val="434343"/>
                </a:solidFill>
                <a:latin typeface="EB Garamond"/>
                <a:ea typeface="EB Garamond"/>
                <a:cs typeface="EB Garamond"/>
                <a:sym typeface="EB Garamond"/>
              </a:rPr>
              <a:t>As we can see from the graphs, over the course of three decades, there was a consistent upward trend in the rental rates for one-bedroom, two-bedroom, and three-bedroom houses.</a:t>
            </a:r>
          </a:p>
        </p:txBody>
      </p:sp>
    </p:spTree>
    <p:extLst>
      <p:ext uri="{BB962C8B-B14F-4D97-AF65-F5344CB8AC3E}">
        <p14:creationId xmlns:p14="http://schemas.microsoft.com/office/powerpoint/2010/main" val="3848489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6F6C-2EE2-3425-D77F-9FF350968447}"/>
              </a:ext>
            </a:extLst>
          </p:cNvPr>
          <p:cNvSpPr>
            <a:spLocks noGrp="1"/>
          </p:cNvSpPr>
          <p:nvPr>
            <p:ph type="ctrTitle"/>
          </p:nvPr>
        </p:nvSpPr>
        <p:spPr/>
        <p:txBody>
          <a:bodyPr/>
          <a:lstStyle/>
          <a:p>
            <a:r>
              <a:rPr lang="en-US" sz="1300" b="1" dirty="0"/>
              <a:t>Future Planning</a:t>
            </a:r>
            <a:endParaRPr lang="en-CA" sz="1300" b="1" dirty="0"/>
          </a:p>
        </p:txBody>
      </p:sp>
      <p:sp>
        <p:nvSpPr>
          <p:cNvPr id="3" name="Google Shape;145;p17">
            <a:extLst>
              <a:ext uri="{FF2B5EF4-FFF2-40B4-BE49-F238E27FC236}">
                <a16:creationId xmlns:a16="http://schemas.microsoft.com/office/drawing/2014/main" id="{CA589D09-328C-3B4E-D7E9-EF2EF1E9A59D}"/>
              </a:ext>
            </a:extLst>
          </p:cNvPr>
          <p:cNvSpPr txBox="1"/>
          <p:nvPr/>
        </p:nvSpPr>
        <p:spPr>
          <a:xfrm flipH="1">
            <a:off x="620687" y="1228832"/>
            <a:ext cx="8257500" cy="3279373"/>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600"/>
              </a:spcBef>
              <a:spcAft>
                <a:spcPts val="200"/>
              </a:spcAft>
              <a:buFont typeface="Arial" panose="020B0604020202020204" pitchFamily="34" charset="0"/>
              <a:buChar char="•"/>
            </a:pPr>
            <a:r>
              <a:rPr lang="en-US" sz="1600" dirty="0">
                <a:solidFill>
                  <a:srgbClr val="434343"/>
                </a:solidFill>
                <a:latin typeface="EB Garamond"/>
                <a:ea typeface="EB Garamond"/>
                <a:cs typeface="EB Garamond"/>
                <a:sym typeface="EB Garamond"/>
              </a:rPr>
              <a:t>In the next phase, we intend to apply our datasets to various Machine Learning Models to forecast future trends concerning house availability, rental rates, Consumer Price Index (CPI) and mortgage rates. </a:t>
            </a:r>
          </a:p>
          <a:p>
            <a:pPr marL="285750" lvl="0" indent="-285750" algn="l" rtl="0">
              <a:lnSpc>
                <a:spcPct val="150000"/>
              </a:lnSpc>
              <a:spcBef>
                <a:spcPts val="600"/>
              </a:spcBef>
              <a:spcAft>
                <a:spcPts val="200"/>
              </a:spcAft>
              <a:buFont typeface="Arial" panose="020B0604020202020204" pitchFamily="34" charset="0"/>
              <a:buChar char="•"/>
            </a:pPr>
            <a:r>
              <a:rPr lang="en-US" sz="1600" dirty="0">
                <a:solidFill>
                  <a:srgbClr val="434343"/>
                </a:solidFill>
                <a:latin typeface="EB Garamond"/>
                <a:ea typeface="EB Garamond"/>
                <a:cs typeface="EB Garamond"/>
                <a:sym typeface="EB Garamond"/>
              </a:rPr>
              <a:t>Furthermore, we plan to create visually compelling Dashboards that will contain a comprehensive overview of information pertaining to house availability, rental rates, mortgage rates, CPI rates, Housing Price Index (HPI) rates, and their impact on the S&amp;P 500 share market.</a:t>
            </a:r>
          </a:p>
        </p:txBody>
      </p:sp>
    </p:spTree>
    <p:extLst>
      <p:ext uri="{BB962C8B-B14F-4D97-AF65-F5344CB8AC3E}">
        <p14:creationId xmlns:p14="http://schemas.microsoft.com/office/powerpoint/2010/main" val="1012629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8AB3-8F64-2EA1-B3D7-DD9FC5F9AE5F}"/>
              </a:ext>
            </a:extLst>
          </p:cNvPr>
          <p:cNvSpPr>
            <a:spLocks noGrp="1"/>
          </p:cNvSpPr>
          <p:nvPr>
            <p:ph type="ctrTitle"/>
          </p:nvPr>
        </p:nvSpPr>
        <p:spPr/>
        <p:txBody>
          <a:bodyPr/>
          <a:lstStyle/>
          <a:p>
            <a:r>
              <a:rPr lang="en-US" sz="1300" b="1" dirty="0"/>
              <a:t>References</a:t>
            </a:r>
            <a:endParaRPr lang="en-CA" sz="1300" b="1" dirty="0"/>
          </a:p>
        </p:txBody>
      </p:sp>
      <p:sp>
        <p:nvSpPr>
          <p:cNvPr id="3" name="Google Shape;145;p17">
            <a:extLst>
              <a:ext uri="{FF2B5EF4-FFF2-40B4-BE49-F238E27FC236}">
                <a16:creationId xmlns:a16="http://schemas.microsoft.com/office/drawing/2014/main" id="{D058CE29-C061-FCBB-C9A1-F8FD9BBF0F7D}"/>
              </a:ext>
            </a:extLst>
          </p:cNvPr>
          <p:cNvSpPr txBox="1"/>
          <p:nvPr/>
        </p:nvSpPr>
        <p:spPr>
          <a:xfrm flipH="1">
            <a:off x="790974" y="1144127"/>
            <a:ext cx="7909775" cy="3279373"/>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600"/>
              </a:spcBef>
              <a:spcAft>
                <a:spcPts val="200"/>
              </a:spcAft>
              <a:buFont typeface="Arial" panose="020B0604020202020204" pitchFamily="34" charset="0"/>
              <a:buChar char="•"/>
            </a:pPr>
            <a:r>
              <a:rPr lang="en-US" sz="1600" dirty="0">
                <a:solidFill>
                  <a:srgbClr val="434343"/>
                </a:solidFill>
                <a:latin typeface="EB Garamond"/>
                <a:ea typeface="EB Garamond"/>
                <a:cs typeface="EB Garamond"/>
                <a:sym typeface="EB Garamond"/>
                <a:hlinkClick r:id="rId2"/>
              </a:rPr>
              <a:t>OECD.STAT</a:t>
            </a:r>
            <a:endParaRPr lang="en-US" sz="1600" dirty="0">
              <a:solidFill>
                <a:srgbClr val="434343"/>
              </a:solidFill>
              <a:latin typeface="EB Garamond"/>
              <a:ea typeface="EB Garamond"/>
              <a:cs typeface="EB Garamond"/>
              <a:sym typeface="EB Garamond"/>
            </a:endParaRPr>
          </a:p>
          <a:p>
            <a:pPr marL="285750" lvl="0" indent="-285750" algn="l" rtl="0">
              <a:lnSpc>
                <a:spcPct val="150000"/>
              </a:lnSpc>
              <a:spcBef>
                <a:spcPts val="600"/>
              </a:spcBef>
              <a:spcAft>
                <a:spcPts val="200"/>
              </a:spcAft>
              <a:buFont typeface="Arial" panose="020B0604020202020204" pitchFamily="34" charset="0"/>
              <a:buChar char="•"/>
            </a:pPr>
            <a:r>
              <a:rPr lang="en-US" sz="1600" dirty="0">
                <a:solidFill>
                  <a:srgbClr val="434343"/>
                </a:solidFill>
                <a:latin typeface="EB Garamond"/>
                <a:ea typeface="EB Garamond"/>
                <a:cs typeface="EB Garamond"/>
                <a:sym typeface="EB Garamond"/>
                <a:hlinkClick r:id="rId3"/>
              </a:rPr>
              <a:t>Canada Mortgage and Housing Corporation (CMHC)</a:t>
            </a:r>
            <a:endParaRPr lang="en-US" sz="1600" dirty="0">
              <a:solidFill>
                <a:srgbClr val="434343"/>
              </a:solidFill>
              <a:latin typeface="EB Garamond"/>
              <a:ea typeface="EB Garamond"/>
              <a:cs typeface="EB Garamond"/>
              <a:sym typeface="EB Garamond"/>
            </a:endParaRPr>
          </a:p>
          <a:p>
            <a:pPr marL="285750" lvl="0" indent="-285750" algn="l" rtl="0">
              <a:lnSpc>
                <a:spcPct val="150000"/>
              </a:lnSpc>
              <a:spcBef>
                <a:spcPts val="600"/>
              </a:spcBef>
              <a:spcAft>
                <a:spcPts val="200"/>
              </a:spcAft>
              <a:buFont typeface="Arial" panose="020B0604020202020204" pitchFamily="34" charset="0"/>
              <a:buChar char="•"/>
            </a:pPr>
            <a:r>
              <a:rPr lang="en-US" sz="1600" dirty="0">
                <a:solidFill>
                  <a:srgbClr val="434343"/>
                </a:solidFill>
                <a:latin typeface="EB Garamond"/>
                <a:ea typeface="EB Garamond"/>
                <a:cs typeface="EB Garamond"/>
                <a:sym typeface="EB Garamond"/>
                <a:hlinkClick r:id="rId4"/>
              </a:rPr>
              <a:t>Statistics Canada</a:t>
            </a:r>
            <a:endParaRPr lang="en-US" sz="1600" dirty="0">
              <a:solidFill>
                <a:srgbClr val="434343"/>
              </a:solidFill>
              <a:latin typeface="EB Garamond"/>
              <a:ea typeface="EB Garamond"/>
              <a:cs typeface="EB Garamond"/>
              <a:sym typeface="EB Garamond"/>
            </a:endParaRPr>
          </a:p>
          <a:p>
            <a:pPr marL="285750" lvl="0" indent="-285750" algn="l" rtl="0">
              <a:lnSpc>
                <a:spcPct val="150000"/>
              </a:lnSpc>
              <a:spcBef>
                <a:spcPts val="600"/>
              </a:spcBef>
              <a:spcAft>
                <a:spcPts val="200"/>
              </a:spcAft>
              <a:buFont typeface="Arial" panose="020B0604020202020204" pitchFamily="34" charset="0"/>
              <a:buChar char="•"/>
            </a:pPr>
            <a:r>
              <a:rPr lang="en-US" sz="1600" dirty="0">
                <a:solidFill>
                  <a:srgbClr val="434343"/>
                </a:solidFill>
                <a:latin typeface="EB Garamond"/>
                <a:ea typeface="EB Garamond"/>
                <a:cs typeface="EB Garamond"/>
                <a:sym typeface="EB Garamond"/>
                <a:hlinkClick r:id="rId5"/>
              </a:rPr>
              <a:t>Canadian Real Estate Association (CREA)</a:t>
            </a:r>
            <a:endParaRPr lang="en-US" sz="1600" dirty="0">
              <a:solidFill>
                <a:srgbClr val="434343"/>
              </a:solidFill>
              <a:latin typeface="EB Garamond"/>
              <a:ea typeface="EB Garamond"/>
              <a:cs typeface="EB Garamond"/>
              <a:sym typeface="EB Garamond"/>
            </a:endParaRPr>
          </a:p>
          <a:p>
            <a:pPr marL="285750" lvl="0" indent="-285750" algn="l" rtl="0">
              <a:lnSpc>
                <a:spcPct val="150000"/>
              </a:lnSpc>
              <a:spcBef>
                <a:spcPts val="600"/>
              </a:spcBef>
              <a:spcAft>
                <a:spcPts val="200"/>
              </a:spcAft>
              <a:buFont typeface="Arial" panose="020B0604020202020204" pitchFamily="34" charset="0"/>
              <a:buChar char="•"/>
            </a:pPr>
            <a:r>
              <a:rPr lang="en-US" sz="1600" dirty="0">
                <a:solidFill>
                  <a:srgbClr val="434343"/>
                </a:solidFill>
                <a:latin typeface="EB Garamond"/>
                <a:ea typeface="EB Garamond"/>
                <a:cs typeface="EB Garamond"/>
                <a:sym typeface="EB Garamond"/>
                <a:hlinkClick r:id="rId6"/>
              </a:rPr>
              <a:t>Bank of Canada</a:t>
            </a:r>
            <a:endParaRPr lang="en-US" sz="1600" dirty="0">
              <a:solidFill>
                <a:srgbClr val="434343"/>
              </a:solidFill>
              <a:latin typeface="EB Garamond"/>
              <a:ea typeface="EB Garamond"/>
              <a:cs typeface="EB Garamond"/>
              <a:sym typeface="EB Garamond"/>
            </a:endParaRPr>
          </a:p>
          <a:p>
            <a:pPr marL="285750" lvl="0" indent="-285750" algn="l" rtl="0">
              <a:lnSpc>
                <a:spcPct val="150000"/>
              </a:lnSpc>
              <a:spcBef>
                <a:spcPts val="600"/>
              </a:spcBef>
              <a:spcAft>
                <a:spcPts val="200"/>
              </a:spcAft>
              <a:buFont typeface="Arial" panose="020B0604020202020204" pitchFamily="34" charset="0"/>
              <a:buChar char="•"/>
            </a:pPr>
            <a:endParaRPr lang="en-US" sz="1600" dirty="0">
              <a:solidFill>
                <a:srgbClr val="434343"/>
              </a:solidFill>
              <a:latin typeface="EB Garamond"/>
              <a:ea typeface="EB Garamond"/>
              <a:cs typeface="EB Garamond"/>
              <a:sym typeface="EB Garamond"/>
            </a:endParaRPr>
          </a:p>
        </p:txBody>
      </p:sp>
    </p:spTree>
    <p:extLst>
      <p:ext uri="{BB962C8B-B14F-4D97-AF65-F5344CB8AC3E}">
        <p14:creationId xmlns:p14="http://schemas.microsoft.com/office/powerpoint/2010/main" val="315086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4AAFF13-57CE-BEF8-8004-A55853A02EF5}"/>
              </a:ext>
            </a:extLst>
          </p:cNvPr>
          <p:cNvSpPr>
            <a:spLocks noGrp="1"/>
          </p:cNvSpPr>
          <p:nvPr>
            <p:ph type="ctrTitle"/>
          </p:nvPr>
        </p:nvSpPr>
        <p:spPr>
          <a:xfrm>
            <a:off x="623625" y="2236500"/>
            <a:ext cx="3576900" cy="670500"/>
          </a:xfrm>
        </p:spPr>
        <p:txBody>
          <a:bodyPr/>
          <a:lstStyle/>
          <a:p>
            <a:r>
              <a:rPr lang="en" dirty="0">
                <a:solidFill>
                  <a:schemeClr val="lt2"/>
                </a:solidFill>
              </a:rPr>
              <a:t>THANKS</a:t>
            </a:r>
            <a:endParaRPr lang="en-US" dirty="0"/>
          </a:p>
        </p:txBody>
      </p:sp>
      <p:sp>
        <p:nvSpPr>
          <p:cNvPr id="13" name="Subtitle 2">
            <a:extLst>
              <a:ext uri="{FF2B5EF4-FFF2-40B4-BE49-F238E27FC236}">
                <a16:creationId xmlns:a16="http://schemas.microsoft.com/office/drawing/2014/main" id="{4C7BB940-FDC7-D260-13A3-8EB7DDEF6E68}"/>
              </a:ext>
            </a:extLst>
          </p:cNvPr>
          <p:cNvSpPr>
            <a:spLocks noGrp="1"/>
          </p:cNvSpPr>
          <p:nvPr>
            <p:ph type="subTitle" idx="1"/>
          </p:nvPr>
        </p:nvSpPr>
        <p:spPr>
          <a:xfrm>
            <a:off x="0" y="2764228"/>
            <a:ext cx="3629100" cy="670500"/>
          </a:xfrm>
        </p:spPr>
        <p:txBody>
          <a:bodyPr/>
          <a:lstStyle/>
          <a:p>
            <a:pPr marL="0" lvl="0" indent="0" algn="r" rtl="0">
              <a:spcBef>
                <a:spcPts val="0"/>
              </a:spcBef>
              <a:spcAft>
                <a:spcPts val="0"/>
              </a:spcAft>
              <a:buClr>
                <a:schemeClr val="dk1"/>
              </a:buClr>
              <a:buSzPts val="1100"/>
              <a:buFont typeface="Arial"/>
              <a:buNone/>
            </a:pPr>
            <a:r>
              <a:rPr lang="en-US" dirty="0">
                <a:solidFill>
                  <a:srgbClr val="434343"/>
                </a:solidFill>
              </a:rPr>
              <a:t>Does anyone have any questions?</a:t>
            </a:r>
          </a:p>
          <a:p>
            <a:pPr marL="0" lvl="0" indent="0" algn="r" rtl="0">
              <a:spcBef>
                <a:spcPts val="0"/>
              </a:spcBef>
              <a:spcAft>
                <a:spcPts val="0"/>
              </a:spcAft>
              <a:buClr>
                <a:schemeClr val="dk1"/>
              </a:buClr>
              <a:buSzPts val="1100"/>
              <a:buFont typeface="Arial"/>
              <a:buNone/>
            </a:pPr>
            <a:endParaRPr lang="en-US" dirty="0">
              <a:solidFill>
                <a:srgbClr val="434343"/>
              </a:solidFill>
            </a:endParaRPr>
          </a:p>
          <a:p>
            <a:endParaRPr lang="en-US" dirty="0"/>
          </a:p>
        </p:txBody>
      </p:sp>
      <p:grpSp>
        <p:nvGrpSpPr>
          <p:cNvPr id="4" name="Google Shape;1871;p38">
            <a:extLst>
              <a:ext uri="{FF2B5EF4-FFF2-40B4-BE49-F238E27FC236}">
                <a16:creationId xmlns:a16="http://schemas.microsoft.com/office/drawing/2014/main" id="{F1E561A9-01DB-DE97-2D9D-C13CA8D6DE15}"/>
              </a:ext>
            </a:extLst>
          </p:cNvPr>
          <p:cNvGrpSpPr/>
          <p:nvPr/>
        </p:nvGrpSpPr>
        <p:grpSpPr>
          <a:xfrm>
            <a:off x="6608771" y="1530955"/>
            <a:ext cx="3481645" cy="3406550"/>
            <a:chOff x="4095386" y="2301250"/>
            <a:chExt cx="2149164" cy="2102809"/>
          </a:xfrm>
        </p:grpSpPr>
        <p:sp>
          <p:nvSpPr>
            <p:cNvPr id="5" name="Google Shape;1872;p38">
              <a:extLst>
                <a:ext uri="{FF2B5EF4-FFF2-40B4-BE49-F238E27FC236}">
                  <a16:creationId xmlns:a16="http://schemas.microsoft.com/office/drawing/2014/main" id="{D632F484-6D62-23DA-614B-CBAE36D1A262}"/>
                </a:ext>
              </a:extLst>
            </p:cNvPr>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73;p38">
              <a:extLst>
                <a:ext uri="{FF2B5EF4-FFF2-40B4-BE49-F238E27FC236}">
                  <a16:creationId xmlns:a16="http://schemas.microsoft.com/office/drawing/2014/main" id="{962712E6-55C5-1178-A072-BEE4EF3F51CF}"/>
                </a:ext>
              </a:extLst>
            </p:cNvPr>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74;p38">
              <a:extLst>
                <a:ext uri="{FF2B5EF4-FFF2-40B4-BE49-F238E27FC236}">
                  <a16:creationId xmlns:a16="http://schemas.microsoft.com/office/drawing/2014/main" id="{0301785C-7108-45B6-29D9-267AC20FF9A8}"/>
                </a:ext>
              </a:extLst>
            </p:cNvPr>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75;p38">
              <a:extLst>
                <a:ext uri="{FF2B5EF4-FFF2-40B4-BE49-F238E27FC236}">
                  <a16:creationId xmlns:a16="http://schemas.microsoft.com/office/drawing/2014/main" id="{7EF479E6-C8EA-068B-4258-E8931277B01F}"/>
                </a:ext>
              </a:extLst>
            </p:cNvPr>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76;p38">
              <a:extLst>
                <a:ext uri="{FF2B5EF4-FFF2-40B4-BE49-F238E27FC236}">
                  <a16:creationId xmlns:a16="http://schemas.microsoft.com/office/drawing/2014/main" id="{FE3EEFB4-45F1-549D-2B6D-7ABEDE2BF3A9}"/>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77;p38">
              <a:extLst>
                <a:ext uri="{FF2B5EF4-FFF2-40B4-BE49-F238E27FC236}">
                  <a16:creationId xmlns:a16="http://schemas.microsoft.com/office/drawing/2014/main" id="{9A726E52-12F8-BED3-DA29-7BA44B1BEBB4}"/>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878;p38">
            <a:extLst>
              <a:ext uri="{FF2B5EF4-FFF2-40B4-BE49-F238E27FC236}">
                <a16:creationId xmlns:a16="http://schemas.microsoft.com/office/drawing/2014/main" id="{DA6AF8CF-2BDA-FA5B-19CB-E9F5D85AA465}"/>
              </a:ext>
            </a:extLst>
          </p:cNvPr>
          <p:cNvGrpSpPr/>
          <p:nvPr/>
        </p:nvGrpSpPr>
        <p:grpSpPr>
          <a:xfrm>
            <a:off x="7089978" y="2836565"/>
            <a:ext cx="2792057" cy="2314899"/>
            <a:chOff x="202950" y="1579375"/>
            <a:chExt cx="1537900" cy="1275075"/>
          </a:xfrm>
        </p:grpSpPr>
        <p:sp>
          <p:nvSpPr>
            <p:cNvPr id="16" name="Google Shape;1879;p38">
              <a:extLst>
                <a:ext uri="{FF2B5EF4-FFF2-40B4-BE49-F238E27FC236}">
                  <a16:creationId xmlns:a16="http://schemas.microsoft.com/office/drawing/2014/main" id="{491186EE-B01C-3777-F387-CEA2A917DAC1}"/>
                </a:ext>
              </a:extLst>
            </p:cNvPr>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80;p38">
              <a:extLst>
                <a:ext uri="{FF2B5EF4-FFF2-40B4-BE49-F238E27FC236}">
                  <a16:creationId xmlns:a16="http://schemas.microsoft.com/office/drawing/2014/main" id="{156C2846-DC45-6260-6871-B17A9F091E85}"/>
                </a:ext>
              </a:extLst>
            </p:cNvPr>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81;p38">
              <a:extLst>
                <a:ext uri="{FF2B5EF4-FFF2-40B4-BE49-F238E27FC236}">
                  <a16:creationId xmlns:a16="http://schemas.microsoft.com/office/drawing/2014/main" id="{01942E00-31BD-C95E-DBDC-DE642D277F18}"/>
                </a:ext>
              </a:extLst>
            </p:cNvPr>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82;p38">
              <a:extLst>
                <a:ext uri="{FF2B5EF4-FFF2-40B4-BE49-F238E27FC236}">
                  <a16:creationId xmlns:a16="http://schemas.microsoft.com/office/drawing/2014/main" id="{D5A9C9C1-679F-DA6C-8D97-951EC5AC466E}"/>
                </a:ext>
              </a:extLst>
            </p:cNvPr>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83;p38">
              <a:extLst>
                <a:ext uri="{FF2B5EF4-FFF2-40B4-BE49-F238E27FC236}">
                  <a16:creationId xmlns:a16="http://schemas.microsoft.com/office/drawing/2014/main" id="{345C4F67-D65E-1F92-FF6B-35D096EA9782}"/>
                </a:ext>
              </a:extLst>
            </p:cNvPr>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84;p38">
              <a:extLst>
                <a:ext uri="{FF2B5EF4-FFF2-40B4-BE49-F238E27FC236}">
                  <a16:creationId xmlns:a16="http://schemas.microsoft.com/office/drawing/2014/main" id="{B1B0E6E2-E104-511F-6ACC-4F8807BBDCA9}"/>
                </a:ext>
              </a:extLst>
            </p:cNvPr>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85;p38">
              <a:extLst>
                <a:ext uri="{FF2B5EF4-FFF2-40B4-BE49-F238E27FC236}">
                  <a16:creationId xmlns:a16="http://schemas.microsoft.com/office/drawing/2014/main" id="{4136852C-3880-9348-43D7-0A1406CF1D16}"/>
                </a:ext>
              </a:extLst>
            </p:cNvPr>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86;p38">
              <a:extLst>
                <a:ext uri="{FF2B5EF4-FFF2-40B4-BE49-F238E27FC236}">
                  <a16:creationId xmlns:a16="http://schemas.microsoft.com/office/drawing/2014/main" id="{42A7A090-66F7-9656-7275-A8502E556E9C}"/>
                </a:ext>
              </a:extLst>
            </p:cNvPr>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87;p38">
              <a:extLst>
                <a:ext uri="{FF2B5EF4-FFF2-40B4-BE49-F238E27FC236}">
                  <a16:creationId xmlns:a16="http://schemas.microsoft.com/office/drawing/2014/main" id="{6366672E-C4A8-3E21-E5FC-B773F26F44BD}"/>
                </a:ext>
              </a:extLst>
            </p:cNvPr>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88;p38">
              <a:extLst>
                <a:ext uri="{FF2B5EF4-FFF2-40B4-BE49-F238E27FC236}">
                  <a16:creationId xmlns:a16="http://schemas.microsoft.com/office/drawing/2014/main" id="{52571DC4-6B00-FFF5-2D27-49B32FEB3294}"/>
                </a:ext>
              </a:extLst>
            </p:cNvPr>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89;p38">
              <a:extLst>
                <a:ext uri="{FF2B5EF4-FFF2-40B4-BE49-F238E27FC236}">
                  <a16:creationId xmlns:a16="http://schemas.microsoft.com/office/drawing/2014/main" id="{9762C4AD-A5D4-7CC5-6C04-3331CBD56B2E}"/>
                </a:ext>
              </a:extLst>
            </p:cNvPr>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90;p38">
              <a:extLst>
                <a:ext uri="{FF2B5EF4-FFF2-40B4-BE49-F238E27FC236}">
                  <a16:creationId xmlns:a16="http://schemas.microsoft.com/office/drawing/2014/main" id="{E1921C15-A415-EFFE-E3B1-C2A450E5C409}"/>
                </a:ext>
              </a:extLst>
            </p:cNvPr>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91;p38">
              <a:extLst>
                <a:ext uri="{FF2B5EF4-FFF2-40B4-BE49-F238E27FC236}">
                  <a16:creationId xmlns:a16="http://schemas.microsoft.com/office/drawing/2014/main" id="{89F99EDA-D1F2-5306-8E33-68036F7716C5}"/>
                </a:ext>
              </a:extLst>
            </p:cNvPr>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92;p38">
              <a:extLst>
                <a:ext uri="{FF2B5EF4-FFF2-40B4-BE49-F238E27FC236}">
                  <a16:creationId xmlns:a16="http://schemas.microsoft.com/office/drawing/2014/main" id="{BE51A798-A5D2-FE24-244D-95396CB487C0}"/>
                </a:ext>
              </a:extLst>
            </p:cNvPr>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1896;p38">
            <a:extLst>
              <a:ext uri="{FF2B5EF4-FFF2-40B4-BE49-F238E27FC236}">
                <a16:creationId xmlns:a16="http://schemas.microsoft.com/office/drawing/2014/main" id="{ED4E74CE-D734-F11F-4977-02E9E805F28D}"/>
              </a:ext>
            </a:extLst>
          </p:cNvPr>
          <p:cNvSpPr/>
          <p:nvPr/>
        </p:nvSpPr>
        <p:spPr>
          <a:xfrm>
            <a:off x="8242736"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96;p38">
            <a:extLst>
              <a:ext uri="{FF2B5EF4-FFF2-40B4-BE49-F238E27FC236}">
                <a16:creationId xmlns:a16="http://schemas.microsoft.com/office/drawing/2014/main" id="{DDD68FBD-4A33-1F69-EBC2-B24BBB4A3676}"/>
              </a:ext>
            </a:extLst>
          </p:cNvPr>
          <p:cNvSpPr/>
          <p:nvPr/>
        </p:nvSpPr>
        <p:spPr>
          <a:xfrm>
            <a:off x="8527948"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74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
        <p:nvSpPr>
          <p:cNvPr id="4" name="Google Shape;160;p18">
            <a:extLst>
              <a:ext uri="{FF2B5EF4-FFF2-40B4-BE49-F238E27FC236}">
                <a16:creationId xmlns:a16="http://schemas.microsoft.com/office/drawing/2014/main" id="{95672A13-CC13-7AA5-5056-8C451102AC6D}"/>
              </a:ext>
            </a:extLst>
          </p:cNvPr>
          <p:cNvSpPr/>
          <p:nvPr/>
        </p:nvSpPr>
        <p:spPr>
          <a:xfrm>
            <a:off x="4595264" y="3051681"/>
            <a:ext cx="657300" cy="657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CA" dirty="0"/>
          </a:p>
        </p:txBody>
      </p:sp>
      <p:sp>
        <p:nvSpPr>
          <p:cNvPr id="156" name="Google Shape;156;p18"/>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sp>
        <p:nvSpPr>
          <p:cNvPr id="157" name="Google Shape;157;p18"/>
          <p:cNvSpPr/>
          <p:nvPr/>
        </p:nvSpPr>
        <p:spPr>
          <a:xfrm>
            <a:off x="4552716" y="1509475"/>
            <a:ext cx="657300" cy="65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449420" y="1488209"/>
            <a:ext cx="657300" cy="65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txBox="1">
            <a:spLocks noGrp="1"/>
          </p:cNvSpPr>
          <p:nvPr>
            <p:ph type="title" idx="2"/>
          </p:nvPr>
        </p:nvSpPr>
        <p:spPr>
          <a:xfrm>
            <a:off x="2013173" y="1551429"/>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solidFill>
                <a:schemeClr val="lt1"/>
              </a:solidFill>
            </a:endParaRPr>
          </a:p>
        </p:txBody>
      </p:sp>
      <p:sp>
        <p:nvSpPr>
          <p:cNvPr id="160" name="Google Shape;160;p18"/>
          <p:cNvSpPr/>
          <p:nvPr/>
        </p:nvSpPr>
        <p:spPr>
          <a:xfrm>
            <a:off x="449420" y="3011931"/>
            <a:ext cx="657300" cy="657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title" idx="8"/>
          </p:nvPr>
        </p:nvSpPr>
        <p:spPr>
          <a:xfrm>
            <a:off x="4133141" y="15730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63" name="Google Shape;163;p18"/>
          <p:cNvSpPr txBox="1">
            <a:spLocks noGrp="1"/>
          </p:cNvSpPr>
          <p:nvPr>
            <p:ph type="title" idx="5"/>
          </p:nvPr>
        </p:nvSpPr>
        <p:spPr>
          <a:xfrm>
            <a:off x="53733" y="305168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solidFill>
                <a:schemeClr val="lt1"/>
              </a:solidFill>
            </a:endParaRPr>
          </a:p>
        </p:txBody>
      </p:sp>
      <p:sp>
        <p:nvSpPr>
          <p:cNvPr id="165" name="Google Shape;165;p18"/>
          <p:cNvSpPr txBox="1">
            <a:spLocks noGrp="1"/>
          </p:cNvSpPr>
          <p:nvPr>
            <p:ph type="title" idx="14"/>
          </p:nvPr>
        </p:nvSpPr>
        <p:spPr>
          <a:xfrm>
            <a:off x="1998809" y="3072947"/>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66" name="Google Shape;166;p18"/>
          <p:cNvSpPr txBox="1">
            <a:spLocks noGrp="1"/>
          </p:cNvSpPr>
          <p:nvPr>
            <p:ph type="ctrTitle" idx="6"/>
          </p:nvPr>
        </p:nvSpPr>
        <p:spPr>
          <a:xfrm>
            <a:off x="3859526" y="1885212"/>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Analytical Statement</a:t>
            </a:r>
            <a:endParaRPr dirty="0"/>
          </a:p>
        </p:txBody>
      </p:sp>
      <p:sp>
        <p:nvSpPr>
          <p:cNvPr id="168" name="Google Shape;168;p18"/>
          <p:cNvSpPr txBox="1">
            <a:spLocks noGrp="1"/>
          </p:cNvSpPr>
          <p:nvPr>
            <p:ph type="title" idx="18"/>
          </p:nvPr>
        </p:nvSpPr>
        <p:spPr>
          <a:xfrm>
            <a:off x="32517" y="1522263"/>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69" name="Google Shape;169;p18"/>
          <p:cNvSpPr txBox="1">
            <a:spLocks noGrp="1"/>
          </p:cNvSpPr>
          <p:nvPr>
            <p:ph type="ctrTitle" idx="9"/>
          </p:nvPr>
        </p:nvSpPr>
        <p:spPr>
          <a:xfrm>
            <a:off x="1732374" y="3609429"/>
            <a:ext cx="2322300" cy="7623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Preprocessing </a:t>
            </a:r>
            <a:br>
              <a:rPr lang="en" dirty="0"/>
            </a:br>
            <a:r>
              <a:rPr lang="en" dirty="0"/>
              <a:t>&amp;</a:t>
            </a:r>
            <a:br>
              <a:rPr lang="en" dirty="0"/>
            </a:br>
            <a:r>
              <a:rPr lang="en" dirty="0"/>
              <a:t>EDA</a:t>
            </a:r>
            <a:endParaRPr dirty="0"/>
          </a:p>
        </p:txBody>
      </p:sp>
      <p:sp>
        <p:nvSpPr>
          <p:cNvPr id="170" name="Google Shape;170;p18"/>
          <p:cNvSpPr txBox="1">
            <a:spLocks noGrp="1"/>
          </p:cNvSpPr>
          <p:nvPr>
            <p:ph type="ctrTitle" idx="16"/>
          </p:nvPr>
        </p:nvSpPr>
        <p:spPr>
          <a:xfrm>
            <a:off x="-379390" y="1895845"/>
            <a:ext cx="2392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172" name="Google Shape;172;p18"/>
          <p:cNvSpPr txBox="1">
            <a:spLocks noGrp="1"/>
          </p:cNvSpPr>
          <p:nvPr>
            <p:ph type="ctrTitle" idx="19"/>
          </p:nvPr>
        </p:nvSpPr>
        <p:spPr>
          <a:xfrm>
            <a:off x="6157412" y="1867242"/>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Description</a:t>
            </a:r>
            <a:endParaRPr dirty="0"/>
          </a:p>
        </p:txBody>
      </p:sp>
      <p:sp>
        <p:nvSpPr>
          <p:cNvPr id="174" name="Google Shape;174;p18"/>
          <p:cNvSpPr txBox="1">
            <a:spLocks noGrp="1"/>
          </p:cNvSpPr>
          <p:nvPr>
            <p:ph type="title" idx="21"/>
          </p:nvPr>
        </p:nvSpPr>
        <p:spPr>
          <a:xfrm>
            <a:off x="6426080" y="1583446"/>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75" name="Google Shape;175;p18"/>
          <p:cNvSpPr txBox="1">
            <a:spLocks noGrp="1"/>
          </p:cNvSpPr>
          <p:nvPr>
            <p:ph type="ctrTitle"/>
          </p:nvPr>
        </p:nvSpPr>
        <p:spPr>
          <a:xfrm>
            <a:off x="1787855" y="1885212"/>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Identification</a:t>
            </a:r>
            <a:endParaRPr dirty="0"/>
          </a:p>
        </p:txBody>
      </p:sp>
      <p:sp>
        <p:nvSpPr>
          <p:cNvPr id="177" name="Google Shape;177;p18"/>
          <p:cNvSpPr txBox="1">
            <a:spLocks noGrp="1"/>
          </p:cNvSpPr>
          <p:nvPr>
            <p:ph type="ctrTitle" idx="3"/>
          </p:nvPr>
        </p:nvSpPr>
        <p:spPr>
          <a:xfrm>
            <a:off x="-309127" y="3434061"/>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Assessment</a:t>
            </a:r>
            <a:endParaRPr dirty="0"/>
          </a:p>
        </p:txBody>
      </p:sp>
      <p:grpSp>
        <p:nvGrpSpPr>
          <p:cNvPr id="178" name="Google Shape;178;p18"/>
          <p:cNvGrpSpPr/>
          <p:nvPr/>
        </p:nvGrpSpPr>
        <p:grpSpPr>
          <a:xfrm>
            <a:off x="8229646" y="3183594"/>
            <a:ext cx="1038447" cy="2176554"/>
            <a:chOff x="2106350" y="2477950"/>
            <a:chExt cx="872425" cy="1828576"/>
          </a:xfrm>
        </p:grpSpPr>
        <p:sp>
          <p:nvSpPr>
            <p:cNvPr id="179" name="Google Shape;179;p18"/>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18"/>
          <p:cNvGrpSpPr/>
          <p:nvPr/>
        </p:nvGrpSpPr>
        <p:grpSpPr>
          <a:xfrm>
            <a:off x="8084918" y="4138811"/>
            <a:ext cx="755602" cy="1299808"/>
            <a:chOff x="5609750" y="3138575"/>
            <a:chExt cx="634800" cy="1092000"/>
          </a:xfrm>
        </p:grpSpPr>
        <p:sp>
          <p:nvSpPr>
            <p:cNvPr id="182" name="Google Shape;182;p18"/>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65;p18">
            <a:extLst>
              <a:ext uri="{FF2B5EF4-FFF2-40B4-BE49-F238E27FC236}">
                <a16:creationId xmlns:a16="http://schemas.microsoft.com/office/drawing/2014/main" id="{B3681489-098E-E3A0-41D6-7671CCC620A6}"/>
              </a:ext>
            </a:extLst>
          </p:cNvPr>
          <p:cNvSpPr txBox="1">
            <a:spLocks/>
          </p:cNvSpPr>
          <p:nvPr/>
        </p:nvSpPr>
        <p:spPr>
          <a:xfrm>
            <a:off x="6443947" y="3141432"/>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3600"/>
              <a:buFont typeface="Montserrat ExtraBold"/>
              <a:buNone/>
              <a:defRPr sz="36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r>
              <a:rPr lang="en" dirty="0"/>
              <a:t>08</a:t>
            </a:r>
          </a:p>
        </p:txBody>
      </p:sp>
      <p:sp>
        <p:nvSpPr>
          <p:cNvPr id="5" name="Google Shape;165;p18">
            <a:extLst>
              <a:ext uri="{FF2B5EF4-FFF2-40B4-BE49-F238E27FC236}">
                <a16:creationId xmlns:a16="http://schemas.microsoft.com/office/drawing/2014/main" id="{EC41A2D8-40D4-61F3-7E81-B71CFDE7A28D}"/>
              </a:ext>
            </a:extLst>
          </p:cNvPr>
          <p:cNvSpPr txBox="1">
            <a:spLocks/>
          </p:cNvSpPr>
          <p:nvPr/>
        </p:nvSpPr>
        <p:spPr>
          <a:xfrm>
            <a:off x="4223061" y="3098767"/>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3600"/>
              <a:buFont typeface="Montserrat ExtraBold"/>
              <a:buNone/>
              <a:defRPr sz="36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r>
              <a:rPr lang="en" dirty="0"/>
              <a:t>07</a:t>
            </a:r>
          </a:p>
        </p:txBody>
      </p:sp>
      <p:sp>
        <p:nvSpPr>
          <p:cNvPr id="6" name="Google Shape;169;p18">
            <a:extLst>
              <a:ext uri="{FF2B5EF4-FFF2-40B4-BE49-F238E27FC236}">
                <a16:creationId xmlns:a16="http://schemas.microsoft.com/office/drawing/2014/main" id="{0DE9A7D0-623C-449B-7E43-61078CAA35B1}"/>
              </a:ext>
            </a:extLst>
          </p:cNvPr>
          <p:cNvSpPr txBox="1">
            <a:spLocks/>
          </p:cNvSpPr>
          <p:nvPr/>
        </p:nvSpPr>
        <p:spPr>
          <a:xfrm>
            <a:off x="4313796" y="3629481"/>
            <a:ext cx="2322300" cy="4270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1200"/>
              <a:buFont typeface="Montserrat ExtraBold"/>
              <a:buNone/>
              <a:defRPr sz="12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2pPr>
            <a:lvl3pPr marR="0" lvl="2"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3pPr>
            <a:lvl4pPr marR="0" lvl="3"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4pPr>
            <a:lvl5pPr marR="0" lvl="4"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5pPr>
            <a:lvl6pPr marR="0" lvl="5"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6pPr>
            <a:lvl7pPr marR="0" lvl="6"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7pPr>
            <a:lvl8pPr marR="0" lvl="7"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8pPr>
            <a:lvl9pPr marR="0" lvl="8"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9pPr>
          </a:lstStyle>
          <a:p>
            <a:pPr algn="l"/>
            <a:r>
              <a:rPr lang="en-CA" dirty="0"/>
              <a:t>Future Planning</a:t>
            </a:r>
          </a:p>
        </p:txBody>
      </p:sp>
      <p:sp>
        <p:nvSpPr>
          <p:cNvPr id="7" name="Google Shape;169;p18">
            <a:extLst>
              <a:ext uri="{FF2B5EF4-FFF2-40B4-BE49-F238E27FC236}">
                <a16:creationId xmlns:a16="http://schemas.microsoft.com/office/drawing/2014/main" id="{73B4E5C1-FE6A-5ED8-6F5E-2A41AD01B27B}"/>
              </a:ext>
            </a:extLst>
          </p:cNvPr>
          <p:cNvSpPr txBox="1">
            <a:spLocks/>
          </p:cNvSpPr>
          <p:nvPr/>
        </p:nvSpPr>
        <p:spPr>
          <a:xfrm>
            <a:off x="6798330" y="3617235"/>
            <a:ext cx="2322300" cy="4270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1200"/>
              <a:buFont typeface="Montserrat ExtraBold"/>
              <a:buNone/>
              <a:defRPr sz="12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2pPr>
            <a:lvl3pPr marR="0" lvl="2"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3pPr>
            <a:lvl4pPr marR="0" lvl="3"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4pPr>
            <a:lvl5pPr marR="0" lvl="4"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5pPr>
            <a:lvl6pPr marR="0" lvl="5"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6pPr>
            <a:lvl7pPr marR="0" lvl="6"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7pPr>
            <a:lvl8pPr marR="0" lvl="7"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8pPr>
            <a:lvl9pPr marR="0" lvl="8"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9pPr>
          </a:lstStyle>
          <a:p>
            <a:pPr algn="l"/>
            <a:r>
              <a:rPr lang="en-CA" dirty="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1400" b="1" dirty="0"/>
              <a:t>Introduction</a:t>
            </a:r>
            <a:endParaRPr sz="1400" b="1" dirty="0"/>
          </a:p>
        </p:txBody>
      </p:sp>
      <p:sp>
        <p:nvSpPr>
          <p:cNvPr id="145" name="Google Shape;145;p17"/>
          <p:cNvSpPr txBox="1"/>
          <p:nvPr/>
        </p:nvSpPr>
        <p:spPr>
          <a:xfrm flipH="1">
            <a:off x="1653237" y="1232075"/>
            <a:ext cx="7289772" cy="3432855"/>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600"/>
              </a:spcBef>
              <a:spcAft>
                <a:spcPts val="200"/>
              </a:spcAft>
              <a:buFont typeface="Arial" panose="020B0604020202020204" pitchFamily="34" charset="0"/>
              <a:buChar char="•"/>
            </a:pPr>
            <a:r>
              <a:rPr lang="en-US" dirty="0">
                <a:solidFill>
                  <a:srgbClr val="434343"/>
                </a:solidFill>
                <a:latin typeface="EB Garamond"/>
                <a:ea typeface="EB Garamond"/>
                <a:cs typeface="EB Garamond"/>
                <a:sym typeface="EB Garamond"/>
              </a:rPr>
              <a:t>In Canada, housing affordability is a critical issue. It impacts all Canadians, whether they are renters, homeowners, or property buyers. The housing affordability problem in Canada affects not just those on low salaries, but also those who are in the middle class.</a:t>
            </a:r>
          </a:p>
          <a:p>
            <a:pPr marL="171450" lvl="0" indent="-171450" algn="l" rtl="0">
              <a:lnSpc>
                <a:spcPct val="115000"/>
              </a:lnSpc>
              <a:spcBef>
                <a:spcPts val="600"/>
              </a:spcBef>
              <a:spcAft>
                <a:spcPts val="200"/>
              </a:spcAft>
              <a:buFont typeface="Arial" panose="020B0604020202020204" pitchFamily="34" charset="0"/>
              <a:buChar char="•"/>
            </a:pPr>
            <a:r>
              <a:rPr lang="en-US" dirty="0">
                <a:solidFill>
                  <a:srgbClr val="434343"/>
                </a:solidFill>
                <a:latin typeface="EB Garamond"/>
                <a:ea typeface="EB Garamond"/>
                <a:cs typeface="EB Garamond"/>
                <a:sym typeface="EB Garamond"/>
              </a:rPr>
              <a:t>Housing costs in Canada have significantly risen over the last decade, making it difficult for many Canadians to obtain and maintain appropriate accommodation.</a:t>
            </a:r>
          </a:p>
          <a:p>
            <a:pPr marL="171450" lvl="0" indent="-171450" algn="l" rtl="0">
              <a:lnSpc>
                <a:spcPct val="115000"/>
              </a:lnSpc>
              <a:spcBef>
                <a:spcPts val="600"/>
              </a:spcBef>
              <a:spcAft>
                <a:spcPts val="200"/>
              </a:spcAft>
              <a:buFont typeface="Arial" panose="020B0604020202020204" pitchFamily="34" charset="0"/>
              <a:buChar char="•"/>
            </a:pPr>
            <a:r>
              <a:rPr lang="en-US" dirty="0">
                <a:solidFill>
                  <a:srgbClr val="434343"/>
                </a:solidFill>
                <a:latin typeface="EB Garamond"/>
                <a:ea typeface="EB Garamond"/>
                <a:cs typeface="EB Garamond"/>
                <a:sym typeface="EB Garamond"/>
              </a:rPr>
              <a:t>Housing affordability will worsen over time due to a scarcity of dwellings, a preference for single-family homes over high-rises, and rising mortgage rates.</a:t>
            </a:r>
          </a:p>
          <a:p>
            <a:pPr marL="171450" lvl="0" indent="-171450" algn="l" rtl="0">
              <a:lnSpc>
                <a:spcPct val="115000"/>
              </a:lnSpc>
              <a:spcBef>
                <a:spcPts val="600"/>
              </a:spcBef>
              <a:spcAft>
                <a:spcPts val="200"/>
              </a:spcAft>
              <a:buFont typeface="Arial" panose="020B0604020202020204" pitchFamily="34" charset="0"/>
              <a:buChar char="•"/>
            </a:pPr>
            <a:r>
              <a:rPr lang="en-US" dirty="0">
                <a:solidFill>
                  <a:srgbClr val="434343"/>
                </a:solidFill>
                <a:latin typeface="EB Garamond"/>
                <a:ea typeface="EB Garamond"/>
                <a:cs typeface="EB Garamond"/>
                <a:sym typeface="EB Garamond"/>
              </a:rPr>
              <a:t>To appreciate Canada's future housing affordability and identify the cities most likely to have a housing crisis, research is necessary.</a:t>
            </a:r>
          </a:p>
          <a:p>
            <a:pPr marL="171450" lvl="0" indent="-171450" algn="l" rtl="0">
              <a:lnSpc>
                <a:spcPct val="115000"/>
              </a:lnSpc>
              <a:spcBef>
                <a:spcPts val="600"/>
              </a:spcBef>
              <a:spcAft>
                <a:spcPts val="200"/>
              </a:spcAft>
              <a:buFont typeface="Arial" panose="020B0604020202020204" pitchFamily="34" charset="0"/>
              <a:buChar char="•"/>
            </a:pPr>
            <a:r>
              <a:rPr lang="en-US" dirty="0">
                <a:solidFill>
                  <a:srgbClr val="434343"/>
                </a:solidFill>
                <a:latin typeface="EB Garamond"/>
                <a:ea typeface="EB Garamond"/>
                <a:cs typeface="EB Garamond"/>
                <a:sym typeface="EB Garamond"/>
              </a:rPr>
              <a:t> This presentation will look at the elements that are contributing to Canada's housing affordability problems and suggest potential remedies.</a:t>
            </a:r>
            <a:endParaRPr dirty="0">
              <a:solidFill>
                <a:srgbClr val="434343"/>
              </a:solidFill>
              <a:latin typeface="EB Garamond"/>
              <a:ea typeface="EB Garamond"/>
              <a:cs typeface="EB Garamond"/>
              <a:sym typeface="EB Garamond"/>
            </a:endParaRPr>
          </a:p>
          <a:p>
            <a:pPr marL="0" lvl="0" indent="0" algn="l" rtl="0">
              <a:lnSpc>
                <a:spcPct val="115000"/>
              </a:lnSpc>
              <a:spcBef>
                <a:spcPts val="1600"/>
              </a:spcBef>
              <a:spcAft>
                <a:spcPts val="1600"/>
              </a:spcAft>
              <a:buNone/>
            </a:pPr>
            <a:endParaRPr sz="1100" dirty="0">
              <a:solidFill>
                <a:srgbClr val="434343"/>
              </a:solidFill>
              <a:latin typeface="EB Garamond"/>
              <a:ea typeface="EB Garamond"/>
              <a:cs typeface="EB Garamond"/>
              <a:sym typeface="EB Garamond"/>
            </a:endParaRPr>
          </a:p>
        </p:txBody>
      </p:sp>
      <p:grpSp>
        <p:nvGrpSpPr>
          <p:cNvPr id="146" name="Google Shape;146;p17"/>
          <p:cNvGrpSpPr/>
          <p:nvPr/>
        </p:nvGrpSpPr>
        <p:grpSpPr>
          <a:xfrm>
            <a:off x="732897"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17"/>
          <p:cNvGrpSpPr/>
          <p:nvPr/>
        </p:nvGrpSpPr>
        <p:grpSpPr>
          <a:xfrm>
            <a:off x="-2"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69BE-2822-BBFC-FEED-E59C7DF84FC2}"/>
              </a:ext>
            </a:extLst>
          </p:cNvPr>
          <p:cNvSpPr>
            <a:spLocks noGrp="1"/>
          </p:cNvSpPr>
          <p:nvPr>
            <p:ph type="ctrTitle"/>
          </p:nvPr>
        </p:nvSpPr>
        <p:spPr/>
        <p:txBody>
          <a:bodyPr>
            <a:normAutofit fontScale="90000"/>
          </a:bodyPr>
          <a:lstStyle/>
          <a:p>
            <a:r>
              <a:rPr lang="en-US" sz="1400" b="1" dirty="0"/>
              <a:t>Problem Identification</a:t>
            </a:r>
            <a:endParaRPr lang="en-CA" sz="1400" b="1" dirty="0"/>
          </a:p>
        </p:txBody>
      </p:sp>
      <p:sp>
        <p:nvSpPr>
          <p:cNvPr id="3" name="Google Shape;145;p17">
            <a:extLst>
              <a:ext uri="{FF2B5EF4-FFF2-40B4-BE49-F238E27FC236}">
                <a16:creationId xmlns:a16="http://schemas.microsoft.com/office/drawing/2014/main" id="{598AE9C7-407B-3543-180C-E8C3A2F06E4F}"/>
              </a:ext>
            </a:extLst>
          </p:cNvPr>
          <p:cNvSpPr txBox="1"/>
          <p:nvPr/>
        </p:nvSpPr>
        <p:spPr>
          <a:xfrm flipH="1">
            <a:off x="790975" y="1306503"/>
            <a:ext cx="8161642" cy="3432855"/>
          </a:xfrm>
          <a:prstGeom prst="rect">
            <a:avLst/>
          </a:prstGeom>
          <a:noFill/>
          <a:ln>
            <a:noFill/>
          </a:ln>
        </p:spPr>
        <p:txBody>
          <a:bodyPr spcFirstLastPara="1" wrap="square" lIns="91425" tIns="91425" rIns="91425" bIns="91425" anchor="t" anchorCtr="0">
            <a:noAutofit/>
          </a:bodyPr>
          <a:lstStyle/>
          <a:p>
            <a:pPr marL="171450" lvl="0" indent="-171450" algn="l" rtl="0">
              <a:lnSpc>
                <a:spcPct val="150000"/>
              </a:lnSpc>
              <a:spcBef>
                <a:spcPts val="1600"/>
              </a:spcBef>
              <a:spcAft>
                <a:spcPts val="1600"/>
              </a:spcAft>
              <a:buFont typeface="Arial" panose="020B0604020202020204" pitchFamily="34" charset="0"/>
              <a:buChar char="•"/>
            </a:pPr>
            <a:r>
              <a:rPr lang="en-US" dirty="0">
                <a:solidFill>
                  <a:srgbClr val="434343"/>
                </a:solidFill>
                <a:latin typeface="EB Garamond"/>
                <a:ea typeface="EB Garamond"/>
                <a:cs typeface="EB Garamond"/>
                <a:sym typeface="EB Garamond"/>
              </a:rPr>
              <a:t>The Canadian home affordability problem has had a profound impact on Canadians. Many individuals lack access to sufficient housing, and those who do have access to housing frequently struggle to make their rent or mortgage payments. As a result, there has been an upsurge in homelessness and housing instability in Canada.</a:t>
            </a:r>
          </a:p>
          <a:p>
            <a:pPr marL="171450" lvl="0" indent="-171450" algn="l" rtl="0">
              <a:lnSpc>
                <a:spcPct val="150000"/>
              </a:lnSpc>
              <a:spcBef>
                <a:spcPts val="1600"/>
              </a:spcBef>
              <a:spcAft>
                <a:spcPts val="1600"/>
              </a:spcAft>
              <a:buFont typeface="Arial" panose="020B0604020202020204" pitchFamily="34" charset="0"/>
              <a:buChar char="•"/>
            </a:pPr>
            <a:r>
              <a:rPr lang="en-US" dirty="0">
                <a:solidFill>
                  <a:srgbClr val="434343"/>
                </a:solidFill>
                <a:latin typeface="EB Garamond"/>
                <a:ea typeface="EB Garamond"/>
                <a:cs typeface="EB Garamond"/>
                <a:sym typeface="EB Garamond"/>
              </a:rPr>
              <a:t>The home affordability problem has also had a detrimental economic impact. High housing costs have resulted in increased household debt, which has reduced consumer spending and investment. This has harmed the Canadian economy, lowering economic growth and jobs.</a:t>
            </a:r>
            <a:endParaRPr dirty="0">
              <a:solidFill>
                <a:srgbClr val="434343"/>
              </a:solidFill>
              <a:latin typeface="EB Garamond"/>
              <a:ea typeface="EB Garamond"/>
              <a:cs typeface="EB Garamond"/>
              <a:sym typeface="EB Garamond"/>
            </a:endParaRPr>
          </a:p>
        </p:txBody>
      </p:sp>
    </p:spTree>
    <p:extLst>
      <p:ext uri="{BB962C8B-B14F-4D97-AF65-F5344CB8AC3E}">
        <p14:creationId xmlns:p14="http://schemas.microsoft.com/office/powerpoint/2010/main" val="87177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FD39-107C-C47A-CE06-69081607A2E0}"/>
              </a:ext>
            </a:extLst>
          </p:cNvPr>
          <p:cNvSpPr>
            <a:spLocks noGrp="1"/>
          </p:cNvSpPr>
          <p:nvPr>
            <p:ph type="ctrTitle"/>
          </p:nvPr>
        </p:nvSpPr>
        <p:spPr/>
        <p:txBody>
          <a:bodyPr/>
          <a:lstStyle/>
          <a:p>
            <a:r>
              <a:rPr lang="en-US" sz="1300" b="1" dirty="0"/>
              <a:t>Analytics Statement</a:t>
            </a:r>
            <a:endParaRPr lang="en-CA" sz="1300" b="1" dirty="0"/>
          </a:p>
        </p:txBody>
      </p:sp>
      <p:sp>
        <p:nvSpPr>
          <p:cNvPr id="3" name="Google Shape;145;p17">
            <a:extLst>
              <a:ext uri="{FF2B5EF4-FFF2-40B4-BE49-F238E27FC236}">
                <a16:creationId xmlns:a16="http://schemas.microsoft.com/office/drawing/2014/main" id="{C392F450-7B40-1B61-6D35-E6762341057D}"/>
              </a:ext>
            </a:extLst>
          </p:cNvPr>
          <p:cNvSpPr txBox="1"/>
          <p:nvPr/>
        </p:nvSpPr>
        <p:spPr>
          <a:xfrm flipH="1">
            <a:off x="790974" y="1034100"/>
            <a:ext cx="7736336" cy="3835612"/>
          </a:xfrm>
          <a:prstGeom prst="rect">
            <a:avLst/>
          </a:prstGeom>
          <a:noFill/>
          <a:ln>
            <a:noFill/>
          </a:ln>
        </p:spPr>
        <p:txBody>
          <a:bodyPr spcFirstLastPara="1" wrap="square" lIns="91425" tIns="91425" rIns="91425" bIns="91425" anchor="t" anchorCtr="0">
            <a:noAutofit/>
          </a:bodyPr>
          <a:lstStyle/>
          <a:p>
            <a:pPr lvl="0" algn="ctr" rtl="0">
              <a:lnSpc>
                <a:spcPct val="115000"/>
              </a:lnSpc>
              <a:spcBef>
                <a:spcPts val="1600"/>
              </a:spcBef>
              <a:spcAft>
                <a:spcPts val="1600"/>
              </a:spcAft>
            </a:pPr>
            <a:r>
              <a:rPr lang="en-US" sz="1600"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“How has the affordability of housing in Canada changed over time and what factors have contributed to these changes?”</a:t>
            </a:r>
          </a:p>
          <a:p>
            <a:pPr marL="171450" lvl="0" indent="-171450" algn="l" rtl="0">
              <a:lnSpc>
                <a:spcPct val="115000"/>
              </a:lnSpc>
              <a:spcBef>
                <a:spcPts val="1600"/>
              </a:spcBef>
              <a:spcAft>
                <a:spcPts val="1600"/>
              </a:spcAft>
              <a:buFont typeface="Arial" panose="020B0604020202020204" pitchFamily="34" charset="0"/>
              <a:buChar char="•"/>
            </a:pPr>
            <a:r>
              <a:rPr lang="en-US" sz="1600" dirty="0">
                <a:solidFill>
                  <a:srgbClr val="434343"/>
                </a:solidFill>
                <a:latin typeface="EB Garamond"/>
                <a:ea typeface="EB Garamond"/>
                <a:cs typeface="EB Garamond"/>
                <a:sym typeface="EB Garamond"/>
              </a:rPr>
              <a:t>The objective of the project is to assess the potential home affordability landscape in Canada for the foreseeable future.</a:t>
            </a:r>
          </a:p>
          <a:p>
            <a:pPr marL="171450" lvl="0" indent="-171450" algn="l" rtl="0">
              <a:lnSpc>
                <a:spcPct val="115000"/>
              </a:lnSpc>
              <a:spcBef>
                <a:spcPts val="1600"/>
              </a:spcBef>
              <a:spcAft>
                <a:spcPts val="1600"/>
              </a:spcAft>
              <a:buFont typeface="Arial" panose="020B0604020202020204" pitchFamily="34" charset="0"/>
              <a:buChar char="•"/>
            </a:pPr>
            <a:r>
              <a:rPr lang="en-US" sz="1600" dirty="0">
                <a:solidFill>
                  <a:srgbClr val="434343"/>
                </a:solidFill>
                <a:latin typeface="EB Garamond"/>
                <a:ea typeface="EB Garamond"/>
                <a:cs typeface="EB Garamond"/>
                <a:sym typeface="EB Garamond"/>
              </a:rPr>
              <a:t>In Canada, housing affordability is complicated and impacted by a variety of factors such as income, interest rates, policies, and regional markets. While certain locations have stabilized, COVID-19 uncertainty and price fluctuations may have an impact on affordability. To inform policy choices and increase housing affordability for all Canadians, continuous monitoring and analysis are required.</a:t>
            </a:r>
          </a:p>
        </p:txBody>
      </p:sp>
    </p:spTree>
    <p:extLst>
      <p:ext uri="{BB962C8B-B14F-4D97-AF65-F5344CB8AC3E}">
        <p14:creationId xmlns:p14="http://schemas.microsoft.com/office/powerpoint/2010/main" val="3068705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E995-9D95-9382-0E40-C24598AC886F}"/>
              </a:ext>
            </a:extLst>
          </p:cNvPr>
          <p:cNvSpPr>
            <a:spLocks noGrp="1"/>
          </p:cNvSpPr>
          <p:nvPr>
            <p:ph type="ctrTitle"/>
          </p:nvPr>
        </p:nvSpPr>
        <p:spPr/>
        <p:txBody>
          <a:bodyPr/>
          <a:lstStyle/>
          <a:p>
            <a:r>
              <a:rPr lang="en-US" sz="1300" b="1" dirty="0"/>
              <a:t>Dataset Description</a:t>
            </a:r>
            <a:endParaRPr lang="en-CA" sz="1300" b="1" dirty="0"/>
          </a:p>
        </p:txBody>
      </p:sp>
      <p:sp>
        <p:nvSpPr>
          <p:cNvPr id="4" name="Google Shape;145;p17">
            <a:extLst>
              <a:ext uri="{FF2B5EF4-FFF2-40B4-BE49-F238E27FC236}">
                <a16:creationId xmlns:a16="http://schemas.microsoft.com/office/drawing/2014/main" id="{87B6D3FD-2C16-FD25-E57B-E897D4C8FFE1}"/>
              </a:ext>
            </a:extLst>
          </p:cNvPr>
          <p:cNvSpPr txBox="1"/>
          <p:nvPr/>
        </p:nvSpPr>
        <p:spPr>
          <a:xfrm flipH="1">
            <a:off x="2878187" y="838193"/>
            <a:ext cx="3387625" cy="69900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1600"/>
              </a:spcAft>
              <a:buNone/>
            </a:pPr>
            <a:r>
              <a:rPr lang="fr-FR" b="1" dirty="0">
                <a:solidFill>
                  <a:srgbClr val="434343"/>
                </a:solidFill>
                <a:latin typeface="EB Garamond"/>
                <a:ea typeface="EB Garamond"/>
                <a:cs typeface="EB Garamond"/>
                <a:sym typeface="EB Garamond"/>
              </a:rPr>
              <a:t>Source: </a:t>
            </a:r>
            <a:r>
              <a:rPr lang="fr-FR" dirty="0" err="1">
                <a:solidFill>
                  <a:srgbClr val="434343"/>
                </a:solidFill>
                <a:latin typeface="EB Garamond"/>
                <a:ea typeface="EB Garamond"/>
                <a:cs typeface="EB Garamond"/>
                <a:sym typeface="EB Garamond"/>
                <a:hlinkClick r:id="rId2"/>
              </a:rPr>
              <a:t>Housing</a:t>
            </a:r>
            <a:r>
              <a:rPr lang="fr-FR" dirty="0">
                <a:solidFill>
                  <a:srgbClr val="434343"/>
                </a:solidFill>
                <a:latin typeface="EB Garamond"/>
                <a:ea typeface="EB Garamond"/>
                <a:cs typeface="EB Garamond"/>
                <a:sym typeface="EB Garamond"/>
                <a:hlinkClick r:id="rId2"/>
              </a:rPr>
              <a:t> </a:t>
            </a:r>
            <a:r>
              <a:rPr lang="fr-FR" dirty="0" err="1">
                <a:solidFill>
                  <a:srgbClr val="434343"/>
                </a:solidFill>
                <a:latin typeface="EB Garamond"/>
                <a:ea typeface="EB Garamond"/>
                <a:cs typeface="EB Garamond"/>
                <a:sym typeface="EB Garamond"/>
                <a:hlinkClick r:id="rId2"/>
              </a:rPr>
              <a:t>affordability</a:t>
            </a:r>
            <a:r>
              <a:rPr lang="fr-FR" dirty="0">
                <a:solidFill>
                  <a:srgbClr val="434343"/>
                </a:solidFill>
                <a:latin typeface="EB Garamond"/>
                <a:ea typeface="EB Garamond"/>
                <a:cs typeface="EB Garamond"/>
                <a:sym typeface="EB Garamond"/>
                <a:hlinkClick r:id="rId2"/>
              </a:rPr>
              <a:t> in Canada</a:t>
            </a:r>
            <a:endParaRPr dirty="0">
              <a:solidFill>
                <a:srgbClr val="434343"/>
              </a:solidFill>
              <a:latin typeface="EB Garamond"/>
              <a:ea typeface="EB Garamond"/>
              <a:cs typeface="EB Garamond"/>
              <a:sym typeface="EB Garamond"/>
            </a:endParaRPr>
          </a:p>
        </p:txBody>
      </p:sp>
      <p:sp>
        <p:nvSpPr>
          <p:cNvPr id="6" name="Google Shape;145;p17">
            <a:extLst>
              <a:ext uri="{FF2B5EF4-FFF2-40B4-BE49-F238E27FC236}">
                <a16:creationId xmlns:a16="http://schemas.microsoft.com/office/drawing/2014/main" id="{B6D86CB5-F86C-8D02-0094-162E6F11581F}"/>
              </a:ext>
            </a:extLst>
          </p:cNvPr>
          <p:cNvSpPr txBox="1"/>
          <p:nvPr/>
        </p:nvSpPr>
        <p:spPr>
          <a:xfrm flipH="1">
            <a:off x="695282" y="1421406"/>
            <a:ext cx="7927724" cy="3722094"/>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200"/>
              </a:spcAft>
              <a:buFont typeface="Wingdings" panose="05000000000000000000" pitchFamily="2" charset="2"/>
              <a:buChar char="q"/>
            </a:pPr>
            <a:r>
              <a:rPr lang="en-US" sz="1600" b="1" dirty="0">
                <a:solidFill>
                  <a:srgbClr val="434343"/>
                </a:solidFill>
                <a:latin typeface="EB Garamond"/>
                <a:ea typeface="EB Garamond"/>
                <a:cs typeface="EB Garamond"/>
                <a:sym typeface="EB Garamond"/>
              </a:rPr>
              <a:t>Attributes:</a:t>
            </a:r>
            <a:r>
              <a:rPr lang="en-US" sz="1600" dirty="0">
                <a:solidFill>
                  <a:srgbClr val="434343"/>
                </a:solidFill>
                <a:latin typeface="EB Garamond"/>
                <a:ea typeface="EB Garamond"/>
                <a:cs typeface="EB Garamond"/>
                <a:sym typeface="EB Garamond"/>
              </a:rPr>
              <a:t> </a:t>
            </a:r>
          </a:p>
          <a:p>
            <a:pPr marL="171450" lvl="5" indent="-171450">
              <a:lnSpc>
                <a:spcPct val="115000"/>
              </a:lnSpc>
              <a:spcAft>
                <a:spcPts val="200"/>
              </a:spcAft>
              <a:buFont typeface="Arial" panose="020B0604020202020204" pitchFamily="34" charset="0"/>
              <a:buChar char="•"/>
            </a:pPr>
            <a:r>
              <a:rPr lang="en-US"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Frequency: </a:t>
            </a:r>
            <a:r>
              <a:rPr lang="en-US" dirty="0">
                <a:solidFill>
                  <a:srgbClr val="434343"/>
                </a:solidFill>
                <a:latin typeface="EB Garamond"/>
                <a:ea typeface="EB Garamond"/>
                <a:cs typeface="EB Garamond"/>
                <a:sym typeface="EB Garamond"/>
              </a:rPr>
              <a:t>Monthly</a:t>
            </a:r>
          </a:p>
          <a:p>
            <a:pPr marL="171450" lvl="5" indent="-171450">
              <a:lnSpc>
                <a:spcPct val="115000"/>
              </a:lnSpc>
              <a:spcAft>
                <a:spcPts val="200"/>
              </a:spcAft>
              <a:buFont typeface="Arial" panose="020B0604020202020204" pitchFamily="34" charset="0"/>
              <a:buChar char="•"/>
            </a:pPr>
            <a:r>
              <a:rPr lang="en-US"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Table:</a:t>
            </a:r>
            <a:r>
              <a:rPr lang="en-US" dirty="0">
                <a:solidFill>
                  <a:srgbClr val="434343"/>
                </a:solidFill>
                <a:latin typeface="EB Garamond"/>
                <a:ea typeface="EB Garamond"/>
                <a:cs typeface="EB Garamond"/>
                <a:sym typeface="EB Garamond"/>
              </a:rPr>
              <a:t> 18-10-0205-01 (formerly CANSIM 327-0056)</a:t>
            </a:r>
          </a:p>
          <a:p>
            <a:pPr marL="171450" lvl="5" indent="-171450">
              <a:lnSpc>
                <a:spcPct val="115000"/>
              </a:lnSpc>
              <a:spcAft>
                <a:spcPts val="200"/>
              </a:spcAft>
              <a:buFont typeface="Arial" panose="020B0604020202020204" pitchFamily="34" charset="0"/>
              <a:buChar char="•"/>
            </a:pPr>
            <a:r>
              <a:rPr lang="en-US"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Release date: </a:t>
            </a:r>
            <a:r>
              <a:rPr lang="en-US" dirty="0">
                <a:solidFill>
                  <a:srgbClr val="434343"/>
                </a:solidFill>
                <a:latin typeface="EB Garamond"/>
                <a:ea typeface="EB Garamond"/>
                <a:cs typeface="EB Garamond"/>
                <a:sym typeface="EB Garamond"/>
              </a:rPr>
              <a:t>2022-05-19</a:t>
            </a:r>
          </a:p>
          <a:p>
            <a:pPr marL="171450" lvl="5" indent="-171450">
              <a:lnSpc>
                <a:spcPct val="115000"/>
              </a:lnSpc>
              <a:spcAft>
                <a:spcPts val="200"/>
              </a:spcAft>
              <a:buFont typeface="Arial" panose="020B0604020202020204" pitchFamily="34" charset="0"/>
              <a:buChar char="•"/>
            </a:pPr>
            <a:r>
              <a:rPr lang="en-US"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Geography:</a:t>
            </a:r>
            <a:r>
              <a:rPr lang="en-US" dirty="0">
                <a:solidFill>
                  <a:srgbClr val="434343"/>
                </a:solidFill>
                <a:latin typeface="EB Garamond"/>
                <a:ea typeface="EB Garamond"/>
                <a:cs typeface="EB Garamond"/>
                <a:sym typeface="EB Garamond"/>
              </a:rPr>
              <a:t> Canada, Geographical region of Canada, Province or territory, Census metropolitan area, Census agglomeration</a:t>
            </a:r>
          </a:p>
          <a:p>
            <a:pPr marL="285750" lvl="5" indent="-285750">
              <a:lnSpc>
                <a:spcPct val="115000"/>
              </a:lnSpc>
              <a:spcAft>
                <a:spcPts val="200"/>
              </a:spcAft>
              <a:buFont typeface="Wingdings" panose="05000000000000000000" pitchFamily="2" charset="2"/>
              <a:buChar char="q"/>
            </a:pPr>
            <a:r>
              <a:rPr lang="en-US" sz="1600" b="1" dirty="0">
                <a:solidFill>
                  <a:srgbClr val="434343"/>
                </a:solidFill>
                <a:latin typeface="EB Garamond"/>
                <a:ea typeface="EB Garamond"/>
                <a:cs typeface="EB Garamond"/>
                <a:sym typeface="EB Garamond"/>
              </a:rPr>
              <a:t>Population to dwellings data:</a:t>
            </a:r>
          </a:p>
          <a:p>
            <a:pPr marL="285750" lvl="5" indent="-285750">
              <a:lnSpc>
                <a:spcPct val="115000"/>
              </a:lnSpc>
              <a:spcAft>
                <a:spcPts val="200"/>
              </a:spcAft>
              <a:buFont typeface="Arial" panose="020B0604020202020204" pitchFamily="34" charset="0"/>
              <a:buChar char="•"/>
            </a:pPr>
            <a:r>
              <a:rPr lang="en-US" dirty="0">
                <a:solidFill>
                  <a:srgbClr val="434343"/>
                </a:solidFill>
                <a:latin typeface="EB Garamond"/>
                <a:ea typeface="EB Garamond"/>
                <a:cs typeface="EB Garamond"/>
                <a:sym typeface="EB Garamond"/>
              </a:rPr>
              <a:t>Provides population and housing numbers for several areas in 2021.</a:t>
            </a:r>
          </a:p>
          <a:p>
            <a:pPr marL="285750" lvl="5" indent="-285750">
              <a:lnSpc>
                <a:spcPct val="115000"/>
              </a:lnSpc>
              <a:spcAft>
                <a:spcPts val="200"/>
              </a:spcAft>
              <a:buFont typeface="Wingdings" panose="05000000000000000000" pitchFamily="2" charset="2"/>
              <a:buChar char="q"/>
            </a:pPr>
            <a:r>
              <a:rPr lang="en-US" sz="1600" b="1" dirty="0">
                <a:solidFill>
                  <a:srgbClr val="434343"/>
                </a:solidFill>
                <a:latin typeface="EB Garamond"/>
                <a:ea typeface="EB Garamond"/>
                <a:cs typeface="EB Garamond"/>
                <a:sym typeface="EB Garamond"/>
              </a:rPr>
              <a:t>Structure to dwelling data:</a:t>
            </a:r>
          </a:p>
          <a:p>
            <a:pPr marL="285750" lvl="5" indent="-285750">
              <a:lnSpc>
                <a:spcPct val="115000"/>
              </a:lnSpc>
              <a:spcAft>
                <a:spcPts val="200"/>
              </a:spcAft>
              <a:buFont typeface="Arial" panose="020B0604020202020204" pitchFamily="34" charset="0"/>
              <a:buChar char="•"/>
            </a:pPr>
            <a:r>
              <a:rPr lang="en-US" dirty="0">
                <a:solidFill>
                  <a:srgbClr val="434343"/>
                </a:solidFill>
                <a:latin typeface="EB Garamond"/>
                <a:ea typeface="EB Garamond"/>
                <a:cs typeface="EB Garamond"/>
                <a:sym typeface="EB Garamond"/>
              </a:rPr>
              <a:t>Provides the number of homes, the number of people living in those units, and the average household size for the year 2021.</a:t>
            </a:r>
          </a:p>
          <a:p>
            <a:pPr marL="285750" lvl="0" indent="-285750" algn="l" rtl="0">
              <a:lnSpc>
                <a:spcPct val="115000"/>
              </a:lnSpc>
              <a:spcBef>
                <a:spcPts val="0"/>
              </a:spcBef>
              <a:spcAft>
                <a:spcPts val="200"/>
              </a:spcAft>
              <a:buFont typeface="Wingdings" panose="05000000000000000000" pitchFamily="2" charset="2"/>
              <a:buChar char="q"/>
            </a:pPr>
            <a:r>
              <a:rPr lang="en-US" sz="1600" b="1" dirty="0">
                <a:solidFill>
                  <a:srgbClr val="434343"/>
                </a:solidFill>
                <a:latin typeface="EB Garamond"/>
                <a:ea typeface="EB Garamond"/>
                <a:cs typeface="EB Garamond"/>
                <a:sym typeface="EB Garamond"/>
              </a:rPr>
              <a:t>Consumer Price Index(CPI) inflation data:</a:t>
            </a:r>
          </a:p>
          <a:p>
            <a:pPr marL="285750" lvl="0" indent="-285750" algn="l" rtl="0">
              <a:lnSpc>
                <a:spcPct val="115000"/>
              </a:lnSpc>
              <a:spcBef>
                <a:spcPts val="0"/>
              </a:spcBef>
              <a:spcAft>
                <a:spcPts val="200"/>
              </a:spcAft>
              <a:buFont typeface="Arial" panose="020B0604020202020204" pitchFamily="34" charset="0"/>
              <a:buChar char="•"/>
            </a:pPr>
            <a:r>
              <a:rPr lang="en-US"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Range</a:t>
            </a:r>
            <a:r>
              <a:rPr lang="en-US" dirty="0">
                <a:solidFill>
                  <a:srgbClr val="434343"/>
                </a:solidFill>
                <a:latin typeface="EB Garamond"/>
                <a:ea typeface="EB Garamond"/>
                <a:cs typeface="EB Garamond"/>
                <a:sym typeface="EB Garamond"/>
              </a:rPr>
              <a:t> : 1911 - 2021, by region</a:t>
            </a:r>
          </a:p>
          <a:p>
            <a:pPr marL="171450" lvl="0" indent="-171450" algn="l" rtl="0">
              <a:lnSpc>
                <a:spcPct val="115000"/>
              </a:lnSpc>
              <a:spcBef>
                <a:spcPts val="0"/>
              </a:spcBef>
              <a:spcAft>
                <a:spcPts val="0"/>
              </a:spcAft>
              <a:buFont typeface="Arial" panose="020B0604020202020204" pitchFamily="34" charset="0"/>
              <a:buChar char="•"/>
            </a:pPr>
            <a:endParaRPr sz="1600" dirty="0">
              <a:solidFill>
                <a:srgbClr val="434343"/>
              </a:solidFill>
              <a:latin typeface="EB Garamond"/>
              <a:ea typeface="EB Garamond"/>
              <a:cs typeface="EB Garamond"/>
              <a:sym typeface="EB Garamond"/>
            </a:endParaRPr>
          </a:p>
          <a:p>
            <a:pPr marL="0" lvl="0" indent="0" algn="l" rtl="0">
              <a:lnSpc>
                <a:spcPct val="115000"/>
              </a:lnSpc>
              <a:spcBef>
                <a:spcPts val="1600"/>
              </a:spcBef>
              <a:spcAft>
                <a:spcPts val="1600"/>
              </a:spcAft>
              <a:buNone/>
            </a:pPr>
            <a:endParaRPr sz="1100" dirty="0">
              <a:solidFill>
                <a:srgbClr val="434343"/>
              </a:solidFill>
              <a:latin typeface="EB Garamond"/>
              <a:ea typeface="EB Garamond"/>
              <a:cs typeface="EB Garamond"/>
              <a:sym typeface="EB Garamond"/>
            </a:endParaRPr>
          </a:p>
        </p:txBody>
      </p:sp>
      <p:cxnSp>
        <p:nvCxnSpPr>
          <p:cNvPr id="7" name="Google Shape;99;p16">
            <a:extLst>
              <a:ext uri="{FF2B5EF4-FFF2-40B4-BE49-F238E27FC236}">
                <a16:creationId xmlns:a16="http://schemas.microsoft.com/office/drawing/2014/main" id="{25B75CD0-BF0F-0300-505D-209AD5EF1BD6}"/>
              </a:ext>
            </a:extLst>
          </p:cNvPr>
          <p:cNvCxnSpPr>
            <a:cxnSpLocks/>
          </p:cNvCxnSpPr>
          <p:nvPr/>
        </p:nvCxnSpPr>
        <p:spPr>
          <a:xfrm>
            <a:off x="0" y="1403152"/>
            <a:ext cx="9144000" cy="0"/>
          </a:xfrm>
          <a:prstGeom prst="straightConnector1">
            <a:avLst/>
          </a:prstGeom>
          <a:noFill/>
          <a:ln w="19050"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414091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3FD6-BFE2-FA37-F4D3-6D9F355F07B0}"/>
              </a:ext>
            </a:extLst>
          </p:cNvPr>
          <p:cNvSpPr>
            <a:spLocks noGrp="1"/>
          </p:cNvSpPr>
          <p:nvPr>
            <p:ph type="ctrTitle"/>
          </p:nvPr>
        </p:nvSpPr>
        <p:spPr/>
        <p:txBody>
          <a:bodyPr/>
          <a:lstStyle/>
          <a:p>
            <a:r>
              <a:rPr lang="en-US" sz="1300" b="1" dirty="0"/>
              <a:t>Dataset Description Cont.</a:t>
            </a:r>
            <a:endParaRPr lang="en-CA" sz="1300" dirty="0"/>
          </a:p>
        </p:txBody>
      </p:sp>
      <p:sp>
        <p:nvSpPr>
          <p:cNvPr id="3" name="Google Shape;145;p17">
            <a:extLst>
              <a:ext uri="{FF2B5EF4-FFF2-40B4-BE49-F238E27FC236}">
                <a16:creationId xmlns:a16="http://schemas.microsoft.com/office/drawing/2014/main" id="{4E2970C9-AAD8-B0B5-4F43-36FA73F6DC1E}"/>
              </a:ext>
            </a:extLst>
          </p:cNvPr>
          <p:cNvSpPr txBox="1"/>
          <p:nvPr/>
        </p:nvSpPr>
        <p:spPr>
          <a:xfrm flipH="1">
            <a:off x="703831" y="1251630"/>
            <a:ext cx="7927724" cy="3349505"/>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200"/>
              </a:spcAft>
              <a:buFont typeface="Wingdings" panose="05000000000000000000" pitchFamily="2" charset="2"/>
              <a:buChar char="q"/>
            </a:pPr>
            <a:r>
              <a:rPr lang="en-US" sz="1600" b="1" dirty="0">
                <a:solidFill>
                  <a:srgbClr val="434343"/>
                </a:solidFill>
                <a:latin typeface="EB Garamond"/>
                <a:ea typeface="EB Garamond"/>
                <a:cs typeface="EB Garamond"/>
                <a:sym typeface="EB Garamond"/>
              </a:rPr>
              <a:t>Population data:</a:t>
            </a:r>
            <a:r>
              <a:rPr lang="en-US" sz="1600" dirty="0">
                <a:solidFill>
                  <a:srgbClr val="434343"/>
                </a:solidFill>
                <a:latin typeface="EB Garamond"/>
                <a:ea typeface="EB Garamond"/>
                <a:cs typeface="EB Garamond"/>
                <a:sym typeface="EB Garamond"/>
              </a:rPr>
              <a:t> </a:t>
            </a:r>
          </a:p>
          <a:p>
            <a:pPr marL="171450" lvl="5" indent="-171450">
              <a:lnSpc>
                <a:spcPct val="115000"/>
              </a:lnSpc>
              <a:spcAft>
                <a:spcPts val="200"/>
              </a:spcAft>
              <a:buFont typeface="Arial" panose="020B0604020202020204" pitchFamily="34" charset="0"/>
              <a:buChar char="•"/>
            </a:pPr>
            <a:r>
              <a:rPr lang="en-US"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Range : </a:t>
            </a:r>
            <a:r>
              <a:rPr lang="en-US" dirty="0">
                <a:solidFill>
                  <a:srgbClr val="434343"/>
                </a:solidFill>
                <a:latin typeface="EB Garamond"/>
                <a:ea typeface="EB Garamond"/>
                <a:cs typeface="EB Garamond"/>
                <a:sym typeface="EB Garamond"/>
              </a:rPr>
              <a:t>1946- 2022, by region</a:t>
            </a:r>
          </a:p>
          <a:p>
            <a:pPr lvl="5">
              <a:lnSpc>
                <a:spcPct val="115000"/>
              </a:lnSpc>
              <a:spcAft>
                <a:spcPts val="200"/>
              </a:spcAft>
            </a:pPr>
            <a:endParaRPr lang="en-US" dirty="0">
              <a:solidFill>
                <a:srgbClr val="434343"/>
              </a:solidFill>
              <a:latin typeface="EB Garamond"/>
              <a:ea typeface="EB Garamond"/>
              <a:cs typeface="EB Garamond"/>
              <a:sym typeface="EB Garamond"/>
            </a:endParaRPr>
          </a:p>
          <a:p>
            <a:pPr marL="285750" lvl="5" indent="-285750">
              <a:lnSpc>
                <a:spcPct val="115000"/>
              </a:lnSpc>
              <a:spcAft>
                <a:spcPts val="200"/>
              </a:spcAft>
              <a:buFont typeface="Wingdings" panose="05000000000000000000" pitchFamily="2" charset="2"/>
              <a:buChar char="q"/>
            </a:pPr>
            <a:r>
              <a:rPr lang="en-US" sz="1600" b="1" dirty="0">
                <a:solidFill>
                  <a:srgbClr val="434343"/>
                </a:solidFill>
                <a:latin typeface="EB Garamond"/>
                <a:ea typeface="EB Garamond"/>
                <a:cs typeface="EB Garamond"/>
                <a:sym typeface="EB Garamond"/>
              </a:rPr>
              <a:t>Data on housing supply, price, and rental rates:</a:t>
            </a:r>
          </a:p>
          <a:p>
            <a:pPr marL="285750" lvl="5" indent="-285750">
              <a:lnSpc>
                <a:spcPct val="115000"/>
              </a:lnSpc>
              <a:spcAft>
                <a:spcPts val="200"/>
              </a:spcAft>
              <a:buFont typeface="Arial" panose="020B0604020202020204" pitchFamily="34" charset="0"/>
              <a:buChar char="•"/>
            </a:pPr>
            <a:r>
              <a:rPr lang="en-US" dirty="0">
                <a:solidFill>
                  <a:srgbClr val="434343"/>
                </a:solidFill>
                <a:latin typeface="EB Garamond"/>
                <a:ea typeface="EB Garamond"/>
                <a:cs typeface="EB Garamond"/>
                <a:sym typeface="EB Garamond"/>
              </a:rPr>
              <a:t>It includes csv files for 34 cities.</a:t>
            </a:r>
          </a:p>
          <a:p>
            <a:pPr marL="285750" lvl="5" indent="-285750">
              <a:lnSpc>
                <a:spcPct val="115000"/>
              </a:lnSpc>
              <a:spcAft>
                <a:spcPts val="200"/>
              </a:spcAft>
              <a:buFont typeface="Arial" panose="020B0604020202020204" pitchFamily="34" charset="0"/>
              <a:buChar char="•"/>
            </a:pPr>
            <a:r>
              <a:rPr lang="en-US" dirty="0">
                <a:solidFill>
                  <a:srgbClr val="434343"/>
                </a:solidFill>
                <a:latin typeface="EB Garamond"/>
                <a:ea typeface="EB Garamond"/>
                <a:cs typeface="EB Garamond"/>
                <a:sym typeface="EB Garamond"/>
              </a:rPr>
              <a:t>Range - 1990 – 2016</a:t>
            </a:r>
          </a:p>
          <a:p>
            <a:pPr marL="285750" lvl="5" indent="-285750">
              <a:lnSpc>
                <a:spcPct val="115000"/>
              </a:lnSpc>
              <a:spcAft>
                <a:spcPts val="200"/>
              </a:spcAft>
              <a:buFont typeface="Arial" panose="020B0604020202020204" pitchFamily="34" charset="0"/>
              <a:buChar char="•"/>
            </a:pPr>
            <a:r>
              <a:rPr lang="en-US" dirty="0">
                <a:solidFill>
                  <a:srgbClr val="434343"/>
                </a:solidFill>
                <a:latin typeface="EB Garamond"/>
                <a:ea typeface="EB Garamond"/>
                <a:cs typeface="EB Garamond"/>
                <a:sym typeface="EB Garamond"/>
              </a:rPr>
              <a:t>Provides information on new developments, rental rates, and vacancy rates.</a:t>
            </a:r>
            <a:endParaRPr sz="1600" dirty="0">
              <a:solidFill>
                <a:srgbClr val="434343"/>
              </a:solidFill>
              <a:latin typeface="EB Garamond"/>
              <a:ea typeface="EB Garamond"/>
              <a:cs typeface="EB Garamond"/>
              <a:sym typeface="EB Garamond"/>
            </a:endParaRPr>
          </a:p>
          <a:p>
            <a:pPr marL="0" lvl="0" indent="0" algn="l" rtl="0">
              <a:lnSpc>
                <a:spcPct val="115000"/>
              </a:lnSpc>
              <a:spcBef>
                <a:spcPts val="1600"/>
              </a:spcBef>
              <a:spcAft>
                <a:spcPts val="200"/>
              </a:spcAft>
              <a:buNone/>
            </a:pPr>
            <a:endParaRPr sz="1100" dirty="0">
              <a:solidFill>
                <a:srgbClr val="434343"/>
              </a:solidFill>
              <a:latin typeface="EB Garamond"/>
              <a:ea typeface="EB Garamond"/>
              <a:cs typeface="EB Garamond"/>
              <a:sym typeface="EB Garamond"/>
            </a:endParaRPr>
          </a:p>
        </p:txBody>
      </p:sp>
    </p:spTree>
    <p:extLst>
      <p:ext uri="{BB962C8B-B14F-4D97-AF65-F5344CB8AC3E}">
        <p14:creationId xmlns:p14="http://schemas.microsoft.com/office/powerpoint/2010/main" val="926907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8224-6CF7-2CCD-D70B-F7A58345DD0B}"/>
              </a:ext>
            </a:extLst>
          </p:cNvPr>
          <p:cNvSpPr>
            <a:spLocks noGrp="1"/>
          </p:cNvSpPr>
          <p:nvPr>
            <p:ph type="ctrTitle"/>
          </p:nvPr>
        </p:nvSpPr>
        <p:spPr/>
        <p:txBody>
          <a:bodyPr/>
          <a:lstStyle/>
          <a:p>
            <a:r>
              <a:rPr lang="en-US" sz="1300" b="1" dirty="0"/>
              <a:t>Data Assessment</a:t>
            </a:r>
            <a:endParaRPr lang="en-CA" sz="1300" b="1" dirty="0"/>
          </a:p>
        </p:txBody>
      </p:sp>
      <p:pic>
        <p:nvPicPr>
          <p:cNvPr id="4" name="Picture 3">
            <a:extLst>
              <a:ext uri="{FF2B5EF4-FFF2-40B4-BE49-F238E27FC236}">
                <a16:creationId xmlns:a16="http://schemas.microsoft.com/office/drawing/2014/main" id="{60AD6AFD-418B-F0CF-EBC4-2A487F4ABD09}"/>
              </a:ext>
            </a:extLst>
          </p:cNvPr>
          <p:cNvPicPr>
            <a:picLocks noChangeAspect="1"/>
          </p:cNvPicPr>
          <p:nvPr/>
        </p:nvPicPr>
        <p:blipFill>
          <a:blip r:embed="rId2"/>
          <a:stretch>
            <a:fillRect/>
          </a:stretch>
        </p:blipFill>
        <p:spPr>
          <a:xfrm>
            <a:off x="4299884" y="1286541"/>
            <a:ext cx="4758262" cy="3508744"/>
          </a:xfrm>
          <a:prstGeom prst="rect">
            <a:avLst/>
          </a:prstGeom>
        </p:spPr>
      </p:pic>
      <p:sp>
        <p:nvSpPr>
          <p:cNvPr id="5" name="Google Shape;145;p17">
            <a:extLst>
              <a:ext uri="{FF2B5EF4-FFF2-40B4-BE49-F238E27FC236}">
                <a16:creationId xmlns:a16="http://schemas.microsoft.com/office/drawing/2014/main" id="{A9E86134-2665-F34F-2400-EF2B28D2DA65}"/>
              </a:ext>
            </a:extLst>
          </p:cNvPr>
          <p:cNvSpPr txBox="1"/>
          <p:nvPr/>
        </p:nvSpPr>
        <p:spPr>
          <a:xfrm flipH="1">
            <a:off x="693198" y="919803"/>
            <a:ext cx="3464132" cy="4056234"/>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1600"/>
              </a:spcBef>
              <a:spcAft>
                <a:spcPts val="200"/>
              </a:spcAft>
            </a:pPr>
            <a:r>
              <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Current State of Housing Affordability in Canada</a:t>
            </a:r>
          </a:p>
          <a:p>
            <a:pPr marL="171450" lvl="0" indent="-171450" algn="l" rtl="0">
              <a:lnSpc>
                <a:spcPct val="115000"/>
              </a:lnSpc>
              <a:spcBef>
                <a:spcPts val="1600"/>
              </a:spcBef>
              <a:spcAft>
                <a:spcPts val="200"/>
              </a:spcAft>
              <a:buFont typeface="Wingdings" panose="05000000000000000000" pitchFamily="2" charset="2"/>
              <a:buChar char="q"/>
            </a:pPr>
            <a:r>
              <a:rPr lang="en-US" dirty="0">
                <a:solidFill>
                  <a:srgbClr val="434343"/>
                </a:solidFill>
                <a:latin typeface="EB Garamond"/>
                <a:ea typeface="EB Garamond"/>
                <a:cs typeface="EB Garamond"/>
                <a:sym typeface="EB Garamond"/>
              </a:rPr>
              <a:t>According to the most recent Canada Mortgage and Housing Corporation (CMHC) data, home affordability in Canada is at its lowest point in more than a decade.</a:t>
            </a:r>
          </a:p>
          <a:p>
            <a:pPr marL="171450" lvl="0" indent="-171450" algn="l" rtl="0">
              <a:lnSpc>
                <a:spcPct val="115000"/>
              </a:lnSpc>
              <a:spcBef>
                <a:spcPts val="1600"/>
              </a:spcBef>
              <a:spcAft>
                <a:spcPts val="200"/>
              </a:spcAft>
              <a:buFont typeface="Wingdings" panose="05000000000000000000" pitchFamily="2" charset="2"/>
              <a:buChar char="q"/>
            </a:pPr>
            <a:r>
              <a:rPr lang="en-US" dirty="0">
                <a:solidFill>
                  <a:srgbClr val="434343"/>
                </a:solidFill>
                <a:latin typeface="EB Garamond"/>
                <a:ea typeface="EB Garamond"/>
                <a:cs typeface="EB Garamond"/>
                <a:sym typeface="EB Garamond"/>
              </a:rPr>
              <a:t>The CMHC's Housing Affordability Index (HAI) assesses the proportion of families in a particular area that can afford to buy a home. The housing affordability index (HAI) in Canada is now at its lowest level since 2008, showing that housing is becoming increasingly costly for many Canadians.</a:t>
            </a:r>
            <a:endParaRPr dirty="0">
              <a:solidFill>
                <a:srgbClr val="434343"/>
              </a:solidFill>
              <a:latin typeface="EB Garamond"/>
              <a:ea typeface="EB Garamond"/>
              <a:cs typeface="EB Garamond"/>
              <a:sym typeface="EB Garamond"/>
            </a:endParaRPr>
          </a:p>
        </p:txBody>
      </p:sp>
    </p:spTree>
    <p:extLst>
      <p:ext uri="{BB962C8B-B14F-4D97-AF65-F5344CB8AC3E}">
        <p14:creationId xmlns:p14="http://schemas.microsoft.com/office/powerpoint/2010/main" val="97434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6009-F9C4-F708-E8F4-71352BE86BC2}"/>
              </a:ext>
            </a:extLst>
          </p:cNvPr>
          <p:cNvSpPr>
            <a:spLocks noGrp="1"/>
          </p:cNvSpPr>
          <p:nvPr>
            <p:ph type="ctrTitle"/>
          </p:nvPr>
        </p:nvSpPr>
        <p:spPr/>
        <p:txBody>
          <a:bodyPr/>
          <a:lstStyle/>
          <a:p>
            <a:r>
              <a:rPr lang="en-US" sz="1300" b="1" dirty="0"/>
              <a:t>Data Assessment Cont.</a:t>
            </a:r>
            <a:endParaRPr lang="en-CA" sz="1300" b="1" dirty="0"/>
          </a:p>
        </p:txBody>
      </p:sp>
      <p:sp>
        <p:nvSpPr>
          <p:cNvPr id="3" name="Google Shape;145;p17">
            <a:extLst>
              <a:ext uri="{FF2B5EF4-FFF2-40B4-BE49-F238E27FC236}">
                <a16:creationId xmlns:a16="http://schemas.microsoft.com/office/drawing/2014/main" id="{A21546DD-C54F-5C01-177D-7D039A0B44A5}"/>
              </a:ext>
            </a:extLst>
          </p:cNvPr>
          <p:cNvSpPr txBox="1"/>
          <p:nvPr/>
        </p:nvSpPr>
        <p:spPr>
          <a:xfrm flipH="1">
            <a:off x="678182" y="1034099"/>
            <a:ext cx="8231901" cy="4016365"/>
          </a:xfrm>
          <a:prstGeom prst="rect">
            <a:avLst/>
          </a:prstGeom>
          <a:noFill/>
          <a:ln>
            <a:noFill/>
          </a:ln>
        </p:spPr>
        <p:txBody>
          <a:bodyPr spcFirstLastPara="1" wrap="square" lIns="91425" tIns="91425" rIns="91425" bIns="91425" anchor="t" anchorCtr="0">
            <a:noAutofit/>
          </a:bodyPr>
          <a:lstStyle/>
          <a:p>
            <a:pPr lvl="0" algn="l" rtl="0">
              <a:spcBef>
                <a:spcPts val="1600"/>
              </a:spcBef>
              <a:spcAft>
                <a:spcPts val="200"/>
              </a:spcAft>
            </a:pPr>
            <a:r>
              <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Factors Influencing Housing Affordability in Canada</a:t>
            </a:r>
          </a:p>
          <a:p>
            <a:pPr marL="285750" lvl="0" indent="-285750" algn="l" rtl="0">
              <a:spcBef>
                <a:spcPts val="1200"/>
              </a:spcBef>
              <a:spcAft>
                <a:spcPts val="200"/>
              </a:spcAft>
              <a:buFont typeface="Wingdings" panose="05000000000000000000" pitchFamily="2" charset="2"/>
              <a:buChar char="q"/>
            </a:pPr>
            <a:r>
              <a:rPr lang="en-US" dirty="0">
                <a:solidFill>
                  <a:srgbClr val="434343"/>
                </a:solidFill>
                <a:latin typeface="EB Garamond"/>
                <a:ea typeface="EB Garamond"/>
                <a:cs typeface="EB Garamond"/>
                <a:sym typeface="EB Garamond"/>
              </a:rPr>
              <a:t>A variety of variables impact home affordability in Canada. They include the cost of land, housing availability, building costs, and finance costs. Moreover, government regulations such as zoning and taxation can affect home affordability.</a:t>
            </a:r>
          </a:p>
          <a:p>
            <a:pPr marL="285750" lvl="0" indent="-285750" algn="l" rtl="0">
              <a:spcBef>
                <a:spcPts val="1200"/>
              </a:spcBef>
              <a:spcAft>
                <a:spcPts val="200"/>
              </a:spcAft>
              <a:buFont typeface="Wingdings" panose="05000000000000000000" pitchFamily="2" charset="2"/>
              <a:buChar char="q"/>
            </a:pPr>
            <a:r>
              <a:rPr lang="en-US" dirty="0">
                <a:solidFill>
                  <a:srgbClr val="434343"/>
                </a:solidFill>
                <a:latin typeface="EB Garamond"/>
                <a:ea typeface="EB Garamond"/>
                <a:cs typeface="EB Garamond"/>
                <a:sym typeface="EB Garamond"/>
              </a:rPr>
              <a:t>One of the most important elements impacting house affordability in Canada is the cost of land. Land prices have risen dramatically in recent years, making it more difficult for Canadians to buy a home.</a:t>
            </a:r>
          </a:p>
          <a:p>
            <a:pPr lvl="0" algn="l" rtl="0">
              <a:spcBef>
                <a:spcPts val="1200"/>
              </a:spcBef>
              <a:spcAft>
                <a:spcPts val="200"/>
              </a:spcAft>
            </a:pPr>
            <a:r>
              <a:rPr lang="en-US" b="1" dirty="0">
                <a:solidFill>
                  <a:srgbClr val="434343"/>
                </a:solidFill>
                <a:effectLst>
                  <a:outerShdw blurRad="38100" dist="38100" dir="2700000" algn="tl">
                    <a:srgbClr val="000000">
                      <a:alpha val="43137"/>
                    </a:srgbClr>
                  </a:outerShdw>
                </a:effectLst>
                <a:latin typeface="EB Garamond"/>
                <a:ea typeface="EB Garamond"/>
                <a:cs typeface="EB Garamond"/>
                <a:sym typeface="EB Garamond"/>
              </a:rPr>
              <a:t>Potential Solutions to Improve Housing Affordability in Canada</a:t>
            </a:r>
          </a:p>
          <a:p>
            <a:pPr marL="285750" lvl="0" indent="-285750" algn="l" rtl="0">
              <a:spcBef>
                <a:spcPts val="1200"/>
              </a:spcBef>
              <a:spcAft>
                <a:spcPts val="200"/>
              </a:spcAft>
              <a:buFont typeface="Wingdings" panose="05000000000000000000" pitchFamily="2" charset="2"/>
              <a:buChar char="q"/>
            </a:pPr>
            <a:r>
              <a:rPr lang="en-US" dirty="0">
                <a:solidFill>
                  <a:srgbClr val="434343"/>
                </a:solidFill>
                <a:latin typeface="EB Garamond"/>
                <a:ea typeface="EB Garamond"/>
                <a:cs typeface="EB Garamond"/>
                <a:sym typeface="EB Garamond"/>
              </a:rPr>
              <a:t>There are several potential options for increasing home affordability in Canada. They include making more inexpensive housing available, lowering the cost of land, and instituting incentives to stimulate the building of affordable housing.</a:t>
            </a:r>
          </a:p>
          <a:p>
            <a:pPr marL="285750" lvl="0" indent="-285750" algn="l" rtl="0">
              <a:spcBef>
                <a:spcPts val="1200"/>
              </a:spcBef>
              <a:spcAft>
                <a:spcPts val="200"/>
              </a:spcAft>
              <a:buFont typeface="Wingdings" panose="05000000000000000000" pitchFamily="2" charset="2"/>
              <a:buChar char="q"/>
            </a:pPr>
            <a:r>
              <a:rPr lang="en-US" dirty="0">
                <a:solidFill>
                  <a:srgbClr val="434343"/>
                </a:solidFill>
                <a:latin typeface="EB Garamond"/>
                <a:ea typeface="EB Garamond"/>
                <a:cs typeface="EB Garamond"/>
                <a:sym typeface="EB Garamond"/>
              </a:rPr>
              <a:t>Furthermore, the government can implement policies that minimize the cost of borrowing and give tax breaks to stimulate the creation of affordable housing. These policies have the potential to make housing more affordable for Canadians.</a:t>
            </a:r>
          </a:p>
        </p:txBody>
      </p:sp>
    </p:spTree>
    <p:extLst>
      <p:ext uri="{BB962C8B-B14F-4D97-AF65-F5344CB8AC3E}">
        <p14:creationId xmlns:p14="http://schemas.microsoft.com/office/powerpoint/2010/main" val="1882357017"/>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095D7A"/>
      </a:dk2>
      <a:lt2>
        <a:srgbClr val="93D5BE"/>
      </a:lt2>
      <a:accent1>
        <a:srgbClr val="65BBA5"/>
      </a:accent1>
      <a:accent2>
        <a:srgbClr val="74CEB7"/>
      </a:accent2>
      <a:accent3>
        <a:srgbClr val="C9FFD5"/>
      </a:accent3>
      <a:accent4>
        <a:srgbClr val="D3C169"/>
      </a:accent4>
      <a:accent5>
        <a:srgbClr val="E6D68C"/>
      </a:accent5>
      <a:accent6>
        <a:srgbClr val="004056"/>
      </a:accent6>
      <a:hlink>
        <a:srgbClr val="004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1469</Words>
  <Application>Microsoft Office PowerPoint</Application>
  <PresentationFormat>On-screen Show (16:9)</PresentationFormat>
  <Paragraphs>119</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EB Garamond</vt:lpstr>
      <vt:lpstr>Fira Sans Extra Condensed Medium</vt:lpstr>
      <vt:lpstr>Squada One</vt:lpstr>
      <vt:lpstr>Arial</vt:lpstr>
      <vt:lpstr>Montserrat ExtraBold</vt:lpstr>
      <vt:lpstr>Wingdings</vt:lpstr>
      <vt:lpstr>Real Estate Marketing Plan </vt:lpstr>
      <vt:lpstr>Housing Affordability in Canada</vt:lpstr>
      <vt:lpstr>TABLE OF CONTENTS</vt:lpstr>
      <vt:lpstr>Introduction</vt:lpstr>
      <vt:lpstr>Problem Identification</vt:lpstr>
      <vt:lpstr>Analytics Statement</vt:lpstr>
      <vt:lpstr>Dataset Description</vt:lpstr>
      <vt:lpstr>Dataset Description Cont.</vt:lpstr>
      <vt:lpstr>Data Assessment</vt:lpstr>
      <vt:lpstr>Data Assessment Cont.</vt:lpstr>
      <vt:lpstr>Data Preprocessing</vt:lpstr>
      <vt:lpstr>Data Preprocessing Cont.</vt:lpstr>
      <vt:lpstr>Data Preprocessing Cont.</vt:lpstr>
      <vt:lpstr>Data Preprocessing Cont.</vt:lpstr>
      <vt:lpstr>Exploratory Data Analysis</vt:lpstr>
      <vt:lpstr>Exploratory Data Analysis Cont.</vt:lpstr>
      <vt:lpstr>Exploratory Data Analysis Cont.</vt:lpstr>
      <vt:lpstr>Future Planning</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Affordability in Canada</dc:title>
  <cp:lastModifiedBy>Jigar Pankajbhai Patel</cp:lastModifiedBy>
  <cp:revision>21</cp:revision>
  <dcterms:modified xsi:type="dcterms:W3CDTF">2023-02-28T19:22:10Z</dcterms:modified>
</cp:coreProperties>
</file>