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3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1AED42B-A470-4CC5-851E-A9FC87C28795}">
          <p14:sldIdLst>
            <p14:sldId id="256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2529A-BA7B-4D2E-91B4-A05A949EE3A0}" v="10" dt="2022-04-18T08:07:07.053"/>
    <p1510:client id="{77ABE48F-09CC-4129-9ED7-42554EFBDC62}" v="1" dt="2022-04-18T08:48:46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6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22115-A795-4909-B0EE-1C87808CA218}" type="datetimeFigureOut">
              <a:rPr lang="en-CA" smtClean="0"/>
              <a:t>2022-04-18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7F12A-7A8A-4A88-87AA-A0AD6B27F9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997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0A3EA-5626-4ADF-B569-88F4FB8D608C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9CF7AAC-E8D7-4D63-91E1-492377E07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89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0A3EA-5626-4ADF-B569-88F4FB8D608C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9CF7AAC-E8D7-4D63-91E1-492377E07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086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0A3EA-5626-4ADF-B569-88F4FB8D608C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9CF7AAC-E8D7-4D63-91E1-492377E07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364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0A3EA-5626-4ADF-B569-88F4FB8D608C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9CF7AAC-E8D7-4D63-91E1-492377E07C86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4181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0A3EA-5626-4ADF-B569-88F4FB8D608C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9CF7AAC-E8D7-4D63-91E1-492377E07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673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0A3EA-5626-4ADF-B569-88F4FB8D608C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7AAC-E8D7-4D63-91E1-492377E07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893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0A3EA-5626-4ADF-B569-88F4FB8D608C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7AAC-E8D7-4D63-91E1-492377E07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426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0A3EA-5626-4ADF-B569-88F4FB8D608C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7AAC-E8D7-4D63-91E1-492377E07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965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410A3EA-5626-4ADF-B569-88F4FB8D608C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9CF7AAC-E8D7-4D63-91E1-492377E07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00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0A3EA-5626-4ADF-B569-88F4FB8D608C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7AAC-E8D7-4D63-91E1-492377E07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8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0A3EA-5626-4ADF-B569-88F4FB8D608C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9CF7AAC-E8D7-4D63-91E1-492377E07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68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0A3EA-5626-4ADF-B569-88F4FB8D608C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7AAC-E8D7-4D63-91E1-492377E07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83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0A3EA-5626-4ADF-B569-88F4FB8D608C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7AAC-E8D7-4D63-91E1-492377E07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280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0A3EA-5626-4ADF-B569-88F4FB8D608C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7AAC-E8D7-4D63-91E1-492377E07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65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0A3EA-5626-4ADF-B569-88F4FB8D608C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7AAC-E8D7-4D63-91E1-492377E07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595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0A3EA-5626-4ADF-B569-88F4FB8D608C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7AAC-E8D7-4D63-91E1-492377E07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955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0A3EA-5626-4ADF-B569-88F4FB8D608C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7AAC-E8D7-4D63-91E1-492377E07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361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0A3EA-5626-4ADF-B569-88F4FB8D608C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F7AAC-E8D7-4D63-91E1-492377E07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1230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A4953A-AB52-4393-8197-8C1FE37F2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600" b="1" dirty="0"/>
              <a:t>The Kaggle Dataset Survey – 2017</a:t>
            </a:r>
          </a:p>
        </p:txBody>
      </p:sp>
      <p:pic>
        <p:nvPicPr>
          <p:cNvPr id="3" name="Picture 2" descr="Kaggle - Wikipedia">
            <a:extLst>
              <a:ext uri="{FF2B5EF4-FFF2-40B4-BE49-F238E27FC236}">
                <a16:creationId xmlns:a16="http://schemas.microsoft.com/office/drawing/2014/main" id="{D7DE69E9-84F4-4499-9D26-4E56F30DE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6079" y="2503173"/>
            <a:ext cx="4809490" cy="1851653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84828F-B2EE-4B29-A30C-7D3422055D3B}"/>
              </a:ext>
            </a:extLst>
          </p:cNvPr>
          <p:cNvSpPr txBox="1"/>
          <p:nvPr/>
        </p:nvSpPr>
        <p:spPr>
          <a:xfrm>
            <a:off x="708024" y="5262899"/>
            <a:ext cx="4653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/>
              <a:t>Group 2:</a:t>
            </a:r>
          </a:p>
        </p:txBody>
      </p:sp>
    </p:spTree>
    <p:extLst>
      <p:ext uri="{BB962C8B-B14F-4D97-AF65-F5344CB8AC3E}">
        <p14:creationId xmlns:p14="http://schemas.microsoft.com/office/powerpoint/2010/main" val="2956331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C95CAB-DF47-4C38-B0E9-1E18D6912CE4}"/>
              </a:ext>
            </a:extLst>
          </p:cNvPr>
          <p:cNvSpPr txBox="1"/>
          <p:nvPr/>
        </p:nvSpPr>
        <p:spPr>
          <a:xfrm flipH="1">
            <a:off x="1267690" y="1214812"/>
            <a:ext cx="8801099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/>
              <a:t>Some Highlights: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chemeClr val="tx2">
                    <a:lumMod val="25000"/>
                  </a:schemeClr>
                </a:solidFill>
              </a:rPr>
              <a:t>Operation Research Practitioners </a:t>
            </a:r>
            <a:r>
              <a:rPr lang="en-CA" sz="3200" dirty="0">
                <a:solidFill>
                  <a:schemeClr val="tx1">
                    <a:lumMod val="95000"/>
                  </a:schemeClr>
                </a:solidFill>
              </a:rPr>
              <a:t>are the majority who are highly satisfied with their current job.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CA" sz="3200" dirty="0">
                <a:solidFill>
                  <a:schemeClr val="tx2">
                    <a:lumMod val="25000"/>
                  </a:schemeClr>
                </a:solidFill>
              </a:rPr>
              <a:t>Programmers </a:t>
            </a:r>
            <a:r>
              <a:rPr lang="en-CA" sz="3200" dirty="0">
                <a:solidFill>
                  <a:schemeClr val="tx1">
                    <a:lumMod val="95000"/>
                  </a:schemeClr>
                </a:solidFill>
              </a:rPr>
              <a:t>are the majority who are highly dissatisfied with their current job. </a:t>
            </a:r>
            <a:endParaRPr lang="en-US" sz="3200" dirty="0">
              <a:solidFill>
                <a:schemeClr val="tx2">
                  <a:lumMod val="25000"/>
                </a:schemeClr>
              </a:solidFill>
            </a:endParaRPr>
          </a:p>
          <a:p>
            <a:endParaRPr lang="en-CA" sz="4400" dirty="0"/>
          </a:p>
          <a:p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3476438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4DEBD-934C-49F5-A9C0-1A5EDDF1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 You         </a:t>
            </a:r>
          </a:p>
        </p:txBody>
      </p:sp>
    </p:spTree>
    <p:extLst>
      <p:ext uri="{BB962C8B-B14F-4D97-AF65-F5344CB8AC3E}">
        <p14:creationId xmlns:p14="http://schemas.microsoft.com/office/powerpoint/2010/main" val="2809822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30E88F-F57E-4954-B9C1-2CE99DEB021C}"/>
              </a:ext>
            </a:extLst>
          </p:cNvPr>
          <p:cNvSpPr txBox="1"/>
          <p:nvPr/>
        </p:nvSpPr>
        <p:spPr>
          <a:xfrm>
            <a:off x="1606163" y="1542553"/>
            <a:ext cx="395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ABOUT THE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C6ADC6-85A8-4FD1-8C3B-B200078A0F6F}"/>
              </a:ext>
            </a:extLst>
          </p:cNvPr>
          <p:cNvSpPr txBox="1"/>
          <p:nvPr/>
        </p:nvSpPr>
        <p:spPr>
          <a:xfrm>
            <a:off x="1677724" y="2258170"/>
            <a:ext cx="90137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Kaggle set out to conduct an industry-wide poll in 2017, which was also done in 2018, 2019, 2020, and 2022 to provide a genuinely complete perspective of the state of data science and machine learning. </a:t>
            </a:r>
            <a:r>
              <a:rPr lang="en-US" sz="2000" b="0" i="0" dirty="0">
                <a:effectLst/>
              </a:rPr>
              <a:t>The survey was live from August 7th to August 25</a:t>
            </a:r>
            <a:r>
              <a:rPr lang="en-US" sz="2000" b="0" i="0" baseline="30000" dirty="0">
                <a:effectLst/>
              </a:rPr>
              <a:t>th</a:t>
            </a:r>
            <a:r>
              <a:rPr lang="en-US" sz="2000" b="0" i="0" dirty="0">
                <a:effectLst/>
              </a:rPr>
              <a:t>. This survey received 16,716 usable respondents from 171 countries and territories</a:t>
            </a:r>
            <a:endParaRPr lang="en-IN" sz="2000" dirty="0"/>
          </a:p>
          <a:p>
            <a:endParaRPr lang="en-IN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DD8565-03D7-4AE3-8BF6-BD872A98DEB2}"/>
              </a:ext>
            </a:extLst>
          </p:cNvPr>
          <p:cNvSpPr txBox="1"/>
          <p:nvPr/>
        </p:nvSpPr>
        <p:spPr>
          <a:xfrm>
            <a:off x="1677724" y="3897116"/>
            <a:ext cx="9013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u="sng" dirty="0"/>
              <a:t>https://www.kaggle.com/datasets/kaggle/kaggle-survey-2017</a:t>
            </a:r>
          </a:p>
        </p:txBody>
      </p:sp>
    </p:spTree>
    <p:extLst>
      <p:ext uri="{BB962C8B-B14F-4D97-AF65-F5344CB8AC3E}">
        <p14:creationId xmlns:p14="http://schemas.microsoft.com/office/powerpoint/2010/main" val="1419421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75B920-27AA-4927-B523-CC833DE09C72}"/>
              </a:ext>
            </a:extLst>
          </p:cNvPr>
          <p:cNvSpPr txBox="1"/>
          <p:nvPr/>
        </p:nvSpPr>
        <p:spPr>
          <a:xfrm>
            <a:off x="3355450" y="385241"/>
            <a:ext cx="36416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BC7C13-847A-4578-A1E0-5A399187DC62}"/>
              </a:ext>
            </a:extLst>
          </p:cNvPr>
          <p:cNvSpPr txBox="1"/>
          <p:nvPr/>
        </p:nvSpPr>
        <p:spPr>
          <a:xfrm>
            <a:off x="545144" y="1456988"/>
            <a:ext cx="2091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18B7BE-5EE7-4A5B-B336-F2C91B55E8D1}"/>
              </a:ext>
            </a:extLst>
          </p:cNvPr>
          <p:cNvSpPr txBox="1"/>
          <p:nvPr/>
        </p:nvSpPr>
        <p:spPr>
          <a:xfrm>
            <a:off x="1217992" y="2072693"/>
            <a:ext cx="48005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This project provides details on who works with data, what tools data specialists use, and how widespread machine learning is employed in various businesses.</a:t>
            </a: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04999-E7F3-482E-BDEF-C49CD18756CE}"/>
              </a:ext>
            </a:extLst>
          </p:cNvPr>
          <p:cNvSpPr txBox="1"/>
          <p:nvPr/>
        </p:nvSpPr>
        <p:spPr>
          <a:xfrm>
            <a:off x="9098957" y="1438905"/>
            <a:ext cx="1892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Focus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23551A-2C14-4027-B060-F046BC4C58E6}"/>
              </a:ext>
            </a:extLst>
          </p:cNvPr>
          <p:cNvSpPr txBox="1"/>
          <p:nvPr/>
        </p:nvSpPr>
        <p:spPr>
          <a:xfrm>
            <a:off x="6903917" y="2092459"/>
            <a:ext cx="37171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The respondents in this survey are from the data science community.</a:t>
            </a:r>
            <a:endParaRPr lang="en-IN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E0740B-FEB4-409D-AD6D-5D04ADFB5A7E}"/>
              </a:ext>
            </a:extLst>
          </p:cNvPr>
          <p:cNvSpPr txBox="1"/>
          <p:nvPr/>
        </p:nvSpPr>
        <p:spPr>
          <a:xfrm>
            <a:off x="644055" y="3770147"/>
            <a:ext cx="24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End - Result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F9E896-55B4-4ECD-991E-C1657F4288A2}"/>
              </a:ext>
            </a:extLst>
          </p:cNvPr>
          <p:cNvSpPr txBox="1"/>
          <p:nvPr/>
        </p:nvSpPr>
        <p:spPr>
          <a:xfrm>
            <a:off x="1217992" y="4236496"/>
            <a:ext cx="48780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The numeric and pictorial representation who works with data, what's going on with machine learning in different industries, and how new data scientists can break into the field.</a:t>
            </a:r>
            <a:endParaRPr lang="en-IN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C2960A-5078-4D9E-8526-3A1FCA45CF02}"/>
              </a:ext>
            </a:extLst>
          </p:cNvPr>
          <p:cNvSpPr txBox="1"/>
          <p:nvPr/>
        </p:nvSpPr>
        <p:spPr>
          <a:xfrm>
            <a:off x="9756795" y="3654032"/>
            <a:ext cx="24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Findings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AE9909-0DD1-461E-B50D-96CADC8C01A7}"/>
              </a:ext>
            </a:extLst>
          </p:cNvPr>
          <p:cNvSpPr txBox="1"/>
          <p:nvPr/>
        </p:nvSpPr>
        <p:spPr>
          <a:xfrm>
            <a:off x="6808282" y="4218766"/>
            <a:ext cx="45813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It provides a general overview of the industry, but it also captivates our interest in learning more about the numerous communities represented in the research. ​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70681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C56FCE19-3103-4473-A92E-E38D00FCD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909C556-FC01-4870-ABC0-8D5C17BD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C6DB8A24-0DF2-4AB3-9191-C02AB6937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924F406-F250-4FCF-A28E-52F364A5A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B988D63-FA8B-436C-902E-E5005BC0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2FD177FB-983E-4035-8B7A-655342A7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9596D9C3-C0FC-4500-A696-55B9F77BB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42FD0B07-0310-04A6-566D-1118563E6D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715" r="26208" b="-2"/>
          <a:stretch/>
        </p:blipFill>
        <p:spPr>
          <a:xfrm>
            <a:off x="7547810" y="10"/>
            <a:ext cx="464101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C493E730-2044-49B5-A022-B8D6F3593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96704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D7980D-CC2E-4DA9-A19C-DB8657EDD04A}"/>
              </a:ext>
            </a:extLst>
          </p:cNvPr>
          <p:cNvSpPr txBox="1"/>
          <p:nvPr/>
        </p:nvSpPr>
        <p:spPr>
          <a:xfrm>
            <a:off x="680321" y="753228"/>
            <a:ext cx="708755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>
                <a:latin typeface="+mj-lt"/>
                <a:ea typeface="+mj-ea"/>
                <a:cs typeface="+mj-cs"/>
              </a:rPr>
              <a:t>WHY THIS DATA ?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78976801-4346-4636-BA62-265C81DFE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C9C803-AA55-47B0-A0CA-E53DA9E16C33}"/>
              </a:ext>
            </a:extLst>
          </p:cNvPr>
          <p:cNvSpPr txBox="1"/>
          <p:nvPr/>
        </p:nvSpPr>
        <p:spPr>
          <a:xfrm>
            <a:off x="680321" y="2336873"/>
            <a:ext cx="642321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To get an understanding of data science and machine learning's current state. We'd like to investigate the impact, priorities, and concerns of a specific group of data science and machine learning experts. </a:t>
            </a:r>
          </a:p>
        </p:txBody>
      </p:sp>
    </p:spTree>
    <p:extLst>
      <p:ext uri="{BB962C8B-B14F-4D97-AF65-F5344CB8AC3E}">
        <p14:creationId xmlns:p14="http://schemas.microsoft.com/office/powerpoint/2010/main" val="1184534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AE1714-D87F-4E62-B6CF-C5091F5EA1A7}"/>
              </a:ext>
            </a:extLst>
          </p:cNvPr>
          <p:cNvSpPr txBox="1"/>
          <p:nvPr/>
        </p:nvSpPr>
        <p:spPr>
          <a:xfrm>
            <a:off x="3140765" y="874643"/>
            <a:ext cx="5637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DATA   FORMAT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D5F067-A13A-4C3E-B015-943878EF7CA9}"/>
              </a:ext>
            </a:extLst>
          </p:cNvPr>
          <p:cNvSpPr txBox="1"/>
          <p:nvPr/>
        </p:nvSpPr>
        <p:spPr>
          <a:xfrm>
            <a:off x="1137037" y="2512611"/>
            <a:ext cx="92019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*The data was in a columnar format, which made visualization difficult, and there were also a lot of null values in the dataset.</a:t>
            </a:r>
          </a:p>
          <a:p>
            <a:pPr algn="just"/>
            <a:r>
              <a:rPr lang="en-US" sz="2800" dirty="0"/>
              <a:t>*Grouping of data was made for age and gender for easier analysis.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26441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6F92DC-0DDB-487B-B605-99628166D941}"/>
              </a:ext>
            </a:extLst>
          </p:cNvPr>
          <p:cNvSpPr txBox="1"/>
          <p:nvPr/>
        </p:nvSpPr>
        <p:spPr>
          <a:xfrm>
            <a:off x="278296" y="838374"/>
            <a:ext cx="10249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/>
              <a:t>Fun Facts Of Our Story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43B87-223A-4C9E-86E1-7CA2D0299177}"/>
              </a:ext>
            </a:extLst>
          </p:cNvPr>
          <p:cNvSpPr txBox="1"/>
          <p:nvPr/>
        </p:nvSpPr>
        <p:spPr>
          <a:xfrm>
            <a:off x="389614" y="2194560"/>
            <a:ext cx="10082254" cy="4127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dirty="0"/>
              <a:t>The highest number of users around the world are from United States.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dirty="0"/>
              <a:t>Males have shown more interest as compared to the females, around 84.74% of males have stated that Kaggle is important for learning purpose.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dirty="0"/>
              <a:t>Most of the users of Kaggle are Data Scientist 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dirty="0"/>
              <a:t>The sectors like Technology and Academic make the highest use of Data Visualizations in their analysis.  </a:t>
            </a:r>
          </a:p>
        </p:txBody>
      </p:sp>
    </p:spTree>
    <p:extLst>
      <p:ext uri="{BB962C8B-B14F-4D97-AF65-F5344CB8AC3E}">
        <p14:creationId xmlns:p14="http://schemas.microsoft.com/office/powerpoint/2010/main" val="3021618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F16C0D-C8C2-4C66-8609-14440C093D9D}"/>
              </a:ext>
            </a:extLst>
          </p:cNvPr>
          <p:cNvSpPr txBox="1"/>
          <p:nvPr/>
        </p:nvSpPr>
        <p:spPr>
          <a:xfrm>
            <a:off x="373711" y="803081"/>
            <a:ext cx="10137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/>
              <a:t>Fun Facts Of Our Story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C523B6-FF0F-4B86-96E9-4D750CA98B13}"/>
              </a:ext>
            </a:extLst>
          </p:cNvPr>
          <p:cNvSpPr txBox="1"/>
          <p:nvPr/>
        </p:nvSpPr>
        <p:spPr>
          <a:xfrm>
            <a:off x="429370" y="2297928"/>
            <a:ext cx="10193573" cy="4127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dirty="0"/>
              <a:t>Moreover, in the education section it is interesting to see that the users have Master degree, while very few have not completed their formal education 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</a:rPr>
              <a:t>Median Salary for all the Job titles lie between the range 60k to 120k.</a:t>
            </a:r>
            <a:endParaRPr lang="en-IN" dirty="0"/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dirty="0"/>
              <a:t>Python and R  are the programming languages which has been used most by the Kaggle users.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dirty="0"/>
              <a:t>Furthermore, 25.31% of people have an experience of 1 to 2 years in writing the code to analyse the data.</a:t>
            </a:r>
          </a:p>
        </p:txBody>
      </p:sp>
    </p:spTree>
    <p:extLst>
      <p:ext uri="{BB962C8B-B14F-4D97-AF65-F5344CB8AC3E}">
        <p14:creationId xmlns:p14="http://schemas.microsoft.com/office/powerpoint/2010/main" val="3252683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855C12-01F5-491C-8527-51FC1CFD6E7E}"/>
              </a:ext>
            </a:extLst>
          </p:cNvPr>
          <p:cNvSpPr txBox="1"/>
          <p:nvPr/>
        </p:nvSpPr>
        <p:spPr>
          <a:xfrm>
            <a:off x="333955" y="890546"/>
            <a:ext cx="10201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/>
              <a:t>Fun Facts Of Our Story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C28422-5AAB-4B6A-9FA0-30F652900161}"/>
              </a:ext>
            </a:extLst>
          </p:cNvPr>
          <p:cNvSpPr txBox="1"/>
          <p:nvPr/>
        </p:nvSpPr>
        <p:spPr>
          <a:xfrm>
            <a:off x="453224" y="2075290"/>
            <a:ext cx="10082254" cy="4127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dirty="0"/>
              <a:t>Most of the users</a:t>
            </a:r>
            <a:r>
              <a:rPr lang="en-US" dirty="0"/>
              <a:t> understand the mathematics behind the algorithms they use at work </a:t>
            </a:r>
            <a:r>
              <a:rPr lang="en-US" dirty="0" err="1"/>
              <a:t>upto</a:t>
            </a:r>
            <a:r>
              <a:rPr lang="en-US" dirty="0"/>
              <a:t> the extend of explaining it to someone with no technical knowledge.</a:t>
            </a:r>
            <a:endParaRPr lang="en-IN" dirty="0"/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dirty="0"/>
              <a:t>Developed Countries like United States and United Kingdom and the developing Countries like India have companies which has spent around 3 to 5 years in the field of ML which is the highest in compared to other countries.</a:t>
            </a:r>
          </a:p>
          <a:p>
            <a:pPr algn="just">
              <a:lnSpc>
                <a:spcPct val="2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3788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31F954-4443-47D3-95FF-58E6E9590C6B}"/>
              </a:ext>
            </a:extLst>
          </p:cNvPr>
          <p:cNvSpPr txBox="1"/>
          <p:nvPr/>
        </p:nvSpPr>
        <p:spPr>
          <a:xfrm>
            <a:off x="856441" y="538872"/>
            <a:ext cx="11003281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/>
              <a:t>Some Highlights:</a:t>
            </a:r>
            <a:endParaRPr lang="en-IN" sz="1600" b="1" dirty="0"/>
          </a:p>
          <a:p>
            <a:endParaRPr lang="en-IN" b="1" dirty="0"/>
          </a:p>
          <a:p>
            <a:r>
              <a:rPr lang="en-US" sz="6600" dirty="0">
                <a:solidFill>
                  <a:schemeClr val="tx2">
                    <a:lumMod val="25000"/>
                  </a:schemeClr>
                </a:solidFill>
              </a:rPr>
              <a:t>2</a:t>
            </a:r>
            <a:r>
              <a:rPr lang="en-US" sz="6600" noProof="0" dirty="0">
                <a:solidFill>
                  <a:schemeClr val="tx2">
                    <a:lumMod val="25000"/>
                  </a:schemeClr>
                </a:solidFill>
              </a:rPr>
              <a:t>0% </a:t>
            </a:r>
            <a:r>
              <a:rPr lang="en-US" sz="3600" noProof="0" dirty="0"/>
              <a:t>increase of salary  for most of the Data Scientists</a:t>
            </a:r>
          </a:p>
          <a:p>
            <a:r>
              <a:rPr lang="en-IN" sz="6600" dirty="0">
                <a:solidFill>
                  <a:schemeClr val="tx2">
                    <a:lumMod val="25000"/>
                  </a:schemeClr>
                </a:solidFill>
              </a:rPr>
              <a:t>25.42% </a:t>
            </a:r>
            <a:r>
              <a:rPr lang="en-IN" sz="3600" dirty="0"/>
              <a:t>of </a:t>
            </a:r>
            <a:r>
              <a:rPr lang="en-US" sz="3600" dirty="0">
                <a:effectLst/>
                <a:latin typeface="Tableau Light"/>
              </a:rPr>
              <a:t>organization been utilizing advanced analytics/data science for 3 to 5 Years</a:t>
            </a:r>
            <a:endParaRPr lang="en-IN" sz="3600" dirty="0"/>
          </a:p>
          <a:p>
            <a:r>
              <a:rPr lang="en-IN" sz="6600" dirty="0">
                <a:solidFill>
                  <a:schemeClr val="tx2">
                    <a:lumMod val="25000"/>
                  </a:schemeClr>
                </a:solidFill>
              </a:rPr>
              <a:t>48.69% </a:t>
            </a:r>
            <a:r>
              <a:rPr lang="en-IN" sz="3200" dirty="0"/>
              <a:t>of users </a:t>
            </a:r>
            <a:r>
              <a:rPr lang="en-US" sz="3200" dirty="0"/>
              <a:t>are you most excited about learning Deep Learning Method in the next years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57371258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277</TotalTime>
  <Words>586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Tableau Light</vt:lpstr>
      <vt:lpstr>Trebuchet MS</vt:lpstr>
      <vt:lpstr>Berlin</vt:lpstr>
      <vt:lpstr>The Kaggle Dataset Survey – 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Kaggle Dataset Survey - 2017</dc:title>
  <dc:creator>Parth Brahmbhatt</dc:creator>
  <cp:lastModifiedBy>Akshitha Steefal Fernandes</cp:lastModifiedBy>
  <cp:revision>5</cp:revision>
  <dcterms:created xsi:type="dcterms:W3CDTF">2022-04-17T18:16:34Z</dcterms:created>
  <dcterms:modified xsi:type="dcterms:W3CDTF">2022-04-18T08:49:36Z</dcterms:modified>
</cp:coreProperties>
</file>