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70" r:id="rId5"/>
    <p:sldId id="261" r:id="rId6"/>
    <p:sldId id="271" r:id="rId7"/>
    <p:sldId id="272" r:id="rId8"/>
    <p:sldId id="259" r:id="rId9"/>
    <p:sldId id="260" r:id="rId10"/>
    <p:sldId id="263" r:id="rId11"/>
    <p:sldId id="266" r:id="rId12"/>
    <p:sldId id="267"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2" d="100"/>
          <a:sy n="62" d="100"/>
        </p:scale>
        <p:origin x="-1488" y="-6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B5BF667-1173-43A1-97B9-96D6F1FC4D32}" type="datetimeFigureOut">
              <a:rPr lang="en-IN" smtClean="0"/>
              <a:t>28-11-2022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96515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21618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206162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C94B4-0D5A-4ED3-A4A3-0A6B82EFB1C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58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406247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BF667-1173-43A1-97B9-96D6F1FC4D32}"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285900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BF667-1173-43A1-97B9-96D6F1FC4D32}"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2394928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BF667-1173-43A1-97B9-96D6F1FC4D32}"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84389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B5BF667-1173-43A1-97B9-96D6F1FC4D32}" type="datetimeFigureOut">
              <a:rPr lang="en-IN" smtClean="0"/>
              <a:t>28-11-2022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76157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BF667-1173-43A1-97B9-96D6F1FC4D32}"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54217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B5BF667-1173-43A1-97B9-96D6F1FC4D32}" type="datetimeFigureOut">
              <a:rPr lang="en-IN" smtClean="0"/>
              <a:t>28-11-2022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130895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45663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5BF667-1173-43A1-97B9-96D6F1FC4D32}"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371881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5BF667-1173-43A1-97B9-96D6F1FC4D32}"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32655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BF667-1173-43A1-97B9-96D6F1FC4D32}"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372016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428450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BF667-1173-43A1-97B9-96D6F1FC4D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C94B4-0D5A-4ED3-A4A3-0A6B82EFB1C5}" type="slidenum">
              <a:rPr lang="en-IN" smtClean="0"/>
              <a:t>‹#›</a:t>
            </a:fld>
            <a:endParaRPr lang="en-IN"/>
          </a:p>
        </p:txBody>
      </p:sp>
    </p:spTree>
    <p:extLst>
      <p:ext uri="{BB962C8B-B14F-4D97-AF65-F5344CB8AC3E}">
        <p14:creationId xmlns:p14="http://schemas.microsoft.com/office/powerpoint/2010/main" val="104868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5BF667-1173-43A1-97B9-96D6F1FC4D32}" type="datetimeFigureOut">
              <a:rPr lang="en-IN" smtClean="0"/>
              <a:t>28-11-2022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AC94B4-0D5A-4ED3-A4A3-0A6B82EFB1C5}" type="slidenum">
              <a:rPr lang="en-IN" smtClean="0"/>
              <a:t>‹#›</a:t>
            </a:fld>
            <a:endParaRPr lang="en-IN"/>
          </a:p>
        </p:txBody>
      </p:sp>
    </p:spTree>
    <p:extLst>
      <p:ext uri="{BB962C8B-B14F-4D97-AF65-F5344CB8AC3E}">
        <p14:creationId xmlns:p14="http://schemas.microsoft.com/office/powerpoint/2010/main" val="1932596427"/>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4D467-85E4-3DB1-CB81-769E6919BB33}"/>
              </a:ext>
            </a:extLst>
          </p:cNvPr>
          <p:cNvSpPr>
            <a:spLocks noGrp="1"/>
          </p:cNvSpPr>
          <p:nvPr>
            <p:ph type="ctrTitle"/>
          </p:nvPr>
        </p:nvSpPr>
        <p:spPr/>
        <p:txBody>
          <a:bodyPr/>
          <a:lstStyle/>
          <a:p>
            <a:r>
              <a:rPr lang="en-US" dirty="0"/>
              <a:t>E-Commerce Website</a:t>
            </a:r>
            <a:endParaRPr lang="en-IN" dirty="0"/>
          </a:p>
        </p:txBody>
      </p:sp>
      <p:sp>
        <p:nvSpPr>
          <p:cNvPr id="3" name="Subtitle 2">
            <a:extLst>
              <a:ext uri="{FF2B5EF4-FFF2-40B4-BE49-F238E27FC236}">
                <a16:creationId xmlns:a16="http://schemas.microsoft.com/office/drawing/2014/main" xmlns="" id="{C71B404C-CF32-F165-8AD6-69601524FD67}"/>
              </a:ext>
            </a:extLst>
          </p:cNvPr>
          <p:cNvSpPr>
            <a:spLocks noGrp="1"/>
          </p:cNvSpPr>
          <p:nvPr>
            <p:ph type="subTitle" idx="1"/>
          </p:nvPr>
        </p:nvSpPr>
        <p:spPr>
          <a:xfrm>
            <a:off x="8431823" y="5894003"/>
            <a:ext cx="4353536" cy="861420"/>
          </a:xfrm>
        </p:spPr>
        <p:txBody>
          <a:bodyPr>
            <a:normAutofit fontScale="77500" lnSpcReduction="20000"/>
          </a:bodyPr>
          <a:lstStyle/>
          <a:p>
            <a:r>
              <a:rPr lang="en-US" dirty="0"/>
              <a:t>Prepared by:</a:t>
            </a:r>
          </a:p>
          <a:p>
            <a:r>
              <a:rPr lang="en-US" dirty="0" err="1"/>
              <a:t>Gracy</a:t>
            </a:r>
            <a:r>
              <a:rPr lang="en-US" dirty="0"/>
              <a:t> </a:t>
            </a:r>
            <a:r>
              <a:rPr lang="en-US" dirty="0" err="1"/>
              <a:t>patel</a:t>
            </a:r>
            <a:r>
              <a:rPr lang="en-US" dirty="0"/>
              <a:t>  19012021052 IT</a:t>
            </a:r>
          </a:p>
          <a:p>
            <a:r>
              <a:rPr lang="en-US" dirty="0" err="1"/>
              <a:t>Hirva</a:t>
            </a:r>
            <a:r>
              <a:rPr lang="en-US" dirty="0"/>
              <a:t> </a:t>
            </a:r>
            <a:r>
              <a:rPr lang="en-US" dirty="0" err="1"/>
              <a:t>khunt</a:t>
            </a:r>
            <a:r>
              <a:rPr lang="en-US" dirty="0"/>
              <a:t>  19012011019 CE </a:t>
            </a:r>
            <a:endParaRPr lang="en-IN" dirty="0"/>
          </a:p>
        </p:txBody>
      </p:sp>
      <p:pic>
        <p:nvPicPr>
          <p:cNvPr id="4" name="Picture 2" descr="The Ganpat Univercity. - U.V. PATEL COLLEGE OF ENGINEERING - MEHSANA  Consumer Review - MouthShut.com">
            <a:extLst>
              <a:ext uri="{FF2B5EF4-FFF2-40B4-BE49-F238E27FC236}">
                <a16:creationId xmlns:a16="http://schemas.microsoft.com/office/drawing/2014/main" xmlns="" id="{72750264-E2DB-7672-B475-BF6AA6436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0"/>
            <a:ext cx="2857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5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0DC27-2379-5F0F-CCE5-DD7FFF47282E}"/>
              </a:ext>
            </a:extLst>
          </p:cNvPr>
          <p:cNvSpPr>
            <a:spLocks noGrp="1"/>
          </p:cNvSpPr>
          <p:nvPr>
            <p:ph type="title"/>
          </p:nvPr>
        </p:nvSpPr>
        <p:spPr/>
        <p:txBody>
          <a:bodyPr/>
          <a:lstStyle/>
          <a:p>
            <a:r>
              <a:rPr lang="en-US" dirty="0"/>
              <a:t>System Modules</a:t>
            </a:r>
            <a:endParaRPr lang="en-IN" dirty="0"/>
          </a:p>
        </p:txBody>
      </p:sp>
      <p:sp>
        <p:nvSpPr>
          <p:cNvPr id="3" name="Content Placeholder 2">
            <a:extLst>
              <a:ext uri="{FF2B5EF4-FFF2-40B4-BE49-F238E27FC236}">
                <a16:creationId xmlns:a16="http://schemas.microsoft.com/office/drawing/2014/main" xmlns="" id="{5D931A4B-C91E-5DFE-BDA6-7C815ED30599}"/>
              </a:ext>
            </a:extLst>
          </p:cNvPr>
          <p:cNvSpPr>
            <a:spLocks noGrp="1"/>
          </p:cNvSpPr>
          <p:nvPr>
            <p:ph idx="1"/>
          </p:nvPr>
        </p:nvSpPr>
        <p:spPr/>
        <p:txBody>
          <a:bodyPr/>
          <a:lstStyle/>
          <a:p>
            <a:pPr marL="0" indent="0">
              <a:buNone/>
            </a:pPr>
            <a:endParaRPr lang="en-IN" sz="2000" dirty="0"/>
          </a:p>
          <a:p>
            <a:endParaRPr lang="en-IN" dirty="0"/>
          </a:p>
        </p:txBody>
      </p:sp>
      <p:graphicFrame>
        <p:nvGraphicFramePr>
          <p:cNvPr id="4" name="Table 3">
            <a:extLst>
              <a:ext uri="{FF2B5EF4-FFF2-40B4-BE49-F238E27FC236}">
                <a16:creationId xmlns:a16="http://schemas.microsoft.com/office/drawing/2014/main" xmlns="" id="{BE4FECB1-BFAF-66DC-BEDE-6116B7B6A69E}"/>
              </a:ext>
            </a:extLst>
          </p:cNvPr>
          <p:cNvGraphicFramePr>
            <a:graphicFrameLocks noGrp="1"/>
          </p:cNvGraphicFramePr>
          <p:nvPr>
            <p:extLst>
              <p:ext uri="{D42A27DB-BD31-4B8C-83A1-F6EECF244321}">
                <p14:modId xmlns:p14="http://schemas.microsoft.com/office/powerpoint/2010/main" val="3453773770"/>
              </p:ext>
            </p:extLst>
          </p:nvPr>
        </p:nvGraphicFramePr>
        <p:xfrm>
          <a:off x="2869324" y="2033068"/>
          <a:ext cx="5360276" cy="3439786"/>
        </p:xfrm>
        <a:graphic>
          <a:graphicData uri="http://schemas.openxmlformats.org/drawingml/2006/table">
            <a:tbl>
              <a:tblPr firstRow="1" firstCol="1" bandRow="1">
                <a:tableStyleId>{5C22544A-7EE6-4342-B048-85BDC9FD1C3A}</a:tableStyleId>
              </a:tblPr>
              <a:tblGrid>
                <a:gridCol w="1804851">
                  <a:extLst>
                    <a:ext uri="{9D8B030D-6E8A-4147-A177-3AD203B41FA5}">
                      <a16:colId xmlns:a16="http://schemas.microsoft.com/office/drawing/2014/main" xmlns="" val="3829922037"/>
                    </a:ext>
                  </a:extLst>
                </a:gridCol>
                <a:gridCol w="1804851">
                  <a:extLst>
                    <a:ext uri="{9D8B030D-6E8A-4147-A177-3AD203B41FA5}">
                      <a16:colId xmlns:a16="http://schemas.microsoft.com/office/drawing/2014/main" xmlns="" val="3681372755"/>
                    </a:ext>
                  </a:extLst>
                </a:gridCol>
                <a:gridCol w="1750574">
                  <a:extLst>
                    <a:ext uri="{9D8B030D-6E8A-4147-A177-3AD203B41FA5}">
                      <a16:colId xmlns:a16="http://schemas.microsoft.com/office/drawing/2014/main" xmlns="" val="234947544"/>
                    </a:ext>
                  </a:extLst>
                </a:gridCol>
              </a:tblGrid>
              <a:tr h="484018">
                <a:tc>
                  <a:txBody>
                    <a:bodyPr/>
                    <a:lstStyle/>
                    <a:p>
                      <a:pPr algn="ctr">
                        <a:lnSpc>
                          <a:spcPct val="107000"/>
                        </a:lnSpc>
                        <a:spcAft>
                          <a:spcPts val="800"/>
                        </a:spcAft>
                      </a:pPr>
                      <a:r>
                        <a:rPr lang="en-IN" sz="1600" dirty="0">
                          <a:effectLst/>
                        </a:rPr>
                        <a:t>Admin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gn="ctr">
                        <a:lnSpc>
                          <a:spcPct val="107000"/>
                        </a:lnSpc>
                        <a:spcAft>
                          <a:spcPts val="800"/>
                        </a:spcAft>
                      </a:pPr>
                      <a:r>
                        <a:rPr lang="en-IN" sz="1600">
                          <a:effectLst/>
                        </a:rPr>
                        <a:t>Seller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gn="ctr">
                        <a:lnSpc>
                          <a:spcPct val="107000"/>
                        </a:lnSpc>
                        <a:spcAft>
                          <a:spcPts val="800"/>
                        </a:spcAft>
                      </a:pPr>
                      <a:r>
                        <a:rPr lang="en-IN" sz="1600">
                          <a:effectLst/>
                        </a:rPr>
                        <a:t>Customer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1478991556"/>
                  </a:ext>
                </a:extLst>
              </a:tr>
              <a:tr h="240570">
                <a:tc>
                  <a:txBody>
                    <a:bodyPr/>
                    <a:lstStyle/>
                    <a:p>
                      <a:pPr>
                        <a:lnSpc>
                          <a:spcPct val="107000"/>
                        </a:lnSpc>
                        <a:spcAft>
                          <a:spcPts val="800"/>
                        </a:spcAft>
                      </a:pPr>
                      <a:r>
                        <a:rPr lang="en-IN" sz="1300" dirty="0">
                          <a:effectLst/>
                        </a:rPr>
                        <a:t>Login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Login/Sign Up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Login/Sign Up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1424587328"/>
                  </a:ext>
                </a:extLst>
              </a:tr>
              <a:tr h="240570">
                <a:tc>
                  <a:txBody>
                    <a:bodyPr/>
                    <a:lstStyle/>
                    <a:p>
                      <a:pPr>
                        <a:lnSpc>
                          <a:spcPct val="107000"/>
                        </a:lnSpc>
                        <a:spcAft>
                          <a:spcPts val="800"/>
                        </a:spcAft>
                      </a:pPr>
                      <a:r>
                        <a:rPr lang="en-IN" sz="1300" dirty="0">
                          <a:effectLst/>
                        </a:rPr>
                        <a:t>Add seller or customer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4075376140"/>
                  </a:ext>
                </a:extLst>
              </a:tr>
              <a:tr h="404653">
                <a:tc>
                  <a:txBody>
                    <a:bodyPr/>
                    <a:lstStyle/>
                    <a:p>
                      <a:pPr>
                        <a:lnSpc>
                          <a:spcPct val="107000"/>
                        </a:lnSpc>
                        <a:spcAft>
                          <a:spcPts val="800"/>
                        </a:spcAft>
                      </a:pPr>
                      <a:r>
                        <a:rPr lang="en-IN" sz="1300" dirty="0">
                          <a:effectLst/>
                        </a:rPr>
                        <a:t>remove seller or customer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661718994"/>
                  </a:ext>
                </a:extLst>
              </a:tr>
              <a:tr h="404653">
                <a:tc>
                  <a:txBody>
                    <a:bodyPr/>
                    <a:lstStyle/>
                    <a:p>
                      <a:pPr>
                        <a:lnSpc>
                          <a:spcPct val="107000"/>
                        </a:lnSpc>
                        <a:spcAft>
                          <a:spcPts val="800"/>
                        </a:spcAft>
                      </a:pPr>
                      <a:r>
                        <a:rPr lang="en-IN" sz="1300">
                          <a:effectLst/>
                        </a:rPr>
                        <a:t>Restrict seller or customer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dirty="0">
                          <a:effectLst/>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2580970098"/>
                  </a:ext>
                </a:extLst>
              </a:tr>
              <a:tr h="240570">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Add products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3842639315"/>
                  </a:ext>
                </a:extLst>
              </a:tr>
              <a:tr h="240570">
                <a:tc>
                  <a:txBody>
                    <a:bodyPr/>
                    <a:lstStyle/>
                    <a:p>
                      <a:pPr>
                        <a:lnSpc>
                          <a:spcPct val="107000"/>
                        </a:lnSpc>
                        <a:spcAft>
                          <a:spcPts val="800"/>
                        </a:spcAft>
                      </a:pPr>
                      <a:r>
                        <a:rPr lang="en-IN" sz="1300">
                          <a:effectLst/>
                        </a:rPr>
                        <a:t>Delete products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2041185713"/>
                  </a:ext>
                </a:extLst>
              </a:tr>
              <a:tr h="240570">
                <a:tc>
                  <a:txBody>
                    <a:bodyPr/>
                    <a:lstStyle/>
                    <a:p>
                      <a:pPr>
                        <a:lnSpc>
                          <a:spcPct val="107000"/>
                        </a:lnSpc>
                        <a:spcAft>
                          <a:spcPts val="800"/>
                        </a:spcAft>
                      </a:pPr>
                      <a:r>
                        <a:rPr lang="en-IN" sz="1300">
                          <a:effectLst/>
                        </a:rPr>
                        <a:t>View products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View products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View products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4232782162"/>
                  </a:ext>
                </a:extLst>
              </a:tr>
              <a:tr h="240570">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Purchase product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2943164687"/>
                  </a:ext>
                </a:extLst>
              </a:tr>
              <a:tr h="240570">
                <a:tc>
                  <a:txBody>
                    <a:bodyPr/>
                    <a:lstStyle/>
                    <a:p>
                      <a:pPr>
                        <a:lnSpc>
                          <a:spcPct val="107000"/>
                        </a:lnSpc>
                        <a:spcAft>
                          <a:spcPts val="800"/>
                        </a:spcAft>
                      </a:pPr>
                      <a:r>
                        <a:rPr lang="en-IN" sz="1300" dirty="0">
                          <a:effectLst/>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dirty="0">
                          <a:effectLst/>
                        </a:rPr>
                        <a:t>Bill payment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3478955060"/>
                  </a:ext>
                </a:extLst>
              </a:tr>
              <a:tr h="240570">
                <a:tc>
                  <a:txBody>
                    <a:bodyPr/>
                    <a:lstStyle/>
                    <a:p>
                      <a:pPr>
                        <a:lnSpc>
                          <a:spcPct val="107000"/>
                        </a:lnSpc>
                        <a:spcAft>
                          <a:spcPts val="800"/>
                        </a:spcAft>
                      </a:pPr>
                      <a:r>
                        <a:rPr lang="en-IN" sz="1300" dirty="0">
                          <a:effectLst/>
                        </a:rPr>
                        <a:t>Sign Out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a:effectLst/>
                        </a:rPr>
                        <a:t>Sign out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tc>
                  <a:txBody>
                    <a:bodyPr/>
                    <a:lstStyle/>
                    <a:p>
                      <a:pPr>
                        <a:lnSpc>
                          <a:spcPct val="107000"/>
                        </a:lnSpc>
                        <a:spcAft>
                          <a:spcPts val="800"/>
                        </a:spcAft>
                      </a:pPr>
                      <a:r>
                        <a:rPr lang="en-IN" sz="1300" dirty="0">
                          <a:effectLst/>
                        </a:rPr>
                        <a:t>Sign out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57" marR="62157" marT="0" marB="0"/>
                </a:tc>
                <a:extLst>
                  <a:ext uri="{0D108BD9-81ED-4DB2-BD59-A6C34878D82A}">
                    <a16:rowId xmlns:a16="http://schemas.microsoft.com/office/drawing/2014/main" xmlns="" val="391287778"/>
                  </a:ext>
                </a:extLst>
              </a:tr>
            </a:tbl>
          </a:graphicData>
        </a:graphic>
      </p:graphicFrame>
      <p:sp>
        <p:nvSpPr>
          <p:cNvPr id="5" name="Rectangle 1">
            <a:extLst>
              <a:ext uri="{FF2B5EF4-FFF2-40B4-BE49-F238E27FC236}">
                <a16:creationId xmlns:a16="http://schemas.microsoft.com/office/drawing/2014/main" xmlns="" id="{2E5F0AC8-15BE-4B59-84BB-5F9DA04F9451}"/>
              </a:ext>
            </a:extLst>
          </p:cNvPr>
          <p:cNvSpPr>
            <a:spLocks noChangeArrowheads="1"/>
          </p:cNvSpPr>
          <p:nvPr/>
        </p:nvSpPr>
        <p:spPr bwMode="auto">
          <a:xfrm>
            <a:off x="2868613" y="2033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7498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B4B58-6796-A470-4D44-9A430CC4F77E}"/>
              </a:ext>
            </a:extLst>
          </p:cNvPr>
          <p:cNvSpPr>
            <a:spLocks noGrp="1"/>
          </p:cNvSpPr>
          <p:nvPr>
            <p:ph type="title"/>
          </p:nvPr>
        </p:nvSpPr>
        <p:spPr/>
        <p:txBody>
          <a:bodyPr/>
          <a:lstStyle/>
          <a:p>
            <a:r>
              <a:rPr lang="en-IN" dirty="0"/>
              <a:t>Admin Module</a:t>
            </a:r>
          </a:p>
        </p:txBody>
      </p:sp>
      <p:pic>
        <p:nvPicPr>
          <p:cNvPr id="7" name="Content Placeholder 6">
            <a:extLst>
              <a:ext uri="{FF2B5EF4-FFF2-40B4-BE49-F238E27FC236}">
                <a16:creationId xmlns:a16="http://schemas.microsoft.com/office/drawing/2014/main" xmlns="" id="{396F782A-5293-2E5B-C0A9-375D89491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5837" y="2193925"/>
            <a:ext cx="7460326" cy="4024313"/>
          </a:xfrm>
        </p:spPr>
      </p:pic>
    </p:spTree>
    <p:extLst>
      <p:ext uri="{BB962C8B-B14F-4D97-AF65-F5344CB8AC3E}">
        <p14:creationId xmlns:p14="http://schemas.microsoft.com/office/powerpoint/2010/main" val="6755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96AE2-C190-FA35-E108-9BDB94131871}"/>
              </a:ext>
            </a:extLst>
          </p:cNvPr>
          <p:cNvSpPr>
            <a:spLocks noGrp="1"/>
          </p:cNvSpPr>
          <p:nvPr>
            <p:ph type="title"/>
          </p:nvPr>
        </p:nvSpPr>
        <p:spPr/>
        <p:txBody>
          <a:bodyPr/>
          <a:lstStyle/>
          <a:p>
            <a:r>
              <a:rPr lang="en-IN" dirty="0"/>
              <a:t>Seller Module</a:t>
            </a:r>
          </a:p>
        </p:txBody>
      </p:sp>
      <p:pic>
        <p:nvPicPr>
          <p:cNvPr id="7" name="Content Placeholder 6">
            <a:extLst>
              <a:ext uri="{FF2B5EF4-FFF2-40B4-BE49-F238E27FC236}">
                <a16:creationId xmlns:a16="http://schemas.microsoft.com/office/drawing/2014/main" xmlns="" id="{AA6348B6-EFB9-7CD2-566B-5EC1EBD2C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399" y="2193925"/>
            <a:ext cx="7513202" cy="4024313"/>
          </a:xfrm>
        </p:spPr>
      </p:pic>
    </p:spTree>
    <p:extLst>
      <p:ext uri="{BB962C8B-B14F-4D97-AF65-F5344CB8AC3E}">
        <p14:creationId xmlns:p14="http://schemas.microsoft.com/office/powerpoint/2010/main" val="179885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028EA-FC7D-DF85-F948-47E859E515F9}"/>
              </a:ext>
            </a:extLst>
          </p:cNvPr>
          <p:cNvSpPr>
            <a:spLocks noGrp="1"/>
          </p:cNvSpPr>
          <p:nvPr>
            <p:ph type="title"/>
          </p:nvPr>
        </p:nvSpPr>
        <p:spPr/>
        <p:txBody>
          <a:bodyPr/>
          <a:lstStyle/>
          <a:p>
            <a:r>
              <a:rPr lang="en-IN" dirty="0"/>
              <a:t>Customer Module</a:t>
            </a:r>
          </a:p>
        </p:txBody>
      </p:sp>
      <p:pic>
        <p:nvPicPr>
          <p:cNvPr id="7" name="Content Placeholder 6">
            <a:extLst>
              <a:ext uri="{FF2B5EF4-FFF2-40B4-BE49-F238E27FC236}">
                <a16:creationId xmlns:a16="http://schemas.microsoft.com/office/drawing/2014/main" xmlns="" id="{1CFC672A-66E5-92EC-97E0-E2C744E4C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36" y="2193925"/>
            <a:ext cx="7632927" cy="4024313"/>
          </a:xfrm>
        </p:spPr>
      </p:pic>
    </p:spTree>
    <p:extLst>
      <p:ext uri="{BB962C8B-B14F-4D97-AF65-F5344CB8AC3E}">
        <p14:creationId xmlns:p14="http://schemas.microsoft.com/office/powerpoint/2010/main" val="201611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9220E-D3C5-B415-8948-624899F68E5C}"/>
              </a:ext>
            </a:extLst>
          </p:cNvPr>
          <p:cNvSpPr>
            <a:spLocks noGrp="1"/>
          </p:cNvSpPr>
          <p:nvPr>
            <p:ph type="title"/>
          </p:nvPr>
        </p:nvSpPr>
        <p:spPr>
          <a:xfrm>
            <a:off x="2738680" y="2649604"/>
            <a:ext cx="7442811" cy="1400530"/>
          </a:xfrm>
        </p:spPr>
        <p:txBody>
          <a:bodyPr>
            <a:normAutofit fontScale="90000"/>
          </a:bodyPr>
          <a:lstStyle/>
          <a:p>
            <a:r>
              <a:rPr lang="en-US" sz="9600" b="1" dirty="0"/>
              <a:t>Thank you</a:t>
            </a:r>
            <a:endParaRPr lang="en-IN" sz="9600" b="1" dirty="0"/>
          </a:p>
        </p:txBody>
      </p:sp>
    </p:spTree>
    <p:extLst>
      <p:ext uri="{BB962C8B-B14F-4D97-AF65-F5344CB8AC3E}">
        <p14:creationId xmlns:p14="http://schemas.microsoft.com/office/powerpoint/2010/main" val="374888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AE05D-D9DC-9D2C-60E0-1FB834089E4F}"/>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D434C05B-F0D5-4FF2-E110-541CB4769563}"/>
              </a:ext>
            </a:extLst>
          </p:cNvPr>
          <p:cNvSpPr>
            <a:spLocks noGrp="1"/>
          </p:cNvSpPr>
          <p:nvPr>
            <p:ph idx="1"/>
          </p:nvPr>
        </p:nvSpPr>
        <p:spPr/>
        <p:txBody>
          <a:bodyPr/>
          <a:lstStyle/>
          <a:p>
            <a:r>
              <a:rPr lang="en-US" dirty="0"/>
              <a:t>Why E-commerce website?</a:t>
            </a:r>
          </a:p>
          <a:p>
            <a:r>
              <a:rPr lang="en-US" dirty="0"/>
              <a:t>Website features</a:t>
            </a:r>
          </a:p>
          <a:p>
            <a:r>
              <a:rPr lang="en-US" dirty="0"/>
              <a:t>Website system development and life-cycle.</a:t>
            </a:r>
          </a:p>
          <a:p>
            <a:r>
              <a:rPr lang="en-US" dirty="0"/>
              <a:t>Technologies to be used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5266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55B60-74D4-38EB-3F56-54BBCE2731FC}"/>
              </a:ext>
            </a:extLst>
          </p:cNvPr>
          <p:cNvSpPr>
            <a:spLocks noGrp="1"/>
          </p:cNvSpPr>
          <p:nvPr>
            <p:ph type="title"/>
          </p:nvPr>
        </p:nvSpPr>
        <p:spPr/>
        <p:txBody>
          <a:bodyPr/>
          <a:lstStyle/>
          <a:p>
            <a:r>
              <a:rPr lang="en-US" dirty="0"/>
              <a:t>Why E-commerce website?</a:t>
            </a:r>
            <a:endParaRPr lang="en-IN" dirty="0"/>
          </a:p>
        </p:txBody>
      </p:sp>
      <p:sp>
        <p:nvSpPr>
          <p:cNvPr id="3" name="Content Placeholder 2">
            <a:extLst>
              <a:ext uri="{FF2B5EF4-FFF2-40B4-BE49-F238E27FC236}">
                <a16:creationId xmlns:a16="http://schemas.microsoft.com/office/drawing/2014/main" xmlns="" id="{83F1B08B-1A3A-7570-3C49-34A86A4E9564}"/>
              </a:ext>
            </a:extLst>
          </p:cNvPr>
          <p:cNvSpPr>
            <a:spLocks noGrp="1"/>
          </p:cNvSpPr>
          <p:nvPr>
            <p:ph idx="1"/>
          </p:nvPr>
        </p:nvSpPr>
        <p:spPr/>
        <p:txBody>
          <a:bodyPr/>
          <a:lstStyle/>
          <a:p>
            <a:r>
              <a:rPr lang="en-US" b="1" dirty="0">
                <a:latin typeface="+mj-lt"/>
              </a:rPr>
              <a:t>Reasons why people shop online today.</a:t>
            </a:r>
          </a:p>
          <a:p>
            <a:r>
              <a:rPr lang="en-US" b="1" dirty="0">
                <a:latin typeface="+mj-lt"/>
              </a:rPr>
              <a:t>Price – </a:t>
            </a:r>
            <a:r>
              <a:rPr lang="en-US" dirty="0">
                <a:latin typeface="+mj-lt"/>
              </a:rPr>
              <a:t>Products prices are mostly low in online shops compared to traditional shops.</a:t>
            </a:r>
          </a:p>
          <a:p>
            <a:r>
              <a:rPr lang="en-US" altLang="en-US" b="1" dirty="0">
                <a:latin typeface="+mj-lt"/>
              </a:rPr>
              <a:t>Convenience – </a:t>
            </a:r>
            <a:r>
              <a:rPr lang="en-US" altLang="en-US" dirty="0">
                <a:latin typeface="+mj-lt"/>
              </a:rPr>
              <a:t>E-commerce websites are much more convenient.</a:t>
            </a:r>
          </a:p>
          <a:p>
            <a:r>
              <a:rPr lang="en-US" altLang="en-US" b="1" dirty="0">
                <a:latin typeface="+mj-lt"/>
              </a:rPr>
              <a:t>Variety – </a:t>
            </a:r>
            <a:r>
              <a:rPr lang="en-US" altLang="en-US" dirty="0">
                <a:latin typeface="+mj-lt"/>
              </a:rPr>
              <a:t>Numerous varieties of products are available.</a:t>
            </a:r>
          </a:p>
          <a:p>
            <a:r>
              <a:rPr lang="en-US" altLang="en-US" b="1" dirty="0">
                <a:latin typeface="+mj-lt"/>
              </a:rPr>
              <a:t>Timid to buy from a store in the presence of people</a:t>
            </a:r>
          </a:p>
          <a:p>
            <a:endParaRPr lang="en-US" altLang="en-US" sz="1800" b="1" dirty="0">
              <a:latin typeface="+mj-lt"/>
            </a:endParaRPr>
          </a:p>
          <a:p>
            <a:endParaRPr lang="en-US" altLang="en-US" sz="1800" b="1" dirty="0">
              <a:latin typeface="+mj-lt"/>
            </a:endParaRPr>
          </a:p>
          <a:p>
            <a:endParaRPr lang="en-IN" b="1" dirty="0">
              <a:latin typeface="+mj-lt"/>
            </a:endParaRPr>
          </a:p>
        </p:txBody>
      </p:sp>
    </p:spTree>
    <p:extLst>
      <p:ext uri="{BB962C8B-B14F-4D97-AF65-F5344CB8AC3E}">
        <p14:creationId xmlns:p14="http://schemas.microsoft.com/office/powerpoint/2010/main" val="385523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3F280-C125-EA0D-A3B1-30BECFCD1EF3}"/>
              </a:ext>
            </a:extLst>
          </p:cNvPr>
          <p:cNvSpPr>
            <a:spLocks noGrp="1"/>
          </p:cNvSpPr>
          <p:nvPr>
            <p:ph type="title"/>
          </p:nvPr>
        </p:nvSpPr>
        <p:spPr/>
        <p:txBody>
          <a:bodyPr/>
          <a:lstStyle/>
          <a:p>
            <a:r>
              <a:rPr lang="en-US" dirty="0"/>
              <a:t>Why E-commerce website?</a:t>
            </a:r>
            <a:endParaRPr lang="en-IN" dirty="0"/>
          </a:p>
        </p:txBody>
      </p:sp>
      <p:sp>
        <p:nvSpPr>
          <p:cNvPr id="3" name="Content Placeholder 2">
            <a:extLst>
              <a:ext uri="{FF2B5EF4-FFF2-40B4-BE49-F238E27FC236}">
                <a16:creationId xmlns:a16="http://schemas.microsoft.com/office/drawing/2014/main" xmlns="" id="{AAFD57D6-10F3-47F2-470E-813695B48FDC}"/>
              </a:ext>
            </a:extLst>
          </p:cNvPr>
          <p:cNvSpPr>
            <a:spLocks noGrp="1"/>
          </p:cNvSpPr>
          <p:nvPr>
            <p:ph idx="1"/>
          </p:nvPr>
        </p:nvSpPr>
        <p:spPr/>
        <p:txBody>
          <a:bodyPr>
            <a:normAutofit/>
          </a:bodyPr>
          <a:lstStyle/>
          <a:p>
            <a:pPr algn="just"/>
            <a:r>
              <a:rPr lang="en-US" dirty="0" smtClean="0">
                <a:effectLst/>
                <a:latin typeface="Century Gothic (Body)"/>
                <a:ea typeface="Times New Roman" panose="02020603050405020304" pitchFamily="18" charset="0"/>
              </a:rPr>
              <a:t>Furthermore, the spread of the Covid-19 pandemic has caused a lot of changes in our lifestyle, people fearing to get outside their homes, transportation almost shut down and social distancing becoming all the more important. Big to small scale business that relied on the traditional incur a lot of consequence due to the lockdown issues. Some tend to more towards using social media platforms like Facebook to sell their product. However, the social media platforms have been beneficial for marketing purposes alone but leaves the whole task of customer and massive order management via direct messaging (DM), which takes a lot of time to respond to all customers.</a:t>
            </a:r>
            <a:endParaRPr lang="en-IN" dirty="0" smtClean="0">
              <a:effectLst/>
              <a:latin typeface="Century Gothic (Body)"/>
              <a:ea typeface="Times New Roman" panose="02020603050405020304" pitchFamily="18" charset="0"/>
            </a:endParaRPr>
          </a:p>
          <a:p>
            <a:r>
              <a:rPr lang="en-US" dirty="0" smtClean="0">
                <a:effectLst/>
                <a:latin typeface="Century Gothic (Body)"/>
                <a:ea typeface="Times New Roman" panose="02020603050405020304" pitchFamily="18" charset="0"/>
              </a:rPr>
              <a:t>In addition, everyone tends to use social media, posing a great challenge to differentiate between scammers (fraudsters) and legit sellers.</a:t>
            </a:r>
            <a:endParaRPr lang="en-IN" dirty="0" smtClean="0">
              <a:effectLst/>
              <a:latin typeface="Century Gothic (Body)"/>
              <a:ea typeface="Times New Roman" panose="02020603050405020304" pitchFamily="18" charset="0"/>
            </a:endParaRPr>
          </a:p>
          <a:p>
            <a:endParaRPr lang="en-IN" dirty="0">
              <a:latin typeface="Century Gothic (Body)"/>
            </a:endParaRPr>
          </a:p>
        </p:txBody>
      </p:sp>
    </p:spTree>
    <p:extLst>
      <p:ext uri="{BB962C8B-B14F-4D97-AF65-F5344CB8AC3E}">
        <p14:creationId xmlns:p14="http://schemas.microsoft.com/office/powerpoint/2010/main" val="133584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50BCF-CB2B-E1CD-77FD-3B604150E5CF}"/>
              </a:ext>
            </a:extLst>
          </p:cNvPr>
          <p:cNvSpPr>
            <a:spLocks noGrp="1"/>
          </p:cNvSpPr>
          <p:nvPr>
            <p:ph type="title"/>
          </p:nvPr>
        </p:nvSpPr>
        <p:spPr/>
        <p:txBody>
          <a:bodyPr>
            <a:normAutofit/>
          </a:bodyPr>
          <a:lstStyle/>
          <a:p>
            <a:r>
              <a:rPr lang="en-US" dirty="0"/>
              <a:t>Website features</a:t>
            </a:r>
            <a:br>
              <a:rPr lang="en-US" dirty="0"/>
            </a:br>
            <a:endParaRPr lang="en-IN" dirty="0"/>
          </a:p>
        </p:txBody>
      </p:sp>
      <p:sp>
        <p:nvSpPr>
          <p:cNvPr id="3" name="Content Placeholder 2">
            <a:extLst>
              <a:ext uri="{FF2B5EF4-FFF2-40B4-BE49-F238E27FC236}">
                <a16:creationId xmlns:a16="http://schemas.microsoft.com/office/drawing/2014/main" xmlns="" id="{9B777452-849D-668B-EE06-3F49474EC0FF}"/>
              </a:ext>
            </a:extLst>
          </p:cNvPr>
          <p:cNvSpPr>
            <a:spLocks noGrp="1"/>
          </p:cNvSpPr>
          <p:nvPr>
            <p:ph idx="1"/>
          </p:nvPr>
        </p:nvSpPr>
        <p:spPr/>
        <p:txBody>
          <a:bodyPr/>
          <a:lstStyle/>
          <a:p>
            <a:r>
              <a:rPr lang="en-US" dirty="0"/>
              <a:t>Display products, Purchase methods</a:t>
            </a:r>
          </a:p>
          <a:p>
            <a:r>
              <a:rPr lang="en-IN" dirty="0" smtClean="0"/>
              <a:t>Shipping</a:t>
            </a:r>
            <a:endParaRPr lang="en-IN" dirty="0"/>
          </a:p>
          <a:p>
            <a:r>
              <a:rPr lang="en-IN" dirty="0"/>
              <a:t>Admin </a:t>
            </a:r>
            <a:r>
              <a:rPr lang="en-IN" dirty="0" smtClean="0"/>
              <a:t>panel</a:t>
            </a:r>
          </a:p>
          <a:p>
            <a:r>
              <a:rPr lang="en-IN" dirty="0" smtClean="0"/>
              <a:t>Specific Categories</a:t>
            </a:r>
            <a:endParaRPr lang="en-IN" dirty="0"/>
          </a:p>
        </p:txBody>
      </p:sp>
    </p:spTree>
    <p:extLst>
      <p:ext uri="{BB962C8B-B14F-4D97-AF65-F5344CB8AC3E}">
        <p14:creationId xmlns:p14="http://schemas.microsoft.com/office/powerpoint/2010/main" val="382216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4DE92-E603-73C2-2DB0-9865AD61184A}"/>
              </a:ext>
            </a:extLst>
          </p:cNvPr>
          <p:cNvSpPr>
            <a:spLocks noGrp="1"/>
          </p:cNvSpPr>
          <p:nvPr>
            <p:ph type="title"/>
          </p:nvPr>
        </p:nvSpPr>
        <p:spPr/>
        <p:txBody>
          <a:bodyPr/>
          <a:lstStyle/>
          <a:p>
            <a:r>
              <a:rPr lang="en-IN" dirty="0"/>
              <a:t>Proposed project would cover:</a:t>
            </a:r>
          </a:p>
        </p:txBody>
      </p:sp>
      <p:sp>
        <p:nvSpPr>
          <p:cNvPr id="3" name="Content Placeholder 2">
            <a:extLst>
              <a:ext uri="{FF2B5EF4-FFF2-40B4-BE49-F238E27FC236}">
                <a16:creationId xmlns:a16="http://schemas.microsoft.com/office/drawing/2014/main" xmlns="" id="{50796E18-6501-DD3F-2BCB-2A3BC2C9C49B}"/>
              </a:ext>
            </a:extLst>
          </p:cNvPr>
          <p:cNvSpPr>
            <a:spLocks noGrp="1"/>
          </p:cNvSpPr>
          <p:nvPr>
            <p:ph idx="1"/>
          </p:nvPr>
        </p:nvSpPr>
        <p:spPr/>
        <p:txBody>
          <a:bodyPr>
            <a:normAutofit/>
          </a:bodyPr>
          <a:lstStyle/>
          <a:p>
            <a:pPr marL="0" indent="0" algn="just">
              <a:buNone/>
            </a:pPr>
            <a:r>
              <a:rPr lang="en-US" sz="1800" b="1" dirty="0">
                <a:effectLst/>
                <a:latin typeface="+mn-lt"/>
                <a:ea typeface="Times New Roman" panose="02020603050405020304" pitchFamily="18" charset="0"/>
              </a:rPr>
              <a:t>Customer Side</a:t>
            </a:r>
            <a:endParaRPr lang="en-IN" sz="1800" dirty="0">
              <a:effectLst/>
              <a:latin typeface="+mn-lt"/>
              <a:ea typeface="Times New Roman" panose="02020603050405020304" pitchFamily="18" charset="0"/>
            </a:endParaRPr>
          </a:p>
          <a:p>
            <a:pPr algn="just"/>
            <a:r>
              <a:rPr lang="en-US" sz="1800" dirty="0">
                <a:effectLst/>
                <a:latin typeface="+mn-lt"/>
                <a:ea typeface="Times New Roman" panose="02020603050405020304" pitchFamily="18" charset="0"/>
              </a:rPr>
              <a:t> Customer can view/search products without login.</a:t>
            </a:r>
            <a:endParaRPr lang="en-IN" sz="1800" dirty="0">
              <a:effectLst/>
              <a:latin typeface="+mn-lt"/>
              <a:ea typeface="Times New Roman" panose="02020603050405020304" pitchFamily="18" charset="0"/>
            </a:endParaRPr>
          </a:p>
          <a:p>
            <a:pPr algn="just"/>
            <a:r>
              <a:rPr lang="en-US" sz="1800" dirty="0">
                <a:effectLst/>
                <a:latin typeface="+mn-lt"/>
                <a:ea typeface="Times New Roman" panose="02020603050405020304" pitchFamily="18" charset="0"/>
              </a:rPr>
              <a:t> Customer can also add/remove product to cart without login (if customer try to add same         </a:t>
            </a:r>
            <a:r>
              <a:rPr lang="en-US" sz="1800" dirty="0" smtClean="0">
                <a:effectLst/>
                <a:latin typeface="+mn-lt"/>
                <a:ea typeface="Times New Roman" panose="02020603050405020304" pitchFamily="18" charset="0"/>
              </a:rPr>
              <a:t>  product </a:t>
            </a:r>
            <a:r>
              <a:rPr lang="en-US" sz="1800" dirty="0">
                <a:effectLst/>
                <a:latin typeface="+mn-lt"/>
                <a:ea typeface="Times New Roman" panose="02020603050405020304" pitchFamily="18" charset="0"/>
              </a:rPr>
              <a:t>in cart. It will add only one)</a:t>
            </a:r>
            <a:endParaRPr lang="en-IN" sz="1800" dirty="0">
              <a:latin typeface="+mn-lt"/>
              <a:ea typeface="Times New Roman" panose="02020603050405020304" pitchFamily="18" charset="0"/>
            </a:endParaRPr>
          </a:p>
          <a:p>
            <a:pPr algn="just"/>
            <a:r>
              <a:rPr lang="en-US" sz="1800" dirty="0">
                <a:effectLst/>
                <a:latin typeface="+mn-lt"/>
                <a:ea typeface="Times New Roman" panose="02020603050405020304" pitchFamily="18" charset="0"/>
              </a:rPr>
              <a:t>When customer try to purchase product, then he/she must login to system.</a:t>
            </a:r>
            <a:endParaRPr lang="en-IN" sz="1800" dirty="0">
              <a:effectLst/>
              <a:latin typeface="+mn-lt"/>
              <a:ea typeface="Times New Roman" panose="02020603050405020304" pitchFamily="18" charset="0"/>
            </a:endParaRPr>
          </a:p>
          <a:p>
            <a:pPr algn="just"/>
            <a:r>
              <a:rPr lang="en-US" sz="1800" dirty="0">
                <a:effectLst/>
                <a:latin typeface="+mn-lt"/>
                <a:ea typeface="Times New Roman" panose="02020603050405020304" pitchFamily="18" charset="0"/>
              </a:rPr>
              <a:t> After creating account and login to system, he/she can place order.</a:t>
            </a:r>
            <a:endParaRPr lang="en-IN" sz="1800" dirty="0">
              <a:effectLst/>
              <a:latin typeface="+mn-lt"/>
              <a:ea typeface="Times New Roman" panose="02020603050405020304" pitchFamily="18" charset="0"/>
            </a:endParaRPr>
          </a:p>
          <a:p>
            <a:pPr algn="just"/>
            <a:r>
              <a:rPr lang="en-US" sz="1800" dirty="0">
                <a:effectLst/>
                <a:latin typeface="+mn-lt"/>
                <a:ea typeface="Times New Roman" panose="02020603050405020304" pitchFamily="18" charset="0"/>
              </a:rPr>
              <a:t> </a:t>
            </a:r>
            <a:r>
              <a:rPr lang="en-US" sz="1800" dirty="0" smtClean="0">
                <a:effectLst/>
                <a:latin typeface="+mn-lt"/>
                <a:ea typeface="Times New Roman" panose="02020603050405020304" pitchFamily="18" charset="0"/>
              </a:rPr>
              <a:t>Customer </a:t>
            </a:r>
            <a:r>
              <a:rPr lang="en-US" sz="1800" dirty="0">
                <a:effectLst/>
                <a:latin typeface="+mn-lt"/>
                <a:ea typeface="Times New Roman" panose="02020603050405020304" pitchFamily="18" charset="0"/>
              </a:rPr>
              <a:t>can check their ordered details by clicking on orders button.</a:t>
            </a:r>
          </a:p>
          <a:p>
            <a:pPr algn="just"/>
            <a:r>
              <a:rPr lang="en-US" sz="1800" dirty="0">
                <a:effectLst/>
                <a:latin typeface="+mn-lt"/>
                <a:ea typeface="Times New Roman" panose="02020603050405020304" pitchFamily="18" charset="0"/>
              </a:rPr>
              <a:t>Customer can see the order status (Pending, Confirmed, Delivered) for each order</a:t>
            </a:r>
            <a:endParaRPr lang="en-IN" sz="1800" dirty="0">
              <a:latin typeface="+mn-lt"/>
              <a:ea typeface="Times New Roman" panose="02020603050405020304" pitchFamily="18" charset="0"/>
            </a:endParaRPr>
          </a:p>
          <a:p>
            <a:pPr marL="0" indent="0" algn="just">
              <a:buNone/>
            </a:pPr>
            <a:endParaRPr lang="en-IN" sz="1800" dirty="0">
              <a:effectLst/>
              <a:latin typeface="+mn-lt"/>
              <a:ea typeface="Times New Roman" panose="02020603050405020304" pitchFamily="18" charset="0"/>
            </a:endParaRPr>
          </a:p>
          <a:p>
            <a:pPr marL="0" indent="0" algn="just">
              <a:buNone/>
            </a:pPr>
            <a:r>
              <a:rPr lang="en-US" sz="1800" dirty="0">
                <a:effectLst/>
                <a:latin typeface="+mn-lt"/>
                <a:ea typeface="Times New Roman" panose="02020603050405020304" pitchFamily="18" charset="0"/>
              </a:rPr>
              <a:t> </a:t>
            </a:r>
            <a:endParaRPr lang="en-IN" sz="1800" dirty="0">
              <a:effectLst/>
              <a:latin typeface="+mn-lt"/>
              <a:ea typeface="Times New Roman" panose="02020603050405020304" pitchFamily="18" charset="0"/>
            </a:endParaRPr>
          </a:p>
          <a:p>
            <a:endParaRPr lang="en-IN" dirty="0">
              <a:latin typeface="+mn-lt"/>
            </a:endParaRPr>
          </a:p>
        </p:txBody>
      </p:sp>
    </p:spTree>
    <p:extLst>
      <p:ext uri="{BB962C8B-B14F-4D97-AF65-F5344CB8AC3E}">
        <p14:creationId xmlns:p14="http://schemas.microsoft.com/office/powerpoint/2010/main" val="76663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9E6BFB-78C3-BE70-D3E7-18EBA50CBB86}"/>
              </a:ext>
            </a:extLst>
          </p:cNvPr>
          <p:cNvSpPr>
            <a:spLocks noGrp="1"/>
          </p:cNvSpPr>
          <p:nvPr>
            <p:ph type="title"/>
          </p:nvPr>
        </p:nvSpPr>
        <p:spPr/>
        <p:txBody>
          <a:bodyPr/>
          <a:lstStyle/>
          <a:p>
            <a:r>
              <a:rPr lang="en-IN" dirty="0"/>
              <a:t>Proposed project would cover:</a:t>
            </a:r>
          </a:p>
        </p:txBody>
      </p:sp>
      <p:sp>
        <p:nvSpPr>
          <p:cNvPr id="3" name="Content Placeholder 2">
            <a:extLst>
              <a:ext uri="{FF2B5EF4-FFF2-40B4-BE49-F238E27FC236}">
                <a16:creationId xmlns:a16="http://schemas.microsoft.com/office/drawing/2014/main" xmlns="" id="{B7A3E10F-87DA-6C12-0250-58EA3BA743C1}"/>
              </a:ext>
            </a:extLst>
          </p:cNvPr>
          <p:cNvSpPr>
            <a:spLocks noGrp="1"/>
          </p:cNvSpPr>
          <p:nvPr>
            <p:ph idx="1"/>
          </p:nvPr>
        </p:nvSpPr>
        <p:spPr/>
        <p:txBody>
          <a:bodyPr>
            <a:normAutofit/>
          </a:bodyPr>
          <a:lstStyle/>
          <a:p>
            <a:pPr marL="0" indent="0" algn="just">
              <a:buNone/>
            </a:pPr>
            <a:r>
              <a:rPr lang="en-US" sz="1800" b="1" dirty="0">
                <a:effectLst/>
                <a:latin typeface="Century Gothic (Body)"/>
                <a:ea typeface="Times New Roman" panose="02020603050405020304" pitchFamily="18" charset="0"/>
              </a:rPr>
              <a:t>Administrator Side</a:t>
            </a:r>
            <a:endParaRPr lang="en-IN" sz="1800" dirty="0">
              <a:effectLst/>
              <a:latin typeface="Century Gothic (Body)"/>
              <a:ea typeface="Times New Roman" panose="02020603050405020304" pitchFamily="18" charset="0"/>
            </a:endParaRPr>
          </a:p>
          <a:p>
            <a:pPr algn="just"/>
            <a:r>
              <a:rPr lang="en-US" sz="1800" b="1" dirty="0">
                <a:effectLst/>
                <a:latin typeface="Century Gothic (Body)"/>
                <a:ea typeface="Times New Roman" panose="02020603050405020304" pitchFamily="18" charset="0"/>
              </a:rPr>
              <a:t> </a:t>
            </a:r>
            <a:r>
              <a:rPr lang="en-US" sz="1800" dirty="0">
                <a:effectLst/>
                <a:latin typeface="Century Gothic (Body)"/>
                <a:ea typeface="Times New Roman" panose="02020603050405020304" pitchFamily="18" charset="0"/>
              </a:rPr>
              <a:t>Admin can provide username, email, password and your admin account will be created.</a:t>
            </a:r>
            <a:endParaRPr lang="en-IN" sz="1800" dirty="0">
              <a:latin typeface="Century Gothic (Body)"/>
              <a:ea typeface="Times New Roman" panose="02020603050405020304" pitchFamily="18" charset="0"/>
            </a:endParaRPr>
          </a:p>
          <a:p>
            <a:pPr algn="just"/>
            <a:r>
              <a:rPr lang="en-US" sz="1800" dirty="0">
                <a:effectLst/>
                <a:latin typeface="Century Gothic (Body)"/>
                <a:ea typeface="Times New Roman" panose="02020603050405020304" pitchFamily="18" charset="0"/>
              </a:rPr>
              <a:t>After login, there is a dashboard where admin can see how many customers is registered, how many products are there for sale, how many orders placed.</a:t>
            </a:r>
            <a:endParaRPr lang="en-IN" sz="1800" dirty="0">
              <a:latin typeface="Century Gothic (Body)"/>
              <a:ea typeface="Times New Roman" panose="02020603050405020304" pitchFamily="18" charset="0"/>
            </a:endParaRPr>
          </a:p>
          <a:p>
            <a:pPr algn="just"/>
            <a:r>
              <a:rPr lang="en-US" sz="1800" dirty="0">
                <a:effectLst/>
                <a:latin typeface="Century Gothic (Body)"/>
                <a:ea typeface="Times New Roman" panose="02020603050405020304" pitchFamily="18" charset="0"/>
              </a:rPr>
              <a:t>Admin can add/delete/view/edit the products.</a:t>
            </a:r>
            <a:endParaRPr lang="en-IN" sz="1800" dirty="0">
              <a:effectLst/>
              <a:latin typeface="Century Gothic (Body)"/>
              <a:ea typeface="Times New Roman" panose="02020603050405020304" pitchFamily="18" charset="0"/>
            </a:endParaRPr>
          </a:p>
          <a:p>
            <a:pPr algn="just"/>
            <a:r>
              <a:rPr lang="en-US" sz="1800" dirty="0">
                <a:effectLst/>
                <a:latin typeface="Century Gothic (Body)"/>
                <a:ea typeface="Times New Roman" panose="02020603050405020304" pitchFamily="18" charset="0"/>
              </a:rPr>
              <a:t>Admin can view/edit/delete customer details.</a:t>
            </a:r>
            <a:endParaRPr lang="en-IN" sz="1800" dirty="0">
              <a:effectLst/>
              <a:latin typeface="Century Gothic (Body)"/>
              <a:ea typeface="Times New Roman" panose="02020603050405020304" pitchFamily="18" charset="0"/>
            </a:endParaRPr>
          </a:p>
          <a:p>
            <a:pPr algn="just"/>
            <a:r>
              <a:rPr lang="en-US" sz="1800" dirty="0">
                <a:effectLst/>
                <a:latin typeface="Century Gothic (Body)"/>
                <a:ea typeface="Times New Roman" panose="02020603050405020304" pitchFamily="18" charset="0"/>
              </a:rPr>
              <a:t>Admin can view/delete orders.</a:t>
            </a:r>
            <a:endParaRPr lang="en-IN" sz="1800" dirty="0">
              <a:effectLst/>
              <a:latin typeface="Century Gothic (Body)"/>
              <a:ea typeface="Times New Roman" panose="02020603050405020304" pitchFamily="18" charset="0"/>
            </a:endParaRPr>
          </a:p>
          <a:p>
            <a:pPr algn="just"/>
            <a:r>
              <a:rPr lang="en-US" sz="1800" dirty="0">
                <a:effectLst/>
                <a:latin typeface="Century Gothic (Body)"/>
                <a:ea typeface="Times New Roman" panose="02020603050405020304" pitchFamily="18" charset="0"/>
              </a:rPr>
              <a:t>Admin can change status of order (order is pending, confirmed, out for delivery, delivered)</a:t>
            </a:r>
            <a:endParaRPr lang="en-IN" sz="1800" dirty="0">
              <a:latin typeface="Century Gothic (Body)"/>
              <a:ea typeface="Times New Roman" panose="02020603050405020304" pitchFamily="18" charset="0"/>
            </a:endParaRPr>
          </a:p>
          <a:p>
            <a:pPr marL="0" indent="0">
              <a:buNone/>
            </a:pPr>
            <a:endParaRPr lang="en-IN" dirty="0">
              <a:latin typeface="Century Gothic (Body)"/>
            </a:endParaRPr>
          </a:p>
        </p:txBody>
      </p:sp>
    </p:spTree>
    <p:extLst>
      <p:ext uri="{BB962C8B-B14F-4D97-AF65-F5344CB8AC3E}">
        <p14:creationId xmlns:p14="http://schemas.microsoft.com/office/powerpoint/2010/main" val="243366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CE355-B07D-365C-55D5-41EB896801F7}"/>
              </a:ext>
            </a:extLst>
          </p:cNvPr>
          <p:cNvSpPr>
            <a:spLocks noGrp="1"/>
          </p:cNvSpPr>
          <p:nvPr>
            <p:ph type="title"/>
          </p:nvPr>
        </p:nvSpPr>
        <p:spPr/>
        <p:txBody>
          <a:bodyPr>
            <a:normAutofit fontScale="90000"/>
          </a:bodyPr>
          <a:lstStyle/>
          <a:p>
            <a:r>
              <a:rPr lang="en-US" dirty="0"/>
              <a:t>Website system development and life-cycle.</a:t>
            </a:r>
            <a:br>
              <a:rPr lang="en-US" dirty="0"/>
            </a:br>
            <a:endParaRPr lang="en-IN" dirty="0"/>
          </a:p>
        </p:txBody>
      </p:sp>
      <p:sp>
        <p:nvSpPr>
          <p:cNvPr id="3" name="Content Placeholder 2">
            <a:extLst>
              <a:ext uri="{FF2B5EF4-FFF2-40B4-BE49-F238E27FC236}">
                <a16:creationId xmlns:a16="http://schemas.microsoft.com/office/drawing/2014/main" xmlns="" id="{F385816D-5F1F-43DA-D26E-FBF79C190F84}"/>
              </a:ext>
            </a:extLst>
          </p:cNvPr>
          <p:cNvSpPr>
            <a:spLocks noGrp="1"/>
          </p:cNvSpPr>
          <p:nvPr>
            <p:ph idx="1"/>
          </p:nvPr>
        </p:nvSpPr>
        <p:spPr/>
        <p:txBody>
          <a:bodyPr/>
          <a:lstStyle/>
          <a:p>
            <a:pPr eaLnBrk="1" hangingPunct="1"/>
            <a:r>
              <a:rPr lang="en-US" altLang="en-US" b="1" dirty="0"/>
              <a:t>System analysis/planning – </a:t>
            </a:r>
            <a:r>
              <a:rPr lang="en-US" altLang="en-US" dirty="0"/>
              <a:t>Gathering information</a:t>
            </a:r>
            <a:endParaRPr lang="en-US" altLang="en-US" b="1" dirty="0"/>
          </a:p>
          <a:p>
            <a:pPr eaLnBrk="1" hangingPunct="1"/>
            <a:r>
              <a:rPr lang="en-US" altLang="en-US" b="1" dirty="0"/>
              <a:t>System design – </a:t>
            </a:r>
            <a:r>
              <a:rPr lang="en-US" altLang="en-US" dirty="0"/>
              <a:t>UI of the website </a:t>
            </a:r>
            <a:endParaRPr lang="en-US" altLang="en-US" b="1" dirty="0"/>
          </a:p>
          <a:p>
            <a:pPr eaLnBrk="1" hangingPunct="1"/>
            <a:r>
              <a:rPr lang="en-US" altLang="en-US" b="1" dirty="0"/>
              <a:t>System building - </a:t>
            </a:r>
            <a:r>
              <a:rPr lang="en-US" altLang="en-US" dirty="0"/>
              <a:t> Implementation of UI</a:t>
            </a:r>
            <a:endParaRPr lang="en-US" altLang="en-US" b="1" dirty="0"/>
          </a:p>
          <a:p>
            <a:pPr eaLnBrk="1" hangingPunct="1"/>
            <a:r>
              <a:rPr lang="en-US" altLang="en-US" b="1" dirty="0"/>
              <a:t>Testing – </a:t>
            </a:r>
            <a:r>
              <a:rPr lang="en-US" altLang="en-US" dirty="0"/>
              <a:t>Testing of the website</a:t>
            </a:r>
            <a:endParaRPr lang="en-US" altLang="en-US" b="1" dirty="0"/>
          </a:p>
          <a:p>
            <a:pPr eaLnBrk="1" hangingPunct="1"/>
            <a:r>
              <a:rPr lang="en-US" altLang="en-US" b="1" dirty="0"/>
              <a:t>Implementation of service </a:t>
            </a:r>
          </a:p>
          <a:p>
            <a:endParaRPr lang="en-IN" dirty="0"/>
          </a:p>
        </p:txBody>
      </p:sp>
    </p:spTree>
    <p:extLst>
      <p:ext uri="{BB962C8B-B14F-4D97-AF65-F5344CB8AC3E}">
        <p14:creationId xmlns:p14="http://schemas.microsoft.com/office/powerpoint/2010/main" val="171936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DDAF3-3024-A869-C80F-383D44C4D2D0}"/>
              </a:ext>
            </a:extLst>
          </p:cNvPr>
          <p:cNvSpPr>
            <a:spLocks noGrp="1"/>
          </p:cNvSpPr>
          <p:nvPr>
            <p:ph type="title"/>
          </p:nvPr>
        </p:nvSpPr>
        <p:spPr/>
        <p:txBody>
          <a:bodyPr>
            <a:normAutofit/>
          </a:bodyPr>
          <a:lstStyle/>
          <a:p>
            <a:r>
              <a:rPr lang="en-US" dirty="0"/>
              <a:t>Technologies to be used </a:t>
            </a:r>
            <a:br>
              <a:rPr lang="en-US" dirty="0"/>
            </a:br>
            <a:endParaRPr lang="en-IN" dirty="0"/>
          </a:p>
        </p:txBody>
      </p:sp>
      <p:sp>
        <p:nvSpPr>
          <p:cNvPr id="3" name="Content Placeholder 2">
            <a:extLst>
              <a:ext uri="{FF2B5EF4-FFF2-40B4-BE49-F238E27FC236}">
                <a16:creationId xmlns:a16="http://schemas.microsoft.com/office/drawing/2014/main" xmlns="" id="{4CD50487-FFDD-5901-7375-253A0381930E}"/>
              </a:ext>
            </a:extLst>
          </p:cNvPr>
          <p:cNvSpPr>
            <a:spLocks noGrp="1"/>
          </p:cNvSpPr>
          <p:nvPr>
            <p:ph idx="1"/>
          </p:nvPr>
        </p:nvSpPr>
        <p:spPr/>
        <p:txBody>
          <a:bodyPr>
            <a:normAutofit/>
          </a:bodyPr>
          <a:lstStyle/>
          <a:p>
            <a:r>
              <a:rPr lang="en-US" b="1" dirty="0"/>
              <a:t> </a:t>
            </a:r>
            <a:r>
              <a:rPr lang="en-US" sz="2800" b="1" dirty="0"/>
              <a:t>Back-end:</a:t>
            </a:r>
            <a:r>
              <a:rPr lang="en-US" b="1" dirty="0"/>
              <a:t> </a:t>
            </a:r>
          </a:p>
          <a:p>
            <a:pPr marL="0" indent="0">
              <a:buNone/>
            </a:pPr>
            <a:r>
              <a:rPr lang="en-US" b="1" dirty="0"/>
              <a:t>Python Django Framework </a:t>
            </a:r>
            <a:r>
              <a:rPr lang="en-US" dirty="0"/>
              <a:t>- </a:t>
            </a:r>
            <a:r>
              <a:rPr lang="en-US" sz="1800" dirty="0"/>
              <a:t>Django is a high-level Python web framework that encourages rapid development and clean, pragmatic design.</a:t>
            </a:r>
            <a:endParaRPr lang="en-US" b="1" dirty="0"/>
          </a:p>
          <a:p>
            <a:r>
              <a:rPr lang="en-US" sz="2800" b="1" dirty="0"/>
              <a:t>Front-end: </a:t>
            </a:r>
            <a:r>
              <a:rPr lang="en-US" dirty="0"/>
              <a:t>HTML , CSS </a:t>
            </a:r>
            <a:r>
              <a:rPr lang="en-US" dirty="0" smtClean="0"/>
              <a:t>, </a:t>
            </a:r>
            <a:r>
              <a:rPr lang="en-US" dirty="0"/>
              <a:t>Bootstrap</a:t>
            </a:r>
            <a:endParaRPr lang="en-US" b="1" dirty="0"/>
          </a:p>
          <a:p>
            <a:pPr marL="0" indent="0">
              <a:buNone/>
            </a:pPr>
            <a:endParaRPr lang="en-IN" sz="1600" b="1" dirty="0"/>
          </a:p>
          <a:p>
            <a:pPr marL="0" indent="0">
              <a:buNone/>
            </a:pPr>
            <a:endParaRPr lang="en-IN" sz="1600" b="1" i="0" dirty="0">
              <a:solidFill>
                <a:srgbClr val="FFFFFF"/>
              </a:solidFill>
              <a:effectLst/>
              <a:latin typeface="Open Sans" panose="020B0604020202020204" pitchFamily="34" charset="0"/>
            </a:endParaRPr>
          </a:p>
          <a:p>
            <a:pPr marL="0" indent="0">
              <a:buNone/>
            </a:pPr>
            <a:endParaRPr lang="en-IN" sz="1600" b="1" dirty="0"/>
          </a:p>
        </p:txBody>
      </p:sp>
    </p:spTree>
    <p:extLst>
      <p:ext uri="{BB962C8B-B14F-4D97-AF65-F5344CB8AC3E}">
        <p14:creationId xmlns:p14="http://schemas.microsoft.com/office/powerpoint/2010/main" val="4898724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458</TotalTime>
  <Words>390</Words>
  <Application>Microsoft Office PowerPoint</Application>
  <PresentationFormat>Custom</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E-Commerce Website</vt:lpstr>
      <vt:lpstr>Contents</vt:lpstr>
      <vt:lpstr>Why E-commerce website?</vt:lpstr>
      <vt:lpstr>Why E-commerce website?</vt:lpstr>
      <vt:lpstr>Website features </vt:lpstr>
      <vt:lpstr>Proposed project would cover:</vt:lpstr>
      <vt:lpstr>Proposed project would cover:</vt:lpstr>
      <vt:lpstr>Website system development and life-cycle. </vt:lpstr>
      <vt:lpstr>Technologies to be used  </vt:lpstr>
      <vt:lpstr>System Modules</vt:lpstr>
      <vt:lpstr>Admin Module</vt:lpstr>
      <vt:lpstr>Seller Module</vt:lpstr>
      <vt:lpstr>Customer Module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Asus</dc:creator>
  <cp:lastModifiedBy>admin</cp:lastModifiedBy>
  <cp:revision>22</cp:revision>
  <dcterms:created xsi:type="dcterms:W3CDTF">2022-08-03T05:56:10Z</dcterms:created>
  <dcterms:modified xsi:type="dcterms:W3CDTF">2022-11-28T05:43:38Z</dcterms:modified>
</cp:coreProperties>
</file>